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69" r:id="rId2"/>
    <p:sldId id="268" r:id="rId3"/>
    <p:sldId id="278" r:id="rId4"/>
    <p:sldId id="279" r:id="rId5"/>
    <p:sldId id="280" r:id="rId6"/>
    <p:sldId id="282" r:id="rId7"/>
    <p:sldId id="283" r:id="rId8"/>
    <p:sldId id="284" r:id="rId9"/>
    <p:sldId id="285" r:id="rId10"/>
    <p:sldId id="286" r:id="rId11"/>
    <p:sldId id="287" r:id="rId12"/>
    <p:sldId id="270" r:id="rId13"/>
    <p:sldId id="288" r:id="rId14"/>
    <p:sldId id="289" r:id="rId15"/>
    <p:sldId id="290" r:id="rId16"/>
    <p:sldId id="277" r:id="rId17"/>
    <p:sldId id="264" r:id="rId18"/>
    <p:sldId id="271" r:id="rId19"/>
    <p:sldId id="272" r:id="rId20"/>
    <p:sldId id="267" r:id="rId21"/>
    <p:sldId id="273" r:id="rId22"/>
    <p:sldId id="274" r:id="rId23"/>
    <p:sldId id="275" r:id="rId24"/>
    <p:sldId id="276" r:id="rId25"/>
    <p:sldId id="262" r:id="rId26"/>
    <p:sldId id="263" r:id="rId27"/>
    <p:sldId id="257" r:id="rId28"/>
    <p:sldId id="258" r:id="rId29"/>
    <p:sldId id="265" r:id="rId30"/>
    <p:sldId id="26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8B4178-633A-4565-AF31-F7727269499A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B0547B-EEA3-401C-9C56-1CD1E79247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ED2663-2D3B-41A5-9812-11C022DE94CC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ED2663-2D3B-41A5-9812-11C022DE94CC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D4D311-5C3F-4E4F-BE61-BA053632163F}" type="slidenum">
              <a:rPr lang="ru-RU" smtClean="0">
                <a:cs typeface="Tahoma" pitchFamily="34" charset="0"/>
              </a:rPr>
              <a:pPr/>
              <a:t>14</a:t>
            </a:fld>
            <a:endParaRPr lang="ru-RU" smtClean="0">
              <a:cs typeface="Tahoma" pitchFamily="34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Так, чтобы человек имел нор­мальный слух, необходима согласо­ванная деятельность нескольких пар генов, каждый из которых может быть представлен доминантными или ре­цессивными аллелями. Нормальный слух развивается только в том случае, если каждый из этих генов имеет хотя бы один доминантный алель в дипло­идном наборе хромосом. Если хотя бы одна пара аллелей представлена рецес­сивной гомозиготой, то человек будет глухим.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ED2663-2D3B-41A5-9812-11C022DE94CC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ED2663-2D3B-41A5-9812-11C022DE94CC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ED2663-2D3B-41A5-9812-11C022DE94CC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ED2663-2D3B-41A5-9812-11C022DE94CC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ED2663-2D3B-41A5-9812-11C022DE94CC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ED2663-2D3B-41A5-9812-11C022DE94CC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319C48-6DA2-4DA8-859A-4D1056DEB491}" type="slidenum">
              <a:rPr lang="ru-RU" smtClean="0">
                <a:cs typeface="Tahoma" pitchFamily="34" charset="0"/>
              </a:rPr>
              <a:pPr/>
              <a:t>8</a:t>
            </a:fld>
            <a:endParaRPr lang="ru-RU" smtClean="0">
              <a:cs typeface="Tahoma" pitchFamily="34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По такому же типу наследуются многие функциональные белки и ферментные системы людини.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05AF39-D583-4662-9D65-4C8E81B17C3D}" type="slidenum">
              <a:rPr lang="ru-RU" smtClean="0">
                <a:cs typeface="Tahoma" pitchFamily="34" charset="0"/>
              </a:rPr>
              <a:pPr/>
              <a:t>9</a:t>
            </a:fld>
            <a:endParaRPr lang="ru-RU" smtClean="0">
              <a:cs typeface="Tahoma" pitchFamily="34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Для групп крови системы </a:t>
            </a:r>
            <a:r>
              <a:rPr lang="en-US" smtClean="0"/>
              <a:t>MN</a:t>
            </a:r>
            <a:r>
              <a:rPr lang="ru-RU" smtClean="0"/>
              <a:t> их два, а для групп крови системы АВО существует не два, а три аллеля: А, В и 0. По несколько аллелей известно для гемоглобина и для многих ферментных систем.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0AE830-9E3B-4FFC-ACE2-6ACF1B878EAD}" type="slidenum">
              <a:rPr lang="ru-RU" smtClean="0">
                <a:cs typeface="Tahoma" pitchFamily="34" charset="0"/>
              </a:rPr>
              <a:pPr/>
              <a:t>10</a:t>
            </a:fld>
            <a:endParaRPr lang="ru-RU" smtClean="0">
              <a:cs typeface="Tahoma" pitchFamily="34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. Последние являются причиной наследственных патологий, связанных с множественным аллелизмом. Например, известна мутация, из­меняющая структуру одной из цепей белка гемоглобина за счет того, что код глутаминовой кислоты в концевом участке гена трансформируется в код аминокислоты валин. Эта замена ста­новится причиной возникновения наследственой патологии — </a:t>
            </a:r>
            <a:r>
              <a:rPr lang="ru-RU" b="1" smtClean="0"/>
              <a:t>серповидноклеточной анемии</a:t>
            </a:r>
            <a:r>
              <a:rPr lang="ru-RU" smtClean="0"/>
              <a:t>.</a:t>
            </a:r>
            <a:endParaRPr lang="en-US" smtClean="0"/>
          </a:p>
          <a:p>
            <a:pPr eaLnBrk="1" hangingPunct="1"/>
            <a:r>
              <a:rPr lang="en-US" smtClean="0"/>
              <a:t>HbA</a:t>
            </a:r>
            <a:r>
              <a:rPr lang="ru-RU" smtClean="0"/>
              <a:t> –нормальный гемоглобин</a:t>
            </a:r>
            <a:endParaRPr lang="en-US" smtClean="0"/>
          </a:p>
          <a:p>
            <a:pPr eaLnBrk="1" hangingPunct="1"/>
            <a:r>
              <a:rPr lang="en-US" smtClean="0"/>
              <a:t>HbS</a:t>
            </a:r>
            <a:r>
              <a:rPr lang="ru-RU" smtClean="0"/>
              <a:t> – аномальный гемоглобин</a:t>
            </a:r>
            <a:endParaRPr lang="en-US" smtClean="0"/>
          </a:p>
          <a:p>
            <a:pPr eaLnBrk="1" hangingPunct="1"/>
            <a:r>
              <a:rPr lang="en-US" smtClean="0"/>
              <a:t>HbS HbS</a:t>
            </a:r>
            <a:r>
              <a:rPr lang="ru-RU" smtClean="0"/>
              <a:t> – особи не жизнеспособны</a:t>
            </a:r>
            <a:endParaRPr lang="en-US" smtClean="0"/>
          </a:p>
          <a:p>
            <a:pPr eaLnBrk="1" hangingPunct="1"/>
            <a:r>
              <a:rPr lang="en-US" smtClean="0"/>
              <a:t>HbA HbS</a:t>
            </a:r>
            <a:r>
              <a:rPr lang="ru-RU" smtClean="0"/>
              <a:t> – оба гена проявляют себя.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ED2663-2D3B-41A5-9812-11C022DE94CC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F0FF2-5A94-47A7-ABC5-E10E831F3092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E5ED01-53CE-46FA-BD48-1C6AF0D140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F0FF2-5A94-47A7-ABC5-E10E831F3092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ED01-53CE-46FA-BD48-1C6AF0D140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F0FF2-5A94-47A7-ABC5-E10E831F3092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ED01-53CE-46FA-BD48-1C6AF0D140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8110B-51D5-475D-A135-1F4B19385F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6DF0FF2-5A94-47A7-ABC5-E10E831F3092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9E5ED01-53CE-46FA-BD48-1C6AF0D140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F0FF2-5A94-47A7-ABC5-E10E831F3092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ED01-53CE-46FA-BD48-1C6AF0D140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F0FF2-5A94-47A7-ABC5-E10E831F3092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ED01-53CE-46FA-BD48-1C6AF0D140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ED01-53CE-46FA-BD48-1C6AF0D140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F0FF2-5A94-47A7-ABC5-E10E831F3092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F0FF2-5A94-47A7-ABC5-E10E831F3092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ED01-53CE-46FA-BD48-1C6AF0D140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F0FF2-5A94-47A7-ABC5-E10E831F3092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ED01-53CE-46FA-BD48-1C6AF0D140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6DF0FF2-5A94-47A7-ABC5-E10E831F3092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9E5ED01-53CE-46FA-BD48-1C6AF0D140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F0FF2-5A94-47A7-ABC5-E10E831F3092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E5ED01-53CE-46FA-BD48-1C6AF0D140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6DF0FF2-5A94-47A7-ABC5-E10E831F3092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9E5ED01-53CE-46FA-BD48-1C6AF0D140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Повтор</a:t>
            </a:r>
            <a:endParaRPr lang="ru-R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440055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84784"/>
            <a:ext cx="453390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39775"/>
            <a:ext cx="8229600" cy="5975350"/>
          </a:xfrm>
        </p:spPr>
        <p:txBody>
          <a:bodyPr/>
          <a:lstStyle/>
          <a:p>
            <a:pPr eaLnBrk="1" hangingPunct="1"/>
            <a:r>
              <a:rPr lang="ru-RU" sz="2800" i="1" smtClean="0"/>
              <a:t>Скільки б алелів не існувало в популяції, ознака в конкретному організмі визначається сполученням лише двох із них</a:t>
            </a:r>
            <a:r>
              <a:rPr lang="ru-RU" sz="2800" smtClean="0"/>
              <a:t> </a:t>
            </a:r>
          </a:p>
          <a:p>
            <a:pPr eaLnBrk="1" hangingPunct="1"/>
            <a:r>
              <a:rPr lang="ru-RU" sz="2800" smtClean="0"/>
              <a:t>Явище множинного  алелізму визначає фенотипову гетерогенність людських популяцій, це одна з основ </a:t>
            </a:r>
            <a:r>
              <a:rPr lang="ru-RU" sz="2800" b="1" smtClean="0"/>
              <a:t>різноманіття генофонду людини </a:t>
            </a:r>
          </a:p>
          <a:p>
            <a:pPr eaLnBrk="1" hangingPunct="1"/>
            <a:r>
              <a:rPr lang="ru-RU" sz="2800" smtClean="0"/>
              <a:t>В основі цієї множинності полягають </a:t>
            </a:r>
            <a:r>
              <a:rPr lang="ru-RU" sz="2800" b="1" smtClean="0"/>
              <a:t>генні мутації (корисні, нейтральні, шкідливі)</a:t>
            </a:r>
            <a:r>
              <a:rPr lang="ru-RU" sz="2800" smtClean="0"/>
              <a:t>, які змінюють послідовність азотистих основ молекули ДНК у ділянці, що відповідає даному гену </a:t>
            </a:r>
          </a:p>
        </p:txBody>
      </p:sp>
      <p:sp>
        <p:nvSpPr>
          <p:cNvPr id="38915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CA0D4C5-1598-4A7C-9841-858AA77E402A}" type="slidenum">
              <a:rPr lang="ru-RU" smtClean="0"/>
              <a:pPr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738188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Наддомінування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543925" cy="48529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ru-RU" b="1" dirty="0" err="1" smtClean="0"/>
              <a:t>Наддомінування</a:t>
            </a:r>
            <a:r>
              <a:rPr lang="ru-RU" b="1" dirty="0" smtClean="0"/>
              <a:t> </a:t>
            </a:r>
            <a:r>
              <a:rPr lang="ru-RU" dirty="0" smtClean="0"/>
              <a:t>— </a:t>
            </a:r>
            <a:r>
              <a:rPr lang="ru-RU" dirty="0" err="1" smtClean="0"/>
              <a:t>проявляється</a:t>
            </a:r>
            <a:r>
              <a:rPr lang="ru-RU" dirty="0" smtClean="0"/>
              <a:t> в тому </a:t>
            </a:r>
            <a:r>
              <a:rPr lang="uk-UA" dirty="0" smtClean="0"/>
              <a:t>випадку</a:t>
            </a:r>
            <a:r>
              <a:rPr lang="ru-RU" dirty="0" smtClean="0"/>
              <a:t>, </a:t>
            </a:r>
            <a:r>
              <a:rPr lang="uk-UA" dirty="0" smtClean="0"/>
              <a:t>коли домінантний алель у гетерозиготному стані проявляється сильніше, ніж у гомозиготному</a:t>
            </a:r>
            <a:r>
              <a:rPr lang="ru-RU" dirty="0" smtClean="0"/>
              <a:t> </a:t>
            </a:r>
            <a:r>
              <a:rPr lang="ru-RU" b="1" dirty="0" smtClean="0"/>
              <a:t>(</a:t>
            </a:r>
            <a:r>
              <a:rPr lang="ru-RU" b="1" dirty="0" err="1" smtClean="0"/>
              <a:t>Аа</a:t>
            </a:r>
            <a:r>
              <a:rPr lang="ru-RU" b="1" dirty="0" smtClean="0"/>
              <a:t> &gt; АА)</a:t>
            </a:r>
            <a:br>
              <a:rPr lang="ru-RU" b="1" dirty="0" smtClean="0"/>
            </a:br>
            <a:endParaRPr lang="ru-RU" b="1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поняття</a:t>
            </a:r>
            <a:r>
              <a:rPr lang="ru-RU" i="1" dirty="0" smtClean="0"/>
              <a:t> </a:t>
            </a:r>
            <a:r>
              <a:rPr lang="ru-RU" i="1" dirty="0" err="1" smtClean="0"/>
              <a:t>корелює</a:t>
            </a:r>
            <a:r>
              <a:rPr lang="ru-RU" i="1" dirty="0" smtClean="0"/>
              <a:t> </a:t>
            </a:r>
            <a:r>
              <a:rPr lang="ru-RU" i="1" dirty="0" err="1" smtClean="0"/>
              <a:t>із</a:t>
            </a:r>
            <a:r>
              <a:rPr lang="ru-RU" i="1" dirty="0" smtClean="0"/>
              <a:t> </a:t>
            </a:r>
            <a:r>
              <a:rPr lang="ru-RU" i="1" dirty="0" err="1" smtClean="0"/>
              <a:t>ефектом</a:t>
            </a:r>
            <a:r>
              <a:rPr lang="ru-RU" i="1" dirty="0" smtClean="0"/>
              <a:t> гетерозису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пов</a:t>
            </a:r>
            <a:r>
              <a:rPr lang="en-US" dirty="0" smtClean="0"/>
              <a:t>’</a:t>
            </a:r>
            <a:r>
              <a:rPr lang="uk-UA" dirty="0" err="1" smtClean="0"/>
              <a:t>язане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такими </a:t>
            </a:r>
            <a:r>
              <a:rPr lang="ru-RU" dirty="0" err="1" smtClean="0"/>
              <a:t>складними</a:t>
            </a:r>
            <a:r>
              <a:rPr lang="ru-RU" dirty="0" smtClean="0"/>
              <a:t> </a:t>
            </a:r>
            <a:r>
              <a:rPr lang="ru-RU" dirty="0" err="1" smtClean="0"/>
              <a:t>ознаками</a:t>
            </a:r>
            <a:r>
              <a:rPr lang="ru-RU" dirty="0" smtClean="0"/>
              <a:t>, як </a:t>
            </a:r>
            <a:r>
              <a:rPr lang="ru-RU" b="1" dirty="0" err="1" smtClean="0"/>
              <a:t>життєздатність</a:t>
            </a:r>
            <a:r>
              <a:rPr lang="ru-RU" b="1" dirty="0" smtClean="0"/>
              <a:t>, </a:t>
            </a:r>
            <a:r>
              <a:rPr lang="ru-RU" b="1" dirty="0" err="1" smtClean="0"/>
              <a:t>загальна</a:t>
            </a:r>
            <a:r>
              <a:rPr lang="ru-RU" b="1" dirty="0" smtClean="0"/>
              <a:t> </a:t>
            </a:r>
            <a:r>
              <a:rPr lang="ru-RU" b="1" dirty="0" err="1" smtClean="0"/>
              <a:t>тривалість</a:t>
            </a:r>
            <a:r>
              <a:rPr lang="ru-RU" b="1" dirty="0" smtClean="0"/>
              <a:t> </a:t>
            </a:r>
            <a:r>
              <a:rPr lang="ru-RU" b="1" dirty="0" err="1" smtClean="0"/>
              <a:t>життя</a:t>
            </a:r>
            <a:r>
              <a:rPr lang="ru-RU" b="1" dirty="0" smtClean="0"/>
              <a:t> </a:t>
            </a:r>
            <a:r>
              <a:rPr lang="ru-RU" dirty="0" smtClean="0"/>
              <a:t>та </a:t>
            </a:r>
            <a:r>
              <a:rPr lang="ru-RU" dirty="0" err="1" smtClean="0"/>
              <a:t>ін</a:t>
            </a:r>
            <a:r>
              <a:rPr lang="ru-RU" dirty="0" smtClean="0"/>
              <a:t>.</a:t>
            </a:r>
          </a:p>
        </p:txBody>
      </p:sp>
      <p:sp>
        <p:nvSpPr>
          <p:cNvPr id="39940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88A4537-1D40-430D-9A46-A6C6C0B59B35}" type="slidenum">
              <a:rPr lang="ru-RU" smtClean="0"/>
              <a:pPr>
                <a:defRPr/>
              </a:pPr>
              <a:t>11</a:t>
            </a:fld>
            <a:endParaRPr lang="ru-RU" smtClean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678" y="620688"/>
            <a:ext cx="798151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738188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Комплементарність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451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b="1" dirty="0" err="1" smtClean="0"/>
              <a:t>Комплементарність</a:t>
            </a:r>
            <a:r>
              <a:rPr lang="ru-RU" b="1" dirty="0" smtClean="0"/>
              <a:t> </a:t>
            </a:r>
            <a:r>
              <a:rPr lang="ru-RU" dirty="0" smtClean="0"/>
              <a:t>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такий</a:t>
            </a:r>
            <a:r>
              <a:rPr lang="ru-RU" dirty="0" smtClean="0"/>
              <a:t> тип </a:t>
            </a:r>
            <a:r>
              <a:rPr lang="ru-RU" dirty="0" err="1" smtClean="0"/>
              <a:t>взаємодії</a:t>
            </a:r>
            <a:r>
              <a:rPr lang="ru-RU" dirty="0" smtClean="0"/>
              <a:t>, за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за</a:t>
            </a:r>
            <a:r>
              <a:rPr lang="ru-RU" dirty="0" smtClean="0"/>
              <a:t> </a:t>
            </a:r>
            <a:r>
              <a:rPr lang="ru-RU" dirty="0" err="1" smtClean="0"/>
              <a:t>ознаку</a:t>
            </a:r>
            <a:r>
              <a:rPr lang="ru-RU" dirty="0" smtClean="0"/>
              <a:t> </a:t>
            </a:r>
            <a:r>
              <a:rPr lang="ru-RU" dirty="0" err="1" smtClean="0"/>
              <a:t>відповідають</a:t>
            </a:r>
            <a:r>
              <a:rPr lang="ru-RU" dirty="0" smtClean="0"/>
              <a:t> </a:t>
            </a:r>
            <a:r>
              <a:rPr lang="ru-RU" dirty="0" err="1" smtClean="0"/>
              <a:t>декілька</a:t>
            </a:r>
            <a:r>
              <a:rPr lang="ru-RU" dirty="0" smtClean="0"/>
              <a:t> </a:t>
            </a:r>
            <a:r>
              <a:rPr lang="ru-RU" dirty="0" err="1" smtClean="0"/>
              <a:t>неалельних</a:t>
            </a:r>
            <a:r>
              <a:rPr lang="ru-RU" dirty="0" smtClean="0"/>
              <a:t> </a:t>
            </a:r>
            <a:r>
              <a:rPr lang="ru-RU" dirty="0" err="1" smtClean="0"/>
              <a:t>генів</a:t>
            </a:r>
            <a:r>
              <a:rPr lang="ru-RU" dirty="0" smtClean="0"/>
              <a:t>, </a:t>
            </a:r>
            <a:r>
              <a:rPr lang="ru-RU" dirty="0" err="1" smtClean="0"/>
              <a:t>причому</a:t>
            </a:r>
            <a:r>
              <a:rPr lang="ru-RU" dirty="0" smtClean="0"/>
              <a:t> </a:t>
            </a:r>
            <a:r>
              <a:rPr lang="ru-RU" dirty="0" err="1" smtClean="0"/>
              <a:t>різне</a:t>
            </a:r>
            <a:r>
              <a:rPr lang="ru-RU" dirty="0" smtClean="0"/>
              <a:t> </a:t>
            </a:r>
            <a:r>
              <a:rPr lang="ru-RU" dirty="0" err="1" smtClean="0"/>
              <a:t>сполучання</a:t>
            </a:r>
            <a:r>
              <a:rPr lang="ru-RU" dirty="0" smtClean="0"/>
              <a:t> </a:t>
            </a:r>
            <a:r>
              <a:rPr lang="ru-RU" dirty="0" err="1" smtClean="0"/>
              <a:t>домінантних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рецесивних</a:t>
            </a:r>
            <a:r>
              <a:rPr lang="ru-RU" dirty="0" smtClean="0"/>
              <a:t> </a:t>
            </a:r>
            <a:r>
              <a:rPr lang="ru-RU" dirty="0" err="1" smtClean="0"/>
              <a:t>алелів</a:t>
            </a:r>
            <a:r>
              <a:rPr lang="ru-RU" dirty="0" smtClean="0"/>
              <a:t> у </a:t>
            </a:r>
            <a:r>
              <a:rPr lang="ru-RU" dirty="0" err="1" smtClean="0"/>
              <a:t>їхніх</a:t>
            </a:r>
            <a:r>
              <a:rPr lang="ru-RU" dirty="0" smtClean="0"/>
              <a:t> парах </a:t>
            </a:r>
            <a:r>
              <a:rPr lang="ru-RU" dirty="0" err="1" smtClean="0"/>
              <a:t>змінює</a:t>
            </a:r>
            <a:r>
              <a:rPr lang="ru-RU" dirty="0" smtClean="0"/>
              <a:t> </a:t>
            </a:r>
            <a:r>
              <a:rPr lang="ru-RU" dirty="0" err="1" smtClean="0"/>
              <a:t>фенотиповий</a:t>
            </a:r>
            <a:r>
              <a:rPr lang="ru-RU" dirty="0" smtClean="0"/>
              <a:t> </a:t>
            </a:r>
            <a:r>
              <a:rPr lang="ru-RU" dirty="0" err="1" smtClean="0"/>
              <a:t>прояв</a:t>
            </a:r>
            <a:r>
              <a:rPr lang="ru-RU" dirty="0" smtClean="0"/>
              <a:t> </a:t>
            </a:r>
            <a:r>
              <a:rPr lang="ru-RU" dirty="0" err="1" smtClean="0"/>
              <a:t>ознаки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dirty="0" smtClean="0"/>
              <a:t> </a:t>
            </a:r>
            <a:r>
              <a:rPr lang="en-US" dirty="0" smtClean="0"/>
              <a:t>                     </a:t>
            </a:r>
            <a:r>
              <a:rPr lang="ru-RU" b="1" dirty="0" err="1" smtClean="0"/>
              <a:t>Наприклад</a:t>
            </a:r>
            <a:r>
              <a:rPr lang="ru-RU" b="1" dirty="0" smtClean="0"/>
              <a:t>,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dirty="0" smtClean="0"/>
              <a:t>  А_</a:t>
            </a:r>
            <a:r>
              <a:rPr lang="en-US" dirty="0" smtClean="0"/>
              <a:t>bb </a:t>
            </a:r>
            <a:r>
              <a:rPr lang="en-US" dirty="0" smtClean="0">
                <a:cs typeface="Arial" charset="0"/>
              </a:rPr>
              <a:t>→ </a:t>
            </a:r>
            <a:r>
              <a:rPr lang="ru-RU" dirty="0" err="1" smtClean="0">
                <a:cs typeface="Arial" charset="0"/>
              </a:rPr>
              <a:t>ознака</a:t>
            </a:r>
            <a:r>
              <a:rPr lang="ru-RU" dirty="0" smtClean="0">
                <a:cs typeface="Arial" charset="0"/>
              </a:rPr>
              <a:t> 1       </a:t>
            </a:r>
            <a:r>
              <a:rPr lang="ru-RU" dirty="0" err="1" smtClean="0">
                <a:cs typeface="Arial" charset="0"/>
              </a:rPr>
              <a:t>ааВ_</a:t>
            </a:r>
            <a:r>
              <a:rPr lang="ru-RU" dirty="0" smtClean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→ </a:t>
            </a:r>
            <a:r>
              <a:rPr lang="ru-RU" dirty="0" err="1" smtClean="0">
                <a:cs typeface="Arial" charset="0"/>
              </a:rPr>
              <a:t>ознака</a:t>
            </a:r>
            <a:r>
              <a:rPr lang="ru-RU" dirty="0" smtClean="0">
                <a:cs typeface="Arial" charset="0"/>
              </a:rPr>
              <a:t> 3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dirty="0" smtClean="0"/>
              <a:t>  А_В_ </a:t>
            </a:r>
            <a:r>
              <a:rPr lang="en-US" dirty="0" smtClean="0">
                <a:cs typeface="Arial" charset="0"/>
              </a:rPr>
              <a:t>→ </a:t>
            </a:r>
            <a:r>
              <a:rPr lang="ru-RU" dirty="0" err="1" smtClean="0">
                <a:cs typeface="Arial" charset="0"/>
              </a:rPr>
              <a:t>ознака</a:t>
            </a:r>
            <a:r>
              <a:rPr lang="ru-RU" dirty="0" smtClean="0">
                <a:cs typeface="Arial" charset="0"/>
              </a:rPr>
              <a:t> 2</a:t>
            </a:r>
            <a:r>
              <a:rPr lang="en-US" dirty="0" smtClean="0"/>
              <a:t> </a:t>
            </a:r>
            <a:r>
              <a:rPr lang="ru-RU" dirty="0" smtClean="0"/>
              <a:t>      </a:t>
            </a:r>
            <a:r>
              <a:rPr lang="ru-RU" dirty="0" err="1" smtClean="0"/>
              <a:t>аа</a:t>
            </a:r>
            <a:r>
              <a:rPr lang="en-US" dirty="0" smtClean="0"/>
              <a:t>bb </a:t>
            </a:r>
            <a:r>
              <a:rPr lang="en-US" dirty="0" smtClean="0">
                <a:cs typeface="Arial" charset="0"/>
              </a:rPr>
              <a:t>→ </a:t>
            </a:r>
            <a:r>
              <a:rPr lang="ru-RU" dirty="0" err="1" smtClean="0">
                <a:cs typeface="Arial" charset="0"/>
              </a:rPr>
              <a:t>ознака</a:t>
            </a:r>
            <a:r>
              <a:rPr lang="ru-RU" dirty="0" smtClean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4</a:t>
            </a:r>
            <a:endParaRPr lang="ru-RU" dirty="0" smtClean="0">
              <a:cs typeface="Arial" charset="0"/>
            </a:endParaRPr>
          </a:p>
        </p:txBody>
      </p:sp>
      <p:sp>
        <p:nvSpPr>
          <p:cNvPr id="65540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FEBC98A-5070-40AD-9791-DCBC82C070E4}" type="slidenum">
              <a:rPr lang="ru-RU" smtClean="0"/>
              <a:pPr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А_В_ </a:t>
            </a:r>
            <a:r>
              <a:rPr lang="en-US" dirty="0" smtClean="0">
                <a:cs typeface="Arial" charset="0"/>
              </a:rPr>
              <a:t>→ </a:t>
            </a:r>
            <a:r>
              <a:rPr lang="ru-RU" dirty="0" err="1" smtClean="0">
                <a:cs typeface="Arial" charset="0"/>
              </a:rPr>
              <a:t>нормальний</a:t>
            </a:r>
            <a:r>
              <a:rPr lang="ru-RU" dirty="0" smtClean="0">
                <a:cs typeface="Arial" charset="0"/>
              </a:rPr>
              <a:t> слух</a:t>
            </a:r>
          </a:p>
          <a:p>
            <a:pPr eaLnBrk="1" hangingPunct="1">
              <a:defRPr/>
            </a:pPr>
            <a:r>
              <a:rPr lang="ru-RU" dirty="0" err="1" smtClean="0">
                <a:cs typeface="Arial" charset="0"/>
              </a:rPr>
              <a:t>аа_</a:t>
            </a:r>
            <a:r>
              <a:rPr lang="ru-RU" dirty="0" smtClean="0">
                <a:cs typeface="Arial" charset="0"/>
              </a:rPr>
              <a:t> _ </a:t>
            </a:r>
            <a:r>
              <a:rPr lang="en-US" dirty="0" smtClean="0">
                <a:cs typeface="Arial" charset="0"/>
              </a:rPr>
              <a:t>→ </a:t>
            </a:r>
            <a:r>
              <a:rPr lang="ru-RU" dirty="0" smtClean="0">
                <a:cs typeface="Arial" charset="0"/>
              </a:rPr>
              <a:t>глухота </a:t>
            </a:r>
          </a:p>
          <a:p>
            <a:pPr eaLnBrk="1" hangingPunct="1">
              <a:defRPr/>
            </a:pPr>
            <a:r>
              <a:rPr lang="ru-RU" dirty="0" smtClean="0">
                <a:cs typeface="Arial" charset="0"/>
              </a:rPr>
              <a:t>_ _ </a:t>
            </a:r>
            <a:r>
              <a:rPr lang="en-US" dirty="0" smtClean="0">
                <a:cs typeface="Arial" charset="0"/>
              </a:rPr>
              <a:t>bb → </a:t>
            </a:r>
            <a:r>
              <a:rPr lang="ru-RU" dirty="0" smtClean="0">
                <a:cs typeface="Arial" charset="0"/>
              </a:rPr>
              <a:t>глухота</a:t>
            </a:r>
          </a:p>
        </p:txBody>
      </p:sp>
      <p:sp>
        <p:nvSpPr>
          <p:cNvPr id="68611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EF36F5-AEDF-4A8F-9738-D345CACEEAE4}" type="slidenum">
              <a:rPr lang="ru-RU" smtClean="0"/>
              <a:pPr>
                <a:defRPr/>
              </a:pPr>
              <a:t>14</a:t>
            </a:fld>
            <a:endParaRPr lang="ru-RU" smtClean="0"/>
          </a:p>
        </p:txBody>
      </p:sp>
      <p:sp>
        <p:nvSpPr>
          <p:cNvPr id="69636" name="Rectangle 6"/>
          <p:cNvSpPr>
            <a:spLocks noChangeArrowheads="1"/>
          </p:cNvSpPr>
          <p:nvPr/>
        </p:nvSpPr>
        <p:spPr bwMode="auto">
          <a:xfrm>
            <a:off x="3708400" y="3860800"/>
            <a:ext cx="503238" cy="5032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69637" name="Oval 7"/>
          <p:cNvSpPr>
            <a:spLocks noChangeArrowheads="1"/>
          </p:cNvSpPr>
          <p:nvPr/>
        </p:nvSpPr>
        <p:spPr bwMode="auto">
          <a:xfrm>
            <a:off x="4645025" y="3860800"/>
            <a:ext cx="503238" cy="5032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69638" name="Line 8"/>
          <p:cNvSpPr>
            <a:spLocks noChangeShapeType="1"/>
          </p:cNvSpPr>
          <p:nvPr/>
        </p:nvSpPr>
        <p:spPr bwMode="auto">
          <a:xfrm>
            <a:off x="4213225" y="407670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9639" name="Line 9"/>
          <p:cNvSpPr>
            <a:spLocks noChangeShapeType="1"/>
          </p:cNvSpPr>
          <p:nvPr/>
        </p:nvSpPr>
        <p:spPr bwMode="auto">
          <a:xfrm>
            <a:off x="4429125" y="4076700"/>
            <a:ext cx="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9640" name="Line 10"/>
          <p:cNvSpPr>
            <a:spLocks noChangeShapeType="1"/>
          </p:cNvSpPr>
          <p:nvPr/>
        </p:nvSpPr>
        <p:spPr bwMode="auto">
          <a:xfrm>
            <a:off x="3781425" y="4725988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9641" name="Line 11"/>
          <p:cNvSpPr>
            <a:spLocks noChangeShapeType="1"/>
          </p:cNvSpPr>
          <p:nvPr/>
        </p:nvSpPr>
        <p:spPr bwMode="auto">
          <a:xfrm>
            <a:off x="3781425" y="47259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9642" name="Line 12"/>
          <p:cNvSpPr>
            <a:spLocks noChangeShapeType="1"/>
          </p:cNvSpPr>
          <p:nvPr/>
        </p:nvSpPr>
        <p:spPr bwMode="auto">
          <a:xfrm>
            <a:off x="4860925" y="4725988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9643" name="Oval 13"/>
          <p:cNvSpPr>
            <a:spLocks noChangeArrowheads="1"/>
          </p:cNvSpPr>
          <p:nvPr/>
        </p:nvSpPr>
        <p:spPr bwMode="auto">
          <a:xfrm>
            <a:off x="3492500" y="5157788"/>
            <a:ext cx="503238" cy="5032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67596" name="Text Box 15"/>
          <p:cNvSpPr txBox="1">
            <a:spLocks noChangeArrowheads="1"/>
          </p:cNvSpPr>
          <p:nvPr/>
        </p:nvSpPr>
        <p:spPr bwMode="auto">
          <a:xfrm>
            <a:off x="1116013" y="3716338"/>
            <a:ext cx="52562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ru-RU" b="1" dirty="0">
              <a:solidFill>
                <a:schemeClr val="accent2">
                  <a:lumMod val="50000"/>
                </a:schemeClr>
              </a:solidFill>
              <a:cs typeface="+mn-cs"/>
            </a:endParaRPr>
          </a:p>
          <a:p>
            <a:pPr>
              <a:defRPr/>
            </a:pP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cs typeface="+mn-cs"/>
              </a:rPr>
              <a:t>Глухі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cs typeface="+mn-cs"/>
              </a:rPr>
              <a:t> батьки </a:t>
            </a:r>
            <a:endParaRPr lang="en-US" b="1" dirty="0">
              <a:solidFill>
                <a:schemeClr val="accent2">
                  <a:lumMod val="50000"/>
                </a:schemeClr>
              </a:solidFill>
              <a:cs typeface="+mn-cs"/>
            </a:endParaRPr>
          </a:p>
          <a:p>
            <a:pPr>
              <a:defRPr/>
            </a:pPr>
            <a:r>
              <a:rPr lang="uk-UA" b="1" dirty="0">
                <a:solidFill>
                  <a:schemeClr val="accent2">
                    <a:lumMod val="50000"/>
                  </a:schemeClr>
                </a:solidFill>
                <a:cs typeface="+mn-cs"/>
              </a:rPr>
              <a:t>                          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cs typeface="+mn-cs"/>
              </a:rPr>
              <a:t>aaBB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cs typeface="+mn-cs"/>
              </a:rPr>
              <a:t>                        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cs typeface="+mn-cs"/>
              </a:rPr>
              <a:t>AAbb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cs typeface="+mn-cs"/>
              </a:rPr>
              <a:t> </a:t>
            </a:r>
          </a:p>
        </p:txBody>
      </p:sp>
      <p:sp>
        <p:nvSpPr>
          <p:cNvPr id="67597" name="Text Box 16"/>
          <p:cNvSpPr txBox="1">
            <a:spLocks noChangeArrowheads="1"/>
          </p:cNvSpPr>
          <p:nvPr/>
        </p:nvSpPr>
        <p:spPr bwMode="auto">
          <a:xfrm>
            <a:off x="1187450" y="5876925"/>
            <a:ext cx="4071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cs typeface="+mn-cs"/>
              </a:rPr>
              <a:t>Нормальний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cs typeface="+mn-cs"/>
              </a:rPr>
              <a:t> слух   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cs typeface="+mn-cs"/>
              </a:rPr>
              <a:t>AaBb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cs typeface="+mn-cs"/>
              </a:rPr>
              <a:t>    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cs typeface="+mn-cs"/>
              </a:rPr>
              <a:t>AaBb</a:t>
            </a:r>
            <a:endParaRPr lang="ru-RU" b="1" dirty="0">
              <a:solidFill>
                <a:schemeClr val="accent2">
                  <a:lumMod val="50000"/>
                </a:schemeClr>
              </a:solidFill>
              <a:cs typeface="+mn-cs"/>
            </a:endParaRPr>
          </a:p>
        </p:txBody>
      </p:sp>
      <p:sp>
        <p:nvSpPr>
          <p:cNvPr id="69646" name="Rectangle 18"/>
          <p:cNvSpPr>
            <a:spLocks noChangeArrowheads="1"/>
          </p:cNvSpPr>
          <p:nvPr/>
        </p:nvSpPr>
        <p:spPr bwMode="auto">
          <a:xfrm>
            <a:off x="4572000" y="5229225"/>
            <a:ext cx="503238" cy="503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Полімерія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168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err="1" smtClean="0"/>
              <a:t>Полімерія</a:t>
            </a:r>
            <a:r>
              <a:rPr lang="ru-RU" b="1" dirty="0" smtClean="0"/>
              <a:t> </a:t>
            </a:r>
            <a:r>
              <a:rPr lang="ru-RU" dirty="0" smtClean="0"/>
              <a:t>— </a:t>
            </a:r>
            <a:r>
              <a:rPr lang="ru-RU" dirty="0" err="1" smtClean="0"/>
              <a:t>зумовленість</a:t>
            </a:r>
            <a:r>
              <a:rPr lang="ru-RU" dirty="0" smtClean="0"/>
              <a:t> </a:t>
            </a:r>
            <a:r>
              <a:rPr lang="ru-RU" dirty="0" err="1" smtClean="0"/>
              <a:t>певної</a:t>
            </a:r>
            <a:r>
              <a:rPr lang="ru-RU" dirty="0" smtClean="0"/>
              <a:t> </a:t>
            </a:r>
            <a:r>
              <a:rPr lang="ru-RU" dirty="0" err="1" smtClean="0"/>
              <a:t>ознаки</a:t>
            </a:r>
            <a:r>
              <a:rPr lang="ru-RU" dirty="0" smtClean="0"/>
              <a:t> </a:t>
            </a:r>
            <a:r>
              <a:rPr lang="ru-RU" dirty="0" err="1" smtClean="0"/>
              <a:t>декількома</a:t>
            </a:r>
            <a:r>
              <a:rPr lang="ru-RU" dirty="0" smtClean="0"/>
              <a:t> парами </a:t>
            </a:r>
            <a:r>
              <a:rPr lang="ru-RU" dirty="0" err="1" smtClean="0"/>
              <a:t>неалельних</a:t>
            </a:r>
            <a:r>
              <a:rPr lang="ru-RU" dirty="0" smtClean="0"/>
              <a:t> </a:t>
            </a:r>
            <a:r>
              <a:rPr lang="ru-RU" dirty="0" err="1" smtClean="0"/>
              <a:t>генів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однакову</a:t>
            </a:r>
            <a:r>
              <a:rPr lang="ru-RU" dirty="0" smtClean="0"/>
              <a:t> </a:t>
            </a:r>
            <a:r>
              <a:rPr lang="ru-RU" dirty="0" err="1" smtClean="0"/>
              <a:t>дію</a:t>
            </a:r>
            <a:r>
              <a:rPr lang="ru-RU" dirty="0" smtClean="0"/>
              <a:t>.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b="1" dirty="0" err="1" smtClean="0"/>
              <a:t>гени</a:t>
            </a:r>
            <a:r>
              <a:rPr lang="ru-RU" b="1" dirty="0" smtClean="0"/>
              <a:t> </a:t>
            </a:r>
            <a:r>
              <a:rPr lang="ru-RU" b="1" dirty="0" err="1" smtClean="0"/>
              <a:t>мають</a:t>
            </a:r>
            <a:r>
              <a:rPr lang="ru-RU" b="1" dirty="0" smtClean="0"/>
              <a:t> </a:t>
            </a:r>
            <a:r>
              <a:rPr lang="ru-RU" b="1" dirty="0" err="1" smtClean="0"/>
              <a:t>назву</a:t>
            </a:r>
            <a:r>
              <a:rPr lang="ru-RU" b="1" dirty="0" smtClean="0"/>
              <a:t> </a:t>
            </a:r>
            <a:r>
              <a:rPr lang="ru-RU" b="1" dirty="0" err="1" smtClean="0"/>
              <a:t>полімерних</a:t>
            </a:r>
            <a:endParaRPr lang="ru-RU" dirty="0" smtClean="0"/>
          </a:p>
        </p:txBody>
      </p:sp>
      <p:sp>
        <p:nvSpPr>
          <p:cNvPr id="72708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BCDA226-CBC7-47BA-8095-A8A553BDB9D5}" type="slidenum">
              <a:rPr lang="ru-RU" smtClean="0"/>
              <a:pPr>
                <a:defRPr/>
              </a:pPr>
              <a:t>15</a:t>
            </a:fld>
            <a:endParaRPr lang="ru-RU" smtClean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881063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Ефект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положення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9876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1600200"/>
            <a:ext cx="5643563" cy="4525963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dirty="0" err="1" smtClean="0"/>
              <a:t>Ефект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положення</a:t>
            </a:r>
            <a:r>
              <a:rPr lang="ru-RU" sz="2000" b="1" dirty="0" smtClean="0"/>
              <a:t> </a:t>
            </a:r>
            <a:r>
              <a:rPr lang="ru-RU" sz="2000" dirty="0" smtClean="0"/>
              <a:t>— </a:t>
            </a:r>
            <a:r>
              <a:rPr lang="ru-RU" sz="2000" dirty="0" err="1" smtClean="0"/>
              <a:t>взаємний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вплив</a:t>
            </a:r>
            <a:r>
              <a:rPr lang="ru-RU" sz="2000" dirty="0" smtClean="0"/>
              <a:t> </a:t>
            </a:r>
            <a:r>
              <a:rPr lang="ru-RU" sz="2000" dirty="0" err="1" smtClean="0"/>
              <a:t>генів</a:t>
            </a:r>
            <a:r>
              <a:rPr lang="ru-RU" sz="2000" dirty="0" smtClean="0"/>
              <a:t> </a:t>
            </a:r>
            <a:r>
              <a:rPr lang="ru-RU" sz="2000" dirty="0" err="1" smtClean="0"/>
              <a:t>однієї</a:t>
            </a:r>
            <a:r>
              <a:rPr lang="ru-RU" sz="2000" dirty="0" smtClean="0"/>
              <a:t> </a:t>
            </a:r>
            <a:r>
              <a:rPr lang="ru-RU" sz="2000" dirty="0" err="1" smtClean="0"/>
              <a:t>хромосоми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знаходяться</a:t>
            </a:r>
            <a:r>
              <a:rPr lang="ru-RU" sz="2000" dirty="0" smtClean="0"/>
              <a:t> у </a:t>
            </a:r>
            <a:r>
              <a:rPr lang="ru-RU" sz="2000" dirty="0" err="1" smtClean="0"/>
              <a:t>її</a:t>
            </a:r>
            <a:r>
              <a:rPr lang="ru-RU" sz="2000" dirty="0" smtClean="0"/>
              <a:t> рядом </a:t>
            </a:r>
            <a:r>
              <a:rPr lang="ru-RU" sz="2000" dirty="0" err="1" smtClean="0"/>
              <a:t>розташованих</a:t>
            </a:r>
            <a:r>
              <a:rPr lang="ru-RU" sz="2000" dirty="0" smtClean="0"/>
              <a:t> локусах. </a:t>
            </a:r>
          </a:p>
          <a:p>
            <a:pPr eaLnBrk="1" hangingPunct="1">
              <a:defRPr/>
            </a:pPr>
            <a:r>
              <a:rPr lang="ru-RU" sz="2000" dirty="0" smtClean="0"/>
              <a:t>Антиген «резус-фактор» (</a:t>
            </a:r>
            <a:r>
              <a:rPr lang="en-US" sz="2000" dirty="0" err="1" smtClean="0"/>
              <a:t>Rh</a:t>
            </a:r>
            <a:r>
              <a:rPr lang="en-US" sz="2000" dirty="0" smtClean="0"/>
              <a:t>+)</a:t>
            </a:r>
            <a:r>
              <a:rPr lang="ru-RU" sz="2000" dirty="0" smtClean="0"/>
              <a:t> </a:t>
            </a:r>
            <a:r>
              <a:rPr lang="ru-RU" sz="2000" dirty="0" err="1" smtClean="0"/>
              <a:t>зумовлений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дією</a:t>
            </a:r>
            <a:r>
              <a:rPr lang="ru-RU" sz="2000" dirty="0" smtClean="0"/>
              <a:t> </a:t>
            </a:r>
            <a:r>
              <a:rPr lang="ru-RU" sz="2000" dirty="0" err="1" smtClean="0"/>
              <a:t>трьох</a:t>
            </a:r>
            <a:r>
              <a:rPr lang="ru-RU" sz="2000" dirty="0" smtClean="0"/>
              <a:t> </a:t>
            </a:r>
            <a:r>
              <a:rPr lang="ru-RU" sz="2000" dirty="0" err="1" smtClean="0"/>
              <a:t>генів</a:t>
            </a:r>
            <a:r>
              <a:rPr lang="ru-RU" sz="2000" dirty="0" smtClean="0"/>
              <a:t> </a:t>
            </a:r>
            <a:r>
              <a:rPr lang="en-US" sz="2000" dirty="0" smtClean="0"/>
              <a:t>C, D, E.</a:t>
            </a:r>
            <a:r>
              <a:rPr lang="ru-RU" sz="2000" dirty="0" smtClean="0"/>
              <a:t> </a:t>
            </a:r>
          </a:p>
          <a:p>
            <a:pPr eaLnBrk="1" hangingPunct="1">
              <a:defRPr/>
            </a:pPr>
            <a:r>
              <a:rPr lang="ru-RU" sz="2000" dirty="0" smtClean="0"/>
              <a:t>При </a:t>
            </a:r>
            <a:r>
              <a:rPr lang="ru-RU" sz="2000" dirty="0" err="1" smtClean="0"/>
              <a:t>однаковому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генотипі</a:t>
            </a:r>
            <a:r>
              <a:rPr lang="ru-RU" sz="2000" dirty="0" smtClean="0"/>
              <a:t> </a:t>
            </a:r>
            <a:r>
              <a:rPr lang="en-US" sz="2000" dirty="0" err="1" smtClean="0"/>
              <a:t>CcDDEe</a:t>
            </a:r>
            <a:r>
              <a:rPr lang="ru-RU" sz="2000" dirty="0" smtClean="0"/>
              <a:t>, </a:t>
            </a:r>
            <a:r>
              <a:rPr lang="ru-RU" sz="2000" dirty="0" err="1" smtClean="0"/>
              <a:t>але</a:t>
            </a:r>
            <a:r>
              <a:rPr lang="ru-RU" sz="2000" dirty="0" smtClean="0"/>
              <a:t> </a:t>
            </a:r>
            <a:r>
              <a:rPr lang="ru-RU" sz="2000" dirty="0" err="1" smtClean="0"/>
              <a:t>різному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взаємному</a:t>
            </a:r>
            <a:r>
              <a:rPr lang="ru-RU" sz="2000" dirty="0" smtClean="0"/>
              <a:t> </a:t>
            </a:r>
            <a:r>
              <a:rPr lang="ru-RU" sz="2000" dirty="0" err="1" smtClean="0"/>
              <a:t>розташуванні</a:t>
            </a:r>
            <a:r>
              <a:rPr lang="ru-RU" sz="2000" dirty="0" smtClean="0"/>
              <a:t> </a:t>
            </a:r>
            <a:r>
              <a:rPr lang="ru-RU" sz="2000" dirty="0" err="1" smtClean="0"/>
              <a:t>генів</a:t>
            </a:r>
            <a:r>
              <a:rPr lang="ru-RU" sz="2000" dirty="0" smtClean="0"/>
              <a:t> у хромосомах </a:t>
            </a:r>
            <a:r>
              <a:rPr lang="ru-RU" sz="2000" dirty="0" err="1" smtClean="0"/>
              <a:t>синтезується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різна</a:t>
            </a:r>
            <a:r>
              <a:rPr lang="ru-RU" sz="2000" dirty="0" smtClean="0"/>
              <a:t> </a:t>
            </a:r>
            <a:r>
              <a:rPr lang="ru-RU" sz="2000" dirty="0" err="1" smtClean="0"/>
              <a:t>кількість</a:t>
            </a:r>
            <a:r>
              <a:rPr lang="ru-RU" sz="2000" dirty="0" smtClean="0"/>
              <a:t> антигена: </a:t>
            </a:r>
            <a:endParaRPr lang="en-US" sz="2000" dirty="0" smtClean="0"/>
          </a:p>
          <a:p>
            <a:pPr eaLnBrk="1" hangingPunct="1">
              <a:buFontTx/>
              <a:buNone/>
              <a:defRPr/>
            </a:pPr>
            <a:r>
              <a:rPr lang="en-US" sz="2000" b="1" dirty="0" smtClean="0"/>
              <a:t>     </a:t>
            </a:r>
            <a:r>
              <a:rPr lang="ru-RU" sz="2000" b="1" dirty="0" smtClean="0"/>
              <a:t>С</a:t>
            </a:r>
            <a:r>
              <a:rPr lang="en-US" sz="2000" b="1" dirty="0" smtClean="0"/>
              <a:t>DE</a:t>
            </a:r>
            <a:r>
              <a:rPr lang="uk-UA" sz="2000" b="1" dirty="0" smtClean="0"/>
              <a:t>/с</a:t>
            </a:r>
            <a:r>
              <a:rPr lang="en-US" sz="2000" b="1" dirty="0" smtClean="0"/>
              <a:t>De </a:t>
            </a:r>
            <a:r>
              <a:rPr lang="en-US" sz="2000" dirty="0" smtClean="0"/>
              <a:t>– </a:t>
            </a:r>
            <a:r>
              <a:rPr lang="ru-RU" sz="2000" dirty="0" err="1" smtClean="0"/>
              <a:t>багато</a:t>
            </a:r>
            <a:r>
              <a:rPr lang="ru-RU" sz="2000" dirty="0" smtClean="0"/>
              <a:t> антигена Е, </a:t>
            </a:r>
            <a:r>
              <a:rPr lang="ru-RU" sz="2000" dirty="0" err="1" smtClean="0"/>
              <a:t>але</a:t>
            </a:r>
            <a:r>
              <a:rPr lang="ru-RU" sz="2000" dirty="0" smtClean="0"/>
              <a:t> мало С; </a:t>
            </a:r>
            <a:r>
              <a:rPr lang="ru-RU" sz="2000" b="1" dirty="0" smtClean="0"/>
              <a:t>С</a:t>
            </a:r>
            <a:r>
              <a:rPr lang="en-US" sz="2000" b="1" dirty="0" smtClean="0"/>
              <a:t>D</a:t>
            </a:r>
            <a:r>
              <a:rPr lang="ru-RU" sz="2000" b="1" dirty="0" smtClean="0"/>
              <a:t>е</a:t>
            </a:r>
            <a:r>
              <a:rPr lang="uk-UA" sz="2000" b="1" dirty="0" smtClean="0"/>
              <a:t>/с</a:t>
            </a:r>
            <a:r>
              <a:rPr lang="en-US" sz="2000" b="1" dirty="0" smtClean="0"/>
              <a:t>DE </a:t>
            </a:r>
            <a:r>
              <a:rPr lang="en-US" sz="2000" dirty="0" smtClean="0"/>
              <a:t>– </a:t>
            </a:r>
            <a:r>
              <a:rPr lang="ru-RU" sz="2000" dirty="0" err="1" smtClean="0"/>
              <a:t>навпаки</a:t>
            </a:r>
            <a:r>
              <a:rPr lang="ru-RU" sz="2000" dirty="0" smtClean="0"/>
              <a:t>, мало Е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багато</a:t>
            </a:r>
            <a:r>
              <a:rPr lang="ru-RU" sz="2000" dirty="0" smtClean="0"/>
              <a:t> С.</a:t>
            </a:r>
            <a:r>
              <a:rPr lang="en-US" sz="2000" dirty="0" smtClean="0"/>
              <a:t> </a:t>
            </a:r>
            <a:endParaRPr lang="ru-RU" sz="2000" dirty="0" smtClean="0"/>
          </a:p>
        </p:txBody>
      </p:sp>
      <p:sp>
        <p:nvSpPr>
          <p:cNvPr id="80900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5E7C733-EE3B-4295-88BE-107FF44F4313}" type="slidenum">
              <a:rPr lang="ru-RU" smtClean="0"/>
              <a:pPr>
                <a:defRPr/>
              </a:pPr>
              <a:t>16</a:t>
            </a:fld>
            <a:endParaRPr lang="ru-RU" smtClean="0"/>
          </a:p>
        </p:txBody>
      </p:sp>
      <p:grpSp>
        <p:nvGrpSpPr>
          <p:cNvPr id="2" name="Группа 17"/>
          <p:cNvGrpSpPr>
            <a:grpSpLocks/>
          </p:cNvGrpSpPr>
          <p:nvPr/>
        </p:nvGrpSpPr>
        <p:grpSpPr bwMode="auto">
          <a:xfrm>
            <a:off x="5929313" y="2643188"/>
            <a:ext cx="1428750" cy="2357437"/>
            <a:chOff x="5929322" y="2643182"/>
            <a:chExt cx="1428760" cy="2357454"/>
          </a:xfrm>
        </p:grpSpPr>
        <p:grpSp>
          <p:nvGrpSpPr>
            <p:cNvPr id="3" name="Группа 8"/>
            <p:cNvGrpSpPr>
              <a:grpSpLocks/>
            </p:cNvGrpSpPr>
            <p:nvPr/>
          </p:nvGrpSpPr>
          <p:grpSpPr bwMode="auto">
            <a:xfrm>
              <a:off x="6215074" y="2643182"/>
              <a:ext cx="285752" cy="2357454"/>
              <a:chOff x="6572264" y="1714488"/>
              <a:chExt cx="285752" cy="2357454"/>
            </a:xfrm>
          </p:grpSpPr>
          <p:sp>
            <p:nvSpPr>
              <p:cNvPr id="5" name="Прямоугольник 4"/>
              <p:cNvSpPr/>
              <p:nvPr/>
            </p:nvSpPr>
            <p:spPr bwMode="auto">
              <a:xfrm>
                <a:off x="6572264" y="1714488"/>
                <a:ext cx="285752" cy="2357454"/>
              </a:xfrm>
              <a:prstGeom prst="rect">
                <a:avLst/>
              </a:prstGeom>
              <a:solidFill>
                <a:schemeClr val="accent5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81950" name="Прямоугольник 5"/>
              <p:cNvSpPr>
                <a:spLocks noChangeArrowheads="1"/>
              </p:cNvSpPr>
              <p:nvPr/>
            </p:nvSpPr>
            <p:spPr bwMode="auto">
              <a:xfrm>
                <a:off x="6572264" y="2000240"/>
                <a:ext cx="285752" cy="142876"/>
              </a:xfrm>
              <a:prstGeom prst="rect">
                <a:avLst/>
              </a:prstGeom>
              <a:solidFill>
                <a:schemeClr val="tx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51" name="Прямоугольник 6"/>
              <p:cNvSpPr>
                <a:spLocks noChangeArrowheads="1"/>
              </p:cNvSpPr>
              <p:nvPr/>
            </p:nvSpPr>
            <p:spPr bwMode="auto">
              <a:xfrm>
                <a:off x="6572264" y="2786058"/>
                <a:ext cx="285752" cy="142876"/>
              </a:xfrm>
              <a:prstGeom prst="rect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52" name="Прямоугольник 7"/>
              <p:cNvSpPr>
                <a:spLocks noChangeArrowheads="1"/>
              </p:cNvSpPr>
              <p:nvPr/>
            </p:nvSpPr>
            <p:spPr bwMode="auto">
              <a:xfrm>
                <a:off x="6572264" y="3571876"/>
                <a:ext cx="285752" cy="142876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Группа 9"/>
            <p:cNvGrpSpPr>
              <a:grpSpLocks/>
            </p:cNvGrpSpPr>
            <p:nvPr/>
          </p:nvGrpSpPr>
          <p:grpSpPr bwMode="auto">
            <a:xfrm>
              <a:off x="6643702" y="2643182"/>
              <a:ext cx="285752" cy="2357454"/>
              <a:chOff x="6572264" y="1714488"/>
              <a:chExt cx="285752" cy="2357454"/>
            </a:xfrm>
          </p:grpSpPr>
          <p:sp>
            <p:nvSpPr>
              <p:cNvPr id="11" name="Прямоугольник 10"/>
              <p:cNvSpPr/>
              <p:nvPr/>
            </p:nvSpPr>
            <p:spPr bwMode="auto">
              <a:xfrm>
                <a:off x="6572264" y="1714488"/>
                <a:ext cx="285752" cy="2357454"/>
              </a:xfrm>
              <a:prstGeom prst="rect">
                <a:avLst/>
              </a:prstGeom>
              <a:solidFill>
                <a:schemeClr val="accent5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81946" name="Прямоугольник 11"/>
              <p:cNvSpPr>
                <a:spLocks noChangeArrowheads="1"/>
              </p:cNvSpPr>
              <p:nvPr/>
            </p:nvSpPr>
            <p:spPr bwMode="auto">
              <a:xfrm>
                <a:off x="6572264" y="2000240"/>
                <a:ext cx="285752" cy="142876"/>
              </a:xfrm>
              <a:prstGeom prst="rect">
                <a:avLst/>
              </a:prstGeom>
              <a:solidFill>
                <a:schemeClr val="tx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47" name="Прямоугольник 12"/>
              <p:cNvSpPr>
                <a:spLocks noChangeArrowheads="1"/>
              </p:cNvSpPr>
              <p:nvPr/>
            </p:nvSpPr>
            <p:spPr bwMode="auto">
              <a:xfrm>
                <a:off x="6572264" y="2786058"/>
                <a:ext cx="285752" cy="142876"/>
              </a:xfrm>
              <a:prstGeom prst="rect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48" name="Прямоугольник 13"/>
              <p:cNvSpPr>
                <a:spLocks noChangeArrowheads="1"/>
              </p:cNvSpPr>
              <p:nvPr/>
            </p:nvSpPr>
            <p:spPr bwMode="auto">
              <a:xfrm>
                <a:off x="6572264" y="3571876"/>
                <a:ext cx="285752" cy="142876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1942" name="TextBox 14"/>
            <p:cNvSpPr txBox="1">
              <a:spLocks noChangeArrowheads="1"/>
            </p:cNvSpPr>
            <p:nvPr/>
          </p:nvSpPr>
          <p:spPr bwMode="auto">
            <a:xfrm>
              <a:off x="5929322" y="2857497"/>
              <a:ext cx="135732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b="1">
                  <a:solidFill>
                    <a:srgbClr val="FF0000"/>
                  </a:solidFill>
                </a:rPr>
                <a:t>С</a:t>
              </a:r>
              <a:r>
                <a:rPr lang="ru-RU"/>
                <a:t>             </a:t>
              </a:r>
              <a:r>
                <a:rPr lang="ru-RU" b="1">
                  <a:solidFill>
                    <a:srgbClr val="FF0000"/>
                  </a:solidFill>
                </a:rPr>
                <a:t>с</a:t>
              </a:r>
            </a:p>
          </p:txBody>
        </p:sp>
        <p:sp>
          <p:nvSpPr>
            <p:cNvPr id="81943" name="TextBox 15"/>
            <p:cNvSpPr txBox="1">
              <a:spLocks noChangeArrowheads="1"/>
            </p:cNvSpPr>
            <p:nvPr/>
          </p:nvSpPr>
          <p:spPr bwMode="auto">
            <a:xfrm>
              <a:off x="5929322" y="3571876"/>
              <a:ext cx="14287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D</a:t>
              </a:r>
              <a:r>
                <a:rPr lang="ru-RU" b="1"/>
                <a:t>             </a:t>
              </a:r>
              <a:r>
                <a:rPr lang="en-US" b="1"/>
                <a:t>D</a:t>
              </a:r>
              <a:endParaRPr lang="ru-RU" b="1"/>
            </a:p>
          </p:txBody>
        </p:sp>
        <p:sp>
          <p:nvSpPr>
            <p:cNvPr id="81944" name="TextBox 16"/>
            <p:cNvSpPr txBox="1">
              <a:spLocks noChangeArrowheads="1"/>
            </p:cNvSpPr>
            <p:nvPr/>
          </p:nvSpPr>
          <p:spPr bwMode="auto">
            <a:xfrm>
              <a:off x="5929322" y="4357694"/>
              <a:ext cx="130035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E</a:t>
              </a:r>
              <a:r>
                <a:rPr lang="ru-RU" b="1"/>
                <a:t>             </a:t>
              </a:r>
              <a:r>
                <a:rPr lang="en-US" b="1"/>
                <a:t>e</a:t>
              </a:r>
              <a:endParaRPr lang="ru-RU" b="1"/>
            </a:p>
          </p:txBody>
        </p:sp>
      </p:grpSp>
      <p:grpSp>
        <p:nvGrpSpPr>
          <p:cNvPr id="6" name="Группа 18"/>
          <p:cNvGrpSpPr>
            <a:grpSpLocks/>
          </p:cNvGrpSpPr>
          <p:nvPr/>
        </p:nvGrpSpPr>
        <p:grpSpPr bwMode="auto">
          <a:xfrm>
            <a:off x="7358063" y="2643188"/>
            <a:ext cx="1500187" cy="2357437"/>
            <a:chOff x="5929322" y="2643182"/>
            <a:chExt cx="1500198" cy="2357454"/>
          </a:xfrm>
        </p:grpSpPr>
        <p:grpSp>
          <p:nvGrpSpPr>
            <p:cNvPr id="7" name="Группа 8"/>
            <p:cNvGrpSpPr>
              <a:grpSpLocks/>
            </p:cNvGrpSpPr>
            <p:nvPr/>
          </p:nvGrpSpPr>
          <p:grpSpPr bwMode="auto">
            <a:xfrm>
              <a:off x="6215074" y="2643182"/>
              <a:ext cx="285752" cy="2357454"/>
              <a:chOff x="6572264" y="1714488"/>
              <a:chExt cx="285752" cy="2357454"/>
            </a:xfrm>
          </p:grpSpPr>
          <p:sp>
            <p:nvSpPr>
              <p:cNvPr id="29" name="Прямоугольник 28"/>
              <p:cNvSpPr/>
              <p:nvPr/>
            </p:nvSpPr>
            <p:spPr bwMode="auto">
              <a:xfrm>
                <a:off x="6572264" y="1714488"/>
                <a:ext cx="285752" cy="2357454"/>
              </a:xfrm>
              <a:prstGeom prst="rect">
                <a:avLst/>
              </a:prstGeom>
              <a:solidFill>
                <a:schemeClr val="accent5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81937" name="Прямоугольник 29"/>
              <p:cNvSpPr>
                <a:spLocks noChangeArrowheads="1"/>
              </p:cNvSpPr>
              <p:nvPr/>
            </p:nvSpPr>
            <p:spPr bwMode="auto">
              <a:xfrm>
                <a:off x="6572264" y="2000240"/>
                <a:ext cx="285752" cy="142876"/>
              </a:xfrm>
              <a:prstGeom prst="rect">
                <a:avLst/>
              </a:prstGeom>
              <a:solidFill>
                <a:schemeClr val="tx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38" name="Прямоугольник 30"/>
              <p:cNvSpPr>
                <a:spLocks noChangeArrowheads="1"/>
              </p:cNvSpPr>
              <p:nvPr/>
            </p:nvSpPr>
            <p:spPr bwMode="auto">
              <a:xfrm>
                <a:off x="6572264" y="2786058"/>
                <a:ext cx="285752" cy="142876"/>
              </a:xfrm>
              <a:prstGeom prst="rect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39" name="Прямоугольник 31"/>
              <p:cNvSpPr>
                <a:spLocks noChangeArrowheads="1"/>
              </p:cNvSpPr>
              <p:nvPr/>
            </p:nvSpPr>
            <p:spPr bwMode="auto">
              <a:xfrm>
                <a:off x="6572264" y="3571876"/>
                <a:ext cx="285752" cy="142876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" name="Группа 9"/>
            <p:cNvGrpSpPr>
              <a:grpSpLocks/>
            </p:cNvGrpSpPr>
            <p:nvPr/>
          </p:nvGrpSpPr>
          <p:grpSpPr bwMode="auto">
            <a:xfrm>
              <a:off x="6643702" y="2643182"/>
              <a:ext cx="285752" cy="2357454"/>
              <a:chOff x="6572264" y="1714488"/>
              <a:chExt cx="285752" cy="2357454"/>
            </a:xfrm>
          </p:grpSpPr>
          <p:sp>
            <p:nvSpPr>
              <p:cNvPr id="25" name="Прямоугольник 24"/>
              <p:cNvSpPr/>
              <p:nvPr/>
            </p:nvSpPr>
            <p:spPr bwMode="auto">
              <a:xfrm>
                <a:off x="6572264" y="1714488"/>
                <a:ext cx="285752" cy="2357454"/>
              </a:xfrm>
              <a:prstGeom prst="rect">
                <a:avLst/>
              </a:prstGeom>
              <a:solidFill>
                <a:schemeClr val="accent5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81933" name="Прямоугольник 25"/>
              <p:cNvSpPr>
                <a:spLocks noChangeArrowheads="1"/>
              </p:cNvSpPr>
              <p:nvPr/>
            </p:nvSpPr>
            <p:spPr bwMode="auto">
              <a:xfrm>
                <a:off x="6572264" y="2000240"/>
                <a:ext cx="285752" cy="142876"/>
              </a:xfrm>
              <a:prstGeom prst="rect">
                <a:avLst/>
              </a:prstGeom>
              <a:solidFill>
                <a:schemeClr val="tx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34" name="Прямоугольник 26"/>
              <p:cNvSpPr>
                <a:spLocks noChangeArrowheads="1"/>
              </p:cNvSpPr>
              <p:nvPr/>
            </p:nvSpPr>
            <p:spPr bwMode="auto">
              <a:xfrm>
                <a:off x="6572264" y="2786058"/>
                <a:ext cx="285752" cy="142876"/>
              </a:xfrm>
              <a:prstGeom prst="rect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35" name="Прямоугольник 27"/>
              <p:cNvSpPr>
                <a:spLocks noChangeArrowheads="1"/>
              </p:cNvSpPr>
              <p:nvPr/>
            </p:nvSpPr>
            <p:spPr bwMode="auto">
              <a:xfrm>
                <a:off x="6572264" y="3571876"/>
                <a:ext cx="285752" cy="142876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1929" name="TextBox 21"/>
            <p:cNvSpPr txBox="1">
              <a:spLocks noChangeArrowheads="1"/>
            </p:cNvSpPr>
            <p:nvPr/>
          </p:nvSpPr>
          <p:spPr bwMode="auto">
            <a:xfrm>
              <a:off x="5929322" y="2857497"/>
              <a:ext cx="150019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c</a:t>
              </a:r>
              <a:r>
                <a:rPr lang="ru-RU"/>
                <a:t>             </a:t>
              </a:r>
              <a:r>
                <a:rPr lang="en-US"/>
                <a:t> </a:t>
              </a:r>
              <a:r>
                <a:rPr lang="en-US" b="1">
                  <a:solidFill>
                    <a:srgbClr val="FF0000"/>
                  </a:solidFill>
                </a:rPr>
                <a:t>C</a:t>
              </a:r>
              <a:endParaRPr lang="ru-RU" b="1">
                <a:solidFill>
                  <a:srgbClr val="FF0000"/>
                </a:solidFill>
              </a:endParaRPr>
            </a:p>
          </p:txBody>
        </p:sp>
        <p:sp>
          <p:nvSpPr>
            <p:cNvPr id="81930" name="TextBox 22"/>
            <p:cNvSpPr txBox="1">
              <a:spLocks noChangeArrowheads="1"/>
            </p:cNvSpPr>
            <p:nvPr/>
          </p:nvSpPr>
          <p:spPr bwMode="auto">
            <a:xfrm>
              <a:off x="5929322" y="3571876"/>
              <a:ext cx="14287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D</a:t>
              </a:r>
              <a:r>
                <a:rPr lang="ru-RU" b="1"/>
                <a:t>             </a:t>
              </a:r>
              <a:r>
                <a:rPr lang="en-US" b="1"/>
                <a:t>D</a:t>
              </a:r>
              <a:endParaRPr lang="ru-RU" b="1"/>
            </a:p>
          </p:txBody>
        </p:sp>
        <p:sp>
          <p:nvSpPr>
            <p:cNvPr id="81931" name="TextBox 23"/>
            <p:cNvSpPr txBox="1">
              <a:spLocks noChangeArrowheads="1"/>
            </p:cNvSpPr>
            <p:nvPr/>
          </p:nvSpPr>
          <p:spPr bwMode="auto">
            <a:xfrm>
              <a:off x="5929322" y="4357694"/>
              <a:ext cx="130035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b="1"/>
                <a:t>е</a:t>
              </a:r>
              <a:r>
                <a:rPr lang="ru-RU" b="1"/>
                <a:t>             </a:t>
              </a:r>
              <a:r>
                <a:rPr lang="uk-UA" b="1"/>
                <a:t>Е</a:t>
              </a:r>
              <a:endParaRPr lang="ru-RU" b="1"/>
            </a:p>
          </p:txBody>
        </p:sp>
      </p:grp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429000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ген-супресор</a:t>
            </a:r>
            <a:r>
              <a:rPr lang="ru-RU" dirty="0" smtClean="0"/>
              <a:t> </a:t>
            </a:r>
            <a:r>
              <a:rPr lang="ru-RU" dirty="0" err="1" smtClean="0"/>
              <a:t>рецесивний</a:t>
            </a:r>
            <a:r>
              <a:rPr lang="ru-RU" dirty="0" smtClean="0"/>
              <a:t>, то </a:t>
            </a:r>
            <a:r>
              <a:rPr lang="ru-RU" dirty="0" err="1" smtClean="0"/>
              <a:t>виникає</a:t>
            </a:r>
            <a:r>
              <a:rPr lang="ru-RU" dirty="0" smtClean="0"/>
              <a:t> </a:t>
            </a:r>
            <a:r>
              <a:rPr lang="ru-RU" dirty="0" err="1" smtClean="0"/>
              <a:t>криптомерія</a:t>
            </a:r>
            <a:r>
              <a:rPr lang="ru-RU" dirty="0" smtClean="0"/>
              <a:t> (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грец</a:t>
            </a:r>
            <a:r>
              <a:rPr lang="ru-RU" dirty="0" smtClean="0"/>
              <a:t>. </a:t>
            </a:r>
            <a:r>
              <a:rPr lang="ru-RU" dirty="0" err="1" smtClean="0"/>
              <a:t>хріштад</a:t>
            </a:r>
            <a:r>
              <a:rPr lang="ru-RU" dirty="0" smtClean="0"/>
              <a:t> - </a:t>
            </a:r>
            <a:r>
              <a:rPr lang="ru-RU" dirty="0" err="1" smtClean="0"/>
              <a:t>таємний</a:t>
            </a:r>
            <a:r>
              <a:rPr lang="ru-RU" dirty="0" smtClean="0"/>
              <a:t>, </a:t>
            </a:r>
            <a:r>
              <a:rPr lang="ru-RU" dirty="0" err="1" smtClean="0"/>
              <a:t>прихований</a:t>
            </a:r>
            <a:r>
              <a:rPr lang="ru-RU" dirty="0" smtClean="0"/>
              <a:t>). У </a:t>
            </a:r>
            <a:r>
              <a:rPr lang="ru-RU" dirty="0" err="1" smtClean="0"/>
              <a:t>людини</a:t>
            </a:r>
            <a:r>
              <a:rPr lang="ru-RU" dirty="0" smtClean="0"/>
              <a:t> таким прикладом </a:t>
            </a:r>
            <a:r>
              <a:rPr lang="ru-RU" dirty="0" err="1" smtClean="0"/>
              <a:t>може</a:t>
            </a:r>
            <a:r>
              <a:rPr lang="ru-RU" dirty="0" smtClean="0"/>
              <a:t> бути "</a:t>
            </a:r>
            <a:r>
              <a:rPr lang="ru-RU" dirty="0" err="1" smtClean="0"/>
              <a:t>бомбейський</a:t>
            </a:r>
            <a:r>
              <a:rPr lang="ru-RU" dirty="0" smtClean="0"/>
              <a:t> феномен".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335846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епістазом</a:t>
            </a:r>
            <a:r>
              <a:rPr lang="ru-RU" dirty="0" smtClean="0"/>
              <a:t> </a:t>
            </a:r>
            <a:r>
              <a:rPr lang="ru-RU" dirty="0" err="1" smtClean="0"/>
              <a:t>розуміють</a:t>
            </a:r>
            <a:r>
              <a:rPr lang="ru-RU" dirty="0" smtClean="0"/>
              <a:t> </a:t>
            </a:r>
            <a:r>
              <a:rPr lang="ru-RU" dirty="0" err="1" smtClean="0"/>
              <a:t>пригнічення</a:t>
            </a:r>
            <a:r>
              <a:rPr lang="ru-RU" dirty="0" smtClean="0"/>
              <a:t> </a:t>
            </a:r>
            <a:r>
              <a:rPr lang="ru-RU" dirty="0" err="1" smtClean="0"/>
              <a:t>неалельним</a:t>
            </a:r>
            <a:r>
              <a:rPr lang="ru-RU" dirty="0" smtClean="0"/>
              <a:t> геном (</a:t>
            </a:r>
            <a:r>
              <a:rPr lang="ru-RU" i="1" dirty="0" err="1" smtClean="0"/>
              <a:t>епістатичним</a:t>
            </a:r>
            <a:r>
              <a:rPr lang="ru-RU" dirty="0" smtClean="0"/>
              <a:t>) </a:t>
            </a:r>
            <a:r>
              <a:rPr lang="ru-RU" dirty="0" err="1" smtClean="0"/>
              <a:t>дії</a:t>
            </a:r>
            <a:r>
              <a:rPr lang="ru-RU" dirty="0" smtClean="0"/>
              <a:t> </a:t>
            </a:r>
            <a:r>
              <a:rPr lang="ru-RU" dirty="0" err="1" smtClean="0"/>
              <a:t>іншого</a:t>
            </a:r>
            <a:r>
              <a:rPr lang="ru-RU" dirty="0" smtClean="0"/>
              <a:t> гена,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називають</a:t>
            </a:r>
            <a:r>
              <a:rPr lang="ru-RU" dirty="0" smtClean="0"/>
              <a:t> </a:t>
            </a:r>
            <a:r>
              <a:rPr lang="ru-RU" i="1" dirty="0" err="1" smtClean="0"/>
              <a:t>гіпостатичним</a:t>
            </a:r>
            <a:r>
              <a:rPr lang="ru-RU" i="1" dirty="0" smtClean="0"/>
              <a:t>.</a:t>
            </a:r>
            <a:r>
              <a:rPr lang="ru-RU" dirty="0" smtClean="0"/>
              <a:t> </a:t>
            </a:r>
            <a:r>
              <a:rPr lang="ru-RU" dirty="0" err="1" smtClean="0"/>
              <a:t>Така</a:t>
            </a:r>
            <a:r>
              <a:rPr lang="ru-RU" dirty="0" smtClean="0"/>
              <a:t> </a:t>
            </a:r>
            <a:r>
              <a:rPr lang="ru-RU" dirty="0" err="1" smtClean="0"/>
              <a:t>взаємодія</a:t>
            </a:r>
            <a:r>
              <a:rPr lang="ru-RU" dirty="0" smtClean="0"/>
              <a:t> </a:t>
            </a:r>
            <a:r>
              <a:rPr lang="ru-RU" dirty="0" err="1" smtClean="0"/>
              <a:t>називається</a:t>
            </a:r>
            <a:r>
              <a:rPr lang="ru-RU" dirty="0" smtClean="0"/>
              <a:t> </a:t>
            </a:r>
            <a:r>
              <a:rPr lang="ru-RU" i="1" dirty="0" err="1" smtClean="0"/>
              <a:t>епістазом</a:t>
            </a:r>
            <a:r>
              <a:rPr lang="ru-RU" i="1" dirty="0" smtClean="0"/>
              <a:t>,</a:t>
            </a:r>
            <a:r>
              <a:rPr lang="ru-RU" dirty="0" smtClean="0"/>
              <a:t> </a:t>
            </a:r>
            <a:r>
              <a:rPr lang="ru-RU" dirty="0" err="1" smtClean="0"/>
              <a:t>або</a:t>
            </a:r>
            <a:r>
              <a:rPr lang="ru-RU" dirty="0" smtClean="0"/>
              <a:t> </a:t>
            </a:r>
            <a:r>
              <a:rPr lang="ru-RU" i="1" dirty="0" err="1" smtClean="0"/>
              <a:t>супресіе.ю</a:t>
            </a:r>
            <a:r>
              <a:rPr lang="ru-RU" i="1" dirty="0" smtClean="0"/>
              <a:t> </a:t>
            </a:r>
            <a:r>
              <a:rPr lang="ru-RU" i="1" dirty="0" err="1" smtClean="0"/>
              <a:t>генів</a:t>
            </a:r>
            <a:r>
              <a:rPr lang="ru-RU" i="1" dirty="0" smtClean="0"/>
              <a:t>.</a:t>
            </a:r>
            <a:r>
              <a:rPr lang="ru-RU" dirty="0" smtClean="0"/>
              <a:t> </a:t>
            </a:r>
            <a:r>
              <a:rPr lang="ru-RU" dirty="0" err="1" smtClean="0"/>
              <a:t>Пригнічуючий</a:t>
            </a:r>
            <a:r>
              <a:rPr lang="ru-RU" dirty="0" smtClean="0"/>
              <a:t> ген – </a:t>
            </a:r>
            <a:r>
              <a:rPr lang="ru-RU" i="1" dirty="0" err="1" smtClean="0"/>
              <a:t>інгібітор</a:t>
            </a:r>
            <a:r>
              <a:rPr lang="ru-RU" i="1" dirty="0" smtClean="0"/>
              <a:t>,</a:t>
            </a:r>
            <a:r>
              <a:rPr lang="ru-RU" dirty="0" smtClean="0"/>
              <a:t> </a:t>
            </a:r>
            <a:r>
              <a:rPr lang="ru-RU" dirty="0" err="1" smtClean="0"/>
              <a:t>або</a:t>
            </a:r>
            <a:r>
              <a:rPr lang="ru-RU" dirty="0" smtClean="0"/>
              <a:t> </a:t>
            </a:r>
            <a:r>
              <a:rPr lang="ru-RU" i="1" dirty="0" err="1" smtClean="0"/>
              <a:t>супресор</a:t>
            </a:r>
            <a:r>
              <a:rPr lang="ru-RU" i="1" dirty="0" smtClean="0"/>
              <a:t>.</a:t>
            </a:r>
            <a:r>
              <a:rPr lang="ru-RU" dirty="0" smtClean="0"/>
              <a:t> </a:t>
            </a:r>
            <a:r>
              <a:rPr lang="ru-RU" dirty="0" err="1" smtClean="0"/>
              <a:t>Пригнічення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викликати</a:t>
            </a:r>
            <a:r>
              <a:rPr lang="ru-RU" dirty="0" smtClean="0"/>
              <a:t> як </a:t>
            </a:r>
            <a:r>
              <a:rPr lang="ru-RU" dirty="0" err="1" smtClean="0"/>
              <a:t>домінантні</a:t>
            </a:r>
            <a:r>
              <a:rPr lang="ru-RU" dirty="0" smtClean="0"/>
              <a:t>, так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рецесивні</a:t>
            </a:r>
            <a:r>
              <a:rPr lang="ru-RU" dirty="0" smtClean="0"/>
              <a:t> </a:t>
            </a:r>
            <a:r>
              <a:rPr lang="ru-RU" dirty="0" err="1" smtClean="0"/>
              <a:t>гени</a:t>
            </a:r>
            <a:r>
              <a:rPr lang="ru-RU" dirty="0" smtClean="0"/>
              <a:t>. </a:t>
            </a:r>
            <a:r>
              <a:rPr lang="ru-RU" dirty="0" err="1" smtClean="0"/>
              <a:t>Залежно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розрізняють</a:t>
            </a:r>
            <a:r>
              <a:rPr lang="ru-RU" dirty="0" smtClean="0"/>
              <a:t> </a:t>
            </a:r>
            <a:r>
              <a:rPr lang="ru-RU" dirty="0" err="1" smtClean="0"/>
              <a:t>епістаз</a:t>
            </a:r>
            <a:r>
              <a:rPr lang="ru-RU" dirty="0" smtClean="0"/>
              <a:t> </a:t>
            </a:r>
            <a:r>
              <a:rPr lang="ru-RU" dirty="0" err="1" smtClean="0"/>
              <a:t>домінантний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рецесивний</a:t>
            </a:r>
            <a:r>
              <a:rPr lang="ru-RU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домінантний</a:t>
            </a:r>
            <a:r>
              <a:rPr lang="ru-RU" dirty="0" smtClean="0"/>
              <a:t> ген </a:t>
            </a:r>
            <a:r>
              <a:rPr lang="ru-RU" dirty="0" err="1" smtClean="0"/>
              <a:t>пригнічує</a:t>
            </a:r>
            <a:r>
              <a:rPr lang="ru-RU" dirty="0" smtClean="0"/>
              <a:t> </a:t>
            </a:r>
            <a:r>
              <a:rPr lang="ru-RU" dirty="0" err="1" smtClean="0"/>
              <a:t>фенотиповий</a:t>
            </a:r>
            <a:r>
              <a:rPr lang="ru-RU" dirty="0" smtClean="0"/>
              <a:t> </a:t>
            </a:r>
            <a:r>
              <a:rPr lang="ru-RU" dirty="0" err="1" smtClean="0"/>
              <a:t>прояв</a:t>
            </a:r>
            <a:r>
              <a:rPr lang="ru-RU" dirty="0" smtClean="0"/>
              <a:t> </a:t>
            </a:r>
            <a:r>
              <a:rPr lang="ru-RU" dirty="0" err="1" smtClean="0"/>
              <a:t>неалельного</a:t>
            </a:r>
            <a:r>
              <a:rPr lang="ru-RU" dirty="0" smtClean="0"/>
              <a:t> до </a:t>
            </a:r>
            <a:r>
              <a:rPr lang="ru-RU" dirty="0" err="1" smtClean="0"/>
              <a:t>нього</a:t>
            </a:r>
            <a:r>
              <a:rPr lang="ru-RU" dirty="0" smtClean="0"/>
              <a:t> </a:t>
            </a:r>
            <a:r>
              <a:rPr lang="ru-RU" dirty="0" err="1" smtClean="0"/>
              <a:t>домінантного</a:t>
            </a:r>
            <a:r>
              <a:rPr lang="ru-RU" dirty="0" smtClean="0"/>
              <a:t> гена – </a:t>
            </a:r>
            <a:r>
              <a:rPr lang="ru-RU" dirty="0" err="1" smtClean="0"/>
              <a:t>це</a:t>
            </a:r>
            <a:r>
              <a:rPr lang="ru-RU" dirty="0" smtClean="0"/>
              <a:t> </a:t>
            </a:r>
            <a:r>
              <a:rPr lang="ru-RU" i="1" dirty="0" err="1" smtClean="0"/>
              <a:t>домінантний</a:t>
            </a:r>
            <a:r>
              <a:rPr lang="ru-RU" i="1" dirty="0" smtClean="0"/>
              <a:t> </a:t>
            </a:r>
            <a:r>
              <a:rPr lang="ru-RU" i="1" dirty="0" err="1" smtClean="0"/>
              <a:t>епістаз</a:t>
            </a:r>
            <a:r>
              <a:rPr lang="ru-RU" i="1" dirty="0" smtClean="0"/>
              <a:t>,</a:t>
            </a:r>
            <a:r>
              <a:rPr lang="ru-RU" dirty="0" smtClean="0"/>
              <a:t> а </a:t>
            </a:r>
            <a:r>
              <a:rPr lang="ru-RU" dirty="0" err="1" smtClean="0"/>
              <a:t>епістатичний</a:t>
            </a:r>
            <a:r>
              <a:rPr lang="ru-RU" dirty="0" smtClean="0"/>
              <a:t> ген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ген-супресор</a:t>
            </a:r>
            <a:r>
              <a:rPr lang="ru-RU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рецесивний</a:t>
            </a:r>
            <a:r>
              <a:rPr lang="ru-RU" dirty="0" smtClean="0"/>
              <a:t> ген </a:t>
            </a:r>
            <a:r>
              <a:rPr lang="ru-RU" dirty="0" err="1" smtClean="0"/>
              <a:t>пригнічує</a:t>
            </a:r>
            <a:r>
              <a:rPr lang="ru-RU" dirty="0" smtClean="0"/>
              <a:t> </a:t>
            </a:r>
            <a:r>
              <a:rPr lang="ru-RU" dirty="0" err="1" smtClean="0"/>
              <a:t>дію</a:t>
            </a:r>
            <a:r>
              <a:rPr lang="ru-RU" dirty="0" smtClean="0"/>
              <a:t> </a:t>
            </a:r>
            <a:r>
              <a:rPr lang="ru-RU" dirty="0" err="1" smtClean="0"/>
              <a:t>неалельного</a:t>
            </a:r>
            <a:r>
              <a:rPr lang="ru-RU" dirty="0" smtClean="0"/>
              <a:t> до </a:t>
            </a:r>
            <a:r>
              <a:rPr lang="ru-RU" dirty="0" err="1" smtClean="0"/>
              <a:t>нього</a:t>
            </a:r>
            <a:r>
              <a:rPr lang="ru-RU" dirty="0" smtClean="0"/>
              <a:t> </a:t>
            </a:r>
            <a:r>
              <a:rPr lang="ru-RU" dirty="0" err="1" smtClean="0"/>
              <a:t>домінантного</a:t>
            </a:r>
            <a:r>
              <a:rPr lang="ru-RU" dirty="0" smtClean="0"/>
              <a:t> гена, </a:t>
            </a:r>
            <a:r>
              <a:rPr lang="ru-RU" dirty="0" err="1" smtClean="0"/>
              <a:t>епістаз</a:t>
            </a:r>
            <a:r>
              <a:rPr lang="ru-RU" dirty="0" smtClean="0"/>
              <a:t> </a:t>
            </a:r>
            <a:r>
              <a:rPr lang="ru-RU" dirty="0" err="1" smtClean="0"/>
              <a:t>називають</a:t>
            </a:r>
            <a:r>
              <a:rPr lang="ru-RU" dirty="0" smtClean="0"/>
              <a:t> </a:t>
            </a:r>
            <a:r>
              <a:rPr lang="ru-RU" i="1" dirty="0" err="1" smtClean="0"/>
              <a:t>рецесивним</a:t>
            </a:r>
            <a:r>
              <a:rPr lang="ru-RU" i="1" dirty="0" smtClean="0"/>
              <a:t>.</a:t>
            </a:r>
            <a:r>
              <a:rPr lang="ru-RU" dirty="0" smtClean="0"/>
              <a:t> У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разі</a:t>
            </a:r>
            <a:r>
              <a:rPr lang="ru-RU" dirty="0" smtClean="0"/>
              <a:t> </a:t>
            </a:r>
            <a:r>
              <a:rPr lang="ru-RU" dirty="0" err="1" smtClean="0"/>
              <a:t>рецесивні</a:t>
            </a:r>
            <a:r>
              <a:rPr lang="ru-RU" dirty="0" smtClean="0"/>
              <a:t> </a:t>
            </a:r>
            <a:r>
              <a:rPr lang="ru-RU" dirty="0" err="1" smtClean="0"/>
              <a:t>гени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інгібіторами</a:t>
            </a:r>
            <a:r>
              <a:rPr lang="ru-RU" dirty="0" smtClean="0"/>
              <a:t>. </a:t>
            </a:r>
            <a:r>
              <a:rPr lang="ru-RU" dirty="0" err="1" smtClean="0"/>
              <a:t>Ген-супресор</a:t>
            </a:r>
            <a:r>
              <a:rPr lang="ru-RU" dirty="0" smtClean="0"/>
              <a:t> </a:t>
            </a:r>
            <a:r>
              <a:rPr lang="ru-RU" dirty="0" err="1" smtClean="0"/>
              <a:t>стає</a:t>
            </a:r>
            <a:r>
              <a:rPr lang="ru-RU" dirty="0" smtClean="0"/>
              <a:t> </a:t>
            </a:r>
            <a:r>
              <a:rPr lang="ru-RU" dirty="0" err="1" smtClean="0"/>
              <a:t>епістатичним</a:t>
            </a:r>
            <a:r>
              <a:rPr lang="ru-RU" dirty="0" smtClean="0"/>
              <a:t> геном, а </a:t>
            </a:r>
            <a:r>
              <a:rPr lang="ru-RU" dirty="0" err="1" smtClean="0"/>
              <a:t>пригнічений</a:t>
            </a:r>
            <a:r>
              <a:rPr lang="ru-RU" dirty="0" smtClean="0"/>
              <a:t> ген – </a:t>
            </a:r>
            <a:r>
              <a:rPr lang="ru-RU" dirty="0" err="1" smtClean="0"/>
              <a:t>гіпостатичним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836712"/>
            <a:ext cx="6433662" cy="435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132856"/>
            <a:ext cx="6192688" cy="1706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4664"/>
            <a:ext cx="7748480" cy="6159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04664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Виявлення</a:t>
            </a:r>
            <a:r>
              <a:rPr lang="ru-RU" dirty="0" smtClean="0"/>
              <a:t> </a:t>
            </a:r>
            <a:r>
              <a:rPr lang="ru-RU" dirty="0" err="1" smtClean="0"/>
              <a:t>епістазу</a:t>
            </a:r>
            <a:r>
              <a:rPr lang="ru-RU" dirty="0" smtClean="0"/>
              <a:t> в 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проілюструвати</a:t>
            </a:r>
            <a:r>
              <a:rPr lang="ru-RU" dirty="0" smtClean="0"/>
              <a:t> на такому </a:t>
            </a:r>
            <a:r>
              <a:rPr lang="ru-RU" dirty="0" err="1" smtClean="0"/>
              <a:t>прикладі</a:t>
            </a:r>
            <a:r>
              <a:rPr lang="ru-RU" dirty="0" smtClean="0"/>
              <a:t>. Ген,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зумовлює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 за системою </a:t>
            </a:r>
            <a:r>
              <a:rPr lang="ru-RU" i="1" dirty="0" smtClean="0"/>
              <a:t>АБО,</a:t>
            </a:r>
            <a:r>
              <a:rPr lang="ru-RU" dirty="0" smtClean="0"/>
              <a:t> </a:t>
            </a:r>
            <a:r>
              <a:rPr lang="ru-RU" dirty="0" err="1" smtClean="0"/>
              <a:t>кодує</a:t>
            </a:r>
            <a:r>
              <a:rPr lang="ru-RU" dirty="0" smtClean="0"/>
              <a:t> не </a:t>
            </a:r>
            <a:r>
              <a:rPr lang="ru-RU" dirty="0" err="1" smtClean="0"/>
              <a:t>тільки</a:t>
            </a:r>
            <a:r>
              <a:rPr lang="ru-RU" dirty="0" smtClean="0"/>
              <a:t> синтез </a:t>
            </a:r>
            <a:r>
              <a:rPr lang="ru-RU" dirty="0" err="1" smtClean="0"/>
              <a:t>специфічних</a:t>
            </a:r>
            <a:r>
              <a:rPr lang="ru-RU" dirty="0" smtClean="0"/>
              <a:t> </a:t>
            </a:r>
            <a:r>
              <a:rPr lang="ru-RU" dirty="0" err="1" smtClean="0"/>
              <a:t>білків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характерні</a:t>
            </a:r>
            <a:r>
              <a:rPr lang="ru-RU" dirty="0" smtClean="0"/>
              <a:t> для </a:t>
            </a:r>
            <a:r>
              <a:rPr lang="ru-RU" dirty="0" err="1" smtClean="0"/>
              <a:t>певної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вміст</a:t>
            </a:r>
            <a:r>
              <a:rPr lang="ru-RU" dirty="0" smtClean="0"/>
              <a:t> у </a:t>
            </a:r>
            <a:r>
              <a:rPr lang="ru-RU" dirty="0" err="1" smtClean="0"/>
              <a:t>слині</a:t>
            </a:r>
            <a:r>
              <a:rPr lang="ru-RU" dirty="0" smtClean="0"/>
              <a:t> та </a:t>
            </a:r>
            <a:r>
              <a:rPr lang="ru-RU" dirty="0" err="1" smtClean="0"/>
              <a:t>інших</a:t>
            </a:r>
            <a:r>
              <a:rPr lang="ru-RU" dirty="0" smtClean="0"/>
              <a:t> секретах. </a:t>
            </a:r>
            <a:r>
              <a:rPr lang="ru-RU" dirty="0" err="1" smtClean="0"/>
              <a:t>Проте</a:t>
            </a:r>
            <a:r>
              <a:rPr lang="ru-RU" dirty="0" smtClean="0"/>
              <a:t> при </a:t>
            </a:r>
            <a:r>
              <a:rPr lang="ru-RU" dirty="0" err="1" smtClean="0"/>
              <a:t>наявності</a:t>
            </a:r>
            <a:r>
              <a:rPr lang="ru-RU" dirty="0" smtClean="0"/>
              <a:t> у гомозиготному </a:t>
            </a:r>
            <a:r>
              <a:rPr lang="ru-RU" dirty="0" err="1" smtClean="0"/>
              <a:t>стані</a:t>
            </a:r>
            <a:r>
              <a:rPr lang="ru-RU" dirty="0" smtClean="0"/>
              <a:t> </a:t>
            </a:r>
            <a:r>
              <a:rPr lang="ru-RU" dirty="0" err="1" smtClean="0"/>
              <a:t>рецесивного</a:t>
            </a:r>
            <a:r>
              <a:rPr lang="ru-RU" dirty="0" smtClean="0"/>
              <a:t> гена за </a:t>
            </a:r>
            <a:r>
              <a:rPr lang="ru-RU" dirty="0" err="1" smtClean="0"/>
              <a:t>іншою</a:t>
            </a:r>
            <a:r>
              <a:rPr lang="ru-RU" dirty="0" smtClean="0"/>
              <a:t> системою </a:t>
            </a:r>
            <a:r>
              <a:rPr lang="ru-RU" dirty="0" err="1" smtClean="0"/>
              <a:t>крові</a:t>
            </a:r>
            <a:r>
              <a:rPr lang="ru-RU" dirty="0" smtClean="0"/>
              <a:t> – </a:t>
            </a:r>
            <a:r>
              <a:rPr lang="ru-RU" dirty="0" err="1" smtClean="0"/>
              <a:t>системою</a:t>
            </a:r>
            <a:r>
              <a:rPr lang="ru-RU" dirty="0" smtClean="0"/>
              <a:t> </a:t>
            </a:r>
            <a:r>
              <a:rPr lang="ru-RU" dirty="0" err="1" smtClean="0"/>
              <a:t>Люїс</a:t>
            </a:r>
            <a:r>
              <a:rPr lang="ru-RU" dirty="0" smtClean="0"/>
              <a:t> – </a:t>
            </a:r>
            <a:r>
              <a:rPr lang="ru-RU" dirty="0" err="1" smtClean="0"/>
              <a:t>виділення</a:t>
            </a:r>
            <a:r>
              <a:rPr lang="ru-RU" dirty="0" smtClean="0"/>
              <a:t> </a:t>
            </a:r>
            <a:r>
              <a:rPr lang="ru-RU" dirty="0" err="1" smtClean="0"/>
              <a:t>специфічних</a:t>
            </a:r>
            <a:r>
              <a:rPr lang="ru-RU" dirty="0" smtClean="0"/>
              <a:t> </a:t>
            </a:r>
            <a:r>
              <a:rPr lang="ru-RU" dirty="0" err="1" smtClean="0"/>
              <a:t>білків</a:t>
            </a:r>
            <a:r>
              <a:rPr lang="ru-RU" dirty="0" smtClean="0"/>
              <a:t> у </a:t>
            </a:r>
            <a:r>
              <a:rPr lang="ru-RU" dirty="0" err="1" smtClean="0"/>
              <a:t>слині</a:t>
            </a:r>
            <a:r>
              <a:rPr lang="ru-RU" dirty="0" smtClean="0"/>
              <a:t> та </a:t>
            </a:r>
            <a:r>
              <a:rPr lang="ru-RU" dirty="0" err="1" smtClean="0"/>
              <a:t>інших</a:t>
            </a:r>
            <a:r>
              <a:rPr lang="ru-RU" dirty="0" smtClean="0"/>
              <a:t> секретах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пригнічене</a:t>
            </a:r>
            <a:r>
              <a:rPr lang="ru-RU" dirty="0" smtClean="0"/>
              <a:t>.</a:t>
            </a:r>
          </a:p>
          <a:p>
            <a:endParaRPr lang="uk-UA" dirty="0" smtClean="0"/>
          </a:p>
          <a:p>
            <a:endParaRPr lang="ru-RU" dirty="0" smtClean="0"/>
          </a:p>
          <a:p>
            <a:r>
              <a:rPr lang="ru-RU" dirty="0" err="1" smtClean="0"/>
              <a:t>Іншим</a:t>
            </a:r>
            <a:r>
              <a:rPr lang="ru-RU" dirty="0" smtClean="0"/>
              <a:t> прикладом </a:t>
            </a:r>
            <a:r>
              <a:rPr lang="ru-RU" dirty="0" err="1" smtClean="0"/>
              <a:t>епістазу</a:t>
            </a:r>
            <a:r>
              <a:rPr lang="ru-RU" dirty="0" smtClean="0"/>
              <a:t> в 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бути так званий "</a:t>
            </a:r>
            <a:r>
              <a:rPr lang="ru-RU" dirty="0" err="1" smtClean="0"/>
              <a:t>бомбейський</a:t>
            </a:r>
            <a:r>
              <a:rPr lang="ru-RU" dirty="0" smtClean="0"/>
              <a:t> феномен" в </a:t>
            </a:r>
            <a:r>
              <a:rPr lang="ru-RU" dirty="0" err="1" smtClean="0"/>
              <a:t>успадкуванні</a:t>
            </a:r>
            <a:r>
              <a:rPr lang="ru-RU" dirty="0" smtClean="0"/>
              <a:t>. В </a:t>
            </a:r>
            <a:r>
              <a:rPr lang="ru-RU" dirty="0" err="1" smtClean="0"/>
              <a:t>одній</a:t>
            </a:r>
            <a:r>
              <a:rPr lang="ru-RU" dirty="0" smtClean="0"/>
              <a:t> </a:t>
            </a:r>
            <a:r>
              <a:rPr lang="ru-RU" dirty="0" err="1" smtClean="0"/>
              <a:t>індійській</a:t>
            </a:r>
            <a:r>
              <a:rPr lang="ru-RU" dirty="0" smtClean="0"/>
              <a:t> </a:t>
            </a:r>
            <a:r>
              <a:rPr lang="ru-RU" dirty="0" err="1" smtClean="0"/>
              <a:t>сім'ї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описаний </a:t>
            </a:r>
            <a:r>
              <a:rPr lang="ru-RU" dirty="0" err="1" smtClean="0"/>
              <a:t>незвичний</a:t>
            </a:r>
            <a:r>
              <a:rPr lang="ru-RU" dirty="0" smtClean="0"/>
              <a:t> </a:t>
            </a:r>
            <a:r>
              <a:rPr lang="ru-RU" dirty="0" err="1" smtClean="0"/>
              <a:t>родовід</a:t>
            </a:r>
            <a:r>
              <a:rPr lang="ru-RU" dirty="0" smtClean="0"/>
              <a:t> за </a:t>
            </a:r>
            <a:r>
              <a:rPr lang="ru-RU" dirty="0" err="1" smtClean="0"/>
              <a:t>успадкуванням</a:t>
            </a:r>
            <a:r>
              <a:rPr lang="ru-RU" dirty="0" smtClean="0"/>
              <a:t> </a:t>
            </a:r>
            <a:r>
              <a:rPr lang="ru-RU" dirty="0" err="1" smtClean="0"/>
              <a:t>груп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. </a:t>
            </a:r>
            <a:r>
              <a:rPr lang="ru-RU" dirty="0" err="1" smtClean="0"/>
              <a:t>Відомо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у </a:t>
            </a:r>
            <a:r>
              <a:rPr lang="ru-RU" dirty="0" err="1" smtClean="0"/>
              <a:t>матері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перша </a:t>
            </a:r>
            <a:r>
              <a:rPr lang="ru-RU" dirty="0" err="1" smtClean="0"/>
              <a:t>група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, у батька – друга, а в </a:t>
            </a:r>
            <a:r>
              <a:rPr lang="ru-RU" dirty="0" err="1" smtClean="0"/>
              <a:t>їхньої</a:t>
            </a:r>
            <a:r>
              <a:rPr lang="ru-RU" dirty="0" smtClean="0"/>
              <a:t> дочки – </a:t>
            </a:r>
            <a:r>
              <a:rPr lang="ru-RU" dirty="0" err="1" smtClean="0"/>
              <a:t>четверта</a:t>
            </a:r>
            <a:r>
              <a:rPr lang="ru-RU" dirty="0" smtClean="0"/>
              <a:t>. У </a:t>
            </a:r>
            <a:r>
              <a:rPr lang="ru-RU" dirty="0" err="1" smtClean="0"/>
              <a:t>батьків</a:t>
            </a:r>
            <a:r>
              <a:rPr lang="ru-RU" dirty="0" smtClean="0"/>
              <a:t> </a:t>
            </a:r>
            <a:r>
              <a:rPr lang="ru-RU" dirty="0" err="1" smtClean="0"/>
              <a:t>матері</a:t>
            </a:r>
            <a:r>
              <a:rPr lang="ru-RU" dirty="0" smtClean="0"/>
              <a:t> перша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третя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, у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сибсів</a:t>
            </a:r>
            <a:r>
              <a:rPr lang="ru-RU" dirty="0" smtClean="0"/>
              <a:t> – перша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третя</a:t>
            </a:r>
            <a:r>
              <a:rPr lang="ru-RU" dirty="0" smtClean="0"/>
              <a:t>. </a:t>
            </a:r>
            <a:r>
              <a:rPr lang="ru-RU" dirty="0" err="1" smtClean="0"/>
              <a:t>Оскільки</a:t>
            </a:r>
            <a:r>
              <a:rPr lang="ru-RU" dirty="0" smtClean="0"/>
              <a:t> у дочки </a:t>
            </a:r>
            <a:r>
              <a:rPr lang="ru-RU" dirty="0" err="1" smtClean="0"/>
              <a:t>четверта</a:t>
            </a:r>
            <a:r>
              <a:rPr lang="ru-RU" dirty="0" smtClean="0"/>
              <a:t> </a:t>
            </a:r>
            <a:r>
              <a:rPr lang="ru-RU" dirty="0" err="1" smtClean="0"/>
              <a:t>група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 (АВ), то ген </a:t>
            </a:r>
            <a:r>
              <a:rPr lang="en-US" i="1" dirty="0" smtClean="0"/>
              <a:t>I</a:t>
            </a:r>
            <a:r>
              <a:rPr lang="ru-RU" dirty="0" smtClean="0"/>
              <a:t>а вона мала б </a:t>
            </a:r>
            <a:r>
              <a:rPr lang="ru-RU" dirty="0" err="1" smtClean="0"/>
              <a:t>отримати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одного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батьків</a:t>
            </a:r>
            <a:r>
              <a:rPr lang="ru-RU" dirty="0" smtClean="0"/>
              <a:t> (</a:t>
            </a:r>
            <a:r>
              <a:rPr lang="ru-RU" dirty="0" err="1" smtClean="0"/>
              <a:t>зокрема</a:t>
            </a:r>
            <a:r>
              <a:rPr lang="ru-RU" dirty="0" smtClean="0"/>
              <a:t>, </a:t>
            </a:r>
            <a:r>
              <a:rPr lang="ru-RU" dirty="0" err="1" smtClean="0"/>
              <a:t>від</a:t>
            </a:r>
            <a:r>
              <a:rPr lang="ru-RU" dirty="0" smtClean="0"/>
              <a:t> батька, у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en-US" dirty="0" smtClean="0"/>
              <a:t>II </a:t>
            </a:r>
            <a:r>
              <a:rPr lang="ru-RU" dirty="0" err="1" smtClean="0"/>
              <a:t>група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), а ген </a:t>
            </a:r>
            <a:r>
              <a:rPr lang="en-US" i="1" dirty="0" smtClean="0"/>
              <a:t>I</a:t>
            </a:r>
            <a:r>
              <a:rPr lang="ru-RU" dirty="0" smtClean="0"/>
              <a:t>В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іншого</a:t>
            </a:r>
            <a:r>
              <a:rPr lang="ru-RU" dirty="0" smtClean="0"/>
              <a:t> (</a:t>
            </a:r>
            <a:r>
              <a:rPr lang="ru-RU" dirty="0" err="1" smtClean="0"/>
              <a:t>матері</a:t>
            </a:r>
            <a:r>
              <a:rPr lang="ru-RU" dirty="0" smtClean="0"/>
              <a:t>). </a:t>
            </a:r>
            <a:r>
              <a:rPr lang="ru-RU" dirty="0" err="1" smtClean="0"/>
              <a:t>Проте</a:t>
            </a:r>
            <a:r>
              <a:rPr lang="ru-RU" dirty="0" smtClean="0"/>
              <a:t> </a:t>
            </a:r>
            <a:r>
              <a:rPr lang="ru-RU" dirty="0" err="1" smtClean="0"/>
              <a:t>фенотипово</a:t>
            </a:r>
            <a:r>
              <a:rPr lang="ru-RU" dirty="0" smtClean="0"/>
              <a:t> </a:t>
            </a:r>
            <a:r>
              <a:rPr lang="ru-RU" dirty="0" err="1" smtClean="0"/>
              <a:t>матір</a:t>
            </a:r>
            <a:r>
              <a:rPr lang="ru-RU" dirty="0" smtClean="0"/>
              <a:t> повинна </a:t>
            </a:r>
            <a:r>
              <a:rPr lang="ru-RU" dirty="0" err="1" smtClean="0"/>
              <a:t>мати</a:t>
            </a:r>
            <a:r>
              <a:rPr lang="ru-RU" dirty="0" smtClean="0"/>
              <a:t> І </a:t>
            </a:r>
            <a:r>
              <a:rPr lang="ru-RU" dirty="0" err="1" smtClean="0"/>
              <a:t>групу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. Як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пояснити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явище</a:t>
            </a:r>
            <a:r>
              <a:rPr lang="ru-RU" dirty="0" smtClean="0"/>
              <a:t>? </a:t>
            </a:r>
            <a:r>
              <a:rPr lang="ru-RU" dirty="0" err="1" smtClean="0"/>
              <a:t>Вчені</a:t>
            </a:r>
            <a:r>
              <a:rPr lang="ru-RU" dirty="0" smtClean="0"/>
              <a:t> припустили, </a:t>
            </a:r>
            <a:r>
              <a:rPr lang="ru-RU" dirty="0" err="1" smtClean="0"/>
              <a:t>що</a:t>
            </a:r>
            <a:r>
              <a:rPr lang="ru-RU" dirty="0" smtClean="0"/>
              <a:t> у </a:t>
            </a:r>
            <a:r>
              <a:rPr lang="ru-RU" dirty="0" err="1" smtClean="0"/>
              <a:t>матері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генотипі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наявний</a:t>
            </a:r>
            <a:r>
              <a:rPr lang="ru-RU" dirty="0" smtClean="0"/>
              <a:t> ген </a:t>
            </a:r>
            <a:r>
              <a:rPr lang="en-US" i="1" dirty="0" smtClean="0"/>
              <a:t>I</a:t>
            </a:r>
            <a:r>
              <a:rPr lang="ru-RU" dirty="0" smtClean="0"/>
              <a:t>В (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побічно</a:t>
            </a:r>
            <a:r>
              <a:rPr lang="ru-RU" dirty="0" smtClean="0"/>
              <a:t> </a:t>
            </a:r>
            <a:r>
              <a:rPr lang="ru-RU" dirty="0" err="1" smtClean="0"/>
              <a:t>підтверджується</a:t>
            </a:r>
            <a:r>
              <a:rPr lang="ru-RU" dirty="0" smtClean="0"/>
              <a:t> </a:t>
            </a:r>
            <a:r>
              <a:rPr lang="ru-RU" dirty="0" err="1" smtClean="0"/>
              <a:t>наявністю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гена </a:t>
            </a:r>
            <a:r>
              <a:rPr lang="ru-RU" dirty="0" err="1" smtClean="0"/>
              <a:t>й</a:t>
            </a:r>
            <a:r>
              <a:rPr lang="ru-RU" dirty="0" smtClean="0"/>
              <a:t> у </a:t>
            </a:r>
            <a:r>
              <a:rPr lang="ru-RU" dirty="0" err="1" smtClean="0"/>
              <a:t>сибсів</a:t>
            </a:r>
            <a:r>
              <a:rPr lang="ru-RU" dirty="0" smtClean="0"/>
              <a:t> одного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батьків</a:t>
            </a:r>
            <a:r>
              <a:rPr lang="ru-RU" dirty="0" smtClean="0"/>
              <a:t>),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прояв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пригнічений</a:t>
            </a:r>
            <a:r>
              <a:rPr lang="ru-RU" dirty="0" smtClean="0"/>
              <a:t> </a:t>
            </a:r>
            <a:r>
              <a:rPr lang="ru-RU" dirty="0" err="1" smtClean="0"/>
              <a:t>геном-супресором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у гомозиготному </a:t>
            </a:r>
            <a:r>
              <a:rPr lang="ru-RU" dirty="0" err="1" smtClean="0"/>
              <a:t>стані</a:t>
            </a:r>
            <a:r>
              <a:rPr lang="ru-RU" dirty="0" smtClean="0"/>
              <a:t> </a:t>
            </a:r>
            <a:r>
              <a:rPr lang="ru-RU" dirty="0" err="1" smtClean="0"/>
              <a:t>мав</a:t>
            </a:r>
            <a:r>
              <a:rPr lang="ru-RU" dirty="0" smtClean="0"/>
              <a:t> </a:t>
            </a:r>
            <a:r>
              <a:rPr lang="ru-RU" dirty="0" err="1" smtClean="0"/>
              <a:t>епістатичну</a:t>
            </a:r>
            <a:r>
              <a:rPr lang="ru-RU" dirty="0" smtClean="0"/>
              <a:t> </a:t>
            </a:r>
            <a:r>
              <a:rPr lang="ru-RU" dirty="0" err="1" smtClean="0"/>
              <a:t>дію</a:t>
            </a:r>
            <a:r>
              <a:rPr lang="ru-RU" dirty="0" smtClean="0"/>
              <a:t>. У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епістазу</a:t>
            </a:r>
            <a:r>
              <a:rPr lang="ru-RU" dirty="0" smtClean="0"/>
              <a:t> ген </a:t>
            </a:r>
            <a:r>
              <a:rPr lang="en-US" i="1" dirty="0" smtClean="0"/>
              <a:t>I</a:t>
            </a:r>
            <a:r>
              <a:rPr lang="ru-RU" dirty="0" smtClean="0"/>
              <a:t>В не </a:t>
            </a:r>
            <a:r>
              <a:rPr lang="ru-RU" dirty="0" err="1" smtClean="0"/>
              <a:t>проявився</a:t>
            </a:r>
            <a:r>
              <a:rPr lang="ru-RU" dirty="0" smtClean="0"/>
              <a:t> у </a:t>
            </a:r>
            <a:r>
              <a:rPr lang="ru-RU" dirty="0" err="1" smtClean="0"/>
              <a:t>фенотипі</a:t>
            </a:r>
            <a:r>
              <a:rPr lang="ru-RU" dirty="0" smtClean="0"/>
              <a:t> (не </a:t>
            </a:r>
            <a:r>
              <a:rPr lang="ru-RU" dirty="0" err="1" smtClean="0"/>
              <a:t>синтезувався</a:t>
            </a:r>
            <a:r>
              <a:rPr lang="ru-RU" dirty="0" smtClean="0"/>
              <a:t> </a:t>
            </a:r>
            <a:r>
              <a:rPr lang="ru-RU" dirty="0" err="1" smtClean="0"/>
              <a:t>еритроцитарний</a:t>
            </a:r>
            <a:r>
              <a:rPr lang="ru-RU" dirty="0" smtClean="0"/>
              <a:t> </a:t>
            </a:r>
            <a:r>
              <a:rPr lang="ru-RU" dirty="0" err="1" smtClean="0"/>
              <a:t>білок</a:t>
            </a:r>
            <a:r>
              <a:rPr lang="ru-RU" dirty="0" smtClean="0"/>
              <a:t> </a:t>
            </a:r>
            <a:r>
              <a:rPr lang="el-GR" i="1" dirty="0" smtClean="0"/>
              <a:t>β,</a:t>
            </a:r>
            <a:r>
              <a:rPr lang="el-GR" dirty="0" smtClean="0"/>
              <a:t> </a:t>
            </a:r>
            <a:r>
              <a:rPr lang="ru-RU" dirty="0" err="1" smtClean="0"/>
              <a:t>тобто</a:t>
            </a:r>
            <a:r>
              <a:rPr lang="ru-RU" dirty="0" smtClean="0"/>
              <a:t> у </a:t>
            </a:r>
            <a:r>
              <a:rPr lang="ru-RU" dirty="0" err="1" smtClean="0"/>
              <a:t>жінки</a:t>
            </a:r>
            <a:r>
              <a:rPr lang="ru-RU" dirty="0" smtClean="0"/>
              <a:t> </a:t>
            </a:r>
            <a:r>
              <a:rPr lang="ru-RU" dirty="0" err="1" smtClean="0"/>
              <a:t>виявилась</a:t>
            </a:r>
            <a:r>
              <a:rPr lang="ru-RU" dirty="0" smtClean="0"/>
              <a:t> І </a:t>
            </a:r>
            <a:r>
              <a:rPr lang="ru-RU" dirty="0" err="1" smtClean="0"/>
              <a:t>група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). "</a:t>
            </a:r>
            <a:r>
              <a:rPr lang="ru-RU" dirty="0" err="1" smtClean="0"/>
              <a:t>Бомбейський</a:t>
            </a:r>
            <a:r>
              <a:rPr lang="ru-RU" dirty="0" smtClean="0"/>
              <a:t> феномен"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виявлений</a:t>
            </a:r>
            <a:r>
              <a:rPr lang="ru-RU" dirty="0" smtClean="0"/>
              <a:t> у 1952 р.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індусів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живуть</a:t>
            </a:r>
            <a:r>
              <a:rPr lang="ru-RU" dirty="0" smtClean="0"/>
              <a:t> на </a:t>
            </a:r>
            <a:r>
              <a:rPr lang="ru-RU" dirty="0" err="1" smtClean="0"/>
              <a:t>околицях</a:t>
            </a:r>
            <a:r>
              <a:rPr lang="ru-RU" dirty="0" smtClean="0"/>
              <a:t> Бомбею (</a:t>
            </a:r>
            <a:r>
              <a:rPr lang="ru-RU" dirty="0" err="1" smtClean="0"/>
              <a:t>звідси</a:t>
            </a:r>
            <a:r>
              <a:rPr lang="ru-RU" dirty="0" smtClean="0"/>
              <a:t>, </a:t>
            </a:r>
            <a:r>
              <a:rPr lang="ru-RU" dirty="0" err="1" smtClean="0"/>
              <a:t>власне</a:t>
            </a:r>
            <a:r>
              <a:rPr lang="ru-RU" dirty="0" smtClean="0"/>
              <a:t>,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назва</a:t>
            </a:r>
            <a:r>
              <a:rPr lang="ru-RU" dirty="0" smtClean="0"/>
              <a:t>). </a:t>
            </a:r>
            <a:r>
              <a:rPr lang="ru-RU" dirty="0" err="1" smtClean="0"/>
              <a:t>Таке</a:t>
            </a:r>
            <a:r>
              <a:rPr lang="ru-RU" dirty="0" smtClean="0"/>
              <a:t> </a:t>
            </a:r>
            <a:r>
              <a:rPr lang="ru-RU" dirty="0" err="1" smtClean="0"/>
              <a:t>рідкісне</a:t>
            </a:r>
            <a:r>
              <a:rPr lang="ru-RU" dirty="0" smtClean="0"/>
              <a:t> </a:t>
            </a:r>
            <a:r>
              <a:rPr lang="ru-RU" dirty="0" err="1" smtClean="0"/>
              <a:t>явище</a:t>
            </a:r>
            <a:r>
              <a:rPr lang="ru-RU" dirty="0" smtClean="0"/>
              <a:t> </a:t>
            </a:r>
            <a:r>
              <a:rPr lang="ru-RU" dirty="0" err="1" smtClean="0"/>
              <a:t>трапляється</a:t>
            </a:r>
            <a:r>
              <a:rPr lang="ru-RU" dirty="0" smtClean="0"/>
              <a:t> у </a:t>
            </a:r>
            <a:r>
              <a:rPr lang="ru-RU" dirty="0" err="1" smtClean="0"/>
              <a:t>співвідношенні</a:t>
            </a:r>
            <a:r>
              <a:rPr lang="ru-RU" dirty="0" smtClean="0"/>
              <a:t> 1:13 000.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38158"/>
            <a:ext cx="6768751" cy="5246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450532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924944"/>
            <a:ext cx="536257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Бомбейський</a:t>
            </a:r>
            <a:r>
              <a:rPr lang="ru-RU" dirty="0" smtClean="0"/>
              <a:t> феномен (</a:t>
            </a:r>
            <a:r>
              <a:rPr lang="ru-RU" dirty="0" err="1" smtClean="0"/>
              <a:t>Oh</a:t>
            </a:r>
            <a:r>
              <a:rPr lang="ru-RU" dirty="0" smtClean="0"/>
              <a:t>), </a:t>
            </a:r>
            <a:r>
              <a:rPr lang="ru-RU" dirty="0" err="1" smtClean="0"/>
              <a:t>є</a:t>
            </a:r>
            <a:r>
              <a:rPr lang="ru-RU" dirty="0" smtClean="0"/>
              <a:t> прикладом </a:t>
            </a:r>
            <a:r>
              <a:rPr lang="ru-RU" dirty="0" err="1" smtClean="0"/>
              <a:t>неалельної</a:t>
            </a:r>
            <a:r>
              <a:rPr lang="ru-RU" dirty="0" smtClean="0"/>
              <a:t> </a:t>
            </a:r>
            <a:r>
              <a:rPr lang="ru-RU" dirty="0" err="1" smtClean="0"/>
              <a:t>взаємодії</a:t>
            </a:r>
            <a:r>
              <a:rPr lang="ru-RU" dirty="0" smtClean="0"/>
              <a:t> (</a:t>
            </a:r>
            <a:r>
              <a:rPr lang="ru-RU" dirty="0" err="1" smtClean="0"/>
              <a:t>рецесивний</a:t>
            </a:r>
            <a:r>
              <a:rPr lang="ru-RU" dirty="0" smtClean="0"/>
              <a:t> </a:t>
            </a:r>
            <a:r>
              <a:rPr lang="ru-RU" dirty="0" err="1" smtClean="0"/>
              <a:t>епістаз</a:t>
            </a:r>
            <a:r>
              <a:rPr lang="ru-RU" dirty="0" smtClean="0"/>
              <a:t>) гену </a:t>
            </a:r>
            <a:r>
              <a:rPr lang="ru-RU" dirty="0" err="1" smtClean="0"/>
              <a:t>h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генами,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відповідають</a:t>
            </a:r>
            <a:r>
              <a:rPr lang="ru-RU" dirty="0" smtClean="0"/>
              <a:t> за синтез </a:t>
            </a:r>
            <a:r>
              <a:rPr lang="ru-RU" dirty="0" err="1" smtClean="0"/>
              <a:t>аглютинінів</a:t>
            </a:r>
            <a:r>
              <a:rPr lang="ru-RU" dirty="0" smtClean="0"/>
              <a:t> на </a:t>
            </a:r>
            <a:r>
              <a:rPr lang="ru-RU" dirty="0" err="1" smtClean="0"/>
              <a:t>поверхні</a:t>
            </a:r>
            <a:r>
              <a:rPr lang="ru-RU" dirty="0" smtClean="0"/>
              <a:t> </a:t>
            </a:r>
            <a:r>
              <a:rPr lang="ru-RU" dirty="0" err="1" smtClean="0"/>
              <a:t>еритроцитів</a:t>
            </a:r>
            <a:r>
              <a:rPr lang="ru-RU" dirty="0" smtClean="0"/>
              <a:t>. </a:t>
            </a:r>
            <a:r>
              <a:rPr lang="ru-RU" dirty="0" err="1" smtClean="0"/>
              <a:t>Вперше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виявлений</a:t>
            </a:r>
            <a:r>
              <a:rPr lang="ru-RU" dirty="0" smtClean="0"/>
              <a:t> доктором </a:t>
            </a:r>
            <a:r>
              <a:rPr lang="ru-RU" dirty="0" err="1" smtClean="0"/>
              <a:t>Бхенде</a:t>
            </a:r>
            <a:r>
              <a:rPr lang="ru-RU" dirty="0" smtClean="0"/>
              <a:t> (</a:t>
            </a:r>
            <a:r>
              <a:rPr lang="ru-RU" dirty="0" err="1" smtClean="0"/>
              <a:t>Y.M.Bhende</a:t>
            </a:r>
            <a:r>
              <a:rPr lang="ru-RU" dirty="0" smtClean="0"/>
              <a:t>) у 1952 </a:t>
            </a:r>
            <a:r>
              <a:rPr lang="ru-RU" dirty="0" err="1" smtClean="0"/>
              <a:t>році</a:t>
            </a:r>
            <a:r>
              <a:rPr lang="ru-RU" dirty="0" smtClean="0"/>
              <a:t> у </a:t>
            </a:r>
            <a:r>
              <a:rPr lang="ru-RU" dirty="0" err="1" smtClean="0"/>
              <a:t>індійському</a:t>
            </a:r>
            <a:r>
              <a:rPr lang="ru-RU" dirty="0" smtClean="0"/>
              <a:t> </a:t>
            </a:r>
            <a:r>
              <a:rPr lang="ru-RU" dirty="0" err="1" smtClean="0"/>
              <a:t>місті</a:t>
            </a:r>
            <a:r>
              <a:rPr lang="ru-RU" dirty="0" smtClean="0"/>
              <a:t> Бомбей. У людей, у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даний</a:t>
            </a:r>
            <a:r>
              <a:rPr lang="ru-RU" dirty="0" smtClean="0"/>
              <a:t> ген </a:t>
            </a:r>
            <a:r>
              <a:rPr lang="ru-RU" dirty="0" err="1" smtClean="0"/>
              <a:t>знаходиться</a:t>
            </a:r>
            <a:r>
              <a:rPr lang="ru-RU" dirty="0" smtClean="0"/>
              <a:t> в </a:t>
            </a:r>
            <a:r>
              <a:rPr lang="ru-RU" dirty="0" err="1" smtClean="0"/>
              <a:t>стані</a:t>
            </a:r>
            <a:r>
              <a:rPr lang="ru-RU" dirty="0" smtClean="0"/>
              <a:t> </a:t>
            </a:r>
            <a:r>
              <a:rPr lang="ru-RU" dirty="0" err="1" smtClean="0"/>
              <a:t>рецессивної</a:t>
            </a:r>
            <a:r>
              <a:rPr lang="ru-RU" dirty="0" smtClean="0"/>
              <a:t> </a:t>
            </a:r>
            <a:r>
              <a:rPr lang="ru-RU" dirty="0" err="1" smtClean="0"/>
              <a:t>гомозиготи</a:t>
            </a:r>
            <a:r>
              <a:rPr lang="ru-RU" dirty="0" smtClean="0"/>
              <a:t> </a:t>
            </a:r>
            <a:r>
              <a:rPr lang="ru-RU" b="1" dirty="0" err="1" smtClean="0"/>
              <a:t>hh</a:t>
            </a:r>
            <a:r>
              <a:rPr lang="ru-RU" dirty="0" smtClean="0"/>
              <a:t>, </a:t>
            </a:r>
            <a:r>
              <a:rPr lang="ru-RU" dirty="0" err="1" smtClean="0"/>
              <a:t>в</a:t>
            </a:r>
            <a:r>
              <a:rPr lang="ru-RU" dirty="0" smtClean="0"/>
              <a:t> той час, коли в </a:t>
            </a:r>
            <a:r>
              <a:rPr lang="ru-RU" dirty="0" err="1" smtClean="0"/>
              <a:t>нормі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гени</a:t>
            </a:r>
            <a:r>
              <a:rPr lang="ru-RU" dirty="0" smtClean="0"/>
              <a:t> </a:t>
            </a:r>
            <a:r>
              <a:rPr lang="ru-RU" dirty="0" err="1" smtClean="0"/>
              <a:t>перебувають</a:t>
            </a:r>
            <a:r>
              <a:rPr lang="ru-RU" dirty="0" smtClean="0"/>
              <a:t> у </a:t>
            </a:r>
            <a:r>
              <a:rPr lang="ru-RU" dirty="0" err="1" smtClean="0"/>
              <a:t>домінантному</a:t>
            </a:r>
            <a:r>
              <a:rPr lang="ru-RU" dirty="0" smtClean="0"/>
              <a:t> </a:t>
            </a:r>
            <a:r>
              <a:rPr lang="ru-RU" dirty="0" err="1" smtClean="0"/>
              <a:t>стані</a:t>
            </a:r>
            <a:r>
              <a:rPr lang="ru-RU" dirty="0" smtClean="0"/>
              <a:t> НН. При </a:t>
            </a:r>
            <a:r>
              <a:rPr lang="ru-RU" b="1" dirty="0" err="1" smtClean="0"/>
              <a:t>hh</a:t>
            </a:r>
            <a:r>
              <a:rPr lang="ru-RU" dirty="0" smtClean="0"/>
              <a:t> на </a:t>
            </a:r>
            <a:r>
              <a:rPr lang="ru-RU" dirty="0" err="1" smtClean="0"/>
              <a:t>мембрані</a:t>
            </a:r>
            <a:r>
              <a:rPr lang="ru-RU" dirty="0" smtClean="0"/>
              <a:t> </a:t>
            </a:r>
            <a:r>
              <a:rPr lang="ru-RU" dirty="0" err="1" smtClean="0"/>
              <a:t>еритроцитів</a:t>
            </a:r>
            <a:r>
              <a:rPr lang="ru-RU" dirty="0" smtClean="0"/>
              <a:t> не </a:t>
            </a:r>
            <a:r>
              <a:rPr lang="ru-RU" dirty="0" err="1" smtClean="0"/>
              <a:t>синтезуються</a:t>
            </a:r>
            <a:r>
              <a:rPr lang="ru-RU" dirty="0" smtClean="0"/>
              <a:t> </a:t>
            </a:r>
            <a:r>
              <a:rPr lang="ru-RU" dirty="0" err="1" smtClean="0"/>
              <a:t>агглютіногени</a:t>
            </a:r>
            <a:r>
              <a:rPr lang="ru-RU" dirty="0" smtClean="0"/>
              <a:t>. </a:t>
            </a:r>
            <a:r>
              <a:rPr lang="ru-RU" dirty="0" err="1" smtClean="0"/>
              <a:t>Відповідно</a:t>
            </a:r>
            <a:r>
              <a:rPr lang="ru-RU" dirty="0" smtClean="0"/>
              <a:t> на таких </a:t>
            </a:r>
            <a:r>
              <a:rPr lang="ru-RU" dirty="0" err="1" smtClean="0"/>
              <a:t>еритроцитах</a:t>
            </a:r>
            <a:r>
              <a:rPr lang="ru-RU" dirty="0" smtClean="0"/>
              <a:t> не </a:t>
            </a:r>
            <a:r>
              <a:rPr lang="ru-RU" dirty="0" err="1" smtClean="0"/>
              <a:t>утворюються</a:t>
            </a:r>
            <a:r>
              <a:rPr lang="ru-RU" dirty="0" smtClean="0"/>
              <a:t> </a:t>
            </a:r>
            <a:r>
              <a:rPr lang="ru-RU" dirty="0" err="1" smtClean="0"/>
              <a:t>аглютиноген</a:t>
            </a:r>
            <a:r>
              <a:rPr lang="ru-RU" dirty="0" smtClean="0"/>
              <a:t> A </a:t>
            </a:r>
            <a:r>
              <a:rPr lang="ru-RU" dirty="0" err="1" smtClean="0"/>
              <a:t>і</a:t>
            </a:r>
            <a:r>
              <a:rPr lang="ru-RU" dirty="0" smtClean="0"/>
              <a:t> B, </a:t>
            </a:r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 err="1" smtClean="0"/>
              <a:t>епістатичний</a:t>
            </a:r>
            <a:r>
              <a:rPr lang="ru-RU" dirty="0" smtClean="0"/>
              <a:t> ген </a:t>
            </a:r>
            <a:r>
              <a:rPr lang="ru-RU" dirty="0" err="1" smtClean="0"/>
              <a:t>пригнічує</a:t>
            </a:r>
            <a:r>
              <a:rPr lang="ru-RU" dirty="0" smtClean="0"/>
              <a:t> </a:t>
            </a:r>
            <a:r>
              <a:rPr lang="ru-RU" dirty="0" err="1" smtClean="0"/>
              <a:t>цей</a:t>
            </a:r>
            <a:r>
              <a:rPr lang="ru-RU" dirty="0" smtClean="0"/>
              <a:t> синтез. </a:t>
            </a:r>
            <a:r>
              <a:rPr lang="ru-RU" b="1" dirty="0" err="1" smtClean="0"/>
              <a:t>Фенотипово</a:t>
            </a:r>
            <a:r>
              <a:rPr lang="ru-RU" b="1" dirty="0" smtClean="0"/>
              <a:t> </a:t>
            </a:r>
            <a:r>
              <a:rPr lang="ru-RU" b="1" dirty="0" err="1" smtClean="0"/>
              <a:t>їх</a:t>
            </a:r>
            <a:r>
              <a:rPr lang="ru-RU" b="1" dirty="0" smtClean="0"/>
              <a:t> кров </a:t>
            </a:r>
            <a:r>
              <a:rPr lang="ru-RU" b="1" dirty="0" err="1" smtClean="0"/>
              <a:t>першої</a:t>
            </a:r>
            <a:r>
              <a:rPr lang="ru-RU" b="1" dirty="0" smtClean="0"/>
              <a:t> </a:t>
            </a:r>
            <a:r>
              <a:rPr lang="ru-RU" b="1" dirty="0" err="1" smtClean="0"/>
              <a:t>групи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призводить</a:t>
            </a:r>
            <a:r>
              <a:rPr lang="ru-RU" dirty="0" smtClean="0"/>
              <a:t> до того,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носії</a:t>
            </a:r>
            <a:r>
              <a:rPr lang="ru-RU" dirty="0" smtClean="0"/>
              <a:t> </a:t>
            </a:r>
            <a:r>
              <a:rPr lang="ru-RU" dirty="0" err="1" smtClean="0"/>
              <a:t>даного</a:t>
            </a:r>
            <a:r>
              <a:rPr lang="ru-RU" dirty="0" smtClean="0"/>
              <a:t> типу </a:t>
            </a:r>
            <a:r>
              <a:rPr lang="ru-RU" dirty="0" err="1" smtClean="0"/>
              <a:t>крові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універсальними</a:t>
            </a:r>
            <a:r>
              <a:rPr lang="ru-RU" dirty="0" smtClean="0"/>
              <a:t> донорами – </a:t>
            </a:r>
            <a:r>
              <a:rPr lang="ru-RU" dirty="0" err="1" smtClean="0"/>
              <a:t>їх</a:t>
            </a:r>
            <a:r>
              <a:rPr lang="ru-RU" dirty="0" smtClean="0"/>
              <a:t> кров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переливатися</a:t>
            </a:r>
            <a:r>
              <a:rPr lang="ru-RU" dirty="0" smtClean="0"/>
              <a:t> </a:t>
            </a:r>
            <a:r>
              <a:rPr lang="ru-RU" dirty="0" err="1" smtClean="0"/>
              <a:t>будь-якій</a:t>
            </a:r>
            <a:r>
              <a:rPr lang="ru-RU" dirty="0" smtClean="0"/>
              <a:t> </a:t>
            </a:r>
            <a:r>
              <a:rPr lang="ru-RU" dirty="0" err="1" smtClean="0"/>
              <a:t>людині</a:t>
            </a:r>
            <a:r>
              <a:rPr lang="ru-RU" dirty="0" smtClean="0"/>
              <a:t>, </a:t>
            </a:r>
            <a:r>
              <a:rPr lang="ru-RU" dirty="0" err="1" smtClean="0"/>
              <a:t>якій</a:t>
            </a:r>
            <a:r>
              <a:rPr lang="ru-RU" dirty="0" smtClean="0"/>
              <a:t> вона </a:t>
            </a:r>
            <a:r>
              <a:rPr lang="ru-RU" dirty="0" err="1" smtClean="0"/>
              <a:t>потрібна</a:t>
            </a:r>
            <a:r>
              <a:rPr lang="ru-RU" dirty="0" smtClean="0"/>
              <a:t> (</a:t>
            </a:r>
            <a:r>
              <a:rPr lang="ru-RU" dirty="0" err="1" smtClean="0"/>
              <a:t>природно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урахуванням</a:t>
            </a:r>
            <a:r>
              <a:rPr lang="ru-RU" dirty="0" smtClean="0"/>
              <a:t> резус-фактора), </a:t>
            </a:r>
            <a:r>
              <a:rPr lang="ru-RU" dirty="0" err="1" smtClean="0"/>
              <a:t>але</a:t>
            </a:r>
            <a:r>
              <a:rPr lang="ru-RU" dirty="0" smtClean="0"/>
              <a:t> в той же час, </a:t>
            </a:r>
            <a:r>
              <a:rPr lang="ru-RU" dirty="0" err="1" smtClean="0"/>
              <a:t>їм</a:t>
            </a:r>
            <a:r>
              <a:rPr lang="ru-RU" dirty="0" smtClean="0"/>
              <a:t> самим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переливатися</a:t>
            </a:r>
            <a:r>
              <a:rPr lang="ru-RU" dirty="0" smtClean="0"/>
              <a:t> </a:t>
            </a:r>
            <a:r>
              <a:rPr lang="ru-RU" dirty="0" err="1" smtClean="0"/>
              <a:t>виключно</a:t>
            </a:r>
            <a:r>
              <a:rPr lang="ru-RU" dirty="0" smtClean="0"/>
              <a:t> кров людей </a:t>
            </a:r>
            <a:r>
              <a:rPr lang="ru-RU" dirty="0" err="1" smtClean="0"/>
              <a:t>з</a:t>
            </a:r>
            <a:r>
              <a:rPr lang="ru-RU" dirty="0" smtClean="0"/>
              <a:t> таким же «феноменом». У людей </a:t>
            </a:r>
            <a:r>
              <a:rPr lang="ru-RU" dirty="0" err="1" smtClean="0"/>
              <a:t>з</a:t>
            </a:r>
            <a:r>
              <a:rPr lang="ru-RU" dirty="0" smtClean="0"/>
              <a:t> такою </a:t>
            </a:r>
            <a:r>
              <a:rPr lang="ru-RU" dirty="0" err="1" smtClean="0"/>
              <a:t>групою</a:t>
            </a:r>
            <a:r>
              <a:rPr lang="ru-RU" dirty="0" smtClean="0"/>
              <a:t> </a:t>
            </a:r>
            <a:r>
              <a:rPr lang="ru-RU" dirty="0" err="1" smtClean="0"/>
              <a:t>виробляються</a:t>
            </a:r>
            <a:r>
              <a:rPr lang="ru-RU" dirty="0" smtClean="0"/>
              <a:t> </a:t>
            </a:r>
            <a:r>
              <a:rPr lang="ru-RU" dirty="0" err="1" smtClean="0"/>
              <a:t>антитіла</a:t>
            </a:r>
            <a:r>
              <a:rPr lang="ru-RU" dirty="0" smtClean="0"/>
              <a:t> на </a:t>
            </a:r>
            <a:r>
              <a:rPr lang="ru-RU" dirty="0" err="1" smtClean="0"/>
              <a:t>антигени</a:t>
            </a:r>
            <a:r>
              <a:rPr lang="ru-RU" dirty="0" smtClean="0"/>
              <a:t> А, В, Н.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47664" y="3429000"/>
          <a:ext cx="6096000" cy="330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1142256"/>
                <a:gridCol w="1219200"/>
                <a:gridCol w="1219200"/>
                <a:gridCol w="1219200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US" dirty="0" err="1" smtClean="0"/>
                        <a:t>ABHh</a:t>
                      </a:r>
                      <a:r>
                        <a:rPr lang="en-US" dirty="0" smtClean="0"/>
                        <a:t> </a:t>
                      </a:r>
                      <a:endParaRPr lang="uk-UA" dirty="0" smtClean="0"/>
                    </a:p>
                    <a:p>
                      <a:r>
                        <a:rPr lang="en-US" dirty="0" smtClean="0"/>
                        <a:t>(4 </a:t>
                      </a:r>
                      <a:r>
                        <a:rPr lang="uk-UA" dirty="0" smtClean="0"/>
                        <a:t>група)</a:t>
                      </a:r>
                      <a:endParaRPr lang="ru-R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en-US" dirty="0" err="1" smtClean="0"/>
                        <a:t>ABHh</a:t>
                      </a:r>
                      <a:r>
                        <a:rPr lang="en-US" dirty="0" smtClean="0"/>
                        <a:t> (4 </a:t>
                      </a:r>
                      <a:r>
                        <a:rPr lang="uk-UA" dirty="0" smtClean="0"/>
                        <a:t>група)</a:t>
                      </a:r>
                      <a:endParaRPr lang="ru-RU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AH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Ah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BH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Bh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AH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AAHH (2)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AAHh</a:t>
                      </a:r>
                      <a:r>
                        <a:rPr lang="en-US" baseline="0" dirty="0" smtClean="0"/>
                        <a:t> (2)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ABHH (4)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ABHh</a:t>
                      </a:r>
                      <a:r>
                        <a:rPr lang="en-US" baseline="0" dirty="0" smtClean="0"/>
                        <a:t> (4)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Ah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AAHh</a:t>
                      </a:r>
                      <a:r>
                        <a:rPr lang="en-US" baseline="0" dirty="0" smtClean="0"/>
                        <a:t> (2)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rgbClr val="00B0F0"/>
                          </a:solidFill>
                        </a:rPr>
                        <a:t>AAhh</a:t>
                      </a:r>
                      <a:r>
                        <a:rPr lang="en-US" baseline="0" dirty="0" smtClean="0">
                          <a:solidFill>
                            <a:srgbClr val="00B0F0"/>
                          </a:solidFill>
                        </a:rPr>
                        <a:t> (1)</a:t>
                      </a:r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ABHh</a:t>
                      </a:r>
                      <a:r>
                        <a:rPr lang="en-US" baseline="0" dirty="0" smtClean="0"/>
                        <a:t> (4)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rgbClr val="00B0F0"/>
                          </a:solidFill>
                        </a:rPr>
                        <a:t>ABhh</a:t>
                      </a:r>
                      <a:r>
                        <a:rPr lang="en-US" baseline="0" dirty="0" smtClean="0">
                          <a:solidFill>
                            <a:srgbClr val="00B0F0"/>
                          </a:solidFill>
                        </a:rPr>
                        <a:t> (1)</a:t>
                      </a:r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BH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ABHH</a:t>
                      </a:r>
                      <a:r>
                        <a:rPr lang="en-US" baseline="0" dirty="0" smtClean="0"/>
                        <a:t> (4)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ABHh</a:t>
                      </a:r>
                      <a:r>
                        <a:rPr lang="en-US" baseline="0" dirty="0" smtClean="0"/>
                        <a:t> (4)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BBHH</a:t>
                      </a:r>
                      <a:r>
                        <a:rPr lang="en-US" baseline="0" dirty="0" smtClean="0"/>
                        <a:t> (3)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BBHh</a:t>
                      </a:r>
                      <a:r>
                        <a:rPr lang="en-US" baseline="0" dirty="0" smtClean="0"/>
                        <a:t> (3)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Bh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ABHh</a:t>
                      </a:r>
                      <a:r>
                        <a:rPr lang="en-US" baseline="0" dirty="0" smtClean="0"/>
                        <a:t> (4)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rgbClr val="00B0F0"/>
                          </a:solidFill>
                        </a:rPr>
                        <a:t>ABhh</a:t>
                      </a:r>
                      <a:r>
                        <a:rPr lang="en-US" baseline="0" dirty="0" smtClean="0">
                          <a:solidFill>
                            <a:srgbClr val="00B0F0"/>
                          </a:solidFill>
                        </a:rPr>
                        <a:t> (1)</a:t>
                      </a:r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ABHh</a:t>
                      </a:r>
                      <a:r>
                        <a:rPr lang="en-US" baseline="0" dirty="0" smtClean="0"/>
                        <a:t> (4)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rgbClr val="00B0F0"/>
                          </a:solidFill>
                        </a:rPr>
                        <a:t>BBhh</a:t>
                      </a:r>
                      <a:r>
                        <a:rPr lang="en-US" baseline="0" dirty="0" smtClean="0">
                          <a:solidFill>
                            <a:srgbClr val="00B0F0"/>
                          </a:solidFill>
                        </a:rPr>
                        <a:t> (1)</a:t>
                      </a:r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692696"/>
            <a:ext cx="4459297" cy="2769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2540" y="4221087"/>
            <a:ext cx="4881668" cy="23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47665" y="3933056"/>
          <a:ext cx="4824536" cy="375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8487"/>
                <a:gridCol w="933781"/>
                <a:gridCol w="2412268"/>
              </a:tblGrid>
              <a:tr h="375816">
                <a:tc>
                  <a:txBody>
                    <a:bodyPr/>
                    <a:lstStyle/>
                    <a:p>
                      <a:r>
                        <a:rPr lang="uk-UA" dirty="0" smtClean="0"/>
                        <a:t>фенотипи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Алелі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генотипи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97346"/>
            <a:ext cx="889248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1. У </a:t>
            </a:r>
            <a:r>
              <a:rPr lang="ru-RU" sz="1600" dirty="0" err="1" smtClean="0"/>
              <a:t>людини</a:t>
            </a:r>
            <a:r>
              <a:rPr lang="ru-RU" sz="1600" dirty="0" smtClean="0"/>
              <a:t> </a:t>
            </a:r>
            <a:r>
              <a:rPr lang="ru-RU" sz="1600" dirty="0" err="1" smtClean="0"/>
              <a:t>антигени</a:t>
            </a:r>
            <a:r>
              <a:rPr lang="ru-RU" sz="1600" dirty="0" smtClean="0"/>
              <a:t> </a:t>
            </a:r>
            <a:r>
              <a:rPr lang="ru-RU" sz="1600" dirty="0" err="1" smtClean="0"/>
              <a:t>системи</a:t>
            </a:r>
            <a:r>
              <a:rPr lang="ru-RU" sz="1600" dirty="0" smtClean="0"/>
              <a:t> АВО </a:t>
            </a:r>
            <a:r>
              <a:rPr lang="ru-RU" sz="1600" dirty="0" err="1" smtClean="0"/>
              <a:t>знаходяться</a:t>
            </a:r>
            <a:r>
              <a:rPr lang="ru-RU" sz="1600" dirty="0" smtClean="0"/>
              <a:t> не </a:t>
            </a:r>
            <a:r>
              <a:rPr lang="ru-RU" sz="1600" dirty="0" err="1" smtClean="0"/>
              <a:t>тільки</a:t>
            </a:r>
            <a:r>
              <a:rPr lang="ru-RU" sz="1600" dirty="0" smtClean="0"/>
              <a:t> в </a:t>
            </a:r>
            <a:r>
              <a:rPr lang="ru-RU" sz="1600" dirty="0" err="1" smtClean="0"/>
              <a:t>еритроцитах</a:t>
            </a:r>
            <a:r>
              <a:rPr lang="ru-RU" sz="1600" dirty="0" smtClean="0"/>
              <a:t>, </a:t>
            </a:r>
            <a:r>
              <a:rPr lang="ru-RU" sz="1600" dirty="0" err="1" smtClean="0"/>
              <a:t>але</a:t>
            </a:r>
            <a:r>
              <a:rPr lang="ru-RU" sz="1600" dirty="0" smtClean="0"/>
              <a:t> </a:t>
            </a:r>
            <a:r>
              <a:rPr lang="ru-RU" sz="1600" dirty="0" err="1" smtClean="0"/>
              <a:t>й</a:t>
            </a:r>
            <a:r>
              <a:rPr lang="ru-RU" sz="1600" dirty="0" smtClean="0"/>
              <a:t> </a:t>
            </a:r>
            <a:r>
              <a:rPr lang="ru-RU" sz="1600" dirty="0" err="1" smtClean="0"/>
              <a:t>в</a:t>
            </a:r>
            <a:r>
              <a:rPr lang="ru-RU" sz="1600" dirty="0" smtClean="0"/>
              <a:t> </a:t>
            </a:r>
            <a:r>
              <a:rPr lang="ru-RU" sz="1600" dirty="0" err="1" smtClean="0"/>
              <a:t>інших</a:t>
            </a:r>
            <a:r>
              <a:rPr lang="ru-RU" sz="1600" dirty="0" smtClean="0"/>
              <a:t> </a:t>
            </a:r>
            <a:r>
              <a:rPr lang="ru-RU" sz="1600" dirty="0" err="1" smtClean="0"/>
              <a:t>клітинах</a:t>
            </a:r>
            <a:r>
              <a:rPr lang="ru-RU" sz="1600" dirty="0" smtClean="0"/>
              <a:t> </a:t>
            </a:r>
            <a:r>
              <a:rPr lang="ru-RU" sz="1600" dirty="0" err="1" smtClean="0"/>
              <a:t>тіла</a:t>
            </a:r>
            <a:r>
              <a:rPr lang="ru-RU" sz="1600" dirty="0" smtClean="0"/>
              <a:t>. У </a:t>
            </a:r>
            <a:r>
              <a:rPr lang="ru-RU" sz="1600" dirty="0" err="1" smtClean="0"/>
              <a:t>частини</a:t>
            </a:r>
            <a:r>
              <a:rPr lang="ru-RU" sz="1600" dirty="0" smtClean="0"/>
              <a:t> людей (секретари) </a:t>
            </a:r>
            <a:r>
              <a:rPr lang="ru-RU" sz="1600" dirty="0" err="1" smtClean="0"/>
              <a:t>водорозчинні</a:t>
            </a:r>
            <a:r>
              <a:rPr lang="ru-RU" sz="1600" dirty="0" smtClean="0"/>
              <a:t> </a:t>
            </a:r>
            <a:r>
              <a:rPr lang="ru-RU" sz="1600" dirty="0" err="1" smtClean="0"/>
              <a:t>форми</a:t>
            </a:r>
            <a:r>
              <a:rPr lang="ru-RU" sz="1600" dirty="0" smtClean="0"/>
              <a:t> </a:t>
            </a:r>
            <a:r>
              <a:rPr lang="ru-RU" sz="1600" dirty="0" err="1" smtClean="0"/>
              <a:t>цих</a:t>
            </a:r>
            <a:r>
              <a:rPr lang="ru-RU" sz="1600" dirty="0" smtClean="0"/>
              <a:t> </a:t>
            </a:r>
            <a:r>
              <a:rPr lang="ru-RU" sz="1600" dirty="0" err="1" smtClean="0"/>
              <a:t>антигенів</a:t>
            </a:r>
            <a:r>
              <a:rPr lang="ru-RU" sz="1600" dirty="0" smtClean="0"/>
              <a:t> </a:t>
            </a:r>
            <a:r>
              <a:rPr lang="ru-RU" sz="1600" dirty="0" err="1" smtClean="0"/>
              <a:t>виділяються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зі</a:t>
            </a:r>
            <a:r>
              <a:rPr lang="ru-RU" sz="1600" dirty="0" smtClean="0"/>
              <a:t> </a:t>
            </a:r>
            <a:r>
              <a:rPr lang="ru-RU" sz="1600" dirty="0" err="1" smtClean="0"/>
              <a:t>слиною</a:t>
            </a:r>
            <a:r>
              <a:rPr lang="ru-RU" sz="1600" dirty="0" smtClean="0"/>
              <a:t> </a:t>
            </a:r>
            <a:r>
              <a:rPr lang="ru-RU" sz="1600" dirty="0" err="1" smtClean="0"/>
              <a:t>й</a:t>
            </a:r>
            <a:r>
              <a:rPr lang="ru-RU" sz="1600" dirty="0" smtClean="0"/>
              <a:t> </a:t>
            </a:r>
            <a:r>
              <a:rPr lang="ru-RU" sz="1600" dirty="0" err="1" smtClean="0"/>
              <a:t>іншими</a:t>
            </a:r>
            <a:r>
              <a:rPr lang="ru-RU" sz="1600" dirty="0" smtClean="0"/>
              <a:t> </a:t>
            </a:r>
            <a:r>
              <a:rPr lang="ru-RU" sz="1600" dirty="0" err="1" smtClean="0"/>
              <a:t>рідинами</a:t>
            </a:r>
            <a:r>
              <a:rPr lang="ru-RU" sz="1600" dirty="0" smtClean="0"/>
              <a:t>. У </a:t>
            </a:r>
            <a:r>
              <a:rPr lang="ru-RU" sz="1600" dirty="0" err="1" smtClean="0"/>
              <a:t>іншої</a:t>
            </a:r>
            <a:r>
              <a:rPr lang="ru-RU" sz="1600" dirty="0" smtClean="0"/>
              <a:t> </a:t>
            </a:r>
            <a:r>
              <a:rPr lang="ru-RU" sz="1600" dirty="0" err="1" smtClean="0"/>
              <a:t>частини</a:t>
            </a:r>
            <a:r>
              <a:rPr lang="ru-RU" sz="1600" dirty="0" smtClean="0"/>
              <a:t> людей (</a:t>
            </a:r>
            <a:r>
              <a:rPr lang="ru-RU" sz="1600" dirty="0" err="1" smtClean="0"/>
              <a:t>несекретори</a:t>
            </a:r>
            <a:r>
              <a:rPr lang="ru-RU" sz="1600" dirty="0" smtClean="0"/>
              <a:t>) у </a:t>
            </a:r>
            <a:r>
              <a:rPr lang="ru-RU" sz="1600" dirty="0" err="1" smtClean="0"/>
              <a:t>слині</a:t>
            </a:r>
            <a:r>
              <a:rPr lang="ru-RU" sz="1600" dirty="0" smtClean="0"/>
              <a:t> та </a:t>
            </a:r>
            <a:r>
              <a:rPr lang="ru-RU" sz="1600" dirty="0" err="1" smtClean="0"/>
              <a:t>інших</a:t>
            </a:r>
            <a:r>
              <a:rPr lang="ru-RU" sz="1600" dirty="0" smtClean="0"/>
              <a:t> </a:t>
            </a:r>
            <a:r>
              <a:rPr lang="ru-RU" sz="1600" dirty="0" err="1" smtClean="0"/>
              <a:t>виділеннях</a:t>
            </a:r>
            <a:r>
              <a:rPr lang="ru-RU" sz="1600" dirty="0" smtClean="0"/>
              <a:t> </a:t>
            </a:r>
            <a:r>
              <a:rPr lang="ru-RU" sz="1600" dirty="0" err="1" smtClean="0"/>
              <a:t>цих</a:t>
            </a:r>
            <a:r>
              <a:rPr lang="ru-RU" sz="1600" dirty="0" smtClean="0"/>
              <a:t> </a:t>
            </a:r>
            <a:r>
              <a:rPr lang="ru-RU" sz="1600" dirty="0" err="1" smtClean="0"/>
              <a:t>антигенів</a:t>
            </a:r>
            <a:r>
              <a:rPr lang="ru-RU" sz="1600" dirty="0" smtClean="0"/>
              <a:t> </a:t>
            </a:r>
            <a:r>
              <a:rPr lang="ru-RU" sz="1600" dirty="0" err="1" smtClean="0"/>
              <a:t>немає</a:t>
            </a:r>
            <a:r>
              <a:rPr lang="ru-RU" sz="1600" dirty="0" smtClean="0"/>
              <a:t>. АВО </a:t>
            </a:r>
            <a:r>
              <a:rPr lang="ru-RU" sz="1600" dirty="0" err="1" smtClean="0"/>
              <a:t>детерміновані</a:t>
            </a:r>
            <a:r>
              <a:rPr lang="ru-RU" sz="1600" dirty="0" smtClean="0"/>
              <a:t> </a:t>
            </a:r>
            <a:r>
              <a:rPr lang="ru-RU" sz="1600" dirty="0" err="1" smtClean="0"/>
              <a:t>множинною</a:t>
            </a:r>
            <a:r>
              <a:rPr lang="ru-RU" sz="1600" dirty="0" smtClean="0"/>
              <a:t> </a:t>
            </a:r>
            <a:r>
              <a:rPr lang="ru-RU" sz="1600" dirty="0" err="1" smtClean="0"/>
              <a:t>алеллю</a:t>
            </a:r>
            <a:r>
              <a:rPr lang="ru-RU" sz="1600" dirty="0" smtClean="0"/>
              <a:t> </a:t>
            </a:r>
            <a:r>
              <a:rPr lang="en-US" sz="1600" dirty="0" smtClean="0"/>
              <a:t>I</a:t>
            </a:r>
            <a:r>
              <a:rPr lang="en-US" sz="1600" baseline="30000" dirty="0" smtClean="0"/>
              <a:t>O</a:t>
            </a:r>
            <a:r>
              <a:rPr lang="en-US" sz="1600" dirty="0" smtClean="0"/>
              <a:t>, I</a:t>
            </a:r>
            <a:r>
              <a:rPr lang="en-US" sz="1600" baseline="30000" dirty="0" smtClean="0"/>
              <a:t>A</a:t>
            </a:r>
            <a:r>
              <a:rPr lang="en-US" sz="1600" dirty="0" smtClean="0"/>
              <a:t>, I</a:t>
            </a:r>
            <a:r>
              <a:rPr lang="en-US" sz="1600" baseline="30000" dirty="0" smtClean="0"/>
              <a:t>B</a:t>
            </a:r>
            <a:r>
              <a:rPr lang="en-US" sz="1600" dirty="0" smtClean="0"/>
              <a:t>, </a:t>
            </a:r>
            <a:r>
              <a:rPr lang="ru-RU" sz="1600" dirty="0" smtClean="0"/>
              <a:t>а </a:t>
            </a:r>
            <a:r>
              <a:rPr lang="ru-RU" sz="1600" dirty="0" err="1" smtClean="0"/>
              <a:t>наявність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антигенів</a:t>
            </a:r>
            <a:r>
              <a:rPr lang="ru-RU" sz="1600" dirty="0" smtClean="0"/>
              <a:t> А </a:t>
            </a:r>
            <a:r>
              <a:rPr lang="ru-RU" sz="1600" dirty="0" err="1" smtClean="0"/>
              <a:t>і</a:t>
            </a:r>
            <a:r>
              <a:rPr lang="ru-RU" sz="1600" dirty="0" smtClean="0"/>
              <a:t> В у </a:t>
            </a:r>
            <a:r>
              <a:rPr lang="ru-RU" sz="1600" dirty="0" err="1" smtClean="0"/>
              <a:t>слині</a:t>
            </a:r>
            <a:r>
              <a:rPr lang="ru-RU" sz="1600" dirty="0" smtClean="0"/>
              <a:t> — </a:t>
            </a:r>
            <a:r>
              <a:rPr lang="ru-RU" sz="1600" dirty="0" err="1" smtClean="0"/>
              <a:t>домінантним</a:t>
            </a:r>
            <a:r>
              <a:rPr lang="ru-RU" sz="1600" dirty="0" smtClean="0"/>
              <a:t> геном </a:t>
            </a:r>
            <a:r>
              <a:rPr lang="en-US" sz="1600" dirty="0" smtClean="0"/>
              <a:t>Se (Secretor).</a:t>
            </a:r>
          </a:p>
          <a:p>
            <a:r>
              <a:rPr lang="en-US" sz="1600" dirty="0" smtClean="0"/>
              <a:t>1. </a:t>
            </a:r>
            <a:r>
              <a:rPr lang="ru-RU" sz="1600" dirty="0" smtClean="0"/>
              <a:t>Батьки не </a:t>
            </a:r>
            <a:r>
              <a:rPr lang="ru-RU" sz="1600" dirty="0" err="1" smtClean="0"/>
              <a:t>мають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антигенів</a:t>
            </a:r>
            <a:r>
              <a:rPr lang="ru-RU" sz="1600" dirty="0" smtClean="0"/>
              <a:t> А </a:t>
            </a:r>
            <a:r>
              <a:rPr lang="ru-RU" sz="1600" dirty="0" err="1" smtClean="0"/>
              <a:t>і</a:t>
            </a:r>
            <a:r>
              <a:rPr lang="ru-RU" sz="1600" dirty="0" smtClean="0"/>
              <a:t> В </a:t>
            </a:r>
            <a:r>
              <a:rPr lang="ru-RU" sz="1600" dirty="0" err="1" smtClean="0"/>
              <a:t>в</a:t>
            </a:r>
            <a:r>
              <a:rPr lang="ru-RU" sz="1600" dirty="0" smtClean="0"/>
              <a:t> </a:t>
            </a:r>
            <a:r>
              <a:rPr lang="ru-RU" sz="1600" dirty="0" err="1" smtClean="0"/>
              <a:t>слині</a:t>
            </a:r>
            <a:r>
              <a:rPr lang="ru-RU" sz="1600" dirty="0" smtClean="0"/>
              <a:t>, </a:t>
            </a:r>
            <a:r>
              <a:rPr lang="ru-RU" sz="1600" dirty="0" err="1" smtClean="0"/>
              <a:t>їх</a:t>
            </a:r>
            <a:r>
              <a:rPr lang="ru-RU" sz="1600" dirty="0" smtClean="0"/>
              <a:t> </a:t>
            </a:r>
            <a:r>
              <a:rPr lang="ru-RU" sz="1600" dirty="0" err="1" smtClean="0"/>
              <a:t>генотипи</a:t>
            </a:r>
            <a:r>
              <a:rPr lang="ru-RU" sz="1600" dirty="0" smtClean="0"/>
              <a:t>: </a:t>
            </a:r>
            <a:r>
              <a:rPr lang="en-US" sz="1600" dirty="0" err="1" smtClean="0"/>
              <a:t>I</a:t>
            </a:r>
            <a:r>
              <a:rPr lang="en-US" sz="1600" baseline="30000" dirty="0" err="1" smtClean="0"/>
              <a:t>A</a:t>
            </a:r>
            <a:r>
              <a:rPr lang="en-US" sz="1600" dirty="0" err="1" smtClean="0"/>
              <a:t>I</a:t>
            </a:r>
            <a:r>
              <a:rPr lang="en-US" sz="1600" baseline="30000" dirty="0" err="1" smtClean="0"/>
              <a:t>B</a:t>
            </a:r>
            <a:r>
              <a:rPr lang="en-US" sz="1600" dirty="0" err="1" smtClean="0"/>
              <a:t>sese</a:t>
            </a:r>
            <a:r>
              <a:rPr lang="en-US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baseline="30000" dirty="0" err="1" smtClean="0"/>
              <a:t>O</a:t>
            </a:r>
            <a:r>
              <a:rPr lang="en-US" sz="1600" dirty="0" err="1" smtClean="0"/>
              <a:t>I</a:t>
            </a:r>
            <a:r>
              <a:rPr lang="en-US" sz="1600" baseline="30000" dirty="0" err="1" smtClean="0"/>
              <a:t>O</a:t>
            </a:r>
            <a:r>
              <a:rPr lang="en-US" sz="1600" dirty="0" err="1" smtClean="0"/>
              <a:t>Sese</a:t>
            </a:r>
            <a:r>
              <a:rPr lang="en-US" sz="1600" dirty="0" smtClean="0"/>
              <a:t>. </a:t>
            </a:r>
            <a:r>
              <a:rPr lang="ru-RU" sz="1600" dirty="0" smtClean="0"/>
              <a:t>Яка </a:t>
            </a:r>
            <a:r>
              <a:rPr lang="ru-RU" sz="1600" dirty="0" err="1" smtClean="0"/>
              <a:t>вірогідність</a:t>
            </a:r>
            <a:r>
              <a:rPr lang="ru-RU" sz="1600" dirty="0" smtClean="0"/>
              <a:t> того,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їхня</a:t>
            </a:r>
            <a:r>
              <a:rPr lang="ru-RU" sz="1600" dirty="0" smtClean="0"/>
              <a:t> </a:t>
            </a:r>
            <a:r>
              <a:rPr lang="ru-RU" sz="1600" dirty="0" err="1" smtClean="0"/>
              <a:t>дитина</a:t>
            </a:r>
            <a:r>
              <a:rPr lang="ru-RU" sz="1600" dirty="0" smtClean="0"/>
              <a:t> </a:t>
            </a:r>
            <a:r>
              <a:rPr lang="ru-RU" sz="1600" dirty="0" err="1" smtClean="0"/>
              <a:t>матиме</a:t>
            </a:r>
            <a:r>
              <a:rPr lang="ru-RU" sz="1600" dirty="0" smtClean="0"/>
              <a:t> антиген А в </a:t>
            </a:r>
            <a:r>
              <a:rPr lang="ru-RU" sz="1600" dirty="0" err="1" smtClean="0"/>
              <a:t>слині</a:t>
            </a:r>
            <a:r>
              <a:rPr lang="ru-RU" sz="1600" dirty="0" smtClean="0"/>
              <a:t>?</a:t>
            </a:r>
          </a:p>
          <a:p>
            <a:r>
              <a:rPr lang="ru-RU" sz="1600" dirty="0" smtClean="0"/>
              <a:t>2. </a:t>
            </a:r>
            <a:r>
              <a:rPr lang="ru-RU" sz="1600" dirty="0" err="1" smtClean="0"/>
              <a:t>Під</a:t>
            </a:r>
            <a:r>
              <a:rPr lang="ru-RU" sz="1600" dirty="0" smtClean="0"/>
              <a:t> час </a:t>
            </a:r>
            <a:r>
              <a:rPr lang="ru-RU" sz="1600" dirty="0" err="1" smtClean="0"/>
              <a:t>дослідження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крові</a:t>
            </a:r>
            <a:r>
              <a:rPr lang="ru-RU" sz="1600" dirty="0" smtClean="0"/>
              <a:t> </a:t>
            </a:r>
            <a:r>
              <a:rPr lang="ru-RU" sz="1600" dirty="0" err="1" smtClean="0"/>
              <a:t>й</a:t>
            </a:r>
            <a:r>
              <a:rPr lang="ru-RU" sz="1600" dirty="0" smtClean="0"/>
              <a:t> </a:t>
            </a:r>
            <a:r>
              <a:rPr lang="ru-RU" sz="1600" dirty="0" err="1" smtClean="0"/>
              <a:t>слини</a:t>
            </a:r>
            <a:r>
              <a:rPr lang="ru-RU" sz="1600" dirty="0" smtClean="0"/>
              <a:t> </a:t>
            </a:r>
            <a:r>
              <a:rPr lang="ru-RU" sz="1600" dirty="0" err="1" smtClean="0"/>
              <a:t>чотирьох</a:t>
            </a:r>
            <a:r>
              <a:rPr lang="ru-RU" sz="1600" dirty="0" smtClean="0"/>
              <a:t> </a:t>
            </a:r>
            <a:r>
              <a:rPr lang="ru-RU" sz="1600" dirty="0" err="1" smtClean="0"/>
              <a:t>членів</a:t>
            </a:r>
            <a:r>
              <a:rPr lang="ru-RU" sz="1600" dirty="0" smtClean="0"/>
              <a:t> </a:t>
            </a:r>
            <a:r>
              <a:rPr lang="ru-RU" sz="1600" dirty="0" err="1" smtClean="0"/>
              <a:t>родини</a:t>
            </a:r>
            <a:r>
              <a:rPr lang="ru-RU" sz="1600" dirty="0" smtClean="0"/>
              <a:t> </a:t>
            </a:r>
            <a:r>
              <a:rPr lang="ru-RU" sz="1600" dirty="0" err="1" smtClean="0"/>
              <a:t>встановлено</a:t>
            </a:r>
            <a:r>
              <a:rPr lang="ru-RU" sz="1600" dirty="0" smtClean="0"/>
              <a:t>: </a:t>
            </a:r>
            <a:r>
              <a:rPr lang="ru-RU" sz="1600" dirty="0" err="1" smtClean="0"/>
              <a:t>мати</a:t>
            </a:r>
            <a:r>
              <a:rPr lang="ru-RU" sz="1600" dirty="0" smtClean="0"/>
              <a:t> </a:t>
            </a:r>
            <a:r>
              <a:rPr lang="ru-RU" sz="1600" dirty="0" err="1" smtClean="0"/>
              <a:t>має</a:t>
            </a:r>
            <a:r>
              <a:rPr lang="ru-RU" sz="1600" dirty="0" smtClean="0"/>
              <a:t> антиген В </a:t>
            </a:r>
            <a:r>
              <a:rPr lang="ru-RU" sz="1600" dirty="0" err="1" smtClean="0"/>
              <a:t>в</a:t>
            </a:r>
            <a:r>
              <a:rPr lang="ru-RU" sz="1600" dirty="0" smtClean="0"/>
              <a:t> </a:t>
            </a:r>
            <a:r>
              <a:rPr lang="ru-RU" sz="1600" dirty="0" err="1" smtClean="0"/>
              <a:t>еритроцитах</a:t>
            </a:r>
            <a:r>
              <a:rPr lang="ru-RU" sz="1600" dirty="0" smtClean="0"/>
              <a:t>, </a:t>
            </a:r>
            <a:r>
              <a:rPr lang="ru-RU" sz="1600" dirty="0" err="1" smtClean="0"/>
              <a:t>але</a:t>
            </a:r>
            <a:r>
              <a:rPr lang="ru-RU" sz="1600" dirty="0" smtClean="0"/>
              <a:t> не </a:t>
            </a:r>
            <a:r>
              <a:rPr lang="ru-RU" sz="1600" dirty="0" err="1" smtClean="0"/>
              <a:t>має</a:t>
            </a:r>
            <a:r>
              <a:rPr lang="ru-RU" sz="1600" dirty="0" smtClean="0"/>
              <a:t> </a:t>
            </a:r>
            <a:r>
              <a:rPr lang="ru-RU" sz="1600" dirty="0" err="1" smtClean="0"/>
              <a:t>його</a:t>
            </a:r>
            <a:r>
              <a:rPr lang="ru-RU" sz="1600" dirty="0" smtClean="0"/>
              <a:t> в </a:t>
            </a:r>
            <a:r>
              <a:rPr lang="ru-RU" sz="1600" dirty="0" err="1" smtClean="0"/>
              <a:t>слині</a:t>
            </a:r>
            <a:r>
              <a:rPr lang="ru-RU" sz="1600" dirty="0" smtClean="0"/>
              <a:t>; </a:t>
            </a:r>
            <a:r>
              <a:rPr lang="ru-RU" sz="1600" dirty="0" err="1" smtClean="0"/>
              <a:t>батько</a:t>
            </a:r>
            <a:r>
              <a:rPr lang="ru-RU" sz="1600" dirty="0" smtClean="0"/>
              <a:t> </a:t>
            </a:r>
            <a:r>
              <a:rPr lang="ru-RU" sz="1600" dirty="0" err="1" smtClean="0"/>
              <a:t>має</a:t>
            </a:r>
            <a:r>
              <a:rPr lang="ru-RU" sz="1600" dirty="0" smtClean="0"/>
              <a:t> антиген А в </a:t>
            </a:r>
            <a:r>
              <a:rPr lang="ru-RU" sz="1600" dirty="0" err="1" smtClean="0"/>
              <a:t>еритроцитах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слині</a:t>
            </a:r>
            <a:r>
              <a:rPr lang="ru-RU" sz="1600" dirty="0" smtClean="0"/>
              <a:t>; перша </a:t>
            </a:r>
            <a:r>
              <a:rPr lang="ru-RU" sz="1600" dirty="0" err="1" smtClean="0"/>
              <a:t>дитина</a:t>
            </a:r>
            <a:r>
              <a:rPr lang="ru-RU" sz="1600" dirty="0" smtClean="0"/>
              <a:t> </a:t>
            </a:r>
            <a:r>
              <a:rPr lang="ru-RU" sz="1600" dirty="0" err="1" smtClean="0"/>
              <a:t>має</a:t>
            </a:r>
            <a:r>
              <a:rPr lang="ru-RU" sz="1600" dirty="0" smtClean="0"/>
              <a:t> </a:t>
            </a:r>
            <a:r>
              <a:rPr lang="ru-RU" sz="1600" dirty="0" err="1" smtClean="0"/>
              <a:t>антигени</a:t>
            </a:r>
            <a:r>
              <a:rPr lang="ru-RU" sz="1600" dirty="0" smtClean="0"/>
              <a:t> А </a:t>
            </a:r>
            <a:r>
              <a:rPr lang="ru-RU" sz="1600" dirty="0" err="1" smtClean="0"/>
              <a:t>і</a:t>
            </a:r>
            <a:r>
              <a:rPr lang="ru-RU" sz="1600" dirty="0" smtClean="0"/>
              <a:t> В </a:t>
            </a:r>
            <a:r>
              <a:rPr lang="ru-RU" sz="1600" dirty="0" err="1" smtClean="0"/>
              <a:t>в</a:t>
            </a:r>
            <a:r>
              <a:rPr lang="ru-RU" sz="1600" dirty="0" smtClean="0"/>
              <a:t> </a:t>
            </a:r>
            <a:r>
              <a:rPr lang="ru-RU" sz="1600" dirty="0" err="1" smtClean="0"/>
              <a:t>еритроцитах</a:t>
            </a:r>
            <a:r>
              <a:rPr lang="ru-RU" sz="1600" dirty="0" smtClean="0"/>
              <a:t>, </a:t>
            </a:r>
            <a:r>
              <a:rPr lang="ru-RU" sz="1600" dirty="0" err="1" smtClean="0"/>
              <a:t>але</a:t>
            </a:r>
            <a:r>
              <a:rPr lang="ru-RU" sz="1600" dirty="0" smtClean="0"/>
              <a:t> не </a:t>
            </a:r>
            <a:r>
              <a:rPr lang="ru-RU" sz="1600" dirty="0" err="1" smtClean="0"/>
              <a:t>має</a:t>
            </a:r>
            <a:r>
              <a:rPr lang="ru-RU" sz="1600" dirty="0" smtClean="0"/>
              <a:t> </a:t>
            </a:r>
            <a:r>
              <a:rPr lang="ru-RU" sz="1600" dirty="0" err="1" smtClean="0"/>
              <a:t>їх</a:t>
            </a:r>
            <a:r>
              <a:rPr lang="ru-RU" sz="1600" dirty="0" smtClean="0"/>
              <a:t> у </a:t>
            </a:r>
            <a:r>
              <a:rPr lang="ru-RU" sz="1600" dirty="0" err="1" smtClean="0"/>
              <a:t>слині</a:t>
            </a:r>
            <a:r>
              <a:rPr lang="ru-RU" sz="1600" dirty="0" smtClean="0"/>
              <a:t>; друга </a:t>
            </a:r>
            <a:r>
              <a:rPr lang="ru-RU" sz="1600" dirty="0" err="1" smtClean="0"/>
              <a:t>дитина</a:t>
            </a:r>
            <a:r>
              <a:rPr lang="ru-RU" sz="1600" dirty="0" smtClean="0"/>
              <a:t> </a:t>
            </a:r>
            <a:r>
              <a:rPr lang="ru-RU" sz="1600" dirty="0" err="1" smtClean="0"/>
              <a:t>має</a:t>
            </a:r>
            <a:r>
              <a:rPr lang="ru-RU" sz="1600" dirty="0" smtClean="0"/>
              <a:t> І </a:t>
            </a:r>
            <a:r>
              <a:rPr lang="ru-RU" sz="1600" dirty="0" err="1" smtClean="0"/>
              <a:t>групу</a:t>
            </a:r>
            <a:r>
              <a:rPr lang="ru-RU" sz="1600" dirty="0" smtClean="0"/>
              <a:t> </a:t>
            </a:r>
            <a:r>
              <a:rPr lang="ru-RU" sz="1600" dirty="0" err="1" smtClean="0"/>
              <a:t>крові</a:t>
            </a:r>
            <a:r>
              <a:rPr lang="ru-RU" sz="1600" dirty="0" smtClean="0"/>
              <a:t>. </a:t>
            </a:r>
            <a:r>
              <a:rPr lang="ru-RU" sz="1600" dirty="0" err="1" smtClean="0"/>
              <a:t>Визначте</a:t>
            </a:r>
            <a:r>
              <a:rPr lang="ru-RU" sz="1600" dirty="0" smtClean="0"/>
              <a:t> </a:t>
            </a:r>
            <a:r>
              <a:rPr lang="ru-RU" sz="1600" dirty="0" err="1" smtClean="0"/>
              <a:t>генотипи</a:t>
            </a:r>
            <a:r>
              <a:rPr lang="ru-RU" sz="1600" dirty="0" smtClean="0"/>
              <a:t> </a:t>
            </a:r>
            <a:r>
              <a:rPr lang="ru-RU" sz="1600" dirty="0" err="1" smtClean="0"/>
              <a:t>батьків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3789040"/>
            <a:ext cx="1555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Розв’язання</a:t>
            </a:r>
            <a:endParaRPr lang="ru-RU" dirty="0"/>
          </a:p>
        </p:txBody>
      </p:sp>
      <p:pic>
        <p:nvPicPr>
          <p:cNvPr id="1026" name="Picture 2" descr="https://uahistory.co/zno/general-biology-a-collection-of-tasks-2020-barna/general-biology-a-collection-of-tasks-2020-barna.files/image2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780928"/>
            <a:ext cx="4362450" cy="3609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uahistory.co/zno/general-biology-a-collection-of-tasks-2020-barna/general-biology-a-collection-of-tasks-2020-barna.files/image2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60648"/>
            <a:ext cx="4913314" cy="5301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96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2. </a:t>
            </a:r>
            <a:r>
              <a:rPr lang="ru-RU" b="1" dirty="0" err="1" smtClean="0"/>
              <a:t>Жінка</a:t>
            </a:r>
            <a:r>
              <a:rPr lang="ru-RU" b="1" dirty="0" smtClean="0"/>
              <a:t> </a:t>
            </a:r>
            <a:r>
              <a:rPr lang="ru-RU" b="1" dirty="0" err="1"/>
              <a:t>з</a:t>
            </a:r>
            <a:r>
              <a:rPr lang="ru-RU" b="1" dirty="0"/>
              <a:t> </a:t>
            </a:r>
            <a:r>
              <a:rPr lang="ru-RU" b="1" dirty="0" err="1"/>
              <a:t>групою</a:t>
            </a:r>
            <a:r>
              <a:rPr lang="ru-RU" b="1" dirty="0"/>
              <a:t> </a:t>
            </a:r>
            <a:r>
              <a:rPr lang="ru-RU" b="1" dirty="0" err="1"/>
              <a:t>крові</a:t>
            </a:r>
            <a:r>
              <a:rPr lang="ru-RU" b="1" dirty="0"/>
              <a:t> АВ, </a:t>
            </a:r>
            <a:r>
              <a:rPr lang="ru-RU" b="1" dirty="0" err="1"/>
              <a:t>несекретор</a:t>
            </a:r>
            <a:r>
              <a:rPr lang="ru-RU" b="1" dirty="0"/>
              <a:t> </a:t>
            </a:r>
            <a:r>
              <a:rPr lang="ru-RU" b="1" dirty="0" err="1"/>
              <a:t>має</a:t>
            </a:r>
            <a:r>
              <a:rPr lang="ru-RU" b="1" dirty="0"/>
              <a:t> в </a:t>
            </a:r>
            <a:r>
              <a:rPr lang="ru-RU" b="1" dirty="0" err="1"/>
              <a:t>слюні</a:t>
            </a:r>
            <a:r>
              <a:rPr lang="ru-RU" b="1" dirty="0"/>
              <a:t> антиген </a:t>
            </a:r>
            <a:r>
              <a:rPr lang="en-US" b="1" i="1" dirty="0"/>
              <a:t>Lea </a:t>
            </a:r>
            <a:r>
              <a:rPr lang="ru-RU" b="1" i="1" dirty="0" err="1"/>
              <a:t>виходить</a:t>
            </a:r>
            <a:r>
              <a:rPr lang="ru-RU" b="1" i="1" dirty="0"/>
              <a:t> </a:t>
            </a:r>
            <a:r>
              <a:rPr lang="ru-RU" b="1" i="1" dirty="0" err="1"/>
              <a:t>заміж</a:t>
            </a:r>
            <a:r>
              <a:rPr lang="ru-RU" b="1" i="1" dirty="0"/>
              <a:t> за </a:t>
            </a:r>
            <a:r>
              <a:rPr lang="ru-RU" b="1" i="1" dirty="0" err="1"/>
              <a:t>чоловіка</a:t>
            </a:r>
            <a:r>
              <a:rPr lang="ru-RU" b="1" i="1" dirty="0"/>
              <a:t> </a:t>
            </a:r>
            <a:r>
              <a:rPr lang="ru-RU" b="1" i="1" dirty="0" err="1"/>
              <a:t>з</a:t>
            </a:r>
            <a:r>
              <a:rPr lang="ru-RU" b="1" i="1" dirty="0"/>
              <a:t> АВ </a:t>
            </a:r>
            <a:r>
              <a:rPr lang="ru-RU" b="1" i="1" dirty="0" err="1"/>
              <a:t>групою</a:t>
            </a:r>
            <a:r>
              <a:rPr lang="ru-RU" b="1" i="1" dirty="0"/>
              <a:t> </a:t>
            </a:r>
            <a:r>
              <a:rPr lang="ru-RU" b="1" i="1" dirty="0" err="1"/>
              <a:t>крові</a:t>
            </a:r>
            <a:r>
              <a:rPr lang="ru-RU" b="1" i="1" dirty="0"/>
              <a:t>, </a:t>
            </a:r>
            <a:r>
              <a:rPr lang="ru-RU" b="1" i="1" dirty="0" err="1"/>
              <a:t>секретора</a:t>
            </a:r>
            <a:r>
              <a:rPr lang="ru-RU" b="1" i="1" dirty="0"/>
              <a:t>, в </a:t>
            </a:r>
            <a:r>
              <a:rPr lang="ru-RU" b="1" i="1" dirty="0" err="1"/>
              <a:t>слині</a:t>
            </a:r>
            <a:r>
              <a:rPr lang="ru-RU" b="1" i="1" dirty="0"/>
              <a:t> </a:t>
            </a:r>
            <a:r>
              <a:rPr lang="ru-RU" b="1" i="1" dirty="0" err="1"/>
              <a:t>якого</a:t>
            </a:r>
            <a:r>
              <a:rPr lang="ru-RU" b="1" i="1" dirty="0"/>
              <a:t> </a:t>
            </a:r>
            <a:r>
              <a:rPr lang="ru-RU" b="1" i="1" dirty="0" err="1"/>
              <a:t>виявлено</a:t>
            </a:r>
            <a:r>
              <a:rPr lang="ru-RU" b="1" i="1" dirty="0"/>
              <a:t> антиген </a:t>
            </a:r>
            <a:r>
              <a:rPr lang="en-US" b="1" i="1" dirty="0" err="1"/>
              <a:t>Leb</a:t>
            </a:r>
            <a:r>
              <a:rPr lang="en-US" b="1" i="1" dirty="0"/>
              <a:t> </a:t>
            </a:r>
            <a:r>
              <a:rPr lang="ru-RU" b="1" i="1" dirty="0"/>
              <a:t>та </a:t>
            </a:r>
            <a:r>
              <a:rPr lang="ru-RU" b="1" i="1" dirty="0" err="1"/>
              <a:t>антигени</a:t>
            </a:r>
            <a:r>
              <a:rPr lang="ru-RU" b="1" i="1" dirty="0"/>
              <a:t> А </a:t>
            </a:r>
            <a:r>
              <a:rPr lang="ru-RU" b="1" i="1" dirty="0" err="1"/>
              <a:t>і</a:t>
            </a:r>
            <a:r>
              <a:rPr lang="ru-RU" b="1" i="1" dirty="0"/>
              <a:t> В. </a:t>
            </a:r>
            <a:r>
              <a:rPr lang="ru-RU" b="1" i="1" dirty="0" err="1"/>
              <a:t>Які</a:t>
            </a:r>
            <a:r>
              <a:rPr lang="ru-RU" b="1" i="1" dirty="0"/>
              <a:t> </a:t>
            </a:r>
            <a:r>
              <a:rPr lang="ru-RU" b="1" i="1" dirty="0" err="1"/>
              <a:t>комбінації</a:t>
            </a:r>
            <a:r>
              <a:rPr lang="ru-RU" b="1" i="1" dirty="0"/>
              <a:t> за </a:t>
            </a:r>
            <a:r>
              <a:rPr lang="ru-RU" b="1" i="1" dirty="0" err="1"/>
              <a:t>антигенним</a:t>
            </a:r>
            <a:r>
              <a:rPr lang="ru-RU" b="1" i="1" dirty="0"/>
              <a:t> складом </a:t>
            </a:r>
            <a:r>
              <a:rPr lang="ru-RU" b="1" i="1" dirty="0" err="1"/>
              <a:t>секреторних</a:t>
            </a:r>
            <a:r>
              <a:rPr lang="ru-RU" b="1" i="1" dirty="0"/>
              <a:t> </a:t>
            </a:r>
            <a:r>
              <a:rPr lang="ru-RU" b="1" i="1" dirty="0" err="1"/>
              <a:t>виділень</a:t>
            </a:r>
            <a:r>
              <a:rPr lang="ru-RU" b="1" i="1" dirty="0"/>
              <a:t> </a:t>
            </a:r>
            <a:r>
              <a:rPr lang="ru-RU" b="1" i="1" dirty="0" err="1"/>
              <a:t>можуть</a:t>
            </a:r>
            <a:r>
              <a:rPr lang="ru-RU" b="1" i="1" dirty="0"/>
              <a:t> </a:t>
            </a:r>
            <a:r>
              <a:rPr lang="ru-RU" b="1" i="1" dirty="0" err="1"/>
              <a:t>виникнути</a:t>
            </a:r>
            <a:r>
              <a:rPr lang="ru-RU" b="1" i="1" dirty="0"/>
              <a:t> у </a:t>
            </a:r>
            <a:r>
              <a:rPr lang="ru-RU" b="1" i="1" dirty="0" err="1"/>
              <a:t>їхніх</a:t>
            </a:r>
            <a:r>
              <a:rPr lang="ru-RU" b="1" i="1" dirty="0"/>
              <a:t> </a:t>
            </a:r>
            <a:r>
              <a:rPr lang="ru-RU" b="1" i="1" dirty="0" err="1"/>
              <a:t>майбутніх</a:t>
            </a:r>
            <a:r>
              <a:rPr lang="ru-RU" b="1" i="1" dirty="0"/>
              <a:t> </a:t>
            </a:r>
            <a:r>
              <a:rPr lang="ru-RU" b="1" i="1" dirty="0" err="1"/>
              <a:t>дітей</a:t>
            </a:r>
            <a:r>
              <a:rPr lang="ru-RU" b="1" i="1" dirty="0"/>
              <a:t>?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96752"/>
            <a:ext cx="70675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9650" y="276225"/>
            <a:ext cx="7124700" cy="630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3. </a:t>
            </a:r>
            <a:r>
              <a:rPr lang="ru-RU" sz="1600" dirty="0" err="1" smtClean="0"/>
              <a:t>Бомбейський</a:t>
            </a:r>
            <a:r>
              <a:rPr lang="ru-RU" sz="1600" dirty="0" smtClean="0"/>
              <a:t> феномен </a:t>
            </a:r>
            <a:r>
              <a:rPr lang="ru-RU" sz="1600" dirty="0" err="1" smtClean="0"/>
              <a:t>полягає</a:t>
            </a:r>
            <a:r>
              <a:rPr lang="ru-RU" sz="1600" dirty="0" smtClean="0"/>
              <a:t> в тому, </a:t>
            </a:r>
            <a:r>
              <a:rPr lang="ru-RU" sz="1600" dirty="0" err="1" smtClean="0"/>
              <a:t>що</a:t>
            </a:r>
            <a:r>
              <a:rPr lang="ru-RU" sz="1600" dirty="0" smtClean="0"/>
              <a:t> в </a:t>
            </a:r>
            <a:r>
              <a:rPr lang="ru-RU" sz="1600" dirty="0" err="1" smtClean="0"/>
              <a:t>сім’ї</a:t>
            </a:r>
            <a:r>
              <a:rPr lang="ru-RU" sz="1600" dirty="0" smtClean="0"/>
              <a:t>, де </a:t>
            </a:r>
            <a:r>
              <a:rPr lang="ru-RU" sz="1600" dirty="0" err="1" smtClean="0"/>
              <a:t>батько</a:t>
            </a:r>
            <a:r>
              <a:rPr lang="ru-RU" sz="1600" dirty="0" smtClean="0"/>
              <a:t> </a:t>
            </a:r>
            <a:r>
              <a:rPr lang="ru-RU" sz="1600" dirty="0" err="1" smtClean="0"/>
              <a:t>мав</a:t>
            </a:r>
            <a:r>
              <a:rPr lang="ru-RU" sz="1600" dirty="0" smtClean="0"/>
              <a:t> І </a:t>
            </a:r>
            <a:r>
              <a:rPr lang="ru-RU" sz="1600" dirty="0" err="1" smtClean="0"/>
              <a:t>групу</a:t>
            </a:r>
            <a:r>
              <a:rPr lang="ru-RU" sz="1600" dirty="0" smtClean="0"/>
              <a:t> </a:t>
            </a:r>
            <a:r>
              <a:rPr lang="ru-RU" sz="1600" dirty="0" err="1" smtClean="0"/>
              <a:t>крові</a:t>
            </a:r>
            <a:r>
              <a:rPr lang="ru-RU" sz="1600" dirty="0" smtClean="0"/>
              <a:t>, а </a:t>
            </a:r>
            <a:r>
              <a:rPr lang="ru-RU" sz="1600" dirty="0" err="1" smtClean="0"/>
              <a:t>мати</a:t>
            </a:r>
            <a:r>
              <a:rPr lang="ru-RU" sz="1600" dirty="0" smtClean="0"/>
              <a:t> — </a:t>
            </a:r>
            <a:r>
              <a:rPr lang="en-US" sz="1600" dirty="0" smtClean="0"/>
              <a:t>III, </a:t>
            </a:r>
            <a:r>
              <a:rPr lang="ru-RU" sz="1600" dirty="0" err="1" smtClean="0"/>
              <a:t>народилася</a:t>
            </a:r>
            <a:r>
              <a:rPr lang="ru-RU" sz="1600" dirty="0" smtClean="0"/>
              <a:t> </a:t>
            </a:r>
            <a:r>
              <a:rPr lang="ru-RU" sz="1600" dirty="0" err="1" smtClean="0"/>
              <a:t>дівчинка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І </a:t>
            </a:r>
            <a:r>
              <a:rPr lang="ru-RU" sz="1600" dirty="0" err="1" smtClean="0"/>
              <a:t>групою</a:t>
            </a:r>
            <a:r>
              <a:rPr lang="ru-RU" sz="1600" dirty="0" smtClean="0"/>
              <a:t> </a:t>
            </a:r>
            <a:r>
              <a:rPr lang="ru-RU" sz="1600" dirty="0" err="1" smtClean="0"/>
              <a:t>крові</a:t>
            </a:r>
            <a:r>
              <a:rPr lang="ru-RU" sz="1600" dirty="0" smtClean="0"/>
              <a:t>. Вона </a:t>
            </a:r>
            <a:r>
              <a:rPr lang="ru-RU" sz="1600" dirty="0" err="1" smtClean="0"/>
              <a:t>вийшла</a:t>
            </a:r>
            <a:r>
              <a:rPr lang="ru-RU" sz="1600" dirty="0" smtClean="0"/>
              <a:t> </a:t>
            </a:r>
            <a:r>
              <a:rPr lang="ru-RU" sz="1600" dirty="0" err="1" smtClean="0"/>
              <a:t>заміж</a:t>
            </a:r>
            <a:r>
              <a:rPr lang="ru-RU" sz="1600" dirty="0" smtClean="0"/>
              <a:t> за </a:t>
            </a:r>
            <a:r>
              <a:rPr lang="ru-RU" sz="1600" dirty="0" err="1" smtClean="0"/>
              <a:t>чоловіка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en-US" sz="1600" dirty="0" smtClean="0"/>
              <a:t>II </a:t>
            </a:r>
            <a:r>
              <a:rPr lang="ru-RU" sz="1600" dirty="0" err="1" smtClean="0"/>
              <a:t>групою</a:t>
            </a:r>
            <a:r>
              <a:rPr lang="ru-RU" sz="1600" dirty="0" smtClean="0"/>
              <a:t> </a:t>
            </a:r>
            <a:r>
              <a:rPr lang="ru-RU" sz="1600" dirty="0" err="1" smtClean="0"/>
              <a:t>крові</a:t>
            </a:r>
            <a:r>
              <a:rPr lang="ru-RU" sz="1600" dirty="0" smtClean="0"/>
              <a:t>, </a:t>
            </a:r>
            <a:r>
              <a:rPr lang="ru-RU" sz="1600" dirty="0" err="1" smtClean="0"/>
              <a:t>і</a:t>
            </a:r>
            <a:r>
              <a:rPr lang="ru-RU" sz="1600" dirty="0" smtClean="0"/>
              <a:t> в них </a:t>
            </a:r>
            <a:r>
              <a:rPr lang="ru-RU" sz="1600" dirty="0" err="1" smtClean="0"/>
              <a:t>народилися</a:t>
            </a:r>
            <a:r>
              <a:rPr lang="ru-RU" sz="1600" dirty="0" smtClean="0"/>
              <a:t> </a:t>
            </a:r>
            <a:r>
              <a:rPr lang="ru-RU" sz="1600" dirty="0" err="1" smtClean="0"/>
              <a:t>дві</a:t>
            </a:r>
            <a:r>
              <a:rPr lang="ru-RU" sz="1600" dirty="0" smtClean="0"/>
              <a:t> </a:t>
            </a:r>
            <a:r>
              <a:rPr lang="ru-RU" sz="1600" dirty="0" err="1" smtClean="0"/>
              <a:t>дівчинки</a:t>
            </a:r>
            <a:r>
              <a:rPr lang="ru-RU" sz="1600" dirty="0" smtClean="0"/>
              <a:t> —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en-US" sz="1600" dirty="0" smtClean="0"/>
              <a:t>IV </a:t>
            </a:r>
            <a:r>
              <a:rPr lang="ru-RU" sz="1600" dirty="0" err="1" smtClean="0"/>
              <a:t>і</a:t>
            </a:r>
            <a:r>
              <a:rPr lang="ru-RU" sz="1600" dirty="0" smtClean="0"/>
              <a:t> І </a:t>
            </a:r>
            <a:r>
              <a:rPr lang="ru-RU" sz="1600" dirty="0" err="1" smtClean="0"/>
              <a:t>групою</a:t>
            </a:r>
            <a:r>
              <a:rPr lang="ru-RU" sz="1600" dirty="0" smtClean="0"/>
              <a:t> </a:t>
            </a:r>
            <a:r>
              <a:rPr lang="ru-RU" sz="1600" dirty="0" err="1" smtClean="0"/>
              <a:t>крові</a:t>
            </a:r>
            <a:r>
              <a:rPr lang="ru-RU" sz="1600" dirty="0" smtClean="0"/>
              <a:t>. Доведено,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окремі</a:t>
            </a:r>
            <a:r>
              <a:rPr lang="ru-RU" sz="1600" dirty="0" smtClean="0"/>
              <a:t> люди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групою</a:t>
            </a:r>
            <a:r>
              <a:rPr lang="ru-RU" sz="1600" dirty="0" smtClean="0"/>
              <a:t> </a:t>
            </a:r>
            <a:r>
              <a:rPr lang="ru-RU" sz="1600" dirty="0" err="1" smtClean="0"/>
              <a:t>крові</a:t>
            </a:r>
            <a:r>
              <a:rPr lang="ru-RU" sz="1600" dirty="0" smtClean="0"/>
              <a:t> О </a:t>
            </a:r>
            <a:r>
              <a:rPr lang="ru-RU" sz="1600" dirty="0" err="1" smtClean="0"/>
              <a:t>є</a:t>
            </a:r>
            <a:r>
              <a:rPr lang="ru-RU" sz="1600" dirty="0" smtClean="0"/>
              <a:t> </a:t>
            </a:r>
            <a:r>
              <a:rPr lang="ru-RU" sz="1600" dirty="0" err="1" smtClean="0"/>
              <a:t>носіями</a:t>
            </a:r>
            <a:r>
              <a:rPr lang="ru-RU" sz="1600" dirty="0" smtClean="0"/>
              <a:t> гена </a:t>
            </a:r>
            <a:r>
              <a:rPr lang="ru-RU" sz="1600" dirty="0" err="1" smtClean="0"/>
              <a:t>групи</a:t>
            </a:r>
            <a:r>
              <a:rPr lang="ru-RU" sz="1600" dirty="0" smtClean="0"/>
              <a:t> </a:t>
            </a:r>
            <a:r>
              <a:rPr lang="ru-RU" sz="1600" dirty="0" err="1" smtClean="0"/>
              <a:t>крові</a:t>
            </a:r>
            <a:r>
              <a:rPr lang="ru-RU" sz="1600" dirty="0" smtClean="0"/>
              <a:t> В (</a:t>
            </a:r>
            <a:r>
              <a:rPr lang="ru-RU" sz="1600" dirty="0" err="1" smtClean="0"/>
              <a:t>або</a:t>
            </a:r>
            <a:r>
              <a:rPr lang="ru-RU" sz="1600" dirty="0" smtClean="0"/>
              <a:t> А). </a:t>
            </a:r>
            <a:r>
              <a:rPr lang="ru-RU" sz="1600" dirty="0" err="1" smtClean="0"/>
              <a:t>Ймовірно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ці</a:t>
            </a:r>
            <a:r>
              <a:rPr lang="ru-RU" sz="1600" dirty="0" smtClean="0"/>
              <a:t> люди </a:t>
            </a:r>
            <a:r>
              <a:rPr lang="ru-RU" sz="1600" dirty="0" err="1" smtClean="0"/>
              <a:t>гомозиготні</a:t>
            </a:r>
            <a:r>
              <a:rPr lang="ru-RU" sz="1600" dirty="0" smtClean="0"/>
              <a:t> за </a:t>
            </a:r>
            <a:r>
              <a:rPr lang="ru-RU" sz="1600" dirty="0" err="1" smtClean="0"/>
              <a:t>рідкісним</a:t>
            </a:r>
            <a:r>
              <a:rPr lang="ru-RU" sz="1600" dirty="0" smtClean="0"/>
              <a:t> </a:t>
            </a:r>
            <a:r>
              <a:rPr lang="ru-RU" sz="1600" dirty="0" err="1" smtClean="0"/>
              <a:t>епістатичним</a:t>
            </a:r>
            <a:r>
              <a:rPr lang="ru-RU" sz="1600" dirty="0" smtClean="0"/>
              <a:t> геном </a:t>
            </a:r>
            <a:r>
              <a:rPr lang="ru-RU" sz="1600" dirty="0" err="1" smtClean="0"/>
              <a:t>х</a:t>
            </a:r>
            <a:r>
              <a:rPr lang="ru-RU" sz="1600" dirty="0" smtClean="0"/>
              <a:t>, </a:t>
            </a:r>
            <a:r>
              <a:rPr lang="ru-RU" sz="1600" dirty="0" err="1" smtClean="0"/>
              <a:t>спроможним</a:t>
            </a:r>
            <a:r>
              <a:rPr lang="ru-RU" sz="1600" dirty="0" smtClean="0"/>
              <a:t> </a:t>
            </a:r>
            <a:r>
              <a:rPr lang="ru-RU" sz="1600" dirty="0" err="1" smtClean="0"/>
              <a:t>пригнічувати</a:t>
            </a:r>
            <a:r>
              <a:rPr lang="ru-RU" sz="1600" dirty="0" smtClean="0"/>
              <a:t> </a:t>
            </a:r>
            <a:r>
              <a:rPr lang="ru-RU" sz="1600" dirty="0" err="1" smtClean="0"/>
              <a:t>дію</a:t>
            </a:r>
            <a:r>
              <a:rPr lang="ru-RU" sz="1600" dirty="0" smtClean="0"/>
              <a:t> </a:t>
            </a:r>
            <a:r>
              <a:rPr lang="ru-RU" sz="1600" dirty="0" err="1" smtClean="0"/>
              <a:t>генів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визначають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групу</a:t>
            </a:r>
            <a:r>
              <a:rPr lang="ru-RU" sz="1600" dirty="0" smtClean="0"/>
              <a:t> </a:t>
            </a:r>
            <a:r>
              <a:rPr lang="ru-RU" sz="1600" dirty="0" err="1" smtClean="0"/>
              <a:t>крові</a:t>
            </a:r>
            <a:r>
              <a:rPr lang="ru-RU" sz="1600" dirty="0" smtClean="0"/>
              <a:t> А </a:t>
            </a:r>
            <a:r>
              <a:rPr lang="ru-RU" sz="1600" dirty="0" err="1" smtClean="0"/>
              <a:t>і</a:t>
            </a:r>
            <a:r>
              <a:rPr lang="ru-RU" sz="1600" dirty="0" smtClean="0"/>
              <a:t> В.</a:t>
            </a:r>
          </a:p>
          <a:p>
            <a:r>
              <a:rPr lang="ru-RU" sz="1600" dirty="0" smtClean="0"/>
              <a:t>1. </a:t>
            </a:r>
            <a:r>
              <a:rPr lang="ru-RU" sz="1600" dirty="0" err="1" smtClean="0"/>
              <a:t>Встановіть</a:t>
            </a:r>
            <a:r>
              <a:rPr lang="ru-RU" sz="1600" dirty="0" smtClean="0"/>
              <a:t> </a:t>
            </a:r>
            <a:r>
              <a:rPr lang="ru-RU" sz="1600" dirty="0" err="1" smtClean="0"/>
              <a:t>імовірні</a:t>
            </a:r>
            <a:r>
              <a:rPr lang="ru-RU" sz="1600" dirty="0" smtClean="0"/>
              <a:t> </a:t>
            </a:r>
            <a:r>
              <a:rPr lang="ru-RU" sz="1600" dirty="0" err="1" smtClean="0"/>
              <a:t>генотипи</a:t>
            </a:r>
            <a:r>
              <a:rPr lang="ru-RU" sz="1600" dirty="0" smtClean="0"/>
              <a:t> </a:t>
            </a:r>
            <a:r>
              <a:rPr lang="ru-RU" sz="1600" dirty="0" err="1" smtClean="0"/>
              <a:t>всіх</a:t>
            </a:r>
            <a:r>
              <a:rPr lang="ru-RU" sz="1600" dirty="0" smtClean="0"/>
              <a:t> </a:t>
            </a:r>
            <a:r>
              <a:rPr lang="ru-RU" sz="1600" dirty="0" err="1" smtClean="0"/>
              <a:t>трьох</a:t>
            </a:r>
            <a:r>
              <a:rPr lang="ru-RU" sz="1600" dirty="0" smtClean="0"/>
              <a:t> </a:t>
            </a:r>
            <a:r>
              <a:rPr lang="ru-RU" sz="1600" dirty="0" err="1" smtClean="0"/>
              <a:t>поколінь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2. </a:t>
            </a:r>
            <a:r>
              <a:rPr lang="ru-RU" sz="1600" dirty="0" err="1" smtClean="0"/>
              <a:t>Визначте</a:t>
            </a:r>
            <a:r>
              <a:rPr lang="ru-RU" sz="1600" dirty="0" smtClean="0"/>
              <a:t> </a:t>
            </a:r>
            <a:r>
              <a:rPr lang="ru-RU" sz="1600" dirty="0" err="1" smtClean="0"/>
              <a:t>імовірність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народження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дітей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І </a:t>
            </a:r>
            <a:r>
              <a:rPr lang="ru-RU" sz="1600" dirty="0" err="1" smtClean="0"/>
              <a:t>групою</a:t>
            </a:r>
            <a:r>
              <a:rPr lang="ru-RU" sz="1600" dirty="0" smtClean="0"/>
              <a:t> </a:t>
            </a:r>
            <a:r>
              <a:rPr lang="ru-RU" sz="1600" dirty="0" err="1" smtClean="0"/>
              <a:t>крові</a:t>
            </a:r>
            <a:r>
              <a:rPr lang="ru-RU" sz="1600" dirty="0" smtClean="0"/>
              <a:t> в </a:t>
            </a:r>
            <a:r>
              <a:rPr lang="ru-RU" sz="1600" dirty="0" err="1" smtClean="0"/>
              <a:t>сім’ї</a:t>
            </a:r>
            <a:r>
              <a:rPr lang="ru-RU" sz="1600" dirty="0" smtClean="0"/>
              <a:t> </a:t>
            </a:r>
            <a:r>
              <a:rPr lang="ru-RU" sz="1600" dirty="0" err="1" smtClean="0"/>
              <a:t>першої</a:t>
            </a:r>
            <a:r>
              <a:rPr lang="ru-RU" sz="1600" dirty="0" smtClean="0"/>
              <a:t> внучки, </a:t>
            </a:r>
            <a:r>
              <a:rPr lang="ru-RU" sz="1600" dirty="0" err="1" smtClean="0"/>
              <a:t>якщо</a:t>
            </a:r>
            <a:r>
              <a:rPr lang="ru-RU" sz="1600" dirty="0" smtClean="0"/>
              <a:t> вона </a:t>
            </a:r>
            <a:r>
              <a:rPr lang="ru-RU" sz="1600" dirty="0" err="1" smtClean="0"/>
              <a:t>одружиться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чоловіком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має</a:t>
            </a:r>
            <a:r>
              <a:rPr lang="ru-RU" sz="1600" dirty="0" smtClean="0"/>
              <a:t> </a:t>
            </a:r>
            <a:r>
              <a:rPr lang="ru-RU" sz="1600" dirty="0" err="1" smtClean="0"/>
              <a:t>такий</a:t>
            </a:r>
            <a:r>
              <a:rPr lang="ru-RU" sz="1600" dirty="0" smtClean="0"/>
              <a:t> же генотип.</a:t>
            </a:r>
          </a:p>
          <a:p>
            <a:r>
              <a:rPr lang="ru-RU" sz="1600" dirty="0" smtClean="0"/>
              <a:t>3. </a:t>
            </a:r>
            <a:r>
              <a:rPr lang="ru-RU" sz="1600" dirty="0" err="1" smtClean="0"/>
              <a:t>Визначте</a:t>
            </a:r>
            <a:r>
              <a:rPr lang="ru-RU" sz="1600" dirty="0" smtClean="0"/>
              <a:t> </a:t>
            </a:r>
            <a:r>
              <a:rPr lang="ru-RU" sz="1600" dirty="0" err="1" smtClean="0"/>
              <a:t>імовірні</a:t>
            </a:r>
            <a:r>
              <a:rPr lang="ru-RU" sz="1600" dirty="0" smtClean="0"/>
              <a:t> </a:t>
            </a:r>
            <a:r>
              <a:rPr lang="ru-RU" sz="1600" dirty="0" err="1" smtClean="0"/>
              <a:t>групи</a:t>
            </a:r>
            <a:r>
              <a:rPr lang="ru-RU" sz="1600" dirty="0" smtClean="0"/>
              <a:t> </a:t>
            </a:r>
            <a:r>
              <a:rPr lang="ru-RU" sz="1600" dirty="0" err="1" smtClean="0"/>
              <a:t>крові</a:t>
            </a:r>
            <a:r>
              <a:rPr lang="ru-RU" sz="1600" dirty="0" smtClean="0"/>
              <a:t> в </a:t>
            </a:r>
            <a:r>
              <a:rPr lang="ru-RU" sz="1600" dirty="0" err="1" smtClean="0"/>
              <a:t>дітей</a:t>
            </a:r>
            <a:r>
              <a:rPr lang="ru-RU" sz="1600" dirty="0" smtClean="0"/>
              <a:t> </a:t>
            </a:r>
            <a:r>
              <a:rPr lang="ru-RU" sz="1600" dirty="0" err="1" smtClean="0"/>
              <a:t>другої</a:t>
            </a:r>
            <a:r>
              <a:rPr lang="ru-RU" sz="1600" dirty="0" smtClean="0"/>
              <a:t> внучки, </a:t>
            </a:r>
            <a:r>
              <a:rPr lang="ru-RU" sz="1600" dirty="0" err="1" smtClean="0"/>
              <a:t>якщо</a:t>
            </a:r>
            <a:r>
              <a:rPr lang="ru-RU" sz="1600" dirty="0" smtClean="0"/>
              <a:t> вона </a:t>
            </a:r>
            <a:r>
              <a:rPr lang="ru-RU" sz="1600" dirty="0" err="1" smtClean="0"/>
              <a:t>одружиться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чоловіком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має</a:t>
            </a:r>
            <a:r>
              <a:rPr lang="ru-RU" sz="1600" dirty="0" smtClean="0"/>
              <a:t> </a:t>
            </a:r>
            <a:r>
              <a:rPr lang="en-US" sz="1600" dirty="0" smtClean="0"/>
              <a:t>III </a:t>
            </a:r>
            <a:r>
              <a:rPr lang="ru-RU" sz="1600" dirty="0" err="1" smtClean="0"/>
              <a:t>групу</a:t>
            </a:r>
            <a:r>
              <a:rPr lang="ru-RU" sz="1600" dirty="0" smtClean="0"/>
              <a:t> </a:t>
            </a:r>
            <a:r>
              <a:rPr lang="ru-RU" sz="1600" dirty="0" err="1" smtClean="0"/>
              <a:t>крові</a:t>
            </a:r>
            <a:r>
              <a:rPr lang="ru-RU" sz="1600" dirty="0" smtClean="0"/>
              <a:t>, </a:t>
            </a:r>
            <a:r>
              <a:rPr lang="ru-RU" sz="1600" dirty="0" err="1" smtClean="0"/>
              <a:t>дигетерозиготним</a:t>
            </a:r>
            <a:r>
              <a:rPr lang="ru-RU" sz="1600" dirty="0" smtClean="0"/>
              <a:t> за </a:t>
            </a:r>
            <a:r>
              <a:rPr lang="ru-RU" sz="1600" dirty="0" err="1" smtClean="0"/>
              <a:t>епістатичним</a:t>
            </a:r>
            <a:r>
              <a:rPr lang="ru-RU" sz="1600" dirty="0" smtClean="0"/>
              <a:t> геном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геном</a:t>
            </a:r>
            <a:r>
              <a:rPr lang="ru-RU" sz="1600" dirty="0" smtClean="0"/>
              <a:t> </a:t>
            </a:r>
            <a:r>
              <a:rPr lang="ru-RU" sz="1600" dirty="0" err="1" smtClean="0"/>
              <a:t>групи</a:t>
            </a:r>
            <a:r>
              <a:rPr lang="ru-RU" sz="1600" dirty="0" smtClean="0"/>
              <a:t> </a:t>
            </a:r>
            <a:r>
              <a:rPr lang="ru-RU" sz="1600" dirty="0" err="1" smtClean="0"/>
              <a:t>крові</a:t>
            </a:r>
            <a:r>
              <a:rPr lang="ru-RU" sz="1600" dirty="0" smtClean="0"/>
              <a:t>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3717032"/>
            <a:ext cx="1555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Розв’язання</a:t>
            </a:r>
            <a:endParaRPr lang="ru-RU" dirty="0"/>
          </a:p>
        </p:txBody>
      </p:sp>
      <p:pic>
        <p:nvPicPr>
          <p:cNvPr id="21506" name="Picture 2" descr="https://uahistory.co/zno/general-biology-a-collection-of-tasks-2020-barna/general-biology-a-collection-of-tasks-2020-barna.files/image3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0" y="2790824"/>
            <a:ext cx="4381500" cy="4067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724025"/>
            <a:ext cx="6419850" cy="427672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err="1" smtClean="0">
                <a:solidFill>
                  <a:srgbClr val="FF0000"/>
                </a:solidFill>
              </a:rPr>
              <a:t>Повне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домінування</a:t>
            </a:r>
            <a:r>
              <a:rPr lang="ru-RU" b="1" dirty="0" smtClean="0">
                <a:solidFill>
                  <a:srgbClr val="FF0000"/>
                </a:solidFill>
              </a:rPr>
              <a:t> -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/>
              <a:t>один </a:t>
            </a:r>
            <a:r>
              <a:rPr lang="ru-RU" sz="2800" dirty="0" err="1" smtClean="0"/>
              <a:t>алель</a:t>
            </a:r>
            <a:r>
              <a:rPr lang="ru-RU" sz="2800" dirty="0" smtClean="0"/>
              <a:t> гена в </a:t>
            </a:r>
            <a:r>
              <a:rPr lang="ru-RU" sz="2800" dirty="0" err="1" smtClean="0"/>
              <a:t>гетерозиготі</a:t>
            </a:r>
            <a:r>
              <a:rPr lang="ru-RU" sz="2800" dirty="0" smtClean="0"/>
              <a:t> </a:t>
            </a:r>
            <a:r>
              <a:rPr lang="ru-RU" sz="2800" dirty="0" err="1" smtClean="0"/>
              <a:t>повністю</a:t>
            </a:r>
            <a:r>
              <a:rPr lang="ru-RU" sz="2800" dirty="0" smtClean="0"/>
              <a:t> </a:t>
            </a:r>
            <a:r>
              <a:rPr lang="ru-RU" sz="2800" dirty="0" err="1" smtClean="0"/>
              <a:t>приховує</a:t>
            </a:r>
            <a:r>
              <a:rPr lang="ru-RU" sz="2800" dirty="0" smtClean="0"/>
              <a:t> </a:t>
            </a:r>
            <a:r>
              <a:rPr lang="ru-RU" sz="2800" dirty="0" err="1" smtClean="0"/>
              <a:t>присутність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іншого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алеля</a:t>
            </a:r>
            <a:r>
              <a:rPr lang="ru-RU" sz="2800" dirty="0" smtClean="0"/>
              <a:t> </a:t>
            </a:r>
            <a:r>
              <a:rPr lang="ru-RU" sz="2800" i="1" dirty="0" smtClean="0"/>
              <a:t>(один </a:t>
            </a:r>
            <a:r>
              <a:rPr lang="ru-RU" sz="2800" i="1" dirty="0" err="1" smtClean="0"/>
              <a:t>із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двох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ферментів</a:t>
            </a:r>
            <a:r>
              <a:rPr lang="ru-RU" sz="2800" i="1" dirty="0" smtClean="0"/>
              <a:t>, </a:t>
            </a:r>
            <a:r>
              <a:rPr lang="ru-RU" sz="2800" i="1" dirty="0" err="1" smtClean="0"/>
              <a:t>що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взаємодіють</a:t>
            </a:r>
            <a:r>
              <a:rPr lang="ru-RU" sz="2800" i="1" dirty="0" smtClean="0"/>
              <a:t>, </a:t>
            </a:r>
            <a:r>
              <a:rPr lang="ru-RU" sz="2800" i="1" dirty="0" err="1" smtClean="0"/>
              <a:t>є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значно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активнішим</a:t>
            </a:r>
            <a:r>
              <a:rPr lang="ru-RU" sz="2800" i="1" dirty="0" smtClean="0"/>
              <a:t>)</a:t>
            </a:r>
            <a:r>
              <a:rPr lang="ru-RU" sz="2800" dirty="0" smtClean="0"/>
              <a:t>. </a:t>
            </a:r>
            <a:r>
              <a:rPr lang="ru-RU" sz="2800" dirty="0" err="1" smtClean="0"/>
              <a:t>Саме</a:t>
            </a:r>
            <a:r>
              <a:rPr lang="ru-RU" sz="2800" dirty="0" smtClean="0"/>
              <a:t> тому </a:t>
            </a:r>
            <a:r>
              <a:rPr lang="ru-RU" sz="2800" dirty="0" err="1" smtClean="0"/>
              <a:t>усі</a:t>
            </a:r>
            <a:r>
              <a:rPr lang="ru-RU" sz="2800" dirty="0" smtClean="0"/>
              <a:t> </a:t>
            </a:r>
            <a:r>
              <a:rPr lang="ru-RU" sz="2800" dirty="0" err="1" smtClean="0"/>
              <a:t>гібриди</a:t>
            </a:r>
            <a:r>
              <a:rPr lang="ru-RU" sz="2800" dirty="0" smtClean="0"/>
              <a:t> </a:t>
            </a:r>
            <a:r>
              <a:rPr lang="ru-RU" sz="2800" dirty="0" err="1" smtClean="0"/>
              <a:t>першого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покоління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подібні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за фенотипом </a:t>
            </a:r>
            <a:r>
              <a:rPr lang="ru-RU" sz="2800" dirty="0" err="1" smtClean="0"/>
              <a:t>і</a:t>
            </a:r>
            <a:r>
              <a:rPr lang="ru-RU" sz="2800" dirty="0" smtClean="0"/>
              <a:t> за генотипом. </a:t>
            </a:r>
          </a:p>
        </p:txBody>
      </p:sp>
      <p:sp>
        <p:nvSpPr>
          <p:cNvPr id="31747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26A41B0-5647-4D79-9E5E-FA2E56CA7C4A}" type="slidenum">
              <a:rPr lang="ru-RU" smtClean="0"/>
              <a:pPr>
                <a:defRPr/>
              </a:pPr>
              <a:t>3</a:t>
            </a:fld>
            <a:endParaRPr lang="ru-RU" smtClean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380288" y="2636838"/>
            <a:ext cx="1212850" cy="1316037"/>
            <a:chOff x="3956" y="1661"/>
            <a:chExt cx="764" cy="829"/>
          </a:xfrm>
        </p:grpSpPr>
        <p:sp>
          <p:nvSpPr>
            <p:cNvPr id="32773" name="Text Box 4"/>
            <p:cNvSpPr txBox="1">
              <a:spLocks noChangeArrowheads="1"/>
            </p:cNvSpPr>
            <p:nvPr/>
          </p:nvSpPr>
          <p:spPr bwMode="auto">
            <a:xfrm>
              <a:off x="3956" y="1798"/>
              <a:ext cx="764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6600" b="1"/>
                <a:t>А</a:t>
              </a:r>
              <a:r>
                <a:rPr lang="ru-RU" sz="6000" b="1">
                  <a:solidFill>
                    <a:srgbClr val="66CCFF"/>
                  </a:solidFill>
                </a:rPr>
                <a:t>а</a:t>
              </a:r>
            </a:p>
          </p:txBody>
        </p:sp>
        <p:sp>
          <p:nvSpPr>
            <p:cNvPr id="32774" name="AutoShape 5"/>
            <p:cNvSpPr>
              <a:spLocks noChangeArrowheads="1"/>
            </p:cNvSpPr>
            <p:nvPr/>
          </p:nvSpPr>
          <p:spPr bwMode="auto">
            <a:xfrm>
              <a:off x="4195" y="1661"/>
              <a:ext cx="318" cy="227"/>
            </a:xfrm>
            <a:prstGeom prst="curvedDownArrow">
              <a:avLst>
                <a:gd name="adj1" fmla="val 36656"/>
                <a:gd name="adj2" fmla="val 56035"/>
                <a:gd name="adj3" fmla="val 33333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uahistory.co/zno/general-biology-a-collection-of-tasks-2020-barna/general-biology-a-collection-of-tasks-2020-barna.files/image3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32656"/>
            <a:ext cx="5184576" cy="61095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00063"/>
            <a:ext cx="7772400" cy="1143000"/>
          </a:xfrm>
        </p:spPr>
        <p:txBody>
          <a:bodyPr/>
          <a:lstStyle/>
          <a:p>
            <a:pPr eaLnBrk="1" hangingPunct="1"/>
            <a:r>
              <a:rPr lang="ru-RU" b="1" dirty="0" err="1" smtClean="0">
                <a:solidFill>
                  <a:srgbClr val="FF0000"/>
                </a:solidFill>
              </a:rPr>
              <a:t>Неповне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домінування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3174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978400" cy="49974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b="1" i="1" dirty="0" err="1" smtClean="0"/>
              <a:t>Неповне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домінування</a:t>
            </a:r>
            <a:r>
              <a:rPr lang="ru-RU" sz="2000" b="1" i="1" dirty="0" smtClean="0"/>
              <a:t> </a:t>
            </a:r>
            <a:r>
              <a:rPr lang="ru-RU" sz="2000" dirty="0" err="1" smtClean="0"/>
              <a:t>пов</a:t>
            </a:r>
            <a:r>
              <a:rPr lang="en-US" sz="2000" dirty="0" smtClean="0"/>
              <a:t>’</a:t>
            </a:r>
            <a:r>
              <a:rPr lang="uk-UA" sz="2000" dirty="0" err="1" smtClean="0"/>
              <a:t>язано</a:t>
            </a:r>
            <a:r>
              <a:rPr lang="ru-RU" sz="2000" dirty="0" smtClean="0"/>
              <a:t> </a:t>
            </a:r>
            <a:r>
              <a:rPr lang="ru-RU" sz="2000" dirty="0" err="1" smtClean="0"/>
              <a:t>із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проміжним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проявом</a:t>
            </a:r>
            <a:r>
              <a:rPr lang="ru-RU" sz="2000" dirty="0" smtClean="0"/>
              <a:t> </a:t>
            </a:r>
            <a:r>
              <a:rPr lang="ru-RU" sz="2000" dirty="0" err="1" smtClean="0"/>
              <a:t>ознаки</a:t>
            </a:r>
            <a:r>
              <a:rPr lang="ru-RU" sz="2000" dirty="0" smtClean="0"/>
              <a:t> при гетерозиготному </a:t>
            </a:r>
            <a:r>
              <a:rPr lang="ru-RU" sz="2000" dirty="0" err="1" smtClean="0"/>
              <a:t>стані</a:t>
            </a:r>
            <a:r>
              <a:rPr lang="ru-RU" sz="2000" dirty="0" smtClean="0"/>
              <a:t> </a:t>
            </a:r>
            <a:r>
              <a:rPr lang="ru-RU" sz="2000" dirty="0" err="1" smtClean="0"/>
              <a:t>алелів</a:t>
            </a:r>
            <a:r>
              <a:rPr lang="ru-RU" sz="2000" dirty="0" smtClean="0"/>
              <a:t> </a:t>
            </a:r>
            <a:r>
              <a:rPr lang="ru-RU" sz="2000" b="1" i="1" dirty="0" smtClean="0"/>
              <a:t>(</a:t>
            </a:r>
            <a:r>
              <a:rPr lang="ru-RU" sz="2000" b="1" i="1" dirty="0" err="1" smtClean="0"/>
              <a:t>Аа</a:t>
            </a:r>
            <a:r>
              <a:rPr lang="ru-RU" sz="2000" b="1" i="1" dirty="0" smtClean="0"/>
              <a:t>)</a:t>
            </a:r>
            <a:r>
              <a:rPr lang="ru-RU" sz="2000" dirty="0" smtClean="0"/>
              <a:t>.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За </a:t>
            </a:r>
            <a:r>
              <a:rPr lang="ru-RU" sz="2000" dirty="0" err="1" smtClean="0"/>
              <a:t>неповним</a:t>
            </a:r>
            <a:r>
              <a:rPr lang="ru-RU" sz="2000" dirty="0" smtClean="0"/>
              <a:t> </a:t>
            </a:r>
            <a:r>
              <a:rPr lang="ru-RU" sz="2000" dirty="0" err="1" smtClean="0"/>
              <a:t>домінуванням</a:t>
            </a:r>
            <a:r>
              <a:rPr lang="ru-RU" sz="2000" dirty="0" smtClean="0"/>
              <a:t> у </a:t>
            </a:r>
            <a:r>
              <a:rPr lang="ru-RU" sz="2000" dirty="0" err="1" smtClean="0"/>
              <a:t>людини</a:t>
            </a:r>
            <a:r>
              <a:rPr lang="ru-RU" sz="2000" dirty="0" smtClean="0"/>
              <a:t> </a:t>
            </a:r>
            <a:r>
              <a:rPr lang="ru-RU" sz="2000" dirty="0" err="1" smtClean="0"/>
              <a:t>успадковуються</a:t>
            </a:r>
            <a:r>
              <a:rPr lang="ru-RU" sz="2000" dirty="0" smtClean="0"/>
              <a:t>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величина носа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ru-RU" sz="1800" dirty="0" err="1" smtClean="0">
                <a:solidFill>
                  <a:schemeClr val="tx1"/>
                </a:solidFill>
              </a:rPr>
              <a:t>випуклість</a:t>
            </a:r>
            <a:r>
              <a:rPr lang="ru-RU" sz="1800" dirty="0" smtClean="0">
                <a:solidFill>
                  <a:schemeClr val="tx1"/>
                </a:solidFill>
              </a:rPr>
              <a:t> губ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ru-RU" sz="1800" dirty="0" err="1" smtClean="0">
                <a:solidFill>
                  <a:schemeClr val="tx1"/>
                </a:solidFill>
              </a:rPr>
              <a:t>розміри</a:t>
            </a:r>
            <a:r>
              <a:rPr lang="ru-RU" sz="1800" dirty="0" smtClean="0">
                <a:solidFill>
                  <a:schemeClr val="tx1"/>
                </a:solidFill>
              </a:rPr>
              <a:t> рота </a:t>
            </a:r>
            <a:r>
              <a:rPr lang="ru-RU" sz="1800" dirty="0" err="1" smtClean="0">
                <a:solidFill>
                  <a:schemeClr val="tx1"/>
                </a:solidFill>
              </a:rPr>
              <a:t>і</a:t>
            </a:r>
            <a:r>
              <a:rPr lang="ru-RU" sz="1800" dirty="0" smtClean="0">
                <a:solidFill>
                  <a:schemeClr val="tx1"/>
                </a:solidFill>
              </a:rPr>
              <a:t> очей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ru-RU" sz="1800" dirty="0" err="1" smtClean="0">
                <a:solidFill>
                  <a:schemeClr val="tx1"/>
                </a:solidFill>
              </a:rPr>
              <a:t>відстань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між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очима</a:t>
            </a:r>
            <a:r>
              <a:rPr lang="ru-RU" sz="1800" dirty="0" smtClean="0">
                <a:solidFill>
                  <a:schemeClr val="tx1"/>
                </a:solidFill>
              </a:rPr>
              <a:t>…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dirty="0" err="1" smtClean="0"/>
              <a:t>Неповне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домінування</a:t>
            </a:r>
            <a:r>
              <a:rPr lang="ru-RU" sz="2000" b="1" dirty="0" smtClean="0"/>
              <a:t> </a:t>
            </a:r>
            <a:r>
              <a:rPr lang="ru-RU" sz="2000" dirty="0" err="1" smtClean="0"/>
              <a:t>виявляється</a:t>
            </a:r>
            <a:r>
              <a:rPr lang="ru-RU" sz="2000" dirty="0" smtClean="0"/>
              <a:t> у </a:t>
            </a:r>
            <a:r>
              <a:rPr lang="ru-RU" sz="2000" dirty="0" err="1" smtClean="0"/>
              <a:t>багатьох</a:t>
            </a:r>
            <a:r>
              <a:rPr lang="ru-RU" sz="2000" dirty="0" smtClean="0"/>
              <a:t> </a:t>
            </a:r>
            <a:r>
              <a:rPr lang="ru-RU" sz="2000" dirty="0" err="1" smtClean="0"/>
              <a:t>ознаках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тих </a:t>
            </a:r>
            <a:r>
              <a:rPr lang="ru-RU" sz="2000" dirty="0" err="1" smtClean="0"/>
              <a:t>випадках</a:t>
            </a:r>
            <a:r>
              <a:rPr lang="ru-RU" sz="2000" dirty="0" smtClean="0"/>
              <a:t>, коли </a:t>
            </a:r>
            <a:r>
              <a:rPr lang="ru-RU" sz="2000" dirty="0" err="1" smtClean="0"/>
              <a:t>ферменти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взаємодіють</a:t>
            </a:r>
            <a:r>
              <a:rPr lang="ru-RU" sz="2000" dirty="0" smtClean="0"/>
              <a:t>, </a:t>
            </a:r>
            <a:r>
              <a:rPr lang="ru-RU" sz="2000" dirty="0" err="1" smtClean="0"/>
              <a:t>незначно</a:t>
            </a:r>
            <a:r>
              <a:rPr lang="ru-RU" sz="2000" dirty="0" smtClean="0"/>
              <a:t> </a:t>
            </a:r>
            <a:r>
              <a:rPr lang="ru-RU" sz="2000" dirty="0" err="1" smtClean="0"/>
              <a:t>відрізняються</a:t>
            </a:r>
            <a:r>
              <a:rPr lang="ru-RU" sz="2000" dirty="0" smtClean="0"/>
              <a:t> за </a:t>
            </a:r>
            <a:r>
              <a:rPr lang="ru-RU" sz="2000" dirty="0" err="1" smtClean="0"/>
              <a:t>своєю</a:t>
            </a:r>
            <a:r>
              <a:rPr lang="ru-RU" sz="2000" dirty="0" smtClean="0"/>
              <a:t> </a:t>
            </a:r>
            <a:r>
              <a:rPr lang="ru-RU" sz="2000" dirty="0" err="1" smtClean="0"/>
              <a:t>активністю</a:t>
            </a:r>
            <a:endParaRPr lang="ru-RU" sz="2000" dirty="0" smtClean="0"/>
          </a:p>
        </p:txBody>
      </p:sp>
      <p:sp>
        <p:nvSpPr>
          <p:cNvPr id="32772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8DA58EF-41B9-4491-B64F-2C5B0996E7BE}" type="slidenum">
              <a:rPr lang="ru-RU" smtClean="0"/>
              <a:pPr>
                <a:defRPr/>
              </a:pPr>
              <a:t>4</a:t>
            </a:fld>
            <a:endParaRPr lang="ru-RU" smtClean="0"/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1557338"/>
            <a:ext cx="1055687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7359650" y="2079625"/>
            <a:ext cx="760413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АА</a:t>
            </a:r>
          </a:p>
          <a:p>
            <a:endParaRPr lang="ru-RU" sz="2400" b="1"/>
          </a:p>
          <a:p>
            <a:endParaRPr lang="ru-RU" sz="2400" b="1"/>
          </a:p>
          <a:p>
            <a:endParaRPr lang="ru-RU" sz="2400" b="1"/>
          </a:p>
          <a:p>
            <a:endParaRPr lang="ru-RU" sz="2400" b="1"/>
          </a:p>
          <a:p>
            <a:r>
              <a:rPr lang="ru-RU" sz="2400" b="1">
                <a:solidFill>
                  <a:srgbClr val="FF6600"/>
                </a:solidFill>
              </a:rPr>
              <a:t>Аа !</a:t>
            </a:r>
          </a:p>
          <a:p>
            <a:endParaRPr lang="ru-RU" sz="2400" b="1"/>
          </a:p>
          <a:p>
            <a:endParaRPr lang="ru-RU" sz="2400" b="1"/>
          </a:p>
          <a:p>
            <a:endParaRPr lang="ru-RU" sz="2400" b="1"/>
          </a:p>
          <a:p>
            <a:r>
              <a:rPr lang="ru-RU" sz="2400" b="1">
                <a:solidFill>
                  <a:srgbClr val="FF9933"/>
                </a:solidFill>
              </a:rPr>
              <a:t>аа</a:t>
            </a:r>
          </a:p>
        </p:txBody>
      </p:sp>
      <p:sp>
        <p:nvSpPr>
          <p:cNvPr id="33799" name="AutoShape 7"/>
          <p:cNvSpPr>
            <a:spLocks noChangeArrowheads="1"/>
          </p:cNvSpPr>
          <p:nvPr/>
        </p:nvSpPr>
        <p:spPr bwMode="auto">
          <a:xfrm>
            <a:off x="3132138" y="3573463"/>
            <a:ext cx="2952750" cy="142875"/>
          </a:xfrm>
          <a:prstGeom prst="rightArrow">
            <a:avLst>
              <a:gd name="adj1" fmla="val 50000"/>
              <a:gd name="adj2" fmla="val 516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Кодомінування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i="1" dirty="0" err="1" smtClean="0"/>
              <a:t>Кодомінування</a:t>
            </a:r>
            <a:r>
              <a:rPr lang="ru-RU" b="1" i="1" dirty="0" smtClean="0"/>
              <a:t> </a:t>
            </a:r>
            <a:r>
              <a:rPr lang="ru-RU" dirty="0" smtClean="0"/>
              <a:t>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така</a:t>
            </a:r>
            <a:r>
              <a:rPr lang="ru-RU" dirty="0" smtClean="0"/>
              <a:t> </a:t>
            </a:r>
            <a:r>
              <a:rPr lang="ru-RU" dirty="0" err="1" smtClean="0"/>
              <a:t>взаємодія</a:t>
            </a:r>
            <a:r>
              <a:rPr lang="ru-RU" dirty="0" smtClean="0"/>
              <a:t> </a:t>
            </a:r>
            <a:r>
              <a:rPr lang="ru-RU" dirty="0" err="1" smtClean="0"/>
              <a:t>алельних</a:t>
            </a:r>
            <a:r>
              <a:rPr lang="ru-RU" dirty="0" smtClean="0"/>
              <a:t> </a:t>
            </a:r>
            <a:r>
              <a:rPr lang="ru-RU" dirty="0" err="1" smtClean="0"/>
              <a:t>генів</a:t>
            </a:r>
            <a:r>
              <a:rPr lang="ru-RU" dirty="0" smtClean="0"/>
              <a:t>, за </a:t>
            </a:r>
            <a:r>
              <a:rPr lang="ru-RU" dirty="0" err="1" smtClean="0"/>
              <a:t>якої</a:t>
            </a:r>
            <a:r>
              <a:rPr lang="ru-RU" dirty="0" smtClean="0"/>
              <a:t> в гетерозиготному </a:t>
            </a:r>
            <a:r>
              <a:rPr lang="ru-RU" dirty="0" err="1" smtClean="0"/>
              <a:t>стані</a:t>
            </a:r>
            <a:r>
              <a:rPr lang="ru-RU" dirty="0" smtClean="0"/>
              <a:t> </a:t>
            </a:r>
            <a:r>
              <a:rPr lang="ru-RU" dirty="0" err="1" smtClean="0"/>
              <a:t>опиняються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працюють</a:t>
            </a:r>
            <a:r>
              <a:rPr lang="ru-RU" dirty="0" smtClean="0"/>
              <a:t> разом два </a:t>
            </a:r>
            <a:r>
              <a:rPr lang="ru-RU" dirty="0" err="1" smtClean="0"/>
              <a:t>домінантних</a:t>
            </a:r>
            <a:r>
              <a:rPr lang="ru-RU" dirty="0" smtClean="0"/>
              <a:t> </a:t>
            </a:r>
            <a:r>
              <a:rPr lang="ru-RU" dirty="0" err="1" smtClean="0"/>
              <a:t>гени</a:t>
            </a:r>
            <a:r>
              <a:rPr lang="ru-RU" dirty="0" smtClean="0"/>
              <a:t> </a:t>
            </a:r>
            <a:r>
              <a:rPr lang="ru-RU" dirty="0" err="1" smtClean="0"/>
              <a:t>одночасно</a:t>
            </a:r>
            <a:r>
              <a:rPr lang="ru-RU" dirty="0" smtClean="0"/>
              <a:t>,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кожний</a:t>
            </a:r>
            <a:r>
              <a:rPr lang="ru-RU" dirty="0" smtClean="0"/>
              <a:t> </a:t>
            </a:r>
            <a:r>
              <a:rPr lang="ru-RU" dirty="0" err="1" smtClean="0"/>
              <a:t>алель</a:t>
            </a:r>
            <a:r>
              <a:rPr lang="ru-RU" dirty="0" smtClean="0"/>
              <a:t> </a:t>
            </a:r>
            <a:r>
              <a:rPr lang="ru-RU" dirty="0" err="1" smtClean="0"/>
              <a:t>детермінує</a:t>
            </a:r>
            <a:r>
              <a:rPr lang="ru-RU" dirty="0" smtClean="0"/>
              <a:t> свою </a:t>
            </a:r>
            <a:r>
              <a:rPr lang="ru-RU" dirty="0" err="1" smtClean="0"/>
              <a:t>ознаку</a:t>
            </a:r>
            <a:endParaRPr lang="ru-RU" dirty="0" smtClean="0"/>
          </a:p>
        </p:txBody>
      </p:sp>
      <p:sp>
        <p:nvSpPr>
          <p:cNvPr id="33796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3F47B62-6861-485F-9371-6C9CE0F25849}" type="slidenum">
              <a:rPr lang="ru-RU" smtClean="0"/>
              <a:pPr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62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chemeClr val="accent2">
                    <a:lumMod val="50000"/>
                  </a:schemeClr>
                </a:solidFill>
              </a:rPr>
              <a:t>Групи крові в системі АВ0</a:t>
            </a:r>
          </a:p>
        </p:txBody>
      </p:sp>
      <p:graphicFrame>
        <p:nvGraphicFramePr>
          <p:cNvPr id="85020" name="Group 28"/>
          <p:cNvGraphicFramePr>
            <a:graphicFrameLocks noGrp="1"/>
          </p:cNvGraphicFramePr>
          <p:nvPr>
            <p:ph type="tbl" idx="1"/>
          </p:nvPr>
        </p:nvGraphicFramePr>
        <p:xfrm>
          <a:off x="611188" y="4572000"/>
          <a:ext cx="3898900" cy="1822387"/>
        </p:xfrm>
        <a:graphic>
          <a:graphicData uri="http://schemas.openxmlformats.org/drawingml/2006/table">
            <a:tbl>
              <a:tblPr/>
              <a:tblGrid>
                <a:gridCol w="974725"/>
                <a:gridCol w="974725"/>
                <a:gridCol w="974725"/>
                <a:gridCol w="974725"/>
              </a:tblGrid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II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III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IV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2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en-US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en-US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8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en-US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en-US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en-US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en-US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8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en-US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en-US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en-US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en-US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8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en-US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A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en-US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ru-RU" sz="2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83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1E626D-16E2-4709-9139-0C4D1F2BF37B}" type="slidenum">
              <a:rPr lang="ru-RU" smtClean="0"/>
              <a:pPr>
                <a:defRPr/>
              </a:pPr>
              <a:t>6</a:t>
            </a:fld>
            <a:endParaRPr lang="ru-RU" smtClean="0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755650" y="1700213"/>
            <a:ext cx="3154363" cy="1554162"/>
            <a:chOff x="2822" y="1474"/>
            <a:chExt cx="1987" cy="979"/>
          </a:xfrm>
        </p:grpSpPr>
        <p:sp>
          <p:nvSpPr>
            <p:cNvPr id="35869" name="Text Box 4"/>
            <p:cNvSpPr txBox="1">
              <a:spLocks noChangeArrowheads="1"/>
            </p:cNvSpPr>
            <p:nvPr/>
          </p:nvSpPr>
          <p:spPr bwMode="auto">
            <a:xfrm>
              <a:off x="2822" y="1474"/>
              <a:ext cx="1987" cy="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            </a:t>
              </a:r>
              <a:r>
                <a:rPr lang="en-US" sz="3200" b="1"/>
                <a:t>I</a:t>
              </a:r>
              <a:r>
                <a:rPr lang="en-US" sz="3200" b="1" baseline="30000"/>
                <a:t>A</a:t>
              </a:r>
              <a:r>
                <a:rPr lang="en-US" sz="3200" b="1"/>
                <a:t> →    </a:t>
              </a:r>
              <a:r>
                <a:rPr lang="ru-RU" sz="2800" b="1"/>
                <a:t>А</a:t>
              </a:r>
              <a:r>
                <a:rPr lang="en-US" sz="3200" b="1"/>
                <a:t>      </a:t>
              </a:r>
            </a:p>
            <a:p>
              <a:r>
                <a:rPr lang="en-US" sz="3200" b="1"/>
                <a:t>I </a:t>
              </a:r>
              <a:r>
                <a:rPr lang="en-US" sz="3200" b="1">
                  <a:cs typeface="Arial" charset="0"/>
                </a:rPr>
                <a:t>→ I</a:t>
              </a:r>
              <a:r>
                <a:rPr lang="en-US" sz="3200" b="1" baseline="30000">
                  <a:cs typeface="Arial" charset="0"/>
                </a:rPr>
                <a:t>B </a:t>
              </a:r>
              <a:r>
                <a:rPr lang="en-US" sz="3200" b="1"/>
                <a:t>→</a:t>
              </a:r>
              <a:r>
                <a:rPr lang="ru-RU" sz="3200" b="1"/>
                <a:t>     </a:t>
              </a:r>
              <a:r>
                <a:rPr lang="ru-RU" sz="2800" b="1"/>
                <a:t>В</a:t>
              </a:r>
              <a:endParaRPr lang="en-US" sz="2800" b="1">
                <a:cs typeface="Arial" charset="0"/>
              </a:endParaRPr>
            </a:p>
            <a:p>
              <a:r>
                <a:rPr lang="en-US" sz="3200" b="1">
                  <a:cs typeface="Arial" charset="0"/>
                </a:rPr>
                <a:t>       I</a:t>
              </a:r>
              <a:r>
                <a:rPr lang="en-US" sz="3200" b="1" baseline="30000">
                  <a:cs typeface="Arial" charset="0"/>
                </a:rPr>
                <a:t>0 </a:t>
              </a:r>
              <a:r>
                <a:rPr lang="en-US" sz="3200" b="1"/>
                <a:t>→</a:t>
              </a:r>
            </a:p>
          </p:txBody>
        </p:sp>
        <p:sp>
          <p:nvSpPr>
            <p:cNvPr id="35870" name="Oval 5"/>
            <p:cNvSpPr>
              <a:spLocks noChangeArrowheads="1"/>
            </p:cNvSpPr>
            <p:nvPr/>
          </p:nvSpPr>
          <p:spPr bwMode="auto">
            <a:xfrm>
              <a:off x="3878" y="1570"/>
              <a:ext cx="227" cy="22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871" name="Oval 6"/>
            <p:cNvSpPr>
              <a:spLocks noChangeArrowheads="1"/>
            </p:cNvSpPr>
            <p:nvPr/>
          </p:nvSpPr>
          <p:spPr bwMode="auto">
            <a:xfrm>
              <a:off x="3878" y="1888"/>
              <a:ext cx="227" cy="22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872" name="Oval 7"/>
            <p:cNvSpPr>
              <a:spLocks noChangeArrowheads="1"/>
            </p:cNvSpPr>
            <p:nvPr/>
          </p:nvSpPr>
          <p:spPr bwMode="auto">
            <a:xfrm>
              <a:off x="3878" y="2205"/>
              <a:ext cx="227" cy="22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5862" name="Text Box 30"/>
          <p:cNvSpPr txBox="1">
            <a:spLocks noChangeArrowheads="1"/>
          </p:cNvSpPr>
          <p:nvPr/>
        </p:nvSpPr>
        <p:spPr bwMode="auto">
          <a:xfrm>
            <a:off x="6659563" y="2565400"/>
            <a:ext cx="11033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I</a:t>
            </a:r>
            <a:r>
              <a:rPr lang="en-US" sz="4000" b="1" baseline="30000">
                <a:solidFill>
                  <a:srgbClr val="FF0000"/>
                </a:solidFill>
              </a:rPr>
              <a:t>A</a:t>
            </a:r>
            <a:r>
              <a:rPr lang="en-US" sz="4000" b="1">
                <a:solidFill>
                  <a:srgbClr val="FF0000"/>
                </a:solidFill>
              </a:rPr>
              <a:t> I</a:t>
            </a:r>
            <a:r>
              <a:rPr lang="en-US" sz="4000" b="1" baseline="30000">
                <a:solidFill>
                  <a:srgbClr val="FF0000"/>
                </a:solidFill>
              </a:rPr>
              <a:t>B</a:t>
            </a:r>
            <a:endParaRPr lang="ru-RU" sz="4000" b="1" baseline="30000">
              <a:solidFill>
                <a:srgbClr val="FF0000"/>
              </a:solidFill>
            </a:endParaRPr>
          </a:p>
        </p:txBody>
      </p:sp>
      <p:sp>
        <p:nvSpPr>
          <p:cNvPr id="35863" name="Oval 31"/>
          <p:cNvSpPr>
            <a:spLocks noChangeArrowheads="1"/>
          </p:cNvSpPr>
          <p:nvPr/>
        </p:nvSpPr>
        <p:spPr bwMode="auto">
          <a:xfrm>
            <a:off x="6443663" y="3573463"/>
            <a:ext cx="1368425" cy="1295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16" name="Text Box 32"/>
          <p:cNvSpPr txBox="1">
            <a:spLocks noChangeArrowheads="1"/>
          </p:cNvSpPr>
          <p:nvPr/>
        </p:nvSpPr>
        <p:spPr bwMode="auto">
          <a:xfrm>
            <a:off x="6084888" y="5084763"/>
            <a:ext cx="1765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  <a:cs typeface="+mn-cs"/>
              </a:rPr>
              <a:t>IV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cs typeface="+mn-cs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cs typeface="+mn-cs"/>
              </a:rPr>
              <a:t>група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cs typeface="+mn-cs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cs typeface="+mn-cs"/>
              </a:rPr>
              <a:t>крові</a:t>
            </a:r>
            <a:endParaRPr lang="ru-RU" b="1" dirty="0">
              <a:solidFill>
                <a:schemeClr val="accent2">
                  <a:lumMod val="50000"/>
                </a:schemeClr>
              </a:solidFill>
              <a:cs typeface="+mn-cs"/>
            </a:endParaRPr>
          </a:p>
        </p:txBody>
      </p:sp>
      <p:sp>
        <p:nvSpPr>
          <p:cNvPr id="35865" name="Text Box 33"/>
          <p:cNvSpPr txBox="1">
            <a:spLocks noChangeArrowheads="1"/>
          </p:cNvSpPr>
          <p:nvPr/>
        </p:nvSpPr>
        <p:spPr bwMode="auto">
          <a:xfrm>
            <a:off x="7648575" y="3375025"/>
            <a:ext cx="40481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А</a:t>
            </a:r>
          </a:p>
          <a:p>
            <a:endParaRPr lang="ru-RU" sz="2400" b="1"/>
          </a:p>
          <a:p>
            <a:endParaRPr lang="ru-RU" sz="2400" b="1"/>
          </a:p>
          <a:p>
            <a:r>
              <a:rPr lang="ru-RU" sz="2400" b="1"/>
              <a:t>В</a:t>
            </a:r>
          </a:p>
        </p:txBody>
      </p:sp>
      <p:sp>
        <p:nvSpPr>
          <p:cNvPr id="35866" name="Text Box 34"/>
          <p:cNvSpPr txBox="1">
            <a:spLocks noChangeArrowheads="1"/>
          </p:cNvSpPr>
          <p:nvPr/>
        </p:nvSpPr>
        <p:spPr bwMode="auto">
          <a:xfrm>
            <a:off x="4284663" y="1989138"/>
            <a:ext cx="1128712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  А </a:t>
            </a:r>
            <a:r>
              <a:rPr lang="en-US" sz="2400" b="1"/>
              <a:t>&gt;</a:t>
            </a:r>
            <a:r>
              <a:rPr lang="ru-RU" sz="2400" b="1"/>
              <a:t> 0</a:t>
            </a:r>
            <a:endParaRPr lang="en-US" sz="2400" b="1">
              <a:cs typeface="Arial" charset="0"/>
            </a:endParaRPr>
          </a:p>
          <a:p>
            <a:r>
              <a:rPr lang="ru-RU" sz="2400" b="1"/>
              <a:t>  =       </a:t>
            </a:r>
          </a:p>
          <a:p>
            <a:r>
              <a:rPr lang="ru-RU" sz="2400" b="1"/>
              <a:t>  В </a:t>
            </a:r>
            <a:r>
              <a:rPr lang="en-US" sz="2400" b="1"/>
              <a:t>&gt;</a:t>
            </a:r>
            <a:r>
              <a:rPr lang="ru-RU" sz="2400" b="1"/>
              <a:t> 0</a:t>
            </a:r>
          </a:p>
        </p:txBody>
      </p:sp>
      <p:sp>
        <p:nvSpPr>
          <p:cNvPr id="33819" name="Text Box 35"/>
          <p:cNvSpPr txBox="1">
            <a:spLocks noChangeArrowheads="1"/>
          </p:cNvSpPr>
          <p:nvPr/>
        </p:nvSpPr>
        <p:spPr bwMode="auto">
          <a:xfrm>
            <a:off x="611188" y="3500438"/>
            <a:ext cx="44846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i="1" dirty="0" err="1">
                <a:solidFill>
                  <a:schemeClr val="accent2">
                    <a:lumMod val="50000"/>
                  </a:schemeClr>
                </a:solidFill>
                <a:cs typeface="+mn-cs"/>
              </a:rPr>
              <a:t>Алельні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  <a:cs typeface="+mn-cs"/>
              </a:rPr>
              <a:t> </a:t>
            </a:r>
            <a:r>
              <a:rPr lang="ru-RU" i="1" dirty="0" err="1">
                <a:solidFill>
                  <a:schemeClr val="accent2">
                    <a:lumMod val="50000"/>
                  </a:schemeClr>
                </a:solidFill>
                <a:cs typeface="+mn-cs"/>
              </a:rPr>
              <a:t>гени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  <a:cs typeface="+mn-cs"/>
              </a:rPr>
              <a:t>, </a:t>
            </a:r>
            <a:r>
              <a:rPr lang="ru-RU" i="1" dirty="0" err="1">
                <a:solidFill>
                  <a:schemeClr val="accent2">
                    <a:lumMod val="50000"/>
                  </a:schemeClr>
                </a:solidFill>
                <a:cs typeface="+mn-cs"/>
              </a:rPr>
              <a:t>що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  <a:cs typeface="+mn-cs"/>
              </a:rPr>
              <a:t> </a:t>
            </a:r>
            <a:r>
              <a:rPr lang="ru-RU" i="1" dirty="0" err="1">
                <a:solidFill>
                  <a:schemeClr val="accent2">
                    <a:lumMod val="50000"/>
                  </a:schemeClr>
                </a:solidFill>
                <a:cs typeface="+mn-cs"/>
              </a:rPr>
              <a:t>визначають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  <a:cs typeface="+mn-cs"/>
              </a:rPr>
              <a:t> </a:t>
            </a:r>
            <a:r>
              <a:rPr lang="ru-RU" i="1" dirty="0" err="1">
                <a:solidFill>
                  <a:schemeClr val="accent2">
                    <a:lumMod val="50000"/>
                  </a:schemeClr>
                </a:solidFill>
                <a:cs typeface="+mn-cs"/>
              </a:rPr>
              <a:t>групи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  <a:cs typeface="+mn-cs"/>
              </a:rPr>
              <a:t> </a:t>
            </a:r>
            <a:r>
              <a:rPr lang="ru-RU" i="1" dirty="0" err="1">
                <a:solidFill>
                  <a:schemeClr val="accent2">
                    <a:lumMod val="50000"/>
                  </a:schemeClr>
                </a:solidFill>
                <a:cs typeface="+mn-cs"/>
              </a:rPr>
              <a:t>крові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  <a:cs typeface="+mn-cs"/>
              </a:rPr>
              <a:t> за системою АВ0, </a:t>
            </a:r>
            <a:r>
              <a:rPr lang="ru-RU" i="1" dirty="0" err="1">
                <a:solidFill>
                  <a:schemeClr val="accent2">
                    <a:lumMod val="50000"/>
                  </a:schemeClr>
                </a:solidFill>
                <a:cs typeface="+mn-cs"/>
              </a:rPr>
              <a:t>знаходяться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  <a:cs typeface="+mn-cs"/>
              </a:rPr>
              <a:t>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cs typeface="+mn-cs"/>
              </a:rPr>
              <a:t>в дев</a:t>
            </a:r>
            <a:r>
              <a:rPr lang="en-US" b="1" i="1" dirty="0">
                <a:solidFill>
                  <a:schemeClr val="accent2">
                    <a:lumMod val="50000"/>
                  </a:schemeClr>
                </a:solidFill>
                <a:cs typeface="+mn-cs"/>
              </a:rPr>
              <a:t>’</a:t>
            </a:r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  <a:cs typeface="+mn-cs"/>
              </a:rPr>
              <a:t>ятій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cs typeface="+mn-cs"/>
              </a:rPr>
              <a:t> </a:t>
            </a:r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  <a:cs typeface="+mn-cs"/>
              </a:rPr>
              <a:t>парі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cs typeface="+mn-cs"/>
              </a:rPr>
              <a:t> хромосом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cs typeface="+mn-cs"/>
              </a:rPr>
              <a:t>людини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cs typeface="+mn-cs"/>
              </a:rPr>
              <a:t> </a:t>
            </a:r>
          </a:p>
        </p:txBody>
      </p:sp>
      <p:sp>
        <p:nvSpPr>
          <p:cNvPr id="33820" name="Text Box 36"/>
          <p:cNvSpPr txBox="1">
            <a:spLocks noChangeArrowheads="1"/>
          </p:cNvSpPr>
          <p:nvPr/>
        </p:nvSpPr>
        <p:spPr bwMode="auto">
          <a:xfrm>
            <a:off x="5632450" y="5516563"/>
            <a:ext cx="32607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cs typeface="+mn-cs"/>
              </a:rPr>
              <a:t>Люди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cs typeface="+mn-cs"/>
              </a:rPr>
              <a:t>із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cs typeface="+mn-cs"/>
              </a:rPr>
              <a:t> четвертою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cs typeface="+mn-cs"/>
              </a:rPr>
              <a:t>групою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cs typeface="+mn-cs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cs typeface="+mn-cs"/>
              </a:rPr>
              <a:t>крові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cs typeface="+mn-cs"/>
              </a:rPr>
              <a:t> - приклад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cs typeface="+mn-cs"/>
              </a:rPr>
              <a:t>кодомінування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cs typeface="+mn-cs"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Групи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крові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системи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MN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482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розвитком</a:t>
            </a:r>
            <a:r>
              <a:rPr lang="ru-RU" dirty="0" smtClean="0"/>
              <a:t> </a:t>
            </a:r>
            <a:r>
              <a:rPr lang="ru-RU" dirty="0" err="1" smtClean="0"/>
              <a:t>методів</a:t>
            </a:r>
            <a:r>
              <a:rPr lang="ru-RU" dirty="0" smtClean="0"/>
              <a:t> </a:t>
            </a:r>
            <a:r>
              <a:rPr lang="ru-RU" dirty="0" err="1" smtClean="0"/>
              <a:t>генетичного</a:t>
            </a:r>
            <a:r>
              <a:rPr lang="ru-RU" dirty="0" smtClean="0"/>
              <a:t> </a:t>
            </a:r>
            <a:r>
              <a:rPr lang="ru-RU" dirty="0" err="1" smtClean="0"/>
              <a:t>аналізу</a:t>
            </a:r>
            <a:r>
              <a:rPr lang="ru-RU" dirty="0" smtClean="0"/>
              <a:t> на </a:t>
            </a:r>
            <a:r>
              <a:rPr lang="ru-RU" dirty="0" err="1" smtClean="0"/>
              <a:t>рівні</a:t>
            </a:r>
            <a:r>
              <a:rPr lang="ru-RU" dirty="0" smtClean="0"/>
              <a:t> </a:t>
            </a:r>
            <a:r>
              <a:rPr lang="ru-RU" dirty="0" err="1" smtClean="0"/>
              <a:t>білків</a:t>
            </a:r>
            <a:r>
              <a:rPr lang="ru-RU" dirty="0" smtClean="0"/>
              <a:t> у 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відкрито</a:t>
            </a:r>
            <a:r>
              <a:rPr lang="ru-RU" dirty="0" smtClean="0"/>
              <a:t> </a:t>
            </a:r>
            <a:r>
              <a:rPr lang="ru-RU" b="1" dirty="0" err="1" smtClean="0"/>
              <a:t>багато</a:t>
            </a:r>
            <a:r>
              <a:rPr lang="ru-RU" b="1" dirty="0" smtClean="0"/>
              <a:t> </a:t>
            </a:r>
            <a:r>
              <a:rPr lang="ru-RU" b="1" dirty="0" err="1" smtClean="0"/>
              <a:t>прикладів</a:t>
            </a:r>
            <a:r>
              <a:rPr lang="ru-RU" b="1" dirty="0" smtClean="0"/>
              <a:t> </a:t>
            </a:r>
            <a:r>
              <a:rPr lang="ru-RU" b="1" dirty="0" err="1" smtClean="0"/>
              <a:t>кодомінування</a:t>
            </a:r>
            <a:endParaRPr lang="en-US" b="1" dirty="0" smtClean="0"/>
          </a:p>
          <a:p>
            <a:pPr eaLnBrk="1" hangingPunct="1">
              <a:defRPr/>
            </a:pP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en-US" dirty="0" smtClean="0"/>
              <a:t>MN</a:t>
            </a:r>
            <a:r>
              <a:rPr lang="ru-RU" dirty="0" smtClean="0"/>
              <a:t> – </a:t>
            </a:r>
            <a:r>
              <a:rPr lang="ru-RU" dirty="0" err="1" smtClean="0"/>
              <a:t>ще</a:t>
            </a:r>
            <a:r>
              <a:rPr lang="ru-RU" dirty="0" smtClean="0"/>
              <a:t> один приклад</a:t>
            </a:r>
          </a:p>
        </p:txBody>
      </p:sp>
      <p:sp>
        <p:nvSpPr>
          <p:cNvPr id="35844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D5050B0-7F2E-4ED5-AD88-32A11D5B4ECD}" type="slidenum">
              <a:rPr lang="ru-RU" smtClean="0"/>
              <a:pPr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323850" y="1341438"/>
            <a:ext cx="2622550" cy="3390900"/>
            <a:chOff x="295" y="856"/>
            <a:chExt cx="1652" cy="2136"/>
          </a:xfrm>
        </p:grpSpPr>
        <p:sp>
          <p:nvSpPr>
            <p:cNvPr id="37919" name="Oval 4"/>
            <p:cNvSpPr>
              <a:spLocks noChangeArrowheads="1"/>
            </p:cNvSpPr>
            <p:nvPr/>
          </p:nvSpPr>
          <p:spPr bwMode="auto">
            <a:xfrm>
              <a:off x="431" y="1162"/>
              <a:ext cx="408" cy="4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20" name="Rectangle 5"/>
            <p:cNvSpPr>
              <a:spLocks noChangeArrowheads="1"/>
            </p:cNvSpPr>
            <p:nvPr/>
          </p:nvSpPr>
          <p:spPr bwMode="auto">
            <a:xfrm>
              <a:off x="1429" y="1162"/>
              <a:ext cx="408" cy="3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21" name="Line 6"/>
            <p:cNvSpPr>
              <a:spLocks noChangeShapeType="1"/>
            </p:cNvSpPr>
            <p:nvPr/>
          </p:nvSpPr>
          <p:spPr bwMode="auto">
            <a:xfrm>
              <a:off x="839" y="1344"/>
              <a:ext cx="5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22" name="Line 7"/>
            <p:cNvSpPr>
              <a:spLocks noChangeShapeType="1"/>
            </p:cNvSpPr>
            <p:nvPr/>
          </p:nvSpPr>
          <p:spPr bwMode="auto">
            <a:xfrm>
              <a:off x="1111" y="1344"/>
              <a:ext cx="0" cy="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23" name="Line 8"/>
            <p:cNvSpPr>
              <a:spLocks noChangeShapeType="1"/>
            </p:cNvSpPr>
            <p:nvPr/>
          </p:nvSpPr>
          <p:spPr bwMode="auto">
            <a:xfrm>
              <a:off x="567" y="1933"/>
              <a:ext cx="10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24" name="Line 9"/>
            <p:cNvSpPr>
              <a:spLocks noChangeShapeType="1"/>
            </p:cNvSpPr>
            <p:nvPr/>
          </p:nvSpPr>
          <p:spPr bwMode="auto">
            <a:xfrm>
              <a:off x="567" y="1933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25" name="Line 10"/>
            <p:cNvSpPr>
              <a:spLocks noChangeShapeType="1"/>
            </p:cNvSpPr>
            <p:nvPr/>
          </p:nvSpPr>
          <p:spPr bwMode="auto">
            <a:xfrm>
              <a:off x="1655" y="1933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26" name="Text Box 11"/>
            <p:cNvSpPr txBox="1">
              <a:spLocks noChangeArrowheads="1"/>
            </p:cNvSpPr>
            <p:nvPr/>
          </p:nvSpPr>
          <p:spPr bwMode="auto">
            <a:xfrm>
              <a:off x="385" y="856"/>
              <a:ext cx="15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/>
                <a:t>ММ               ММ</a:t>
              </a:r>
            </a:p>
          </p:txBody>
        </p:sp>
        <p:sp>
          <p:nvSpPr>
            <p:cNvPr id="37927" name="Oval 16"/>
            <p:cNvSpPr>
              <a:spLocks noChangeArrowheads="1"/>
            </p:cNvSpPr>
            <p:nvPr/>
          </p:nvSpPr>
          <p:spPr bwMode="auto">
            <a:xfrm>
              <a:off x="340" y="2251"/>
              <a:ext cx="408" cy="4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28" name="Rectangle 17"/>
            <p:cNvSpPr>
              <a:spLocks noChangeArrowheads="1"/>
            </p:cNvSpPr>
            <p:nvPr/>
          </p:nvSpPr>
          <p:spPr bwMode="auto">
            <a:xfrm>
              <a:off x="1429" y="2205"/>
              <a:ext cx="408" cy="3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29" name="Text Box 18"/>
            <p:cNvSpPr txBox="1">
              <a:spLocks noChangeArrowheads="1"/>
            </p:cNvSpPr>
            <p:nvPr/>
          </p:nvSpPr>
          <p:spPr bwMode="auto">
            <a:xfrm>
              <a:off x="295" y="2704"/>
              <a:ext cx="15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/>
                <a:t>ММ               ММ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3276600" y="1268413"/>
            <a:ext cx="2622550" cy="3390900"/>
            <a:chOff x="295" y="856"/>
            <a:chExt cx="1652" cy="2136"/>
          </a:xfrm>
        </p:grpSpPr>
        <p:sp>
          <p:nvSpPr>
            <p:cNvPr id="37908" name="Oval 21"/>
            <p:cNvSpPr>
              <a:spLocks noChangeArrowheads="1"/>
            </p:cNvSpPr>
            <p:nvPr/>
          </p:nvSpPr>
          <p:spPr bwMode="auto">
            <a:xfrm>
              <a:off x="431" y="1162"/>
              <a:ext cx="408" cy="4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09" name="Rectangle 22"/>
            <p:cNvSpPr>
              <a:spLocks noChangeArrowheads="1"/>
            </p:cNvSpPr>
            <p:nvPr/>
          </p:nvSpPr>
          <p:spPr bwMode="auto">
            <a:xfrm>
              <a:off x="1429" y="1162"/>
              <a:ext cx="408" cy="3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10" name="Line 23"/>
            <p:cNvSpPr>
              <a:spLocks noChangeShapeType="1"/>
            </p:cNvSpPr>
            <p:nvPr/>
          </p:nvSpPr>
          <p:spPr bwMode="auto">
            <a:xfrm>
              <a:off x="839" y="1344"/>
              <a:ext cx="5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11" name="Line 24"/>
            <p:cNvSpPr>
              <a:spLocks noChangeShapeType="1"/>
            </p:cNvSpPr>
            <p:nvPr/>
          </p:nvSpPr>
          <p:spPr bwMode="auto">
            <a:xfrm>
              <a:off x="1111" y="1344"/>
              <a:ext cx="0" cy="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12" name="Line 25"/>
            <p:cNvSpPr>
              <a:spLocks noChangeShapeType="1"/>
            </p:cNvSpPr>
            <p:nvPr/>
          </p:nvSpPr>
          <p:spPr bwMode="auto">
            <a:xfrm>
              <a:off x="567" y="1933"/>
              <a:ext cx="10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13" name="Line 26"/>
            <p:cNvSpPr>
              <a:spLocks noChangeShapeType="1"/>
            </p:cNvSpPr>
            <p:nvPr/>
          </p:nvSpPr>
          <p:spPr bwMode="auto">
            <a:xfrm>
              <a:off x="567" y="1933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14" name="Line 27"/>
            <p:cNvSpPr>
              <a:spLocks noChangeShapeType="1"/>
            </p:cNvSpPr>
            <p:nvPr/>
          </p:nvSpPr>
          <p:spPr bwMode="auto">
            <a:xfrm>
              <a:off x="1655" y="1933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15" name="Text Box 28"/>
            <p:cNvSpPr txBox="1">
              <a:spLocks noChangeArrowheads="1"/>
            </p:cNvSpPr>
            <p:nvPr/>
          </p:nvSpPr>
          <p:spPr bwMode="auto">
            <a:xfrm>
              <a:off x="385" y="856"/>
              <a:ext cx="15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/>
                <a:t>NN</a:t>
              </a:r>
              <a:r>
                <a:rPr lang="ru-RU" sz="2400"/>
                <a:t>               </a:t>
              </a:r>
              <a:r>
                <a:rPr lang="en-US" sz="2400"/>
                <a:t>NN</a:t>
              </a:r>
              <a:endParaRPr lang="ru-RU" sz="2400"/>
            </a:p>
          </p:txBody>
        </p:sp>
        <p:sp>
          <p:nvSpPr>
            <p:cNvPr id="37916" name="Oval 29"/>
            <p:cNvSpPr>
              <a:spLocks noChangeArrowheads="1"/>
            </p:cNvSpPr>
            <p:nvPr/>
          </p:nvSpPr>
          <p:spPr bwMode="auto">
            <a:xfrm>
              <a:off x="340" y="2251"/>
              <a:ext cx="408" cy="4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17" name="Rectangle 30"/>
            <p:cNvSpPr>
              <a:spLocks noChangeArrowheads="1"/>
            </p:cNvSpPr>
            <p:nvPr/>
          </p:nvSpPr>
          <p:spPr bwMode="auto">
            <a:xfrm>
              <a:off x="1429" y="2205"/>
              <a:ext cx="408" cy="3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18" name="Text Box 31"/>
            <p:cNvSpPr txBox="1">
              <a:spLocks noChangeArrowheads="1"/>
            </p:cNvSpPr>
            <p:nvPr/>
          </p:nvSpPr>
          <p:spPr bwMode="auto">
            <a:xfrm>
              <a:off x="295" y="2704"/>
              <a:ext cx="15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/>
                <a:t>NN</a:t>
              </a:r>
              <a:r>
                <a:rPr lang="ru-RU" sz="2400"/>
                <a:t>              </a:t>
              </a:r>
              <a:r>
                <a:rPr lang="en-US" sz="2400"/>
                <a:t> </a:t>
              </a:r>
              <a:r>
                <a:rPr lang="ru-RU" sz="2400"/>
                <a:t> </a:t>
              </a:r>
              <a:r>
                <a:rPr lang="en-US" sz="2400"/>
                <a:t>NN</a:t>
              </a:r>
              <a:endParaRPr lang="ru-RU" sz="2400"/>
            </a:p>
          </p:txBody>
        </p:sp>
      </p:grpSp>
      <p:sp>
        <p:nvSpPr>
          <p:cNvPr id="37892" name="Rectangle 33"/>
          <p:cNvSpPr>
            <a:spLocks noChangeArrowheads="1"/>
          </p:cNvSpPr>
          <p:nvPr/>
        </p:nvSpPr>
        <p:spPr bwMode="auto">
          <a:xfrm>
            <a:off x="179388" y="1196975"/>
            <a:ext cx="2881312" cy="3889375"/>
          </a:xfrm>
          <a:prstGeom prst="rect">
            <a:avLst/>
          </a:prstGeom>
          <a:solidFill>
            <a:srgbClr val="CCFFCC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893" name="Rectangle 34"/>
          <p:cNvSpPr>
            <a:spLocks noChangeArrowheads="1"/>
          </p:cNvSpPr>
          <p:nvPr/>
        </p:nvSpPr>
        <p:spPr bwMode="auto">
          <a:xfrm>
            <a:off x="3132138" y="1196975"/>
            <a:ext cx="2881312" cy="3889375"/>
          </a:xfrm>
          <a:prstGeom prst="rect">
            <a:avLst/>
          </a:prstGeom>
          <a:solidFill>
            <a:srgbClr val="CCFFCC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6156325" y="1268413"/>
            <a:ext cx="2622550" cy="3390900"/>
            <a:chOff x="295" y="856"/>
            <a:chExt cx="1652" cy="2136"/>
          </a:xfrm>
        </p:grpSpPr>
        <p:sp>
          <p:nvSpPr>
            <p:cNvPr id="37897" name="Oval 36"/>
            <p:cNvSpPr>
              <a:spLocks noChangeArrowheads="1"/>
            </p:cNvSpPr>
            <p:nvPr/>
          </p:nvSpPr>
          <p:spPr bwMode="auto">
            <a:xfrm>
              <a:off x="431" y="1162"/>
              <a:ext cx="408" cy="4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898" name="Rectangle 37"/>
            <p:cNvSpPr>
              <a:spLocks noChangeArrowheads="1"/>
            </p:cNvSpPr>
            <p:nvPr/>
          </p:nvSpPr>
          <p:spPr bwMode="auto">
            <a:xfrm>
              <a:off x="1429" y="1162"/>
              <a:ext cx="408" cy="3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899" name="Line 38"/>
            <p:cNvSpPr>
              <a:spLocks noChangeShapeType="1"/>
            </p:cNvSpPr>
            <p:nvPr/>
          </p:nvSpPr>
          <p:spPr bwMode="auto">
            <a:xfrm>
              <a:off x="839" y="1344"/>
              <a:ext cx="5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00" name="Line 39"/>
            <p:cNvSpPr>
              <a:spLocks noChangeShapeType="1"/>
            </p:cNvSpPr>
            <p:nvPr/>
          </p:nvSpPr>
          <p:spPr bwMode="auto">
            <a:xfrm>
              <a:off x="1111" y="1344"/>
              <a:ext cx="0" cy="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01" name="Line 40"/>
            <p:cNvSpPr>
              <a:spLocks noChangeShapeType="1"/>
            </p:cNvSpPr>
            <p:nvPr/>
          </p:nvSpPr>
          <p:spPr bwMode="auto">
            <a:xfrm>
              <a:off x="567" y="1933"/>
              <a:ext cx="10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02" name="Line 41"/>
            <p:cNvSpPr>
              <a:spLocks noChangeShapeType="1"/>
            </p:cNvSpPr>
            <p:nvPr/>
          </p:nvSpPr>
          <p:spPr bwMode="auto">
            <a:xfrm>
              <a:off x="567" y="1933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03" name="Line 42"/>
            <p:cNvSpPr>
              <a:spLocks noChangeShapeType="1"/>
            </p:cNvSpPr>
            <p:nvPr/>
          </p:nvSpPr>
          <p:spPr bwMode="auto">
            <a:xfrm>
              <a:off x="1655" y="1933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04" name="Text Box 43"/>
            <p:cNvSpPr txBox="1">
              <a:spLocks noChangeArrowheads="1"/>
            </p:cNvSpPr>
            <p:nvPr/>
          </p:nvSpPr>
          <p:spPr bwMode="auto">
            <a:xfrm>
              <a:off x="385" y="856"/>
              <a:ext cx="15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/>
                <a:t>MM</a:t>
              </a:r>
              <a:r>
                <a:rPr lang="ru-RU" sz="2400"/>
                <a:t>               </a:t>
              </a:r>
              <a:r>
                <a:rPr lang="en-US" sz="2400"/>
                <a:t>NN</a:t>
              </a:r>
              <a:endParaRPr lang="ru-RU" sz="2400"/>
            </a:p>
          </p:txBody>
        </p:sp>
        <p:sp>
          <p:nvSpPr>
            <p:cNvPr id="37905" name="Oval 44"/>
            <p:cNvSpPr>
              <a:spLocks noChangeArrowheads="1"/>
            </p:cNvSpPr>
            <p:nvPr/>
          </p:nvSpPr>
          <p:spPr bwMode="auto">
            <a:xfrm>
              <a:off x="340" y="2251"/>
              <a:ext cx="408" cy="4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06" name="Rectangle 45"/>
            <p:cNvSpPr>
              <a:spLocks noChangeArrowheads="1"/>
            </p:cNvSpPr>
            <p:nvPr/>
          </p:nvSpPr>
          <p:spPr bwMode="auto">
            <a:xfrm>
              <a:off x="1429" y="2205"/>
              <a:ext cx="408" cy="3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07" name="Text Box 46"/>
            <p:cNvSpPr txBox="1">
              <a:spLocks noChangeArrowheads="1"/>
            </p:cNvSpPr>
            <p:nvPr/>
          </p:nvSpPr>
          <p:spPr bwMode="auto">
            <a:xfrm>
              <a:off x="295" y="2704"/>
              <a:ext cx="15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/>
                <a:t>MN</a:t>
              </a:r>
              <a:r>
                <a:rPr lang="ru-RU" sz="2400"/>
                <a:t>              </a:t>
              </a:r>
              <a:r>
                <a:rPr lang="en-US" sz="2400"/>
                <a:t> </a:t>
              </a:r>
              <a:r>
                <a:rPr lang="ru-RU" sz="2400"/>
                <a:t> </a:t>
              </a:r>
              <a:r>
                <a:rPr lang="en-US" sz="2400"/>
                <a:t>MN</a:t>
              </a:r>
              <a:endParaRPr lang="ru-RU" sz="2400"/>
            </a:p>
          </p:txBody>
        </p:sp>
      </p:grpSp>
      <p:sp>
        <p:nvSpPr>
          <p:cNvPr id="37895" name="Rectangle 47"/>
          <p:cNvSpPr>
            <a:spLocks noChangeArrowheads="1"/>
          </p:cNvSpPr>
          <p:nvPr/>
        </p:nvSpPr>
        <p:spPr bwMode="auto">
          <a:xfrm>
            <a:off x="6084888" y="1196975"/>
            <a:ext cx="2881312" cy="3889375"/>
          </a:xfrm>
          <a:prstGeom prst="rect">
            <a:avLst/>
          </a:prstGeom>
          <a:solidFill>
            <a:srgbClr val="CCFFCC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48" name="Text Box 48"/>
          <p:cNvSpPr txBox="1">
            <a:spLocks noChangeArrowheads="1"/>
          </p:cNvSpPr>
          <p:nvPr/>
        </p:nvSpPr>
        <p:spPr bwMode="auto">
          <a:xfrm>
            <a:off x="6084888" y="5084763"/>
            <a:ext cx="2828925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cs typeface="+mn-cs"/>
              </a:rPr>
              <a:t>У родинах, де батьки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cs typeface="+mn-cs"/>
              </a:rPr>
              <a:t>мають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cs typeface="+mn-cs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cs typeface="+mn-cs"/>
              </a:rPr>
              <a:t>групи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cs typeface="+mn-cs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cs typeface="+mn-cs"/>
              </a:rPr>
              <a:t>крові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cs typeface="+mn-cs"/>
              </a:rPr>
              <a:t>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cs typeface="+mn-cs"/>
              </a:rPr>
              <a:t>М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cs typeface="+mn-cs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cs typeface="+mn-cs"/>
              </a:rPr>
              <a:t>і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cs typeface="+mn-cs"/>
              </a:rPr>
              <a:t> 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cs typeface="+mn-cs"/>
              </a:rPr>
              <a:t>N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cs typeface="+mn-cs"/>
              </a:rPr>
              <a:t>, в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cs typeface="+mn-cs"/>
              </a:rPr>
              <a:t>усіх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cs typeface="+mn-cs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cs typeface="+mn-cs"/>
              </a:rPr>
              <a:t>дітей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cs typeface="+mn-cs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cs typeface="+mn-cs"/>
              </a:rPr>
              <a:t>група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cs typeface="+mn-cs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cs typeface="+mn-cs"/>
              </a:rPr>
              <a:t>крові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cs typeface="+mn-cs"/>
              </a:rPr>
              <a:t> — 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cs typeface="+mn-cs"/>
              </a:rPr>
              <a:t>MN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cs typeface="+mn-cs"/>
              </a:rPr>
              <a:t>,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cs typeface="+mn-cs"/>
              </a:rPr>
              <a:t>причому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cs typeface="+mn-cs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cs typeface="+mn-cs"/>
              </a:rPr>
              <a:t>обидва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cs typeface="+mn-cs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cs typeface="+mn-cs"/>
              </a:rPr>
              <a:t>домінантних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cs typeface="+mn-cs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cs typeface="+mn-cs"/>
              </a:rPr>
              <a:t>алеля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cs typeface="+mn-cs"/>
              </a:rPr>
              <a:t>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cs typeface="+mn-cs"/>
              </a:rPr>
              <a:t>М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cs typeface="+mn-cs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cs typeface="+mn-cs"/>
              </a:rPr>
              <a:t>і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cs typeface="+mn-cs"/>
              </a:rPr>
              <a:t>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cs typeface="+mn-cs"/>
              </a:rPr>
              <a:t>N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cs typeface="+mn-cs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cs typeface="+mn-cs"/>
              </a:rPr>
              <a:t>функціонують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cs typeface="+mn-cs"/>
              </a:rPr>
              <a:t> разом 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Множинний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алелізм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Успадкування за типом </a:t>
            </a:r>
            <a:r>
              <a:rPr lang="ru-RU" sz="2800" b="1" smtClean="0"/>
              <a:t>кодомінування </a:t>
            </a:r>
            <a:r>
              <a:rPr lang="ru-RU" sz="2800" smtClean="0"/>
              <a:t>пов</a:t>
            </a:r>
            <a:r>
              <a:rPr lang="en-US" sz="2800" smtClean="0"/>
              <a:t>’</a:t>
            </a:r>
            <a:r>
              <a:rPr lang="uk-UA" sz="2800" smtClean="0"/>
              <a:t>язано</a:t>
            </a:r>
            <a:r>
              <a:rPr lang="ru-RU" sz="2800" smtClean="0"/>
              <a:t> із проблемою</a:t>
            </a:r>
            <a:r>
              <a:rPr lang="ru-RU" sz="2800" b="1" smtClean="0"/>
              <a:t> множинного алелізму</a:t>
            </a:r>
            <a:r>
              <a:rPr lang="ru-RU" sz="2800" smtClean="0"/>
              <a:t> </a:t>
            </a:r>
          </a:p>
          <a:p>
            <a:pPr eaLnBrk="1" hangingPunct="1"/>
            <a:r>
              <a:rPr lang="ru-RU" sz="2800" smtClean="0"/>
              <a:t>Фенотиповий прояв кожної менделюючої ознаки базується на </a:t>
            </a:r>
            <a:r>
              <a:rPr lang="ru-RU" sz="2800" b="1" smtClean="0"/>
              <a:t>взаємодії в генотипі двох алельних генів</a:t>
            </a:r>
            <a:r>
              <a:rPr lang="ru-RU" sz="2800" smtClean="0"/>
              <a:t>. Однак кількість алелів у людських популяціях далеко не завжди дорівнює двом </a:t>
            </a:r>
          </a:p>
          <a:p>
            <a:pPr eaLnBrk="1" hangingPunct="1">
              <a:buFontTx/>
              <a:buNone/>
            </a:pPr>
            <a:endParaRPr lang="ru-RU" sz="2800" smtClean="0"/>
          </a:p>
        </p:txBody>
      </p:sp>
      <p:sp>
        <p:nvSpPr>
          <p:cNvPr id="37892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ED1CE8E-D263-4BAF-A7D4-4CE1AA2B66A0}" type="slidenum">
              <a:rPr lang="ru-RU" smtClean="0"/>
              <a:pPr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243</TotalTime>
  <Words>1381</Words>
  <Application>Microsoft Office PowerPoint</Application>
  <PresentationFormat>Экран (4:3)</PresentationFormat>
  <Paragraphs>174</Paragraphs>
  <Slides>30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Бумажная</vt:lpstr>
      <vt:lpstr>Повтор</vt:lpstr>
      <vt:lpstr>Слайд 2</vt:lpstr>
      <vt:lpstr>Слайд 3</vt:lpstr>
      <vt:lpstr>Неповне домінування</vt:lpstr>
      <vt:lpstr>Кодомінування</vt:lpstr>
      <vt:lpstr>Групи крові в системі АВ0</vt:lpstr>
      <vt:lpstr>Групи крові системи MN</vt:lpstr>
      <vt:lpstr>Слайд 8</vt:lpstr>
      <vt:lpstr>Множинний алелізм</vt:lpstr>
      <vt:lpstr>Слайд 10</vt:lpstr>
      <vt:lpstr>Наддомінування</vt:lpstr>
      <vt:lpstr>Слайд 12</vt:lpstr>
      <vt:lpstr>Комплементарність</vt:lpstr>
      <vt:lpstr>Слайд 14</vt:lpstr>
      <vt:lpstr>Полімерія</vt:lpstr>
      <vt:lpstr>Ефект положення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Лабораторна робота 6</dc:title>
  <dc:creator>Руслан Аминов</dc:creator>
  <cp:lastModifiedBy>Руслан Аминов</cp:lastModifiedBy>
  <cp:revision>28</cp:revision>
  <dcterms:created xsi:type="dcterms:W3CDTF">2023-01-23T16:37:38Z</dcterms:created>
  <dcterms:modified xsi:type="dcterms:W3CDTF">2024-03-12T19:09:24Z</dcterms:modified>
</cp:coreProperties>
</file>