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0" r:id="rId12"/>
    <p:sldId id="266" r:id="rId13"/>
    <p:sldId id="267" r:id="rId14"/>
    <p:sldId id="268" r:id="rId15"/>
    <p:sldId id="274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1C60A4-B73F-4222-97C1-16EC49F1E08A}" type="doc">
      <dgm:prSet loTypeId="urn:microsoft.com/office/officeart/2005/8/layout/default#1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AED3F55-768A-4FD0-9E0A-146A4FD8803D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-добувають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інформацію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підозрілу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поведінку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іноземних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громадян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 </a:t>
          </a:r>
          <a:endParaRPr lang="ru-RU" dirty="0">
            <a:solidFill>
              <a:schemeClr val="tx1"/>
            </a:solidFill>
          </a:endParaRPr>
        </a:p>
      </dgm:t>
    </dgm:pt>
    <dgm:pt modelId="{BFD616CB-99EB-46BD-90E8-B644FFD6C312}" type="parTrans" cxnId="{BDD2345B-A823-41A3-B53D-233FF53EF39B}">
      <dgm:prSet/>
      <dgm:spPr/>
      <dgm:t>
        <a:bodyPr/>
        <a:lstStyle/>
        <a:p>
          <a:endParaRPr lang="ru-RU"/>
        </a:p>
      </dgm:t>
    </dgm:pt>
    <dgm:pt modelId="{06A7B6F5-1826-4E6F-A039-63AC747BEC58}" type="sibTrans" cxnId="{BDD2345B-A823-41A3-B53D-233FF53EF39B}">
      <dgm:prSet/>
      <dgm:spPr/>
      <dgm:t>
        <a:bodyPr/>
        <a:lstStyle/>
        <a:p>
          <a:endParaRPr lang="ru-RU"/>
        </a:p>
      </dgm:t>
    </dgm:pt>
    <dgm:pt modelId="{2E0AD7F1-8AEC-43E4-BF55-AF0DC2F0F62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-збирають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відомості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компрометуючого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характеру (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наприклад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отримання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хабарів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);</a:t>
          </a:r>
          <a:endParaRPr lang="ru-RU" dirty="0">
            <a:solidFill>
              <a:schemeClr val="tx1"/>
            </a:solidFill>
          </a:endParaRPr>
        </a:p>
      </dgm:t>
    </dgm:pt>
    <dgm:pt modelId="{2A3A2F58-A73C-4B9D-82F6-EF889C5283E9}" type="parTrans" cxnId="{4F1F0592-9B8D-4A7E-84B1-FB793E864D9F}">
      <dgm:prSet/>
      <dgm:spPr/>
      <dgm:t>
        <a:bodyPr/>
        <a:lstStyle/>
        <a:p>
          <a:endParaRPr lang="ru-RU"/>
        </a:p>
      </dgm:t>
    </dgm:pt>
    <dgm:pt modelId="{A8E6B4B3-C990-469A-BC00-DD189D5C2926}" type="sibTrans" cxnId="{4F1F0592-9B8D-4A7E-84B1-FB793E864D9F}">
      <dgm:prSet/>
      <dgm:spPr/>
      <dgm:t>
        <a:bodyPr/>
        <a:lstStyle/>
        <a:p>
          <a:endParaRPr lang="ru-RU"/>
        </a:p>
      </dgm:t>
    </dgm:pt>
    <dgm:pt modelId="{45522966-EF7B-4F2F-999A-F55FD25A001A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-прагнуть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записати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із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застосуванням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фото-,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кіно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та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відеотехніки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окремі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бесіди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іноземців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їх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діловими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партнерами;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вживають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заходи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щодо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негласного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огляду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особистих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речей,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службових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документів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необачно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залишених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іноземними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громадянами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приміщеннях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готелів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офісів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розважальних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закладів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endParaRPr lang="ru-RU" dirty="0">
            <a:solidFill>
              <a:schemeClr val="tx1"/>
            </a:solidFill>
          </a:endParaRPr>
        </a:p>
      </dgm:t>
    </dgm:pt>
    <dgm:pt modelId="{5A2A9646-01D1-43BC-9415-536B95AD381D}" type="parTrans" cxnId="{009C1FDA-77D1-4B02-9EEC-70DD721298BB}">
      <dgm:prSet/>
      <dgm:spPr/>
      <dgm:t>
        <a:bodyPr/>
        <a:lstStyle/>
        <a:p>
          <a:endParaRPr lang="ru-RU"/>
        </a:p>
      </dgm:t>
    </dgm:pt>
    <dgm:pt modelId="{61132125-3D56-4EAE-BF7F-A847705E46EB}" type="sibTrans" cxnId="{009C1FDA-77D1-4B02-9EEC-70DD721298BB}">
      <dgm:prSet/>
      <dgm:spPr/>
      <dgm:t>
        <a:bodyPr/>
        <a:lstStyle/>
        <a:p>
          <a:endParaRPr lang="ru-RU"/>
        </a:p>
      </dgm:t>
    </dgm:pt>
    <dgm:pt modelId="{1370869F-EED0-40EB-AF9D-5CEBB68EA150}" type="pres">
      <dgm:prSet presAssocID="{551C60A4-B73F-4222-97C1-16EC49F1E08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6E89AB-5651-4CB1-93A7-A821F2F3C461}" type="pres">
      <dgm:prSet presAssocID="{8AED3F55-768A-4FD0-9E0A-146A4FD8803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E53185-A1BD-4D37-B9D1-A6D5CD5EA2D7}" type="pres">
      <dgm:prSet presAssocID="{06A7B6F5-1826-4E6F-A039-63AC747BEC58}" presName="sibTrans" presStyleCnt="0"/>
      <dgm:spPr/>
    </dgm:pt>
    <dgm:pt modelId="{B6C2C514-B43F-47E4-AC8F-5D82B7B0A3C2}" type="pres">
      <dgm:prSet presAssocID="{2E0AD7F1-8AEC-43E4-BF55-AF0DC2F0F62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DE3930-5D0E-4860-8455-A1D9040338C4}" type="pres">
      <dgm:prSet presAssocID="{A8E6B4B3-C990-469A-BC00-DD189D5C2926}" presName="sibTrans" presStyleCnt="0"/>
      <dgm:spPr/>
    </dgm:pt>
    <dgm:pt modelId="{FB1B8314-8FB0-41F1-B8C0-A1E57E464BFC}" type="pres">
      <dgm:prSet presAssocID="{45522966-EF7B-4F2F-999A-F55FD25A001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E66436-D233-4F0C-8BF3-04270736E084}" type="presOf" srcId="{551C60A4-B73F-4222-97C1-16EC49F1E08A}" destId="{1370869F-EED0-40EB-AF9D-5CEBB68EA150}" srcOrd="0" destOrd="0" presId="urn:microsoft.com/office/officeart/2005/8/layout/default#1"/>
    <dgm:cxn modelId="{4F1F0592-9B8D-4A7E-84B1-FB793E864D9F}" srcId="{551C60A4-B73F-4222-97C1-16EC49F1E08A}" destId="{2E0AD7F1-8AEC-43E4-BF55-AF0DC2F0F62C}" srcOrd="1" destOrd="0" parTransId="{2A3A2F58-A73C-4B9D-82F6-EF889C5283E9}" sibTransId="{A8E6B4B3-C990-469A-BC00-DD189D5C2926}"/>
    <dgm:cxn modelId="{BDD2345B-A823-41A3-B53D-233FF53EF39B}" srcId="{551C60A4-B73F-4222-97C1-16EC49F1E08A}" destId="{8AED3F55-768A-4FD0-9E0A-146A4FD8803D}" srcOrd="0" destOrd="0" parTransId="{BFD616CB-99EB-46BD-90E8-B644FFD6C312}" sibTransId="{06A7B6F5-1826-4E6F-A039-63AC747BEC58}"/>
    <dgm:cxn modelId="{E2E2E715-CF78-459D-8E68-2E4DE4117F80}" type="presOf" srcId="{45522966-EF7B-4F2F-999A-F55FD25A001A}" destId="{FB1B8314-8FB0-41F1-B8C0-A1E57E464BFC}" srcOrd="0" destOrd="0" presId="urn:microsoft.com/office/officeart/2005/8/layout/default#1"/>
    <dgm:cxn modelId="{009C1FDA-77D1-4B02-9EEC-70DD721298BB}" srcId="{551C60A4-B73F-4222-97C1-16EC49F1E08A}" destId="{45522966-EF7B-4F2F-999A-F55FD25A001A}" srcOrd="2" destOrd="0" parTransId="{5A2A9646-01D1-43BC-9415-536B95AD381D}" sibTransId="{61132125-3D56-4EAE-BF7F-A847705E46EB}"/>
    <dgm:cxn modelId="{BE60BE14-8AAF-49A1-B2E2-7B6F18EA7611}" type="presOf" srcId="{8AED3F55-768A-4FD0-9E0A-146A4FD8803D}" destId="{656E89AB-5651-4CB1-93A7-A821F2F3C461}" srcOrd="0" destOrd="0" presId="urn:microsoft.com/office/officeart/2005/8/layout/default#1"/>
    <dgm:cxn modelId="{32E62E90-2B74-440B-BFEE-D91639D473EA}" type="presOf" srcId="{2E0AD7F1-8AEC-43E4-BF55-AF0DC2F0F62C}" destId="{B6C2C514-B43F-47E4-AC8F-5D82B7B0A3C2}" srcOrd="0" destOrd="0" presId="urn:microsoft.com/office/officeart/2005/8/layout/default#1"/>
    <dgm:cxn modelId="{36B73120-EA4B-4809-A8ED-0C6B0A35AA7B}" type="presParOf" srcId="{1370869F-EED0-40EB-AF9D-5CEBB68EA150}" destId="{656E89AB-5651-4CB1-93A7-A821F2F3C461}" srcOrd="0" destOrd="0" presId="urn:microsoft.com/office/officeart/2005/8/layout/default#1"/>
    <dgm:cxn modelId="{1062D0C8-218A-46D2-BD6B-25794986EA5A}" type="presParOf" srcId="{1370869F-EED0-40EB-AF9D-5CEBB68EA150}" destId="{1DE53185-A1BD-4D37-B9D1-A6D5CD5EA2D7}" srcOrd="1" destOrd="0" presId="urn:microsoft.com/office/officeart/2005/8/layout/default#1"/>
    <dgm:cxn modelId="{1F20C109-0809-4678-A84D-3C8E2CC85330}" type="presParOf" srcId="{1370869F-EED0-40EB-AF9D-5CEBB68EA150}" destId="{B6C2C514-B43F-47E4-AC8F-5D82B7B0A3C2}" srcOrd="2" destOrd="0" presId="urn:microsoft.com/office/officeart/2005/8/layout/default#1"/>
    <dgm:cxn modelId="{02E46AF6-6053-4C62-8F95-EC8F2F39B603}" type="presParOf" srcId="{1370869F-EED0-40EB-AF9D-5CEBB68EA150}" destId="{74DE3930-5D0E-4860-8455-A1D9040338C4}" srcOrd="3" destOrd="0" presId="urn:microsoft.com/office/officeart/2005/8/layout/default#1"/>
    <dgm:cxn modelId="{4AE56808-51BA-4AFB-8709-4F8498C1BD57}" type="presParOf" srcId="{1370869F-EED0-40EB-AF9D-5CEBB68EA150}" destId="{FB1B8314-8FB0-41F1-B8C0-A1E57E464BFC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6E89AB-5651-4CB1-93A7-A821F2F3C461}">
      <dsp:nvSpPr>
        <dsp:cNvPr id="0" name=""/>
        <dsp:cNvSpPr/>
      </dsp:nvSpPr>
      <dsp:spPr>
        <a:xfrm>
          <a:off x="570607" y="694"/>
          <a:ext cx="3375421" cy="20252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-добувають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інформацію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підозрілу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поведінку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іноземних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громадян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 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570607" y="694"/>
        <a:ext cx="3375421" cy="2025253"/>
      </dsp:txXfrm>
    </dsp:sp>
    <dsp:sp modelId="{B6C2C514-B43F-47E4-AC8F-5D82B7B0A3C2}">
      <dsp:nvSpPr>
        <dsp:cNvPr id="0" name=""/>
        <dsp:cNvSpPr/>
      </dsp:nvSpPr>
      <dsp:spPr>
        <a:xfrm>
          <a:off x="4283571" y="694"/>
          <a:ext cx="3375421" cy="2025253"/>
        </a:xfrm>
        <a:prstGeom prst="rect">
          <a:avLst/>
        </a:prstGeom>
        <a:gradFill rotWithShape="0">
          <a:gsLst>
            <a:gs pos="0">
              <a:schemeClr val="accent3">
                <a:hueOff val="1187685"/>
                <a:satOff val="6397"/>
                <a:lumOff val="8726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1187685"/>
                <a:satOff val="6397"/>
                <a:lumOff val="8726"/>
                <a:alphaOff val="0"/>
                <a:tint val="86000"/>
                <a:satMod val="115000"/>
              </a:schemeClr>
            </a:gs>
            <a:gs pos="100000">
              <a:schemeClr val="accent3">
                <a:hueOff val="1187685"/>
                <a:satOff val="6397"/>
                <a:lumOff val="8726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1187685"/>
              <a:satOff val="6397"/>
              <a:lumOff val="8726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-збирають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відомості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компрометуючого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характеру (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наприклад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отримання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хабарів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);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4283571" y="694"/>
        <a:ext cx="3375421" cy="2025253"/>
      </dsp:txXfrm>
    </dsp:sp>
    <dsp:sp modelId="{FB1B8314-8FB0-41F1-B8C0-A1E57E464BFC}">
      <dsp:nvSpPr>
        <dsp:cNvPr id="0" name=""/>
        <dsp:cNvSpPr/>
      </dsp:nvSpPr>
      <dsp:spPr>
        <a:xfrm>
          <a:off x="2427089" y="2363489"/>
          <a:ext cx="3375421" cy="2025253"/>
        </a:xfrm>
        <a:prstGeom prst="rect">
          <a:avLst/>
        </a:prstGeom>
        <a:gradFill rotWithShape="0">
          <a:gsLst>
            <a:gs pos="0">
              <a:schemeClr val="accent3">
                <a:hueOff val="2375371"/>
                <a:satOff val="12794"/>
                <a:lumOff val="17452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2375371"/>
                <a:satOff val="12794"/>
                <a:lumOff val="17452"/>
                <a:alphaOff val="0"/>
                <a:tint val="86000"/>
                <a:satMod val="115000"/>
              </a:schemeClr>
            </a:gs>
            <a:gs pos="100000">
              <a:schemeClr val="accent3">
                <a:hueOff val="2375371"/>
                <a:satOff val="12794"/>
                <a:lumOff val="17452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2375371"/>
              <a:satOff val="12794"/>
              <a:lumOff val="17452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-прагнуть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записати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із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застосуванням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фото-,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кіно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та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відеотехніки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окремі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бесіди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іноземців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їх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діловими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партнерами;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вживають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заходи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щодо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негласного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огляду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особистих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речей,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службових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документів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необачно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залишених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іноземними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громадянами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приміщеннях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готелів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офісів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розважальних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закладів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2427089" y="2363489"/>
        <a:ext cx="3375421" cy="20252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57496"/>
            <a:ext cx="6480048" cy="230124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Зарубіжний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приватної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детективної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адаптація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72198" y="5143512"/>
            <a:ext cx="2714644" cy="1143008"/>
          </a:xfrm>
        </p:spPr>
        <p:txBody>
          <a:bodyPr>
            <a:normAutofit/>
          </a:bodyPr>
          <a:lstStyle/>
          <a:p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Приватні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детективні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агентства часто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займаються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забезпеченням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представництв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німецьких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компаній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кордоном (у тому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захистом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агентурного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технічного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проникнення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конкурентів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ведуть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активну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роботу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місцевими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громадянами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задіяні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проблем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німецького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16386" name="Picture 2" descr="Банкрутствами банків Лагуна і Фірташа займуться міжнародні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0" y="3333749"/>
            <a:ext cx="5905500" cy="35242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цілому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детективні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агентства,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замовлення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німецьких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торгівельно-промислових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посередницьких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компаній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здійснюють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як правило,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наступний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комплекс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стосовно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іноземців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53"/>
            <a:ext cx="8229600" cy="442915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Ці ж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співробітники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 правило,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супроводжують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іноземних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гостей маршрутом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переміщення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особливо в зонах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промислового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будівництва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великих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об’єктів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передовою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технологічною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базою, прагнуть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фіксувати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причини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відхилення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іноземців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зазначених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маршрутів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виявляти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контакти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іноземців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місцевими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громадянами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Таким чином, система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детективних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агентств ФРН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найрозвиненіших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Детективні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агентства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Німеччини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активно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правоохоронними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органами, спецслужбами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інтересах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контррозвідки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збору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застосуванням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могли б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дискредитувати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Слежка, досмотры, запросы.... Закон і Бізне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93816"/>
            <a:ext cx="5072066" cy="2664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29048" cy="1143000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США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543428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 США права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приватного детектива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пов’язані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класом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Приватним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детективам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присвоюються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класи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присвоюється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охоронцям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Детективи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займатися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виключно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збиранням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носіння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зброї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розслідування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охоронних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Детективам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обох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класів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дозволено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затримувати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запідозрених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скоєнні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злочину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передавати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поліцію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заборонено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проводити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обшуки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арешти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Сайт призывной системы США обрушился, не выдержав возросшего траф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20691" y="0"/>
            <a:ext cx="4023309" cy="2514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4543428" cy="5114948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ліцензії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заняття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приватним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розшуком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США – справа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складна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тривала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ліцензія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межах одного штату, тому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великі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детективні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агентства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реєструються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декількох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штатах США.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3D White People. Detective. Private Investigator Stock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707162"/>
            <a:ext cx="3786182" cy="61508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Детективная вечерин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8572" y="0"/>
            <a:ext cx="5075428" cy="58578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6729402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Проблема правового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детективної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4857752" cy="5214974"/>
          </a:xfrm>
        </p:spPr>
        <p:txBody>
          <a:bodyPr>
            <a:noAutofit/>
          </a:bodyPr>
          <a:lstStyle/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Детективна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будуватись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принципах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законності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особливо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стосується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правовідносин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клієнтами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розраховувати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безпечну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кваліфікований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прав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Проблема правового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детективної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охоплює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національний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міжнародний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світовій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арені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розшукова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організаціями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складаються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висококваліфікованих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фахівців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плечима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військову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службу, роботу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правоохоронних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органах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спецслужбах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держав.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Йдеться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спеціалізовані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детективні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надають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широкий спектр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різноманітних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участі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створенні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нормативних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консультуванні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особистої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участі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розслідуванні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злочинів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розшуку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злочинців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В Україні офіційно узаконили діяльність приватних детективів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715436" cy="621508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214290"/>
            <a:ext cx="7429520" cy="5929354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Іноземний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міжнародний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детективної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огляду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новизну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цінним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потребує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врахування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позитивних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негативних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впровадженні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елементів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вітчизняних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Приватні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детективні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агентства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державах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відіграють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роль.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існують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поза законом,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фактично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порушуючи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спробі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населенню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ефективно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доповнюють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правоохоронних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відіграють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Висновки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огляду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вивчений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держав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якомога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суспільстві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зазначити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умовами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приватної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детективної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є: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яке б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легалізувало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приватну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детективну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але 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окреслювало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сферу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тенденції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стратегію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Великобританії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США, ФРН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демонструє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високу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приватної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детективної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законодавчу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базу.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122" name="Picture 2" descr="Новини Верховна Рада – Реструктуризація, спецконфіскація і Ко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1"/>
            <a:ext cx="2786050" cy="1741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найширшої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правоохоронних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приватними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детективними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структурами,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розвинених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Особливо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нагоді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сьогодення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ФРН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приватних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детективів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спецслужб.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Коли потрібно швидко вирішити справу, зберігши повну секретність ..."/>
          <p:cNvPicPr>
            <a:picLocks noChangeAspect="1" noChangeArrowheads="1"/>
          </p:cNvPicPr>
          <p:nvPr/>
        </p:nvPicPr>
        <p:blipFill>
          <a:blip r:embed="rId2"/>
          <a:srcRect r="4746"/>
          <a:stretch>
            <a:fillRect/>
          </a:stretch>
        </p:blipFill>
        <p:spPr bwMode="auto">
          <a:xfrm>
            <a:off x="5357818" y="4815990"/>
            <a:ext cx="3438560" cy="18163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0" name="Picture 4" descr="Холмс - Детективне агентство Тернопіл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654753"/>
            <a:ext cx="3071834" cy="2203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Вжиття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дієвих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довіри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офіційно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зареєстрованих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приватних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детективних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агентств.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Варто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врахувати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негативний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Великобританії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незважаючи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наявність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традиції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високих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критеріїв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Асоціації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Британських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детективів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повноважень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входять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лав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Асоціації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приватної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детективної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цілому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скептичне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Мои документы\Дистанційне навч\0_mai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8858312" cy="64294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6758006" cy="582594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Поняття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642918"/>
            <a:ext cx="4357718" cy="4983179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Приватна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детективна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розшукова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дозволена органами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поліції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незалежна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професійна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приватних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детективів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приватних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детективних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(агентств)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клієнтам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платній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договірній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детективних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їхніх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законних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прав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підставах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в порядку,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передбачені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Законом.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На гачку у детектива - Львівська Пошт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57430"/>
            <a:ext cx="4298395" cy="450057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1802" y="357166"/>
            <a:ext cx="5614998" cy="5768997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приватного детектива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сприяння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безпеці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замовника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керівництву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уповноваженим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працівникам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зборі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 особу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організацію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перевірка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наданих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можливими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партнерами,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підтвердження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факту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Безумовно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дана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відбуватися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виключно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рамках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чинних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допускаючи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свобод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свободу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особисту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недоторканість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гарантується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ст. 29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Конституції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Статтею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гарантується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таємниця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листування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телефонних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розмов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телеграфної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кореспонденції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винятки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встановлені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судом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передбачених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законом.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 ст. 32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зазначається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ніхто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зазнавати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втручання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особисте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сімейне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випадків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передбачених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Конституцією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Право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недоторканість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регулюється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нормами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Кримінального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Цивільного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Сімейного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кодексів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Таким чином,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приватної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детективної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вимагає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знаходження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оптимального балансу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можливостями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законного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збору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накопичення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достовірності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обробки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конституційними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охоронюваними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законом) правами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Тест. Насколько вы наблюдательны? — Новости Барановичей, Бреста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092" y="3717871"/>
            <a:ext cx="4714908" cy="31401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Зарубіжний досвід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8229600" cy="4168773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Особливої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гостроти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проблема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громадських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провадження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негласного контролю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інформаційними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ресурсами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набула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США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Європейському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Союзі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Великобританії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Сполучених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Штатах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законодавчі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обмеження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відеоспостереження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виробництві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Натомість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Австрії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Німеччині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Норвегії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Швеції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роботодавець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зобов’язаний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дійти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згоди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питаннях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працівниками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5800708" cy="582594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Великобританія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5357850" cy="5786454"/>
          </a:xfrm>
        </p:spPr>
        <p:txBody>
          <a:bodyPr>
            <a:noAutofit/>
          </a:bodyPr>
          <a:lstStyle/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Зважаючи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вищезазначені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чинники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враховуючи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той факт,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більшості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європейських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держав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детективні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агентства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діють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уже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давно, не дивно,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добре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врегульованою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контрольованою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Так,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Великобританії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ніхто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просто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відкрити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бізнес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стати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приватним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детективом,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адже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здавати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іспити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профпридатність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отримувати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ліцензію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Належність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членство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відповідній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асоціації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такій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Асоціація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Британських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детективів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гарантує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володіє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достатнім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досвідом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Стати членом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Асоціації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Британських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детективів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наданні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рекомендацій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держустанов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поліції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кримінального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розшуку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юридичної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враховується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розкритих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справ,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кандидата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логічно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мислити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витримувати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стресові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AutoShape 2" descr="Великобритания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4" name="AutoShape 4" descr="Великобритания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6" name="Picture 6" descr="Скачать обои British flag, Great Britain, silk, flag of Great Britain для  рабочего стола бесплатно. Картинки для рабочего стола бесплат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6946" y="1"/>
            <a:ext cx="3427054" cy="21431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Правки в КПК: кілька років на експертизу та відеофіксація з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86124"/>
            <a:ext cx="4760325" cy="3571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86874" cy="5911873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перевірка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мало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відрізняється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працевлаштування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державні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правоохоронні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. Цей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гарантію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члени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Асоціації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Британських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детективів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професійно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рамках закону.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суворий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підхід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виправданим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адже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Великобританії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приватні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детективи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самостійно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проводити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кримінальні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розслідування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затримувати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злочинців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передавати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суду.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Водночас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незважаючи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серйозність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10 000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приватних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детективів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Великобританії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ліцензії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Особи,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володіють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необхідним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рівнем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навиків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профільною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освітою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часто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вводять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оману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клієнтів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дискредитуючи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приватного детектива.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0" name="Picture 4" descr="Приватна детективна діяльність - в чому суть нового законопроекту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3857628"/>
            <a:ext cx="3714776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6300774" cy="1143000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Німеччина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6400816" cy="482919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приватних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детективів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</a:p>
          <a:p>
            <a:pPr>
              <a:lnSpc>
                <a:spcPct val="11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Німеччині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комерціалізованою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спрямованістю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Приватне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детективне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бюро у ФРН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повинне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зареєстроване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установа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займається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підприємницькою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Бюро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постанови,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стосуються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подібних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Німеччини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відміну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засновник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повинен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володіти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професійною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натомість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мінімального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Державна символіка Німеччин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"/>
            <a:ext cx="3143240" cy="20738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Федеральним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законом про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приватні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відкриття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приватної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детективної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служби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потрібен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спеціальний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дозвіл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місцевої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 тому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укладання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контрактів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замовником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відомством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приватною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фірмою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У такому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дозволі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відмовлено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приватна структура не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змозі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забезпечити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необхідний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достатніх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технічних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Квартал 95 вперше знімає кримінальний детекти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929066"/>
            <a:ext cx="7786710" cy="28144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186</TotalTime>
  <Words>1409</Words>
  <Application>Microsoft Office PowerPoint</Application>
  <PresentationFormat>Экран (4:3)</PresentationFormat>
  <Paragraphs>35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Calibri</vt:lpstr>
      <vt:lpstr>Constantia</vt:lpstr>
      <vt:lpstr>Times New Roman</vt:lpstr>
      <vt:lpstr>Wingdings 2</vt:lpstr>
      <vt:lpstr>Поток</vt:lpstr>
      <vt:lpstr>Зарубіжний досвід здійснення приватної детективної діяльності та його адаптація в Україні</vt:lpstr>
      <vt:lpstr>Поняття</vt:lpstr>
      <vt:lpstr>Презентация PowerPoint</vt:lpstr>
      <vt:lpstr>Презентация PowerPoint</vt:lpstr>
      <vt:lpstr>Зарубіжний досвід</vt:lpstr>
      <vt:lpstr>Великобританія</vt:lpstr>
      <vt:lpstr>Презентация PowerPoint</vt:lpstr>
      <vt:lpstr>Німеччина</vt:lpstr>
      <vt:lpstr>Презентация PowerPoint</vt:lpstr>
      <vt:lpstr>Презентация PowerPoint</vt:lpstr>
      <vt:lpstr>В цілому детективні агентства, на замовлення німецьких торгівельно-промислових та посередницьких компаній, здійснюють, як правило, наступний комплекс заходів стосовно іноземців: </vt:lpstr>
      <vt:lpstr>Презентация PowerPoint</vt:lpstr>
      <vt:lpstr>США</vt:lpstr>
      <vt:lpstr>Презентация PowerPoint</vt:lpstr>
      <vt:lpstr>Проблема правового регулювання детективної діяльності</vt:lpstr>
      <vt:lpstr>Презентация PowerPoint</vt:lpstr>
      <vt:lpstr>Висновки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Зарубіжний досвід здійснення приватної детективної діяльності та його адаптація в Україні</dc:title>
  <dc:creator>ПК</dc:creator>
  <cp:lastModifiedBy>Veronika</cp:lastModifiedBy>
  <cp:revision>24</cp:revision>
  <dcterms:created xsi:type="dcterms:W3CDTF">2020-05-02T10:59:54Z</dcterms:created>
  <dcterms:modified xsi:type="dcterms:W3CDTF">2024-09-15T14:03:39Z</dcterms:modified>
</cp:coreProperties>
</file>