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917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2587</c:v>
                </c:pt>
                <c:pt idx="1">
                  <c:v>2387</c:v>
                </c:pt>
                <c:pt idx="2">
                  <c:v>2049</c:v>
                </c:pt>
                <c:pt idx="3">
                  <c:v>1484</c:v>
                </c:pt>
                <c:pt idx="4">
                  <c:v>1455</c:v>
                </c:pt>
                <c:pt idx="5">
                  <c:v>1268</c:v>
                </c:pt>
                <c:pt idx="6">
                  <c:v>383</c:v>
                </c:pt>
                <c:pt idx="7">
                  <c:v>361</c:v>
                </c:pt>
                <c:pt idx="8">
                  <c:v>345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0BF-489C-8258-0F74CC5B1D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21200912"/>
        <c:axId val="1513586128"/>
      </c:lineChart>
      <c:catAx>
        <c:axId val="1521200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513586128"/>
        <c:crosses val="autoZero"/>
        <c:auto val="1"/>
        <c:lblAlgn val="ctr"/>
        <c:lblOffset val="100"/>
        <c:noMultiLvlLbl val="0"/>
      </c:catAx>
      <c:valAx>
        <c:axId val="1513586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521200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15078.2</c:v>
                </c:pt>
                <c:pt idx="1">
                  <c:v>14334.3</c:v>
                </c:pt>
                <c:pt idx="2">
                  <c:v>14106.5</c:v>
                </c:pt>
                <c:pt idx="3">
                  <c:v>12513.2</c:v>
                </c:pt>
                <c:pt idx="4">
                  <c:v>11282.3</c:v>
                </c:pt>
                <c:pt idx="5">
                  <c:v>10680.2</c:v>
                </c:pt>
                <c:pt idx="6">
                  <c:v>14052.4</c:v>
                </c:pt>
                <c:pt idx="7">
                  <c:v>19200.099999999999</c:v>
                </c:pt>
                <c:pt idx="8">
                  <c:v>30195.3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73C-4443-9DEF-5ABB0DA503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24093104"/>
        <c:axId val="1551180064"/>
      </c:lineChart>
      <c:catAx>
        <c:axId val="1524093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551180064"/>
        <c:crosses val="autoZero"/>
        <c:auto val="1"/>
        <c:lblAlgn val="ctr"/>
        <c:lblOffset val="100"/>
        <c:noMultiLvlLbl val="0"/>
      </c:catAx>
      <c:valAx>
        <c:axId val="1551180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524093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Лист1!$A$2:$A$8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2017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16.7</c:v>
                </c:pt>
                <c:pt idx="1">
                  <c:v>22.1</c:v>
                </c:pt>
                <c:pt idx="2">
                  <c:v>22.3</c:v>
                </c:pt>
                <c:pt idx="3">
                  <c:v>17.100000000000001</c:v>
                </c:pt>
                <c:pt idx="4">
                  <c:v>14.9</c:v>
                </c:pt>
                <c:pt idx="5">
                  <c:v>17.399999999999999</c:v>
                </c:pt>
                <c:pt idx="6">
                  <c:v>27.5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491-42D2-824B-A5419982FA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18797200"/>
        <c:axId val="1551167584"/>
      </c:lineChart>
      <c:catAx>
        <c:axId val="1518797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551167584"/>
        <c:crosses val="autoZero"/>
        <c:auto val="1"/>
        <c:lblAlgn val="ctr"/>
        <c:lblOffset val="100"/>
        <c:noMultiLvlLbl val="0"/>
      </c:catAx>
      <c:valAx>
        <c:axId val="1551167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518797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Лист1!$A$2:$A$8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2017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8100.2</c:v>
                </c:pt>
                <c:pt idx="1">
                  <c:v>69589.3</c:v>
                </c:pt>
                <c:pt idx="2">
                  <c:v>84917.9</c:v>
                </c:pt>
                <c:pt idx="3">
                  <c:v>24236.9</c:v>
                </c:pt>
                <c:pt idx="4">
                  <c:v>57398.2</c:v>
                </c:pt>
                <c:pt idx="5">
                  <c:v>14557.7</c:v>
                </c:pt>
                <c:pt idx="6">
                  <c:v>109734.7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101-482E-B1F3-AE7E04A9E5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24087504"/>
        <c:axId val="1454595104"/>
      </c:lineChart>
      <c:catAx>
        <c:axId val="1524087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454595104"/>
        <c:crosses val="autoZero"/>
        <c:auto val="1"/>
        <c:lblAlgn val="ctr"/>
        <c:lblOffset val="100"/>
        <c:noMultiLvlLbl val="0"/>
      </c:catAx>
      <c:valAx>
        <c:axId val="1454595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524087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Лист1!$A$2:$A$8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2017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13.8</c:v>
                </c:pt>
                <c:pt idx="1">
                  <c:v>17.8</c:v>
                </c:pt>
                <c:pt idx="2">
                  <c:v>17.399999999999999</c:v>
                </c:pt>
                <c:pt idx="3">
                  <c:v>11.8</c:v>
                </c:pt>
                <c:pt idx="4">
                  <c:v>9.5</c:v>
                </c:pt>
                <c:pt idx="5">
                  <c:v>17.399999999999999</c:v>
                </c:pt>
                <c:pt idx="6">
                  <c:v>27.5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A97-4575-B704-CFDA5B8F12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20963744"/>
        <c:axId val="1454762448"/>
      </c:lineChart>
      <c:catAx>
        <c:axId val="1520963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454762448"/>
        <c:crosses val="autoZero"/>
        <c:auto val="1"/>
        <c:lblAlgn val="ctr"/>
        <c:lblOffset val="100"/>
        <c:noMultiLvlLbl val="0"/>
      </c:catAx>
      <c:valAx>
        <c:axId val="1454762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520963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72475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79081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704069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244749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578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1253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281050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2926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53973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89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9747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0661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33460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01508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05620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46879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59125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0620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E7DCE99-4287-4193-A365-1BC032828C73}" type="datetimeFigureOut">
              <a:rPr lang="uk-UA" smtClean="0"/>
              <a:t>08.04.2020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42B8D25-325D-4F51-A218-2FFAE5888C6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56647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B54D2B-5C24-40C0-B5E0-2415F2ECD2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7" y="816638"/>
            <a:ext cx="3367359" cy="52247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3300"/>
              <a:t>Інноваційний розвиток Тернопільської області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C393813-8D70-4334-B7B4-3B5FBF2199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54295" y="816638"/>
            <a:ext cx="4619706" cy="52247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buFont typeface="Wingdings 3" charset="2"/>
              <a:buChar char=""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Виконав: </a:t>
            </a:r>
          </a:p>
          <a:p>
            <a:pPr algn="l">
              <a:buFont typeface="Wingdings 3" charset="2"/>
              <a:buChar char=""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Студент 2 курсу</a:t>
            </a:r>
          </a:p>
          <a:p>
            <a:pPr algn="l">
              <a:buFont typeface="Wingdings 3" charset="2"/>
              <a:buChar char=""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Менеджменту ЗЕД</a:t>
            </a:r>
          </a:p>
          <a:p>
            <a:pPr algn="l">
              <a:buFont typeface="Wingdings 3" charset="2"/>
              <a:buChar char=""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Резниченко Г. В.</a:t>
            </a:r>
          </a:p>
        </p:txBody>
      </p:sp>
    </p:spTree>
    <p:extLst>
      <p:ext uri="{BB962C8B-B14F-4D97-AF65-F5344CB8AC3E}">
        <p14:creationId xmlns:p14="http://schemas.microsoft.com/office/powerpoint/2010/main" val="3831507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3B3227-7B37-4C9A-809B-28240BFE7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/>
              <a:t>Кількість наукових працівників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F2EE804F-5A72-4C0C-89E1-7B72FC5562E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5735544"/>
              </p:ext>
            </p:extLst>
          </p:nvPr>
        </p:nvGraphicFramePr>
        <p:xfrm>
          <a:off x="914400" y="2366963"/>
          <a:ext cx="10363200" cy="3424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83625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F71FC0-B0EA-40CA-95B2-A83645E66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211" y="1348991"/>
            <a:ext cx="9887578" cy="4160018"/>
          </a:xfrm>
        </p:spPr>
        <p:txBody>
          <a:bodyPr>
            <a:normAutofit/>
          </a:bodyPr>
          <a:lstStyle/>
          <a:p>
            <a:pPr algn="ctr"/>
            <a:r>
              <a:rPr lang="uk-UA" dirty="0"/>
              <a:t>Дані за 2010-2015 роки містять постійних та тимчасових працівників (сумісників та осіб, які працюють за договорами цивільно-правового характеру, включаючи науково-педагогічних працівників), починаючи з 2016 року дані наведені без урахування науково-педагогічних працівників.</a:t>
            </a:r>
          </a:p>
        </p:txBody>
      </p:sp>
    </p:spTree>
    <p:extLst>
      <p:ext uri="{BB962C8B-B14F-4D97-AF65-F5344CB8AC3E}">
        <p14:creationId xmlns:p14="http://schemas.microsoft.com/office/powerpoint/2010/main" val="2948711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8CB1AB-A261-4E4D-B010-16A420552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55032"/>
          </a:xfrm>
        </p:spPr>
        <p:txBody>
          <a:bodyPr/>
          <a:lstStyle/>
          <a:p>
            <a:pPr algn="ctr"/>
            <a:r>
              <a:rPr lang="ru-RU" b="1" dirty="0" err="1"/>
              <a:t>Витрати</a:t>
            </a:r>
            <a:r>
              <a:rPr lang="ru-RU" b="1" dirty="0"/>
              <a:t> на </a:t>
            </a:r>
            <a:r>
              <a:rPr lang="ru-RU" b="1" dirty="0" err="1"/>
              <a:t>виконання</a:t>
            </a:r>
            <a:r>
              <a:rPr lang="ru-RU" b="1" dirty="0"/>
              <a:t> </a:t>
            </a:r>
            <a:r>
              <a:rPr lang="ru-RU" b="1" dirty="0" err="1"/>
              <a:t>наукових</a:t>
            </a:r>
            <a:r>
              <a:rPr lang="ru-RU" b="1" dirty="0"/>
              <a:t> </a:t>
            </a:r>
            <a:r>
              <a:rPr lang="ru-RU" b="1" dirty="0" err="1"/>
              <a:t>досліджень</a:t>
            </a:r>
            <a:endParaRPr lang="uk-UA" dirty="0"/>
          </a:p>
        </p:txBody>
      </p:sp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F1503831-FF02-4DD0-9A67-9EE8A253702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658348"/>
              </p:ext>
            </p:extLst>
          </p:nvPr>
        </p:nvGraphicFramePr>
        <p:xfrm>
          <a:off x="838200" y="1255516"/>
          <a:ext cx="10515600" cy="5021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82470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4B83D6-518E-48DF-BF78-FBCFD38A8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/>
              <a:t>Інноваційна активність промислових підприємств</a:t>
            </a:r>
            <a:endParaRPr lang="uk-UA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B65D3209-AD9E-49F1-97BB-76C102E094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0408415"/>
              </p:ext>
            </p:extLst>
          </p:nvPr>
        </p:nvGraphicFramePr>
        <p:xfrm>
          <a:off x="914400" y="2366963"/>
          <a:ext cx="10363200" cy="3424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83960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273505-1C85-4379-89E8-3E30F8B40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/>
              <a:t>Загальна сума витрат на інноваційну </a:t>
            </a:r>
            <a:r>
              <a:rPr lang="uk-UA" dirty="0" err="1"/>
              <a:t>діяльнсть</a:t>
            </a:r>
            <a:r>
              <a:rPr lang="uk-UA" dirty="0"/>
              <a:t> підприємств</a:t>
            </a:r>
            <a:br>
              <a:rPr lang="uk-UA" dirty="0"/>
            </a:br>
            <a:endParaRPr lang="uk-UA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E82DB6E9-CC09-441F-AAC0-1F2614D8FBF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5832381"/>
              </p:ext>
            </p:extLst>
          </p:nvPr>
        </p:nvGraphicFramePr>
        <p:xfrm>
          <a:off x="914400" y="2366963"/>
          <a:ext cx="10363200" cy="3424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2171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468EAB-B4AB-4D13-B0C3-7F5F6D592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/>
              <a:t>Впровадження</a:t>
            </a:r>
            <a:r>
              <a:rPr lang="ru-RU" b="1" dirty="0"/>
              <a:t> </a:t>
            </a:r>
            <a:r>
              <a:rPr lang="ru-RU" b="1" dirty="0" err="1"/>
              <a:t>інновацій</a:t>
            </a:r>
            <a:r>
              <a:rPr lang="ru-RU" b="1" dirty="0"/>
              <a:t> на </a:t>
            </a:r>
            <a:r>
              <a:rPr lang="ru-RU" b="1" dirty="0" err="1"/>
              <a:t>промислових</a:t>
            </a:r>
            <a:r>
              <a:rPr lang="ru-RU" b="1" dirty="0"/>
              <a:t> </a:t>
            </a:r>
            <a:r>
              <a:rPr lang="ru-RU" b="1" dirty="0" err="1"/>
              <a:t>підприємствах</a:t>
            </a:r>
            <a:endParaRPr lang="uk-UA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883EBCEE-B493-4052-B340-CD79E6B50D4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256059"/>
              </p:ext>
            </p:extLst>
          </p:nvPr>
        </p:nvGraphicFramePr>
        <p:xfrm>
          <a:off x="914400" y="2366963"/>
          <a:ext cx="10363200" cy="3424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52522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6C490A-5A32-4D06-8FBC-F5C13C417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r>
              <a:rPr lang="uk-UA" dirty="0"/>
              <a:t>Можна однозначно констатувати, що рівень здійснення інноваційної діяльності підприємств Тернопільської області є недостатнім. Про це свідчать низькі показники щодо кількості інноваційних підприємств і витрат на інновації та кількості нових продуктів і процесів, які з року в рік зменшуються. </a:t>
            </a:r>
          </a:p>
        </p:txBody>
      </p:sp>
    </p:spTree>
    <p:extLst>
      <p:ext uri="{BB962C8B-B14F-4D97-AF65-F5344CB8AC3E}">
        <p14:creationId xmlns:p14="http://schemas.microsoft.com/office/powerpoint/2010/main" val="3107680159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2</TotalTime>
  <Words>119</Words>
  <Application>Microsoft Office PowerPoint</Application>
  <PresentationFormat>Широкоэкранный</PresentationFormat>
  <Paragraphs>12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Tw Cen MT</vt:lpstr>
      <vt:lpstr>Wingdings 3</vt:lpstr>
      <vt:lpstr>Капля</vt:lpstr>
      <vt:lpstr>Інноваційний розвиток Тернопільської області</vt:lpstr>
      <vt:lpstr>Кількість наукових працівників</vt:lpstr>
      <vt:lpstr>Дані за 2010-2015 роки містять постійних та тимчасових працівників (сумісників та осіб, які працюють за договорами цивільно-правового характеру, включаючи науково-педагогічних працівників), починаючи з 2016 року дані наведені без урахування науково-педагогічних працівників.</vt:lpstr>
      <vt:lpstr>Витрати на виконання наукових досліджень</vt:lpstr>
      <vt:lpstr>Інноваційна активність промислових підприємств</vt:lpstr>
      <vt:lpstr>Загальна сума витрат на інноваційну діяльнсть підприємств </vt:lpstr>
      <vt:lpstr>Впровадження інновацій на промислових підприємствах</vt:lpstr>
      <vt:lpstr>Можна однозначно констатувати, що рівень здійснення інноваційної діяльності підприємств Тернопільської області є недостатнім. Про це свідчать низькі показники щодо кількості інноваційних підприємств і витрат на інновації та кількості нових продуктів і процесів, які з року в рік зменшуються.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Інноваційний розвиток Тернопільської області</dc:title>
  <dc:creator>Георгій Резниченко</dc:creator>
  <cp:lastModifiedBy>Георгій Резниченко</cp:lastModifiedBy>
  <cp:revision>1</cp:revision>
  <dcterms:created xsi:type="dcterms:W3CDTF">2020-04-08T17:47:28Z</dcterms:created>
  <dcterms:modified xsi:type="dcterms:W3CDTF">2020-04-08T17:50:20Z</dcterms:modified>
</cp:coreProperties>
</file>