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9" r:id="rId3"/>
    <p:sldId id="291" r:id="rId4"/>
    <p:sldId id="292" r:id="rId5"/>
    <p:sldId id="278" r:id="rId6"/>
    <p:sldId id="279" r:id="rId7"/>
    <p:sldId id="282" r:id="rId8"/>
    <p:sldId id="283" r:id="rId9"/>
    <p:sldId id="284" r:id="rId10"/>
    <p:sldId id="280" r:id="rId11"/>
    <p:sldId id="281" r:id="rId12"/>
    <p:sldId id="277" r:id="rId13"/>
    <p:sldId id="263" r:id="rId14"/>
    <p:sldId id="285" r:id="rId15"/>
    <p:sldId id="289" r:id="rId16"/>
    <p:sldId id="286" r:id="rId17"/>
    <p:sldId id="287" r:id="rId18"/>
    <p:sldId id="288" r:id="rId19"/>
    <p:sldId id="293" r:id="rId20"/>
    <p:sldId id="294" r:id="rId21"/>
    <p:sldId id="295" r:id="rId22"/>
    <p:sldId id="296" r:id="rId23"/>
    <p:sldId id="290" r:id="rId24"/>
    <p:sldId id="297" r:id="rId25"/>
    <p:sldId id="264" r:id="rId26"/>
    <p:sldId id="265" r:id="rId27"/>
    <p:sldId id="262" r:id="rId28"/>
    <p:sldId id="266" r:id="rId29"/>
    <p:sldId id="270" r:id="rId30"/>
    <p:sldId id="271" r:id="rId31"/>
    <p:sldId id="272"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6991" autoAdjust="0"/>
  </p:normalViewPr>
  <p:slideViewPr>
    <p:cSldViewPr>
      <p:cViewPr varScale="1">
        <p:scale>
          <a:sx n="62" d="100"/>
          <a:sy n="62" d="100"/>
        </p:scale>
        <p:origin x="1978"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5BFD24-FBFD-41ED-823F-45E48C189A64}" type="datetimeFigureOut">
              <a:rPr lang="uk-UA" smtClean="0"/>
              <a:t>04.09.2024</a:t>
            </a:fld>
            <a:endParaRPr lang="uk-UA"/>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9B31B8-51C0-48B1-9D5A-DBF3953E777C}" type="slidenum">
              <a:rPr lang="uk-UA" smtClean="0"/>
              <a:t>‹#›</a:t>
            </a:fld>
            <a:endParaRPr lang="uk-UA"/>
          </a:p>
        </p:txBody>
      </p:sp>
    </p:spTree>
    <p:extLst>
      <p:ext uri="{BB962C8B-B14F-4D97-AF65-F5344CB8AC3E}">
        <p14:creationId xmlns:p14="http://schemas.microsoft.com/office/powerpoint/2010/main" val="263364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b="1"/>
              <a:t>Основні відмінності:</a:t>
            </a:r>
          </a:p>
          <a:p>
            <a:pPr>
              <a:buFont typeface="Arial" panose="020B0604020202020204" pitchFamily="34" charset="0"/>
              <a:buChar char="•"/>
            </a:pPr>
            <a:r>
              <a:rPr lang="uk-UA" b="1"/>
              <a:t>Фокус</a:t>
            </a:r>
            <a:r>
              <a:rPr lang="uk-UA"/>
              <a:t>: Архітектор програмного забезпечення зосереджується на технічному дизайні та структурі системи, тоді як тімлід зосереджується на управлінні командою та забезпеченні виконання проєкту вчасно.</a:t>
            </a:r>
          </a:p>
          <a:p>
            <a:pPr>
              <a:buFont typeface="Arial" panose="020B0604020202020204" pitchFamily="34" charset="0"/>
              <a:buChar char="•"/>
            </a:pPr>
            <a:r>
              <a:rPr lang="uk-UA" b="1"/>
              <a:t>Обсяг</a:t>
            </a:r>
            <a:r>
              <a:rPr lang="uk-UA"/>
              <a:t>: Робота архітектора програмного забезпечення більш стратегічна і довгострокова, орієнтована на загальну архітектуру. Робота тімліда більш тактична, спрямована на щоденне управління командою.</a:t>
            </a:r>
          </a:p>
          <a:p>
            <a:r>
              <a:rPr lang="uk-UA"/>
              <a:t>Ці ролі можуть перетинатися, особливо в менших командах, але вони мають різні області зосередження.</a:t>
            </a:r>
          </a:p>
          <a:p>
            <a:endParaRPr lang="uk-UA"/>
          </a:p>
        </p:txBody>
      </p:sp>
      <p:sp>
        <p:nvSpPr>
          <p:cNvPr id="4" name="Номер слайда 3"/>
          <p:cNvSpPr>
            <a:spLocks noGrp="1"/>
          </p:cNvSpPr>
          <p:nvPr>
            <p:ph type="sldNum" sz="quarter" idx="5"/>
          </p:nvPr>
        </p:nvSpPr>
        <p:spPr/>
        <p:txBody>
          <a:bodyPr/>
          <a:lstStyle/>
          <a:p>
            <a:fld id="{FB9B31B8-51C0-48B1-9D5A-DBF3953E777C}" type="slidenum">
              <a:rPr lang="uk-UA" smtClean="0"/>
              <a:t>21</a:t>
            </a:fld>
            <a:endParaRPr lang="uk-UA"/>
          </a:p>
        </p:txBody>
      </p:sp>
    </p:spTree>
    <p:extLst>
      <p:ext uri="{BB962C8B-B14F-4D97-AF65-F5344CB8AC3E}">
        <p14:creationId xmlns:p14="http://schemas.microsoft.com/office/powerpoint/2010/main" val="4099467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5"/>
          </p:nvPr>
        </p:nvSpPr>
        <p:spPr/>
        <p:txBody>
          <a:bodyPr/>
          <a:lstStyle/>
          <a:p>
            <a:fld id="{FB9B31B8-51C0-48B1-9D5A-DBF3953E777C}" type="slidenum">
              <a:rPr lang="uk-UA" smtClean="0"/>
              <a:t>22</a:t>
            </a:fld>
            <a:endParaRPr lang="uk-UA"/>
          </a:p>
        </p:txBody>
      </p:sp>
    </p:spTree>
    <p:extLst>
      <p:ext uri="{BB962C8B-B14F-4D97-AF65-F5344CB8AC3E}">
        <p14:creationId xmlns:p14="http://schemas.microsoft.com/office/powerpoint/2010/main" val="3210176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b="1" dirty="0"/>
              <a:t>Інструменти для управління проектами:</a:t>
            </a:r>
          </a:p>
          <a:p>
            <a:pPr>
              <a:buFont typeface="Arial" panose="020B0604020202020204" pitchFamily="34" charset="0"/>
              <a:buChar char="•"/>
            </a:pPr>
            <a:r>
              <a:rPr lang="en-US" b="1" dirty="0"/>
              <a:t>Microsoft Project</a:t>
            </a:r>
            <a:r>
              <a:rPr lang="en-US" dirty="0"/>
              <a:t>: </a:t>
            </a:r>
            <a:r>
              <a:rPr lang="uk-UA" dirty="0"/>
              <a:t>Класичний інструмент для планування проектів, управління ресурсами та відстеження прогресу.</a:t>
            </a:r>
          </a:p>
          <a:p>
            <a:pPr>
              <a:buFont typeface="Arial" panose="020B0604020202020204" pitchFamily="34" charset="0"/>
              <a:buChar char="•"/>
            </a:pPr>
            <a:r>
              <a:rPr lang="en-US" b="1" dirty="0"/>
              <a:t>JIRA</a:t>
            </a:r>
            <a:r>
              <a:rPr lang="en-US" dirty="0"/>
              <a:t>: </a:t>
            </a:r>
            <a:r>
              <a:rPr lang="uk-UA" dirty="0"/>
              <a:t>Популярний інструмент для управління проектами, особливо в </a:t>
            </a:r>
            <a:r>
              <a:rPr lang="en-US" dirty="0"/>
              <a:t>Agile-</a:t>
            </a:r>
            <a:r>
              <a:rPr lang="uk-UA" dirty="0"/>
              <a:t>середовищах. Використовується для </a:t>
            </a:r>
            <a:r>
              <a:rPr lang="uk-UA" dirty="0" err="1"/>
              <a:t>трекінгу</a:t>
            </a:r>
            <a:r>
              <a:rPr lang="uk-UA" dirty="0"/>
              <a:t> задач, </a:t>
            </a:r>
            <a:r>
              <a:rPr lang="uk-UA" dirty="0" err="1"/>
              <a:t>спринтів</a:t>
            </a:r>
            <a:r>
              <a:rPr lang="uk-UA" dirty="0"/>
              <a:t> та управління </a:t>
            </a:r>
            <a:r>
              <a:rPr lang="uk-UA" dirty="0" err="1"/>
              <a:t>беклогом</a:t>
            </a:r>
            <a:r>
              <a:rPr lang="uk-UA" dirty="0"/>
              <a:t>.</a:t>
            </a:r>
          </a:p>
          <a:p>
            <a:pPr>
              <a:buFont typeface="Arial" panose="020B0604020202020204" pitchFamily="34" charset="0"/>
              <a:buChar char="•"/>
            </a:pPr>
            <a:r>
              <a:rPr lang="en-US" b="1" dirty="0"/>
              <a:t>Trello</a:t>
            </a:r>
            <a:r>
              <a:rPr lang="en-US" dirty="0"/>
              <a:t>: </a:t>
            </a:r>
            <a:r>
              <a:rPr lang="uk-UA" dirty="0"/>
              <a:t>Простий і зручний інструмент для управління задачами, що використовує підхід </a:t>
            </a:r>
            <a:r>
              <a:rPr lang="en-US" dirty="0"/>
              <a:t>Kanban </a:t>
            </a:r>
            <a:r>
              <a:rPr lang="uk-UA" dirty="0"/>
              <a:t>з візуальними дошками.</a:t>
            </a:r>
          </a:p>
          <a:p>
            <a:pPr>
              <a:buFont typeface="Arial" panose="020B0604020202020204" pitchFamily="34" charset="0"/>
              <a:buChar char="•"/>
            </a:pPr>
            <a:r>
              <a:rPr lang="en-US" b="1" dirty="0"/>
              <a:t>Asana</a:t>
            </a:r>
            <a:r>
              <a:rPr lang="en-US" dirty="0"/>
              <a:t>: </a:t>
            </a:r>
            <a:r>
              <a:rPr lang="uk-UA" dirty="0"/>
              <a:t>Інструмент для управління проектами, що дозволяє планувати задачі, організовувати робочі процеси та відстежувати прогрес.</a:t>
            </a:r>
          </a:p>
          <a:p>
            <a:pPr>
              <a:buFont typeface="Arial" panose="020B0604020202020204" pitchFamily="34" charset="0"/>
              <a:buChar char="•"/>
            </a:pPr>
            <a:r>
              <a:rPr lang="en-US" b="1" dirty="0"/>
              <a:t>Monday.com</a:t>
            </a:r>
            <a:r>
              <a:rPr lang="en-US" dirty="0"/>
              <a:t>: </a:t>
            </a:r>
            <a:r>
              <a:rPr lang="uk-UA" dirty="0"/>
              <a:t>Гнучкий інструмент для планування та управління проектами з можливістю </a:t>
            </a:r>
            <a:r>
              <a:rPr lang="uk-UA" dirty="0" err="1"/>
              <a:t>кастомізації</a:t>
            </a:r>
            <a:r>
              <a:rPr lang="uk-UA" dirty="0"/>
              <a:t> робочих просторів.</a:t>
            </a:r>
          </a:p>
          <a:p>
            <a:endParaRPr lang="uk-UA" dirty="0"/>
          </a:p>
        </p:txBody>
      </p:sp>
      <p:sp>
        <p:nvSpPr>
          <p:cNvPr id="4" name="Номер слайда 3"/>
          <p:cNvSpPr>
            <a:spLocks noGrp="1"/>
          </p:cNvSpPr>
          <p:nvPr>
            <p:ph type="sldNum" sz="quarter" idx="5"/>
          </p:nvPr>
        </p:nvSpPr>
        <p:spPr/>
        <p:txBody>
          <a:bodyPr/>
          <a:lstStyle/>
          <a:p>
            <a:fld id="{FB9B31B8-51C0-48B1-9D5A-DBF3953E777C}" type="slidenum">
              <a:rPr lang="uk-UA" smtClean="0"/>
              <a:t>23</a:t>
            </a:fld>
            <a:endParaRPr lang="uk-UA"/>
          </a:p>
        </p:txBody>
      </p:sp>
    </p:spTree>
    <p:extLst>
      <p:ext uri="{BB962C8B-B14F-4D97-AF65-F5344CB8AC3E}">
        <p14:creationId xmlns:p14="http://schemas.microsoft.com/office/powerpoint/2010/main" val="2307926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b="1" dirty="0"/>
              <a:t>Slack</a:t>
            </a:r>
            <a:r>
              <a:rPr lang="en-US" dirty="0"/>
              <a:t>: </a:t>
            </a:r>
            <a:r>
              <a:rPr lang="uk-UA" dirty="0"/>
              <a:t>Інструмент для командної комунікації, що підтримує інтеграцію з багатьма іншими інструментами управління проектами.</a:t>
            </a:r>
            <a:endParaRPr lang="en-US" dirty="0"/>
          </a:p>
          <a:p>
            <a:r>
              <a:rPr lang="en-US" b="1" dirty="0"/>
              <a:t>Microsoft Teams</a:t>
            </a:r>
            <a:r>
              <a:rPr lang="en-US" dirty="0"/>
              <a:t>: </a:t>
            </a:r>
            <a:r>
              <a:rPr lang="uk-UA" dirty="0"/>
              <a:t>Платформа для обміну повідомленнями, відеоконференцій та співпраці в реальному часі, інтегрована з пакетом </a:t>
            </a:r>
            <a:r>
              <a:rPr lang="en-US" dirty="0"/>
              <a:t>Microsoft 365.</a:t>
            </a:r>
          </a:p>
          <a:p>
            <a:r>
              <a:rPr lang="en-US" b="1" dirty="0"/>
              <a:t>Zoom</a:t>
            </a:r>
            <a:r>
              <a:rPr lang="en-US" dirty="0"/>
              <a:t>: </a:t>
            </a:r>
            <a:r>
              <a:rPr lang="uk-UA" dirty="0"/>
              <a:t>Програмне забезпечення для проведення відеоконференцій і </a:t>
            </a:r>
            <a:r>
              <a:rPr lang="uk-UA" dirty="0" err="1"/>
              <a:t>вебінарів</a:t>
            </a:r>
            <a:r>
              <a:rPr lang="uk-UA" dirty="0"/>
              <a:t>.</a:t>
            </a:r>
            <a:endParaRPr lang="en-US" dirty="0"/>
          </a:p>
          <a:p>
            <a:endParaRPr lang="en-US" dirty="0"/>
          </a:p>
          <a:p>
            <a:endParaRPr lang="en-US" dirty="0"/>
          </a:p>
          <a:p>
            <a:r>
              <a:rPr lang="uk-UA" b="1" dirty="0"/>
              <a:t>Інструменти для управління ресурсами та відстеження часу:</a:t>
            </a:r>
          </a:p>
          <a:p>
            <a:pPr>
              <a:buFont typeface="Arial" panose="020B0604020202020204" pitchFamily="34" charset="0"/>
              <a:buChar char="•"/>
            </a:pPr>
            <a:r>
              <a:rPr lang="en-US" b="1" dirty="0"/>
              <a:t>Harvest</a:t>
            </a:r>
            <a:r>
              <a:rPr lang="en-US" dirty="0"/>
              <a:t>: </a:t>
            </a:r>
            <a:r>
              <a:rPr lang="uk-UA" dirty="0"/>
              <a:t>Інструмент для </a:t>
            </a:r>
            <a:r>
              <a:rPr lang="uk-UA" dirty="0" err="1"/>
              <a:t>трекінгу</a:t>
            </a:r>
            <a:r>
              <a:rPr lang="uk-UA" dirty="0"/>
              <a:t> часу та управління ресурсами, дозволяє відстежувати витрати часу на завдання.</a:t>
            </a:r>
          </a:p>
          <a:p>
            <a:pPr>
              <a:buFont typeface="Arial" panose="020B0604020202020204" pitchFamily="34" charset="0"/>
              <a:buChar char="•"/>
            </a:pPr>
            <a:r>
              <a:rPr lang="en-US" b="1" dirty="0"/>
              <a:t>Toggl</a:t>
            </a:r>
            <a:r>
              <a:rPr lang="en-US" dirty="0"/>
              <a:t>: </a:t>
            </a:r>
            <a:r>
              <a:rPr lang="uk-UA" dirty="0"/>
              <a:t>Простий у використанні </a:t>
            </a:r>
            <a:r>
              <a:rPr lang="uk-UA" dirty="0" err="1"/>
              <a:t>трекер</a:t>
            </a:r>
            <a:r>
              <a:rPr lang="uk-UA" dirty="0"/>
              <a:t> часу, який інтегрується з іншими інструментами управління проектами.</a:t>
            </a:r>
          </a:p>
          <a:p>
            <a:pPr>
              <a:buFont typeface="Arial" panose="020B0604020202020204" pitchFamily="34" charset="0"/>
              <a:buChar char="•"/>
            </a:pPr>
            <a:r>
              <a:rPr lang="en-US" b="1" dirty="0"/>
              <a:t>Resource Guru</a:t>
            </a:r>
            <a:r>
              <a:rPr lang="en-US" dirty="0"/>
              <a:t>: </a:t>
            </a:r>
            <a:r>
              <a:rPr lang="uk-UA" dirty="0"/>
              <a:t>Інструмент для планування ресурсів, що допомагає уникнути перевантаження команди.</a:t>
            </a:r>
          </a:p>
          <a:p>
            <a:r>
              <a:rPr lang="uk-UA" b="1" dirty="0"/>
              <a:t>4. Інструменти для управління документами:</a:t>
            </a:r>
          </a:p>
          <a:p>
            <a:pPr>
              <a:buFont typeface="Arial" panose="020B0604020202020204" pitchFamily="34" charset="0"/>
              <a:buChar char="•"/>
            </a:pPr>
            <a:r>
              <a:rPr lang="en-US" b="1" dirty="0"/>
              <a:t>Google Workspace</a:t>
            </a:r>
            <a:r>
              <a:rPr lang="en-US" dirty="0"/>
              <a:t>: </a:t>
            </a:r>
            <a:r>
              <a:rPr lang="uk-UA" dirty="0"/>
              <a:t>Набір інструментів для спільного створення та редагування документів, електронних таблиць та презентацій.</a:t>
            </a:r>
          </a:p>
          <a:p>
            <a:pPr>
              <a:buFont typeface="Arial" panose="020B0604020202020204" pitchFamily="34" charset="0"/>
              <a:buChar char="•"/>
            </a:pPr>
            <a:r>
              <a:rPr lang="en-US" b="1" dirty="0"/>
              <a:t>Microsoft 365</a:t>
            </a:r>
            <a:r>
              <a:rPr lang="en-US" dirty="0"/>
              <a:t>: </a:t>
            </a:r>
            <a:r>
              <a:rPr lang="uk-UA" dirty="0"/>
              <a:t>Пакет програм для створення та редагування документів, електронних таблиць, презентацій та спільної роботи.</a:t>
            </a:r>
          </a:p>
          <a:p>
            <a:pPr>
              <a:buFont typeface="Arial" panose="020B0604020202020204" pitchFamily="34" charset="0"/>
              <a:buChar char="•"/>
            </a:pPr>
            <a:r>
              <a:rPr lang="en-US" b="1" dirty="0"/>
              <a:t>Confluence</a:t>
            </a:r>
            <a:r>
              <a:rPr lang="en-US" dirty="0"/>
              <a:t>: </a:t>
            </a:r>
            <a:r>
              <a:rPr lang="uk-UA" dirty="0"/>
              <a:t>Інструмент для створення внутрішніх вікі, управління документацією та співпраці в команді.</a:t>
            </a:r>
          </a:p>
          <a:p>
            <a:r>
              <a:rPr lang="uk-UA" b="1" dirty="0"/>
              <a:t>5. Інструменти для управління ризиками та звітності:</a:t>
            </a:r>
          </a:p>
          <a:p>
            <a:pPr>
              <a:buFont typeface="Arial" panose="020B0604020202020204" pitchFamily="34" charset="0"/>
              <a:buChar char="•"/>
            </a:pPr>
            <a:r>
              <a:rPr lang="en-US" b="1" dirty="0"/>
              <a:t>Risk Register</a:t>
            </a:r>
            <a:r>
              <a:rPr lang="en-US" dirty="0"/>
              <a:t>: </a:t>
            </a:r>
            <a:r>
              <a:rPr lang="uk-UA" dirty="0"/>
              <a:t>Інструменти для документування та відстеження ризиків проекту.</a:t>
            </a:r>
          </a:p>
          <a:p>
            <a:pPr>
              <a:buFont typeface="Arial" panose="020B0604020202020204" pitchFamily="34" charset="0"/>
              <a:buChar char="•"/>
            </a:pPr>
            <a:r>
              <a:rPr lang="en-US" b="1" dirty="0"/>
              <a:t>Power BI</a:t>
            </a:r>
            <a:r>
              <a:rPr lang="en-US" dirty="0"/>
              <a:t>: </a:t>
            </a:r>
            <a:r>
              <a:rPr lang="uk-UA" dirty="0"/>
              <a:t>Інструмент для аналізу даних і створення звітів, який дозволяє візуалізувати ключові показники проекту.</a:t>
            </a:r>
          </a:p>
          <a:p>
            <a:r>
              <a:rPr lang="uk-UA" b="1" dirty="0"/>
              <a:t>6. Інструменти для управління фінансами та бюджетування:</a:t>
            </a:r>
          </a:p>
          <a:p>
            <a:pPr>
              <a:buFont typeface="Arial" panose="020B0604020202020204" pitchFamily="34" charset="0"/>
              <a:buChar char="•"/>
            </a:pPr>
            <a:r>
              <a:rPr lang="en-US" b="1" dirty="0"/>
              <a:t>QuickBooks</a:t>
            </a:r>
            <a:r>
              <a:rPr lang="en-US" dirty="0"/>
              <a:t>: </a:t>
            </a:r>
            <a:r>
              <a:rPr lang="uk-UA" dirty="0"/>
              <a:t>Програмне забезпечення для бухгалтерського обліку та фінансового планування.</a:t>
            </a:r>
          </a:p>
          <a:p>
            <a:pPr>
              <a:buFont typeface="Arial" panose="020B0604020202020204" pitchFamily="34" charset="0"/>
              <a:buChar char="•"/>
            </a:pPr>
            <a:r>
              <a:rPr lang="en-US" b="1" dirty="0"/>
              <a:t>Xero</a:t>
            </a:r>
            <a:r>
              <a:rPr lang="en-US" dirty="0"/>
              <a:t>: </a:t>
            </a:r>
            <a:r>
              <a:rPr lang="uk-UA" dirty="0"/>
              <a:t>Хмарний інструмент для фінансового обліку, який допомагає з управлінням витратами та доходами.</a:t>
            </a:r>
          </a:p>
          <a:p>
            <a:r>
              <a:rPr lang="uk-UA" dirty="0"/>
              <a:t>Ці програмні засоби дозволяють проектним менеджерам ефективно планувати, координувати та контролювати проекти, забезпечуючи високу продуктивність і досягнення цілей проекту.</a:t>
            </a:r>
          </a:p>
          <a:p>
            <a:endParaRPr lang="uk-UA" dirty="0"/>
          </a:p>
        </p:txBody>
      </p:sp>
      <p:sp>
        <p:nvSpPr>
          <p:cNvPr id="4" name="Номер слайда 3"/>
          <p:cNvSpPr>
            <a:spLocks noGrp="1"/>
          </p:cNvSpPr>
          <p:nvPr>
            <p:ph type="sldNum" sz="quarter" idx="5"/>
          </p:nvPr>
        </p:nvSpPr>
        <p:spPr/>
        <p:txBody>
          <a:bodyPr/>
          <a:lstStyle/>
          <a:p>
            <a:fld id="{FB9B31B8-51C0-48B1-9D5A-DBF3953E777C}" type="slidenum">
              <a:rPr lang="uk-UA" smtClean="0"/>
              <a:t>24</a:t>
            </a:fld>
            <a:endParaRPr lang="uk-UA"/>
          </a:p>
        </p:txBody>
      </p:sp>
    </p:spTree>
    <p:extLst>
      <p:ext uri="{BB962C8B-B14F-4D97-AF65-F5344CB8AC3E}">
        <p14:creationId xmlns:p14="http://schemas.microsoft.com/office/powerpoint/2010/main" val="659987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04.09.2024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04.09.2024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04.09.2024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04.09.2024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04.09.2024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04.09.2024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04.09.2024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04.09.2024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04.09.2024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04.09.2024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04.09.2024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04.09.2024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hyperlink" Target="https://mate.academy/consultation/sign-up-survey?form_id_modifier=general&amp;courseSlug=ui-ux-parttime&amp;source=profession_car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work.ua/ru/jobs/by-company/159491/"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mate.academy/consultation/sign-up-survey?form_id_modifier=general&amp;courseSlug=ui-ux-parttime&amp;source=profession_card"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mate.academy/consultation/sign-up-survey?form_id_modifier=general&amp;courseSlug=ui-ux-parttime&amp;source=profession_card"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mate.academy/consultation/sign-up-survey?form_id_modifier=general&amp;courseSlug=ui-ux-parttime&amp;source=profession_car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work.ua/ru/jobs/by-company/1719852/"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work.ua/ru/jobs/by-company/586352/"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23233" y="1431455"/>
            <a:ext cx="5572132" cy="2775859"/>
          </a:xfrm>
        </p:spPr>
        <p:txBody>
          <a:bodyPr>
            <a:normAutofit fontScale="90000"/>
          </a:bodyPr>
          <a:lstStyle/>
          <a:p>
            <a:pPr algn="l" rtl="0"/>
            <a:br>
              <a:rPr lang="ru-RU" dirty="0"/>
            </a:br>
            <a:br>
              <a:rPr lang="ru-RU" sz="3300" dirty="0"/>
            </a:br>
            <a:r>
              <a:rPr lang="ru-RU" sz="3300" dirty="0" err="1"/>
              <a:t>Основні</a:t>
            </a:r>
            <a:r>
              <a:rPr lang="ru-RU" sz="3300" dirty="0"/>
              <a:t> характеристики </a:t>
            </a:r>
            <a:r>
              <a:rPr lang="ru-RU" sz="3300" dirty="0" err="1"/>
              <a:t>проєктів</a:t>
            </a:r>
            <a:r>
              <a:rPr lang="ru-RU" sz="3300" dirty="0"/>
              <a:t> та </a:t>
            </a:r>
            <a:r>
              <a:rPr lang="ru-RU" sz="3300" dirty="0" err="1"/>
              <a:t>процесів</a:t>
            </a:r>
            <a:r>
              <a:rPr lang="ru-RU" sz="3300" dirty="0"/>
              <a:t> </a:t>
            </a:r>
            <a:r>
              <a:rPr lang="ru-RU" sz="3300" dirty="0" err="1"/>
              <a:t>управління</a:t>
            </a:r>
            <a:r>
              <a:rPr lang="ru-RU" sz="3300" dirty="0"/>
              <a:t> проєктами </a:t>
            </a:r>
            <a:r>
              <a:rPr lang="ru-RU" sz="3300" dirty="0" err="1"/>
              <a:t>інформатизації</a:t>
            </a:r>
            <a:br>
              <a:rPr lang="en-US" sz="3300" dirty="0"/>
            </a:br>
            <a:br>
              <a:rPr lang="uk-UA" dirty="0"/>
            </a:br>
            <a:r>
              <a:rPr lang="ru-RU" dirty="0"/>
              <a:t>План</a:t>
            </a:r>
            <a:br>
              <a:rPr lang="ru-RU" sz="3200" dirty="0"/>
            </a:br>
            <a:r>
              <a:rPr lang="ru-RU" sz="2200" dirty="0"/>
              <a:t>1.1 </a:t>
            </a:r>
            <a:r>
              <a:rPr lang="ru-RU" sz="2200" dirty="0" err="1"/>
              <a:t>Навіщо</a:t>
            </a:r>
            <a:r>
              <a:rPr lang="ru-RU" sz="2200" dirty="0"/>
              <a:t> </a:t>
            </a:r>
            <a:r>
              <a:rPr lang="ru-RU" sz="2200" dirty="0" err="1"/>
              <a:t>потрібні</a:t>
            </a:r>
            <a:r>
              <a:rPr lang="ru-RU" sz="2200" dirty="0"/>
              <a:t> </a:t>
            </a:r>
            <a:r>
              <a:rPr lang="ru-RU" sz="2200" dirty="0" err="1"/>
              <a:t>проджект</a:t>
            </a:r>
            <a:r>
              <a:rPr lang="ru-RU" sz="2200" dirty="0"/>
              <a:t> </a:t>
            </a:r>
            <a:r>
              <a:rPr lang="ru-RU" sz="2200" dirty="0" err="1"/>
              <a:t>менеджери</a:t>
            </a:r>
            <a:r>
              <a:rPr lang="ru-RU" sz="2200" dirty="0"/>
              <a:t> та </a:t>
            </a:r>
            <a:r>
              <a:rPr lang="ru-RU" sz="2200" dirty="0" err="1"/>
              <a:t>продакт</a:t>
            </a:r>
            <a:r>
              <a:rPr lang="ru-RU" sz="2200" dirty="0"/>
              <a:t> </a:t>
            </a:r>
            <a:r>
              <a:rPr lang="ru-RU" sz="2200" dirty="0" err="1"/>
              <a:t>менеджери</a:t>
            </a:r>
            <a:r>
              <a:rPr lang="ru-RU" sz="2200" dirty="0"/>
              <a:t>?</a:t>
            </a:r>
            <a:br>
              <a:rPr lang="ru-RU" sz="2200" dirty="0"/>
            </a:br>
            <a:r>
              <a:rPr lang="ru-RU" sz="2200" dirty="0"/>
              <a:t>1.</a:t>
            </a:r>
            <a:r>
              <a:rPr lang="pl-PL" sz="2200" dirty="0"/>
              <a:t>2</a:t>
            </a:r>
            <a:r>
              <a:rPr lang="ru-RU" sz="2200" dirty="0"/>
              <a:t>. </a:t>
            </a:r>
            <a:r>
              <a:rPr lang="ru-RU" sz="2200" dirty="0" err="1"/>
              <a:t>Поняття</a:t>
            </a:r>
            <a:r>
              <a:rPr lang="ru-RU" sz="2200" dirty="0"/>
              <a:t> </a:t>
            </a:r>
            <a:r>
              <a:rPr lang="ru-RU" sz="2200" dirty="0" err="1"/>
              <a:t>проєкту</a:t>
            </a:r>
            <a:r>
              <a:rPr lang="ru-RU" sz="2200" dirty="0"/>
              <a:t>. </a:t>
            </a:r>
            <a:r>
              <a:rPr lang="ru-RU" sz="2200" dirty="0" err="1"/>
              <a:t>Визначення</a:t>
            </a:r>
            <a:r>
              <a:rPr lang="ru-RU" sz="2200" dirty="0"/>
              <a:t> </a:t>
            </a:r>
            <a:r>
              <a:rPr lang="ru-RU" sz="2200" dirty="0" err="1"/>
              <a:t>цілей</a:t>
            </a:r>
            <a:r>
              <a:rPr lang="ru-RU" sz="2200" dirty="0"/>
              <a:t> </a:t>
            </a:r>
            <a:r>
              <a:rPr lang="ru-RU" sz="2200" dirty="0" err="1"/>
              <a:t>проєкту</a:t>
            </a:r>
            <a:r>
              <a:rPr lang="ru-RU" sz="2200" dirty="0"/>
              <a:t>.</a:t>
            </a:r>
            <a:br>
              <a:rPr lang="ru-RU" sz="2200" dirty="0"/>
            </a:br>
            <a:r>
              <a:rPr lang="ru-RU" sz="2200" dirty="0"/>
              <a:t>1.3. </a:t>
            </a:r>
            <a:r>
              <a:rPr lang="ru-RU" sz="2200" dirty="0" err="1"/>
              <a:t>Поняття</a:t>
            </a:r>
            <a:r>
              <a:rPr lang="ru-RU" sz="2200" dirty="0"/>
              <a:t> </a:t>
            </a:r>
            <a:r>
              <a:rPr lang="ru-RU" sz="2200" dirty="0" err="1"/>
              <a:t>життєвого</a:t>
            </a:r>
            <a:r>
              <a:rPr lang="ru-RU" sz="2200" dirty="0"/>
              <a:t> циклу </a:t>
            </a:r>
            <a:r>
              <a:rPr lang="ru-RU" sz="2200" dirty="0" err="1"/>
              <a:t>проєкту</a:t>
            </a:r>
            <a:r>
              <a:rPr lang="ru-RU" sz="2200" dirty="0"/>
              <a:t>. </a:t>
            </a:r>
            <a:r>
              <a:rPr lang="ru-RU" sz="2200" dirty="0" err="1"/>
              <a:t>Узагальнена</a:t>
            </a:r>
            <a:r>
              <a:rPr lang="ru-RU" sz="2200" dirty="0"/>
              <a:t> модель </a:t>
            </a:r>
            <a:r>
              <a:rPr lang="ru-RU" sz="2200" dirty="0" err="1"/>
              <a:t>життєвого</a:t>
            </a:r>
            <a:r>
              <a:rPr lang="ru-RU" sz="2200" dirty="0"/>
              <a:t> циклу </a:t>
            </a:r>
            <a:r>
              <a:rPr lang="ru-RU" sz="2200" dirty="0" err="1"/>
              <a:t>проєкту</a:t>
            </a:r>
            <a:r>
              <a:rPr lang="ru-RU" sz="2200" dirty="0"/>
              <a:t>. </a:t>
            </a:r>
            <a:br>
              <a:rPr lang="en-US" sz="2200" dirty="0"/>
            </a:br>
            <a:r>
              <a:rPr lang="ru-RU" sz="2200" dirty="0"/>
              <a:t>1.</a:t>
            </a:r>
            <a:r>
              <a:rPr lang="uk-UA" sz="2200" dirty="0"/>
              <a:t>4. </a:t>
            </a:r>
            <a:r>
              <a:rPr lang="ru-RU" sz="2200" dirty="0" err="1"/>
              <a:t>Особливості</a:t>
            </a:r>
            <a:r>
              <a:rPr lang="ru-RU" sz="2200" dirty="0"/>
              <a:t> </a:t>
            </a:r>
            <a:r>
              <a:rPr lang="ru-RU" sz="2200" dirty="0" err="1"/>
              <a:t>проектів</a:t>
            </a:r>
            <a:r>
              <a:rPr lang="ru-RU" sz="2200" dirty="0"/>
              <a:t> інформатизації</a:t>
            </a:r>
            <a:br>
              <a:rPr lang="en-US" sz="2200" dirty="0"/>
            </a:br>
            <a:endParaRPr lang="ru-RU" sz="2200" dirty="0"/>
          </a:p>
        </p:txBody>
      </p:sp>
      <p:pic>
        <p:nvPicPr>
          <p:cNvPr id="1026" name="Picture 2"/>
          <p:cNvPicPr>
            <a:picLocks noChangeAspect="1" noChangeArrowheads="1"/>
          </p:cNvPicPr>
          <p:nvPr/>
        </p:nvPicPr>
        <p:blipFill>
          <a:blip r:embed="rId2"/>
          <a:srcRect/>
          <a:stretch>
            <a:fillRect/>
          </a:stretch>
        </p:blipFill>
        <p:spPr bwMode="auto">
          <a:xfrm>
            <a:off x="0" y="1357298"/>
            <a:ext cx="3552825" cy="2924175"/>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5770984" cy="418058"/>
          </a:xfrm>
        </p:spPr>
        <p:txBody>
          <a:bodyPr>
            <a:normAutofit fontScale="90000"/>
          </a:bodyPr>
          <a:lstStyle/>
          <a:p>
            <a:pPr algn="l" rtl="0"/>
            <a:r>
              <a:rPr lang="pl-PL" b="1" dirty="0"/>
              <a:t>Product</a:t>
            </a:r>
            <a:r>
              <a:rPr lang="uk-UA" b="1" dirty="0"/>
              <a:t> </a:t>
            </a:r>
            <a:r>
              <a:rPr lang="en-US" b="1" dirty="0"/>
              <a:t>manager</a:t>
            </a:r>
            <a:r>
              <a:rPr lang="uk-UA" b="1" dirty="0"/>
              <a:t> </a:t>
            </a:r>
            <a:r>
              <a:rPr lang="ru-RU" b="1" dirty="0" err="1"/>
              <a:t>хто</a:t>
            </a:r>
            <a:r>
              <a:rPr lang="ru-RU" b="1" dirty="0"/>
              <a:t> це?</a:t>
            </a:r>
            <a:endParaRPr lang="ru-RU" dirty="0"/>
          </a:p>
        </p:txBody>
      </p:sp>
      <p:sp>
        <p:nvSpPr>
          <p:cNvPr id="3" name="Содержимое 2"/>
          <p:cNvSpPr>
            <a:spLocks noGrp="1"/>
          </p:cNvSpPr>
          <p:nvPr>
            <p:ph idx="1"/>
          </p:nvPr>
        </p:nvSpPr>
        <p:spPr>
          <a:xfrm>
            <a:off x="395536" y="743500"/>
            <a:ext cx="8229600" cy="576063"/>
          </a:xfrm>
        </p:spPr>
        <p:txBody>
          <a:bodyPr>
            <a:normAutofit fontScale="62500" lnSpcReduction="20000"/>
          </a:bodyPr>
          <a:lstStyle/>
          <a:p>
            <a:pPr algn="l" rtl="0"/>
            <a:endParaRPr lang="ru-RU" dirty="0"/>
          </a:p>
          <a:p>
            <a:pPr marL="0" indent="0" algn="l" rtl="0">
              <a:buNone/>
            </a:pPr>
            <a:r>
              <a:rPr lang="ru-RU" sz="2200" b="1" dirty="0" err="1"/>
              <a:t>Вакансія</a:t>
            </a:r>
            <a:r>
              <a:rPr lang="en-US" sz="2200" b="1" dirty="0"/>
              <a:t> </a:t>
            </a:r>
            <a:r>
              <a:rPr lang="pl-PL" sz="2400" b="1" dirty="0"/>
              <a:t>Product</a:t>
            </a:r>
            <a:r>
              <a:rPr lang="en-US" sz="2400" b="1" dirty="0"/>
              <a:t> manager</a:t>
            </a:r>
            <a:r>
              <a:rPr lang="pl-PL" sz="2400" b="1" dirty="0"/>
              <a:t> </a:t>
            </a:r>
            <a:r>
              <a:rPr lang="ru-RU" sz="2400" dirty="0"/>
              <a:t>від 25 </a:t>
            </a:r>
            <a:r>
              <a:rPr lang="ru-RU" sz="2400" dirty="0" err="1"/>
              <a:t>серпня</a:t>
            </a:r>
            <a:r>
              <a:rPr lang="ru-RU" sz="2400" dirty="0"/>
              <a:t> </a:t>
            </a:r>
            <a:r>
              <a:rPr lang="ru-RU" sz="2400"/>
              <a:t>202</a:t>
            </a:r>
            <a:r>
              <a:rPr lang="en-US" sz="2400"/>
              <a:t>2</a:t>
            </a:r>
            <a:r>
              <a:rPr lang="uk-UA" sz="2400"/>
              <a:t> </a:t>
            </a:r>
            <a:r>
              <a:rPr lang="ru-RU" sz="2400"/>
              <a:t>року</a:t>
            </a:r>
            <a:r>
              <a:rPr lang="en-US" sz="2400"/>
              <a:t> </a:t>
            </a:r>
            <a:r>
              <a:rPr lang="ru-RU" sz="2400" b="1" dirty="0" err="1"/>
              <a:t>Компанія</a:t>
            </a:r>
            <a:r>
              <a:rPr lang="ru-RU" sz="2400" b="1" dirty="0"/>
              <a:t> «</a:t>
            </a:r>
            <a:r>
              <a:rPr lang="ru-RU" sz="2400" b="1" dirty="0" err="1"/>
              <a:t>Техносенс</a:t>
            </a:r>
            <a:r>
              <a:rPr lang="ru-RU" sz="2400" b="1" dirty="0"/>
              <a:t>»</a:t>
            </a:r>
            <a:r>
              <a:rPr lang="en-US" sz="2400" dirty="0"/>
              <a:t> </a:t>
            </a:r>
            <a:r>
              <a:rPr lang="ru-RU" sz="2400" dirty="0"/>
              <a:t> </a:t>
            </a:r>
            <a:endParaRPr lang="en-US" sz="2400" b="1" dirty="0"/>
          </a:p>
        </p:txBody>
      </p:sp>
      <p:sp>
        <p:nvSpPr>
          <p:cNvPr id="4" name="Прямоугольник 3"/>
          <p:cNvSpPr/>
          <p:nvPr/>
        </p:nvSpPr>
        <p:spPr>
          <a:xfrm>
            <a:off x="175565" y="1512168"/>
            <a:ext cx="8856984" cy="5109091"/>
          </a:xfrm>
          <a:prstGeom prst="rect">
            <a:avLst/>
          </a:prstGeom>
        </p:spPr>
        <p:txBody>
          <a:bodyPr wrap="square">
            <a:spAutoFit/>
          </a:bodyPr>
          <a:lstStyle/>
          <a:p>
            <a:pPr algn="l" rtl="0"/>
            <a:r>
              <a:rPr lang="ru-RU" sz="1600" b="1" dirty="0"/>
              <a:t>Компанія «</a:t>
            </a:r>
            <a:r>
              <a:rPr lang="ru-RU" sz="1600" b="1" dirty="0" err="1"/>
              <a:t>Техносенс</a:t>
            </a:r>
            <a:r>
              <a:rPr lang="ru-RU" sz="1600" b="1" dirty="0"/>
              <a:t>»</a:t>
            </a:r>
            <a:r>
              <a:rPr lang="en-US" sz="1600" b="1" dirty="0"/>
              <a:t> </a:t>
            </a:r>
            <a:r>
              <a:rPr lang="ru-RU" sz="1600" dirty="0" err="1"/>
              <a:t>оголошує</a:t>
            </a:r>
            <a:r>
              <a:rPr lang="ru-RU" sz="1600" dirty="0"/>
              <a:t> конкурс заміщення вакантної посади продукт-менеджера.</a:t>
            </a:r>
          </a:p>
          <a:p>
            <a:pPr algn="l" rtl="0"/>
            <a:r>
              <a:rPr lang="ru-RU" sz="1600" dirty="0"/>
              <a:t>Якщо Ви шукаєте роботу продукт-менеджера, у відмінному колективі, у компанії, яка виконує свої обіцянки, – ця вакансія для ВАС!</a:t>
            </a:r>
          </a:p>
          <a:p>
            <a:pPr algn="l" rtl="0"/>
            <a:r>
              <a:rPr lang="ru-RU" sz="1600" dirty="0"/>
              <a:t>Компанія «</a:t>
            </a:r>
            <a:r>
              <a:rPr lang="ru-RU" sz="1600" dirty="0" err="1"/>
              <a:t>Техносенс</a:t>
            </a:r>
            <a:r>
              <a:rPr lang="ru-RU" sz="1600" dirty="0"/>
              <a:t>з 2005 року займається реалізацією електротехнічної продукції по всій території України. Усі наші співробітники проходять навчання, ми </a:t>
            </a:r>
            <a:r>
              <a:rPr lang="ru-RU" sz="1600" dirty="0" err="1"/>
              <a:t>влаштовуємо</a:t>
            </a:r>
            <a:r>
              <a:rPr lang="ru-RU" sz="1600" dirty="0"/>
              <a:t> </a:t>
            </a:r>
            <a:r>
              <a:rPr lang="ru-RU" sz="1600" dirty="0" err="1"/>
              <a:t>веселі</a:t>
            </a:r>
            <a:r>
              <a:rPr lang="en-US" sz="1600" dirty="0"/>
              <a:t> </a:t>
            </a:r>
            <a:r>
              <a:rPr lang="ru-RU" sz="1600" dirty="0" err="1"/>
              <a:t>корпоративи</a:t>
            </a:r>
            <a:r>
              <a:rPr lang="en-US" sz="1600" dirty="0"/>
              <a:t> </a:t>
            </a:r>
            <a:r>
              <a:rPr lang="ru-RU" sz="1600" dirty="0"/>
              <a:t>та спільне дозвілля.</a:t>
            </a:r>
          </a:p>
          <a:p>
            <a:pPr algn="l" rtl="0"/>
            <a:r>
              <a:rPr lang="ru-RU" sz="1600" b="1" dirty="0"/>
              <a:t>Вимоги:</a:t>
            </a:r>
            <a:endParaRPr lang="ru-RU" sz="1600" dirty="0"/>
          </a:p>
          <a:p>
            <a:pPr marL="285750" indent="-285750" algn="l" rtl="0">
              <a:buFont typeface="Arial" panose="020B0604020202020204" pitchFamily="34" charset="0"/>
              <a:buChar char="•"/>
            </a:pPr>
            <a:r>
              <a:rPr lang="ru-RU" sz="1600" dirty="0"/>
              <a:t>освіта вища-технічна</a:t>
            </a:r>
          </a:p>
          <a:p>
            <a:pPr marL="285750" indent="-285750" algn="l" rtl="0">
              <a:buFont typeface="Arial" panose="020B0604020202020204" pitchFamily="34" charset="0"/>
              <a:buChar char="•"/>
            </a:pPr>
            <a:r>
              <a:rPr lang="ru-RU" sz="1600" dirty="0"/>
              <a:t>рік закінчення школи не пізніше 2000 року</a:t>
            </a:r>
          </a:p>
          <a:p>
            <a:pPr marL="285750" indent="-285750" algn="l" rtl="0">
              <a:buFont typeface="Arial" panose="020B0604020202020204" pitchFamily="34" charset="0"/>
              <a:buChar char="•"/>
            </a:pPr>
            <a:r>
              <a:rPr lang="ru-RU" sz="1600" dirty="0"/>
              <a:t>знання англійської мови вітається</a:t>
            </a:r>
          </a:p>
          <a:p>
            <a:pPr algn="l" rtl="0"/>
            <a:r>
              <a:rPr lang="ru-RU" sz="1600" b="1" dirty="0"/>
              <a:t>Обов'язки:</a:t>
            </a:r>
            <a:endParaRPr lang="ru-RU" sz="1600" dirty="0"/>
          </a:p>
          <a:p>
            <a:pPr marL="285750" indent="-285750" algn="l" rtl="0">
              <a:buFont typeface="Arial" panose="020B0604020202020204" pitchFamily="34" charset="0"/>
              <a:buChar char="•"/>
            </a:pPr>
            <a:r>
              <a:rPr lang="ru-RU" sz="1500" dirty="0"/>
              <a:t>формування прайсу на продукцію, що реалізується (аналіз цін)</a:t>
            </a:r>
          </a:p>
          <a:p>
            <a:pPr marL="285750" indent="-285750" algn="l" rtl="0">
              <a:buFont typeface="Arial" panose="020B0604020202020204" pitchFamily="34" charset="0"/>
              <a:buChar char="•"/>
            </a:pPr>
            <a:r>
              <a:rPr lang="ru-RU" sz="1500" dirty="0"/>
              <a:t>проходження регулярного навчання за продуктами</a:t>
            </a:r>
          </a:p>
          <a:p>
            <a:pPr marL="285750" indent="-285750" algn="l" rtl="0">
              <a:buFont typeface="Arial" panose="020B0604020202020204" pitchFamily="34" charset="0"/>
              <a:buChar char="•"/>
            </a:pPr>
            <a:r>
              <a:rPr lang="ru-RU" sz="1500" dirty="0"/>
              <a:t>забезпечення технічної підтримки клієнтів</a:t>
            </a:r>
          </a:p>
          <a:p>
            <a:pPr marL="285750" indent="-285750" algn="l" rtl="0">
              <a:buFont typeface="Arial" panose="020B0604020202020204" pitchFamily="34" charset="0"/>
              <a:buChar char="•"/>
            </a:pPr>
            <a:r>
              <a:rPr lang="ru-RU" sz="1500" dirty="0"/>
              <a:t>розробка пропозицій щодо виведення на ринок нових продуктів і рішень, які закривають потреби клієнтів, що виникають</a:t>
            </a:r>
          </a:p>
          <a:p>
            <a:pPr marL="285750" indent="-285750" algn="l" rtl="0">
              <a:buFont typeface="Arial" panose="020B0604020202020204" pitchFamily="34" charset="0"/>
              <a:buChar char="•"/>
            </a:pPr>
            <a:r>
              <a:rPr lang="ru-RU" sz="1500" dirty="0"/>
              <a:t>підготовка технічної роздавальної продукції (каталоги, листівки...)</a:t>
            </a:r>
          </a:p>
          <a:p>
            <a:pPr marL="285750" indent="-285750" algn="l" rtl="0">
              <a:buFont typeface="Arial" panose="020B0604020202020204" pitchFamily="34" charset="0"/>
              <a:buChar char="•"/>
            </a:pPr>
            <a:r>
              <a:rPr lang="ru-RU" sz="1500" dirty="0"/>
              <a:t>підготовка резюме за реалізованими проектами (опис проектів)</a:t>
            </a:r>
          </a:p>
          <a:p>
            <a:pPr marL="285750" indent="-285750" algn="l" rtl="0">
              <a:buFont typeface="Arial" panose="020B0604020202020204" pitchFamily="34" charset="0"/>
              <a:buChar char="•"/>
            </a:pPr>
            <a:r>
              <a:rPr lang="ru-RU" sz="1500" dirty="0"/>
              <a:t>підготовка технічних описів, для </a:t>
            </a:r>
            <a:r>
              <a:rPr lang="ru-RU" sz="1500" dirty="0" err="1"/>
              <a:t>забезпечення</a:t>
            </a:r>
            <a:r>
              <a:rPr lang="en-US" sz="1500" dirty="0"/>
              <a:t> </a:t>
            </a:r>
            <a:r>
              <a:rPr lang="ru-RU" sz="1500" dirty="0" err="1"/>
              <a:t>розмитнення</a:t>
            </a:r>
            <a:r>
              <a:rPr lang="en-US" sz="1500" dirty="0"/>
              <a:t> </a:t>
            </a:r>
            <a:r>
              <a:rPr lang="ru-RU" sz="1500" dirty="0" err="1"/>
              <a:t>імпортованої</a:t>
            </a:r>
            <a:r>
              <a:rPr lang="ru-RU" sz="1500" dirty="0"/>
              <a:t> продукції</a:t>
            </a:r>
          </a:p>
          <a:p>
            <a:pPr marL="285750" indent="-285750" algn="l" rtl="0">
              <a:buFont typeface="Arial" panose="020B0604020202020204" pitchFamily="34" charset="0"/>
              <a:buChar char="•"/>
            </a:pPr>
            <a:r>
              <a:rPr lang="ru-RU" sz="1500" dirty="0"/>
              <a:t>плідна співпраця з відділом маркетингу (розробка анкет, </a:t>
            </a:r>
            <a:r>
              <a:rPr lang="ru-RU" sz="1500" dirty="0" err="1"/>
              <a:t>оновлення</a:t>
            </a:r>
            <a:r>
              <a:rPr lang="en-US" sz="1500" dirty="0"/>
              <a:t> </a:t>
            </a:r>
            <a:r>
              <a:rPr lang="ru-RU" sz="1500" dirty="0"/>
              <a:t>тех.</a:t>
            </a:r>
            <a:r>
              <a:rPr lang="en-US" sz="1500" dirty="0"/>
              <a:t> </a:t>
            </a:r>
            <a:r>
              <a:rPr lang="ru-RU" sz="1500" dirty="0" err="1"/>
              <a:t>Інформації</a:t>
            </a:r>
            <a:r>
              <a:rPr lang="en-US" sz="1500" dirty="0"/>
              <a:t> </a:t>
            </a:r>
            <a:r>
              <a:rPr lang="ru-RU" sz="1500" dirty="0"/>
              <a:t>за продуктом на сайті компанії, проведення акцій, участь у виставках, семінарах)</a:t>
            </a:r>
          </a:p>
        </p:txBody>
      </p:sp>
      <p:pic>
        <p:nvPicPr>
          <p:cNvPr id="1028" name="Picture 4" descr="What is Product Management? The Definite Answ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373" y="0"/>
            <a:ext cx="2688299"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817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5770984" cy="418058"/>
          </a:xfrm>
        </p:spPr>
        <p:txBody>
          <a:bodyPr>
            <a:normAutofit fontScale="90000"/>
          </a:bodyPr>
          <a:lstStyle/>
          <a:p>
            <a:pPr algn="l" rtl="0"/>
            <a:r>
              <a:rPr lang="pl-PL" b="1" dirty="0"/>
              <a:t>Product</a:t>
            </a:r>
            <a:r>
              <a:rPr lang="uk-UA" b="1" dirty="0"/>
              <a:t> </a:t>
            </a:r>
            <a:r>
              <a:rPr lang="en-US" b="1" dirty="0"/>
              <a:t>manager</a:t>
            </a:r>
            <a:r>
              <a:rPr lang="uk-UA" b="1" dirty="0"/>
              <a:t> </a:t>
            </a:r>
            <a:r>
              <a:rPr lang="ru-RU" b="1" dirty="0" err="1"/>
              <a:t>хто</a:t>
            </a:r>
            <a:r>
              <a:rPr lang="ru-RU" b="1" dirty="0"/>
              <a:t> це?</a:t>
            </a:r>
            <a:endParaRPr lang="ru-RU" dirty="0"/>
          </a:p>
        </p:txBody>
      </p:sp>
      <p:sp>
        <p:nvSpPr>
          <p:cNvPr id="3" name="Содержимое 2"/>
          <p:cNvSpPr>
            <a:spLocks noGrp="1"/>
          </p:cNvSpPr>
          <p:nvPr>
            <p:ph idx="1"/>
          </p:nvPr>
        </p:nvSpPr>
        <p:spPr>
          <a:xfrm>
            <a:off x="251520" y="1224136"/>
            <a:ext cx="3888432" cy="576063"/>
          </a:xfrm>
        </p:spPr>
        <p:txBody>
          <a:bodyPr>
            <a:normAutofit/>
          </a:bodyPr>
          <a:lstStyle/>
          <a:p>
            <a:pPr marL="0" indent="0" algn="l" rtl="0">
              <a:buNone/>
            </a:pPr>
            <a:r>
              <a:rPr lang="uk-UA" sz="1600" b="1" dirty="0"/>
              <a:t>Які о</a:t>
            </a:r>
            <a:r>
              <a:rPr lang="ru-RU" sz="1600" b="1" dirty="0" err="1"/>
              <a:t>бов'язки</a:t>
            </a:r>
            <a:r>
              <a:rPr lang="ru-RU" sz="1600" b="1" dirty="0"/>
              <a:t> менеджера з продукту?</a:t>
            </a:r>
          </a:p>
        </p:txBody>
      </p:sp>
      <p:pic>
        <p:nvPicPr>
          <p:cNvPr id="1028" name="Picture 4" descr="What is Product Management? The Definite Answ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373" y="0"/>
            <a:ext cx="2688299" cy="1512168"/>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539552" y="1859340"/>
            <a:ext cx="8136904" cy="1477328"/>
          </a:xfrm>
          <a:prstGeom prst="rect">
            <a:avLst/>
          </a:prstGeom>
        </p:spPr>
        <p:txBody>
          <a:bodyPr wrap="square">
            <a:spAutoFit/>
          </a:bodyPr>
          <a:lstStyle/>
          <a:p>
            <a:pPr algn="just" rtl="0"/>
            <a:r>
              <a:rPr lang="ru-RU" b="1" dirty="0" err="1">
                <a:solidFill>
                  <a:schemeClr val="tx2"/>
                </a:solidFill>
              </a:rPr>
              <a:t>Управління</a:t>
            </a:r>
            <a:r>
              <a:rPr lang="ru-RU" b="1" dirty="0">
                <a:solidFill>
                  <a:schemeClr val="tx2"/>
                </a:solidFill>
              </a:rPr>
              <a:t> продуктом</a:t>
            </a:r>
            <a:r>
              <a:rPr lang="en-US" b="1" dirty="0">
                <a:solidFill>
                  <a:schemeClr val="tx2"/>
                </a:solidFill>
              </a:rPr>
              <a:t> </a:t>
            </a:r>
            <a:r>
              <a:rPr lang="ru-RU" dirty="0"/>
              <a:t>- це організаційна функція, яка підтримує і керує всіма діями у життєвому циклі продукту, від аналізу ринку до розробки, позиціонування, запуску продукту та маркетингу. Мета управління продуктом - проаналізувати та зрозуміти клієнтів, а також розробити рішення, яке не тільки вирішує проблеми, а й перевершує очікування клієнтів.</a:t>
            </a:r>
            <a:endParaRPr lang="uk-UA" dirty="0"/>
          </a:p>
        </p:txBody>
      </p:sp>
      <p:sp>
        <p:nvSpPr>
          <p:cNvPr id="7" name="Прямоугольник 6"/>
          <p:cNvSpPr/>
          <p:nvPr/>
        </p:nvSpPr>
        <p:spPr>
          <a:xfrm>
            <a:off x="421603" y="3421895"/>
            <a:ext cx="8208912" cy="3108543"/>
          </a:xfrm>
          <a:prstGeom prst="rect">
            <a:avLst/>
          </a:prstGeom>
        </p:spPr>
        <p:txBody>
          <a:bodyPr wrap="square">
            <a:spAutoFit/>
          </a:bodyPr>
          <a:lstStyle/>
          <a:p>
            <a:pPr algn="just" rtl="0"/>
            <a:r>
              <a:rPr lang="ru-RU" sz="2000" b="1" u="sng" dirty="0"/>
              <a:t>Менеджер з продукту зазвичай виконує такі основні </a:t>
            </a:r>
            <a:r>
              <a:rPr lang="ru-RU" sz="2000" b="1" u="sng" dirty="0" err="1"/>
              <a:t>обов'язки</a:t>
            </a:r>
            <a:r>
              <a:rPr lang="ru-RU" sz="2000" b="1" u="sng" dirty="0"/>
              <a:t>:</a:t>
            </a:r>
            <a:endParaRPr lang="en-US" sz="2000" b="1" u="sng" dirty="0"/>
          </a:p>
          <a:p>
            <a:pPr algn="just" rtl="0"/>
            <a:endParaRPr lang="ru-RU" sz="2000" b="1" u="sng" dirty="0"/>
          </a:p>
          <a:p>
            <a:pPr algn="just" rtl="0"/>
            <a:r>
              <a:rPr lang="ru-RU" sz="1200" b="1" dirty="0" err="1"/>
              <a:t>Дослідження</a:t>
            </a:r>
            <a:r>
              <a:rPr lang="ru-RU" sz="1200" b="1" dirty="0"/>
              <a:t>:</a:t>
            </a:r>
            <a:r>
              <a:rPr lang="en-US" sz="1200" b="1" dirty="0"/>
              <a:t> </a:t>
            </a:r>
            <a:r>
              <a:rPr lang="ru-RU" sz="1200" dirty="0" err="1"/>
              <a:t>щоб</a:t>
            </a:r>
            <a:r>
              <a:rPr lang="ru-RU" sz="1200" dirty="0"/>
              <a:t> отримати релевантну інформацію, менеджер по продукту визначає, зображує та аналізує ринок та конкурентів.</a:t>
            </a:r>
          </a:p>
          <a:p>
            <a:pPr algn="just" rtl="0"/>
            <a:r>
              <a:rPr lang="ru-RU" sz="1200" b="1" dirty="0" err="1"/>
              <a:t>Стратегія</a:t>
            </a:r>
            <a:r>
              <a:rPr lang="ru-RU" sz="1200" b="1" dirty="0"/>
              <a:t>:</a:t>
            </a:r>
            <a:r>
              <a:rPr lang="en-US" sz="1200" b="1" dirty="0"/>
              <a:t> </a:t>
            </a:r>
            <a:r>
              <a:rPr lang="ru-RU" sz="1200" dirty="0" err="1"/>
              <a:t>відповідна</a:t>
            </a:r>
            <a:r>
              <a:rPr lang="ru-RU" sz="1200" dirty="0"/>
              <a:t> інформація оформляється як стратегічного плану високого рівня продукту. Стратегія включає цілі, огляд продукту,</a:t>
            </a:r>
            <a:r>
              <a:rPr lang="ru-RU" sz="1200" dirty="0" err="1"/>
              <a:t>пріоритезацію</a:t>
            </a:r>
            <a:r>
              <a:rPr lang="ru-RU" sz="1200" dirty="0"/>
              <a:t>функцій та зразковий графік. Зазвичай менеджери продукту використовують дорожню карту продукту розробки стратегії.</a:t>
            </a:r>
          </a:p>
          <a:p>
            <a:pPr algn="just" rtl="0"/>
            <a:r>
              <a:rPr lang="ru-RU" sz="1200" b="1" dirty="0" err="1"/>
              <a:t>Комунікація</a:t>
            </a:r>
            <a:r>
              <a:rPr lang="ru-RU" sz="1200" b="1" dirty="0"/>
              <a:t>:</a:t>
            </a:r>
            <a:r>
              <a:rPr lang="en-US" sz="1200" b="1" dirty="0"/>
              <a:t> </a:t>
            </a:r>
            <a:r>
              <a:rPr lang="ru-RU" sz="1200" dirty="0" err="1"/>
              <a:t>Комунікація</a:t>
            </a:r>
            <a:r>
              <a:rPr lang="ru-RU" sz="1200" dirty="0"/>
              <a:t> включає в </a:t>
            </a:r>
            <a:r>
              <a:rPr lang="ru-RU" sz="1200" dirty="0" err="1"/>
              <a:t>себеміжфункціональнелідерство</a:t>
            </a:r>
            <a:r>
              <a:rPr lang="ru-RU" sz="1200" dirty="0"/>
              <a:t>. Стратегія представляється ключовим зацікавленим сторонам у всій організації, наприклад, керівникам, інвесторам, а також командам розробників, маркетологів та продажів. Ці професіонали за продуктами спілкуються у процесі розробки та її межами.</a:t>
            </a:r>
          </a:p>
          <a:p>
            <a:pPr algn="just" rtl="0"/>
            <a:r>
              <a:rPr lang="ru-RU" sz="1200" b="1" dirty="0"/>
              <a:t>Координація </a:t>
            </a:r>
            <a:r>
              <a:rPr lang="ru-RU" sz="1200" b="1" dirty="0" err="1"/>
              <a:t>розвитку</a:t>
            </a:r>
            <a:r>
              <a:rPr lang="ru-RU" sz="1200" b="1" dirty="0"/>
              <a:t>:</a:t>
            </a:r>
            <a:r>
              <a:rPr lang="en-US" sz="1200" b="1" dirty="0"/>
              <a:t> </a:t>
            </a:r>
            <a:r>
              <a:rPr lang="ru-RU" sz="1200" dirty="0" err="1"/>
              <a:t>після</a:t>
            </a:r>
            <a:r>
              <a:rPr lang="ru-RU" sz="1200" dirty="0"/>
              <a:t> ухвалення стратегії план має бути реалізований. Під час реалізації продукт-менеджер координує роботу відповідних команд, таких як відділ розробки, маркетингу та продажу.</a:t>
            </a:r>
          </a:p>
          <a:p>
            <a:pPr algn="just" rtl="0"/>
            <a:r>
              <a:rPr lang="ru-RU" sz="1200" b="1" dirty="0"/>
              <a:t>Зворотній зв'язок та аналіз </a:t>
            </a:r>
            <a:r>
              <a:rPr lang="ru-RU" sz="1200" b="1" dirty="0" err="1"/>
              <a:t>даних</a:t>
            </a:r>
            <a:r>
              <a:rPr lang="ru-RU" sz="1200" b="1" dirty="0"/>
              <a:t>:</a:t>
            </a:r>
            <a:r>
              <a:rPr lang="en-US" sz="1200" b="1" dirty="0"/>
              <a:t> </a:t>
            </a:r>
            <a:r>
              <a:rPr lang="ru-RU" sz="1200" dirty="0" err="1"/>
              <a:t>після</a:t>
            </a:r>
            <a:r>
              <a:rPr lang="ru-RU" sz="1200" dirty="0"/>
              <a:t> того, як продукт буде побудований, протестований та представлений на ринку, менеджер продукту проаналізує дані та вивчить відгуки користувачів. Це мета – з'ясувати, що спрацювало, що не спрацювало і що слід змінити. Цей аналіз та зворотний зв'язок буде впроваджено в подальші ітерації продукту.</a:t>
            </a:r>
          </a:p>
        </p:txBody>
      </p:sp>
    </p:spTree>
    <p:extLst>
      <p:ext uri="{BB962C8B-B14F-4D97-AF65-F5344CB8AC3E}">
        <p14:creationId xmlns:p14="http://schemas.microsoft.com/office/powerpoint/2010/main" val="2182072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2313" y="2492896"/>
            <a:ext cx="8229600" cy="418058"/>
          </a:xfrm>
        </p:spPr>
        <p:txBody>
          <a:bodyPr>
            <a:normAutofit fontScale="90000"/>
          </a:bodyPr>
          <a:lstStyle/>
          <a:p>
            <a:pPr algn="l" rtl="0"/>
            <a:br>
              <a:rPr lang="ru-RU" dirty="0"/>
            </a:br>
            <a:r>
              <a:rPr lang="ru-RU" dirty="0" err="1"/>
              <a:t>Що</a:t>
            </a:r>
            <a:r>
              <a:rPr lang="ru-RU" dirty="0"/>
              <a:t> </a:t>
            </a:r>
            <a:r>
              <a:rPr lang="ru-RU" dirty="0" err="1"/>
              <a:t>таке</a:t>
            </a:r>
            <a:r>
              <a:rPr lang="ru-RU" dirty="0"/>
              <a:t> </a:t>
            </a:r>
            <a:r>
              <a:rPr lang="ru-RU" b="1" dirty="0"/>
              <a:t>проект та управління проектами?</a:t>
            </a:r>
            <a:endParaRPr lang="ru-RU" dirty="0"/>
          </a:p>
        </p:txBody>
      </p:sp>
      <p:sp>
        <p:nvSpPr>
          <p:cNvPr id="3" name="Содержимое 2"/>
          <p:cNvSpPr>
            <a:spLocks noGrp="1"/>
          </p:cNvSpPr>
          <p:nvPr>
            <p:ph idx="1"/>
          </p:nvPr>
        </p:nvSpPr>
        <p:spPr>
          <a:xfrm>
            <a:off x="412313" y="3212976"/>
            <a:ext cx="8229600" cy="1296144"/>
          </a:xfrm>
        </p:spPr>
        <p:txBody>
          <a:bodyPr>
            <a:normAutofit lnSpcReduction="10000"/>
          </a:bodyPr>
          <a:lstStyle/>
          <a:p>
            <a:pPr algn="l" rtl="0"/>
            <a:endParaRPr lang="ru-RU" dirty="0"/>
          </a:p>
          <a:p>
            <a:pPr algn="l" rtl="0"/>
            <a:r>
              <a:rPr lang="ru-RU" sz="2200" b="1" dirty="0"/>
              <a:t>Проект: – тимчасове підприємство, – для </a:t>
            </a:r>
            <a:r>
              <a:rPr lang="ru-RU" sz="2200" b="1" dirty="0" err="1"/>
              <a:t>створення</a:t>
            </a:r>
            <a:r>
              <a:rPr lang="ru-RU" sz="2200" b="1" dirty="0"/>
              <a:t> </a:t>
            </a:r>
            <a:r>
              <a:rPr lang="ru-RU" sz="2200" b="1" dirty="0" err="1">
                <a:solidFill>
                  <a:srgbClr val="FF0000"/>
                </a:solidFill>
              </a:rPr>
              <a:t>унікальних</a:t>
            </a:r>
            <a:r>
              <a:rPr lang="ru-RU" sz="2200" b="1" dirty="0">
                <a:solidFill>
                  <a:srgbClr val="FF0000"/>
                </a:solidFill>
              </a:rPr>
              <a:t> </a:t>
            </a:r>
            <a:r>
              <a:rPr lang="ru-RU" sz="2200" b="1" dirty="0" err="1"/>
              <a:t>продуктів</a:t>
            </a:r>
            <a:r>
              <a:rPr lang="ru-RU" sz="2200" b="1" dirty="0"/>
              <a:t> </a:t>
            </a:r>
            <a:r>
              <a:rPr lang="ru-RU" sz="2200" b="1" dirty="0" err="1"/>
              <a:t>або</a:t>
            </a:r>
            <a:r>
              <a:rPr lang="ru-RU" sz="2200" b="1" dirty="0"/>
              <a:t> </a:t>
            </a:r>
            <a:r>
              <a:rPr lang="ru-RU" sz="2200" b="1" dirty="0" err="1">
                <a:solidFill>
                  <a:srgbClr val="FF0000"/>
                </a:solidFill>
              </a:rPr>
              <a:t>результатів</a:t>
            </a:r>
            <a:r>
              <a:rPr lang="ru-RU" sz="2200" b="1" dirty="0"/>
              <a:t> </a:t>
            </a:r>
            <a:endParaRPr lang="ru-RU" sz="2200" dirty="0"/>
          </a:p>
        </p:txBody>
      </p:sp>
      <p:sp>
        <p:nvSpPr>
          <p:cNvPr id="5" name="Содержимое 2"/>
          <p:cNvSpPr txBox="1">
            <a:spLocks/>
          </p:cNvSpPr>
          <p:nvPr/>
        </p:nvSpPr>
        <p:spPr>
          <a:xfrm>
            <a:off x="412313" y="5733256"/>
            <a:ext cx="8229600"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ru-RU" sz="2200" b="1" dirty="0"/>
              <a:t>Управління проектами: – </a:t>
            </a:r>
            <a:r>
              <a:rPr lang="ru-RU" sz="2200" b="1" dirty="0" err="1"/>
              <a:t>діяльність</a:t>
            </a:r>
            <a:r>
              <a:rPr lang="ru-RU" sz="2200" b="1" dirty="0"/>
              <a:t> </a:t>
            </a:r>
            <a:r>
              <a:rPr lang="ru-RU" sz="2200" b="1" dirty="0" err="1">
                <a:solidFill>
                  <a:srgbClr val="FF0000"/>
                </a:solidFill>
              </a:rPr>
              <a:t>обмежена</a:t>
            </a:r>
            <a:r>
              <a:rPr lang="ru-RU" sz="2200" b="1" dirty="0">
                <a:solidFill>
                  <a:srgbClr val="FF0000"/>
                </a:solidFill>
              </a:rPr>
              <a:t> у </a:t>
            </a:r>
            <a:r>
              <a:rPr lang="ru-RU" sz="2200" b="1" dirty="0" err="1">
                <a:solidFill>
                  <a:srgbClr val="FF0000"/>
                </a:solidFill>
              </a:rPr>
              <a:t>часі</a:t>
            </a:r>
            <a:r>
              <a:rPr lang="ru-RU" sz="2200" b="1" dirty="0">
                <a:solidFill>
                  <a:srgbClr val="FF0000"/>
                </a:solidFill>
              </a:rPr>
              <a:t> </a:t>
            </a:r>
            <a:r>
              <a:rPr lang="ru-RU" sz="2200" b="1" dirty="0"/>
              <a:t>та спрямована на </a:t>
            </a:r>
            <a:r>
              <a:rPr lang="ru-RU" sz="2200" b="1" dirty="0" err="1"/>
              <a:t>досягнення</a:t>
            </a:r>
            <a:r>
              <a:rPr lang="ru-RU" sz="2200" b="1" dirty="0"/>
              <a:t> </a:t>
            </a:r>
            <a:r>
              <a:rPr lang="ru-RU" sz="2200" b="1" dirty="0" err="1">
                <a:solidFill>
                  <a:srgbClr val="FF0000"/>
                </a:solidFill>
              </a:rPr>
              <a:t>унікального</a:t>
            </a:r>
            <a:r>
              <a:rPr lang="ru-RU" sz="2200" b="1" dirty="0">
                <a:solidFill>
                  <a:srgbClr val="FF0000"/>
                </a:solidFill>
              </a:rPr>
              <a:t> результату</a:t>
            </a:r>
            <a:endParaRPr lang="ru-RU" sz="2200" dirty="0">
              <a:solidFill>
                <a:srgbClr val="FF0000"/>
              </a:solidFill>
            </a:endParaRPr>
          </a:p>
        </p:txBody>
      </p:sp>
      <p:sp>
        <p:nvSpPr>
          <p:cNvPr id="4" name="Прямоугольник 3"/>
          <p:cNvSpPr/>
          <p:nvPr/>
        </p:nvSpPr>
        <p:spPr>
          <a:xfrm>
            <a:off x="412313" y="4581128"/>
            <a:ext cx="7704856" cy="769441"/>
          </a:xfrm>
          <a:prstGeom prst="rect">
            <a:avLst/>
          </a:prstGeom>
        </p:spPr>
        <p:txBody>
          <a:bodyPr wrap="square">
            <a:spAutoFit/>
          </a:bodyPr>
          <a:lstStyle/>
          <a:p>
            <a:pPr marL="342900" indent="-342900" algn="l" rtl="0">
              <a:buFont typeface="Arial" panose="020B0604020202020204" pitchFamily="34" charset="0"/>
              <a:buChar char="•"/>
            </a:pPr>
            <a:r>
              <a:rPr lang="ru-RU" sz="2200" b="1" dirty="0"/>
              <a:t>Продукт — це товар чи сервіс, затребуваний ринком задоволення потреб людей</a:t>
            </a:r>
            <a:r>
              <a:rPr lang="ru-RU" dirty="0"/>
              <a:t>.</a:t>
            </a:r>
            <a:endParaRPr lang="uk-UA" dirty="0"/>
          </a:p>
        </p:txBody>
      </p:sp>
      <p:sp>
        <p:nvSpPr>
          <p:cNvPr id="6" name="Прямоугольник 5"/>
          <p:cNvSpPr/>
          <p:nvPr/>
        </p:nvSpPr>
        <p:spPr>
          <a:xfrm>
            <a:off x="5240298" y="729570"/>
            <a:ext cx="3401615" cy="646331"/>
          </a:xfrm>
          <a:prstGeom prst="rect">
            <a:avLst/>
          </a:prstGeom>
        </p:spPr>
        <p:txBody>
          <a:bodyPr wrap="square">
            <a:spAutoFit/>
          </a:bodyPr>
          <a:lstStyle/>
          <a:p>
            <a:pPr algn="l" rtl="0"/>
            <a:r>
              <a:rPr lang="ru-RU" b="1" dirty="0"/>
              <a:t>1.</a:t>
            </a:r>
            <a:r>
              <a:rPr lang="pl-PL" b="1" dirty="0"/>
              <a:t>2</a:t>
            </a:r>
            <a:r>
              <a:rPr lang="ru-RU" b="1" dirty="0"/>
              <a:t>. Проект та продукт. Характеристики та відмінність</a:t>
            </a:r>
            <a:endParaRPr lang="uk-UA" b="1" dirty="0"/>
          </a:p>
        </p:txBody>
      </p:sp>
      <p:pic>
        <p:nvPicPr>
          <p:cNvPr id="1028" name="Picture 4" descr="Project Manager vs Product Manager: Differences &amp; Similarit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97759" cy="2348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216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rtl="0"/>
            <a:r>
              <a:rPr lang="ru-RU" sz="3500" b="1" dirty="0"/>
              <a:t>Унікальність та тимчасовість</a:t>
            </a:r>
            <a:r>
              <a:rPr lang="pl-PL" sz="3500" b="1" dirty="0"/>
              <a:t> </a:t>
            </a:r>
            <a:r>
              <a:rPr lang="ru-RU" sz="3500" b="1" dirty="0"/>
              <a:t>проекту</a:t>
            </a:r>
          </a:p>
        </p:txBody>
      </p:sp>
      <p:sp>
        <p:nvSpPr>
          <p:cNvPr id="3" name="Содержимое 2"/>
          <p:cNvSpPr>
            <a:spLocks noGrp="1"/>
          </p:cNvSpPr>
          <p:nvPr>
            <p:ph idx="1"/>
          </p:nvPr>
        </p:nvSpPr>
        <p:spPr>
          <a:xfrm>
            <a:off x="428596" y="1357298"/>
            <a:ext cx="8229600" cy="4525963"/>
          </a:xfrm>
        </p:spPr>
        <p:txBody>
          <a:bodyPr>
            <a:normAutofit/>
          </a:bodyPr>
          <a:lstStyle/>
          <a:p>
            <a:pPr marL="0" indent="0" algn="l" rtl="0">
              <a:buNone/>
            </a:pPr>
            <a:endParaRPr lang="ru-RU" sz="2500" dirty="0"/>
          </a:p>
        </p:txBody>
      </p:sp>
      <p:pic>
        <p:nvPicPr>
          <p:cNvPr id="17410" name="Picture 2"/>
          <p:cNvPicPr>
            <a:picLocks noChangeAspect="1" noChangeArrowheads="1"/>
          </p:cNvPicPr>
          <p:nvPr/>
        </p:nvPicPr>
        <p:blipFill>
          <a:blip r:embed="rId2"/>
          <a:srcRect/>
          <a:stretch>
            <a:fillRect/>
          </a:stretch>
        </p:blipFill>
        <p:spPr bwMode="auto">
          <a:xfrm>
            <a:off x="357157" y="1142984"/>
            <a:ext cx="8470303" cy="5000660"/>
          </a:xfrm>
          <a:prstGeom prst="rect">
            <a:avLst/>
          </a:prstGeom>
          <a:noFill/>
          <a:ln w="9525">
            <a:noFill/>
            <a:miter lim="800000"/>
            <a:headEnd/>
            <a:tailEnd/>
          </a:ln>
          <a:effectLst/>
        </p:spPr>
      </p:pic>
      <p:pic>
        <p:nvPicPr>
          <p:cNvPr id="14338" name="Picture 2" descr="http://uateka.com/uploads/media/photo/2011/07/12/aa1544936361ab6a031adfb2dbbb432abbf54268.jpg"/>
          <p:cNvPicPr>
            <a:picLocks noChangeAspect="1" noChangeArrowheads="1"/>
          </p:cNvPicPr>
          <p:nvPr/>
        </p:nvPicPr>
        <p:blipFill>
          <a:blip r:embed="rId3"/>
          <a:srcRect/>
          <a:stretch>
            <a:fillRect/>
          </a:stretch>
        </p:blipFill>
        <p:spPr bwMode="auto">
          <a:xfrm>
            <a:off x="2428860" y="1428736"/>
            <a:ext cx="3445658" cy="2071702"/>
          </a:xfrm>
          <a:prstGeom prst="rect">
            <a:avLst/>
          </a:prstGeom>
          <a:noFill/>
        </p:spPr>
      </p:pic>
      <p:pic>
        <p:nvPicPr>
          <p:cNvPr id="14340" name="Picture 4" descr="http://accessories.comd.ru/upload/medialibrary/e20/scania_history025.jpg"/>
          <p:cNvPicPr>
            <a:picLocks noChangeAspect="1" noChangeArrowheads="1"/>
          </p:cNvPicPr>
          <p:nvPr/>
        </p:nvPicPr>
        <p:blipFill>
          <a:blip r:embed="rId4" cstate="print"/>
          <a:srcRect/>
          <a:stretch>
            <a:fillRect/>
          </a:stretch>
        </p:blipFill>
        <p:spPr bwMode="auto">
          <a:xfrm>
            <a:off x="2285984" y="4000504"/>
            <a:ext cx="3643338" cy="192882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rmAutofit fontScale="90000"/>
          </a:bodyPr>
          <a:lstStyle/>
          <a:p>
            <a:pPr rtl="0"/>
            <a:br>
              <a:rPr lang="ru-RU" dirty="0"/>
            </a:br>
            <a:r>
              <a:rPr lang="ru-RU" dirty="0"/>
              <a:t>У чому різниця між проектом та продуктом?</a:t>
            </a:r>
          </a:p>
        </p:txBody>
      </p:sp>
      <p:pic>
        <p:nvPicPr>
          <p:cNvPr id="8194" name="Picture 2" descr="https://spark.ru/upload/other/b_5950df05c2fb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386395"/>
            <a:ext cx="7200800" cy="5307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183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rmAutofit fontScale="90000"/>
          </a:bodyPr>
          <a:lstStyle/>
          <a:p>
            <a:pPr rtl="0"/>
            <a:br>
              <a:rPr lang="ru-RU" dirty="0"/>
            </a:br>
            <a:r>
              <a:rPr lang="ru-RU" dirty="0"/>
              <a:t>В чому </a:t>
            </a:r>
            <a:r>
              <a:rPr lang="ru-RU" dirty="0" err="1"/>
              <a:t>різниця</a:t>
            </a:r>
            <a:r>
              <a:rPr lang="ru-RU" dirty="0"/>
              <a:t> </a:t>
            </a:r>
            <a:r>
              <a:rPr lang="ru-RU" dirty="0" err="1"/>
              <a:t>між</a:t>
            </a:r>
            <a:r>
              <a:rPr lang="ru-RU" dirty="0"/>
              <a:t> менеджером проекту та менеджером продукту?</a:t>
            </a:r>
          </a:p>
        </p:txBody>
      </p:sp>
      <p:pic>
        <p:nvPicPr>
          <p:cNvPr id="14338" name="Picture 2" descr="https://273701.selcdn.ru/tcehcom/media/uploaded_files/product_project_tab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72816"/>
            <a:ext cx="8390639" cy="4432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822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rtl="0"/>
            <a:r>
              <a:rPr lang="ru-RU" dirty="0"/>
              <a:t>Міфи проектного управління</a:t>
            </a:r>
            <a:endParaRPr lang="uk-UA"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725" y="2132856"/>
            <a:ext cx="8362950" cy="341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3017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rtl="0"/>
            <a:r>
              <a:rPr lang="ru-RU" dirty="0"/>
              <a:t>Як стати проект менеджером в</a:t>
            </a:r>
            <a:r>
              <a:rPr lang="pl-PL" dirty="0"/>
              <a:t>IT</a:t>
            </a:r>
            <a:endParaRPr lang="uk-UA"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916832"/>
            <a:ext cx="5688632" cy="1861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9312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rtl="0"/>
            <a:r>
              <a:rPr lang="ru-RU" dirty="0"/>
              <a:t>Які книги </a:t>
            </a:r>
            <a:r>
              <a:rPr lang="ru-RU" dirty="0" err="1"/>
              <a:t>читати</a:t>
            </a:r>
            <a:r>
              <a:rPr lang="ru-RU" dirty="0"/>
              <a:t> для </a:t>
            </a:r>
            <a:r>
              <a:rPr lang="pl-PL" dirty="0"/>
              <a:t>PM</a:t>
            </a:r>
            <a:r>
              <a:rPr lang="uk-UA" dirty="0"/>
              <a:t> </a:t>
            </a:r>
            <a:r>
              <a:rPr lang="ru-RU" dirty="0"/>
              <a:t>в </a:t>
            </a:r>
            <a:r>
              <a:rPr lang="pl-PL" dirty="0"/>
              <a:t>IT</a:t>
            </a:r>
            <a:endParaRPr lang="uk-UA" dirty="0"/>
          </a:p>
        </p:txBody>
      </p:sp>
      <p:pic>
        <p:nvPicPr>
          <p:cNvPr id="12292" name="Picture 4" descr="Эпоха Ag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1412776"/>
            <a:ext cx="2664295" cy="375021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320231" y="5301208"/>
            <a:ext cx="2309683" cy="923330"/>
          </a:xfrm>
          <a:prstGeom prst="rect">
            <a:avLst/>
          </a:prstGeom>
        </p:spPr>
        <p:txBody>
          <a:bodyPr wrap="square">
            <a:spAutoFit/>
          </a:bodyPr>
          <a:lstStyle/>
          <a:p>
            <a:pPr algn="l" rtl="0"/>
            <a:r>
              <a:rPr lang="ru-RU" i="1" dirty="0" err="1"/>
              <a:t>Що</a:t>
            </a:r>
            <a:r>
              <a:rPr lang="ru-RU" i="1" dirty="0"/>
              <a:t> </a:t>
            </a:r>
            <a:r>
              <a:rPr lang="ru-RU" i="1" dirty="0" err="1"/>
              <a:t>таке</a:t>
            </a:r>
            <a:r>
              <a:rPr lang="en-US" i="1" dirty="0"/>
              <a:t> </a:t>
            </a:r>
            <a:r>
              <a:rPr lang="ru-RU" i="1" dirty="0" err="1"/>
              <a:t>Agile,Scrum</a:t>
            </a:r>
            <a:r>
              <a:rPr lang="ru-RU" i="1" dirty="0"/>
              <a:t>,</a:t>
            </a:r>
            <a:r>
              <a:rPr lang="en-US" i="1" dirty="0"/>
              <a:t> </a:t>
            </a:r>
            <a:r>
              <a:rPr lang="ru-RU" i="1" dirty="0" err="1"/>
              <a:t>DevOps</a:t>
            </a:r>
            <a:r>
              <a:rPr lang="ru-RU" i="1" dirty="0"/>
              <a:t>,</a:t>
            </a:r>
            <a:r>
              <a:rPr lang="en-US" i="1" dirty="0"/>
              <a:t> </a:t>
            </a:r>
            <a:r>
              <a:rPr lang="ru-RU" i="1" dirty="0" err="1"/>
              <a:t>Канбан</a:t>
            </a:r>
            <a:r>
              <a:rPr lang="ru-RU" i="1" dirty="0"/>
              <a:t>. І як це застосувати</a:t>
            </a:r>
            <a:endParaRPr lang="uk-UA" dirty="0"/>
          </a:p>
        </p:txBody>
      </p:sp>
      <p:sp>
        <p:nvSpPr>
          <p:cNvPr id="5" name="Прямоугольник 4"/>
          <p:cNvSpPr/>
          <p:nvPr/>
        </p:nvSpPr>
        <p:spPr>
          <a:xfrm>
            <a:off x="618938" y="5301208"/>
            <a:ext cx="1986639" cy="1200329"/>
          </a:xfrm>
          <a:prstGeom prst="rect">
            <a:avLst/>
          </a:prstGeom>
        </p:spPr>
        <p:txBody>
          <a:bodyPr wrap="square">
            <a:spAutoFit/>
          </a:bodyPr>
          <a:lstStyle/>
          <a:p>
            <a:pPr algn="l" rtl="0"/>
            <a:r>
              <a:rPr lang="en-US" i="1" dirty="0"/>
              <a:t>SCRUM </a:t>
            </a:r>
            <a:r>
              <a:rPr lang="uk-UA" i="1" dirty="0"/>
              <a:t>Навчись роботи в двічі більше за менший час</a:t>
            </a:r>
            <a:endParaRPr lang="uk-UA" dirty="0"/>
          </a:p>
        </p:txBody>
      </p:sp>
      <p:sp>
        <p:nvSpPr>
          <p:cNvPr id="6" name="Прямоугольник 5"/>
          <p:cNvSpPr/>
          <p:nvPr/>
        </p:nvSpPr>
        <p:spPr>
          <a:xfrm>
            <a:off x="5940152" y="5168175"/>
            <a:ext cx="2952330" cy="1477328"/>
          </a:xfrm>
          <a:prstGeom prst="rect">
            <a:avLst/>
          </a:prstGeom>
        </p:spPr>
        <p:txBody>
          <a:bodyPr wrap="square">
            <a:spAutoFit/>
          </a:bodyPr>
          <a:lstStyle/>
          <a:p>
            <a:pPr algn="l" rtl="0"/>
            <a:r>
              <a:rPr lang="ru-RU" sz="1500" i="1" dirty="0"/>
              <a:t>Як ідеї перейти до реалізації? Як планувати робочий графік? Що потрібно, щоб проект став успішним? Як грамотно виходити зі спірнихситуацій?</a:t>
            </a:r>
            <a:endParaRPr lang="uk-UA" sz="1500" i="1" dirty="0"/>
          </a:p>
        </p:txBody>
      </p:sp>
      <p:pic>
        <p:nvPicPr>
          <p:cNvPr id="7" name="Рисунок 6">
            <a:extLst>
              <a:ext uri="{FF2B5EF4-FFF2-40B4-BE49-F238E27FC236}">
                <a16:creationId xmlns:a16="http://schemas.microsoft.com/office/drawing/2014/main" id="{2333E8F6-47C6-4D49-A54F-4FB627B351C3}"/>
              </a:ext>
            </a:extLst>
          </p:cNvPr>
          <p:cNvPicPr>
            <a:picLocks noChangeAspect="1"/>
          </p:cNvPicPr>
          <p:nvPr/>
        </p:nvPicPr>
        <p:blipFill>
          <a:blip r:embed="rId3"/>
          <a:stretch>
            <a:fillRect/>
          </a:stretch>
        </p:blipFill>
        <p:spPr>
          <a:xfrm>
            <a:off x="400504" y="1412775"/>
            <a:ext cx="2515311" cy="3746457"/>
          </a:xfrm>
          <a:prstGeom prst="rect">
            <a:avLst/>
          </a:prstGeom>
        </p:spPr>
      </p:pic>
      <p:pic>
        <p:nvPicPr>
          <p:cNvPr id="9" name="Рисунок 8">
            <a:extLst>
              <a:ext uri="{FF2B5EF4-FFF2-40B4-BE49-F238E27FC236}">
                <a16:creationId xmlns:a16="http://schemas.microsoft.com/office/drawing/2014/main" id="{4E8A957A-18E4-4EEB-8C39-DCCDBC83B58E}"/>
              </a:ext>
            </a:extLst>
          </p:cNvPr>
          <p:cNvPicPr>
            <a:picLocks noChangeAspect="1"/>
          </p:cNvPicPr>
          <p:nvPr/>
        </p:nvPicPr>
        <p:blipFill>
          <a:blip r:embed="rId4"/>
          <a:stretch>
            <a:fillRect/>
          </a:stretch>
        </p:blipFill>
        <p:spPr>
          <a:xfrm>
            <a:off x="6173651" y="1363568"/>
            <a:ext cx="2515311" cy="3776790"/>
          </a:xfrm>
          <a:prstGeom prst="rect">
            <a:avLst/>
          </a:prstGeom>
        </p:spPr>
      </p:pic>
    </p:spTree>
    <p:extLst>
      <p:ext uri="{BB962C8B-B14F-4D97-AF65-F5344CB8AC3E}">
        <p14:creationId xmlns:p14="http://schemas.microsoft.com/office/powerpoint/2010/main" val="1519101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rtl="0"/>
            <a:r>
              <a:rPr lang="uk-UA"/>
              <a:t>Які базові посади є в ІТ </a:t>
            </a:r>
            <a:endParaRPr lang="uk-UA" dirty="0"/>
          </a:p>
        </p:txBody>
      </p:sp>
      <p:sp>
        <p:nvSpPr>
          <p:cNvPr id="4" name="Прямоугольник 3"/>
          <p:cNvSpPr/>
          <p:nvPr/>
        </p:nvSpPr>
        <p:spPr>
          <a:xfrm>
            <a:off x="300663" y="1907911"/>
            <a:ext cx="8447801" cy="2308324"/>
          </a:xfrm>
          <a:prstGeom prst="rect">
            <a:avLst/>
          </a:prstGeom>
        </p:spPr>
        <p:txBody>
          <a:bodyPr wrap="square">
            <a:spAutoFit/>
          </a:bodyPr>
          <a:lstStyle/>
          <a:p>
            <a:pPr algn="just"/>
            <a:r>
              <a:rPr lang="uk-UA" sz="1600" b="0" i="0" dirty="0">
                <a:effectLst/>
                <a:latin typeface="Montserrat" pitchFamily="2" charset="-52"/>
              </a:rPr>
              <a:t>Спеціаліст, який, немов слідчий, спостерігає й вивчає, як працює програма, і шукає в ній помилки. За даними ДОУ, середньому українському </a:t>
            </a:r>
            <a:r>
              <a:rPr lang="en-US" sz="1600" b="0" i="0" dirty="0">
                <a:effectLst/>
                <a:latin typeface="Montserrat" pitchFamily="2" charset="-52"/>
              </a:rPr>
              <a:t>QA-</a:t>
            </a:r>
            <a:r>
              <a:rPr lang="uk-UA" sz="1600" b="0" i="0" dirty="0">
                <a:effectLst/>
                <a:latin typeface="Montserrat" pitchFamily="2" charset="-52"/>
              </a:rPr>
              <a:t>інженеру 26 років. </a:t>
            </a:r>
          </a:p>
          <a:p>
            <a:pPr algn="just"/>
            <a:r>
              <a:rPr lang="uk-UA" sz="1600" b="0" i="0" dirty="0">
                <a:effectLst/>
                <a:latin typeface="Montserrat" pitchFamily="2" charset="-52"/>
              </a:rPr>
              <a:t>ЗАДАЧІ ТА ОБОВ’ЯЗКИ «</a:t>
            </a:r>
            <a:r>
              <a:rPr lang="uk-UA" sz="1600" b="0" i="0" dirty="0" err="1">
                <a:effectLst/>
                <a:latin typeface="Montserrat" pitchFamily="2" charset="-52"/>
              </a:rPr>
              <a:t>Тестувальник</a:t>
            </a:r>
            <a:r>
              <a:rPr lang="uk-UA" sz="1600" b="0" i="0" dirty="0">
                <a:effectLst/>
                <a:latin typeface="Montserrat" pitchFamily="2" charset="-52"/>
              </a:rPr>
              <a:t> знає, як система працює, де вона не працює, і де працює не так, як задумано. Він вміє визначити, чим викликана помилка, або хоча б знає, де це шукати. Чим </a:t>
            </a:r>
            <a:r>
              <a:rPr lang="uk-UA" sz="1600" b="0" i="0" dirty="0" err="1">
                <a:effectLst/>
                <a:latin typeface="Montserrat" pitchFamily="2" charset="-52"/>
              </a:rPr>
              <a:t>тестувальник</a:t>
            </a:r>
            <a:r>
              <a:rPr lang="uk-UA" sz="1600" b="0" i="0" dirty="0">
                <a:effectLst/>
                <a:latin typeface="Montserrat" pitchFamily="2" charset="-52"/>
              </a:rPr>
              <a:t> досвідченіший, тим більш важкою і цікавою є його робота». Головний мінус – монотонна складова роботи, особливо на початку кар’єри. Сюди відносять проходження тест-кейсів при ручному тестуванні та роботу з документацією. Отримавши достатню кількість досвіду, можна дорости до менеджера проекту і потім розвиватися як управлінець</a:t>
            </a:r>
          </a:p>
        </p:txBody>
      </p:sp>
      <p:sp>
        <p:nvSpPr>
          <p:cNvPr id="5" name="Прямоугольник 4"/>
          <p:cNvSpPr/>
          <p:nvPr/>
        </p:nvSpPr>
        <p:spPr>
          <a:xfrm>
            <a:off x="3707904" y="4152510"/>
            <a:ext cx="3677766" cy="369332"/>
          </a:xfrm>
          <a:prstGeom prst="rect">
            <a:avLst/>
          </a:prstGeom>
        </p:spPr>
        <p:txBody>
          <a:bodyPr wrap="square">
            <a:spAutoFit/>
          </a:bodyPr>
          <a:lstStyle/>
          <a:p>
            <a:pPr algn="l" fontAlgn="base"/>
            <a:r>
              <a:rPr lang="uk-UA" b="1" i="0" dirty="0">
                <a:effectLst/>
                <a:latin typeface="Montserrat" pitchFamily="2" charset="-52"/>
              </a:rPr>
              <a:t>Бізнес-аналітик</a:t>
            </a:r>
            <a:endParaRPr lang="en-US" b="1" i="0" u="none" strike="noStrike" dirty="0">
              <a:effectLst/>
              <a:latin typeface="Manrope"/>
              <a:hlinkClick r:id="rId2">
                <a:extLst>
                  <a:ext uri="{A12FA001-AC4F-418D-AE19-62706E023703}">
                    <ahyp:hlinkClr xmlns:ahyp="http://schemas.microsoft.com/office/drawing/2018/hyperlinkcolor" val="tx"/>
                  </a:ext>
                </a:extLst>
              </a:hlinkClick>
            </a:endParaRPr>
          </a:p>
        </p:txBody>
      </p:sp>
      <p:sp>
        <p:nvSpPr>
          <p:cNvPr id="10" name="Прямоугольник 9">
            <a:extLst>
              <a:ext uri="{FF2B5EF4-FFF2-40B4-BE49-F238E27FC236}">
                <a16:creationId xmlns:a16="http://schemas.microsoft.com/office/drawing/2014/main" id="{D22EA589-628F-41B7-9333-BD9A5F05E8E2}"/>
              </a:ext>
            </a:extLst>
          </p:cNvPr>
          <p:cNvSpPr/>
          <p:nvPr/>
        </p:nvSpPr>
        <p:spPr>
          <a:xfrm>
            <a:off x="3131840" y="1433024"/>
            <a:ext cx="3677766" cy="369332"/>
          </a:xfrm>
          <a:prstGeom prst="rect">
            <a:avLst/>
          </a:prstGeom>
        </p:spPr>
        <p:txBody>
          <a:bodyPr wrap="square">
            <a:spAutoFit/>
          </a:bodyPr>
          <a:lstStyle/>
          <a:p>
            <a:pPr algn="l" fontAlgn="base"/>
            <a:r>
              <a:rPr lang="uk-UA" b="1" i="0">
                <a:effectLst/>
                <a:latin typeface="Montserrat" pitchFamily="2" charset="-52"/>
              </a:rPr>
              <a:t>Тестувальник (</a:t>
            </a:r>
            <a:r>
              <a:rPr lang="en-US" b="1" i="0">
                <a:effectLst/>
                <a:latin typeface="Montserrat" pitchFamily="2" charset="-52"/>
              </a:rPr>
              <a:t>QA-</a:t>
            </a:r>
            <a:r>
              <a:rPr lang="uk-UA" b="1" i="0">
                <a:effectLst/>
                <a:latin typeface="Montserrat" pitchFamily="2" charset="-52"/>
              </a:rPr>
              <a:t>інженер)</a:t>
            </a:r>
            <a:endParaRPr lang="en-US" b="1" i="0" u="none" strike="noStrike">
              <a:effectLst/>
              <a:latin typeface="Manrope"/>
              <a:hlinkClick r:id="rId2">
                <a:extLst>
                  <a:ext uri="{A12FA001-AC4F-418D-AE19-62706E023703}">
                    <ahyp:hlinkClr xmlns:ahyp="http://schemas.microsoft.com/office/drawing/2018/hyperlinkcolor" val="tx"/>
                  </a:ext>
                </a:extLst>
              </a:hlinkClick>
            </a:endParaRPr>
          </a:p>
        </p:txBody>
      </p:sp>
      <p:sp>
        <p:nvSpPr>
          <p:cNvPr id="11" name="Прямоугольник 10">
            <a:extLst>
              <a:ext uri="{FF2B5EF4-FFF2-40B4-BE49-F238E27FC236}">
                <a16:creationId xmlns:a16="http://schemas.microsoft.com/office/drawing/2014/main" id="{97D42F53-3958-4240-A8DC-19DBF7A7EEC4}"/>
              </a:ext>
            </a:extLst>
          </p:cNvPr>
          <p:cNvSpPr/>
          <p:nvPr/>
        </p:nvSpPr>
        <p:spPr>
          <a:xfrm>
            <a:off x="300663" y="4581128"/>
            <a:ext cx="8447801" cy="2062103"/>
          </a:xfrm>
          <a:prstGeom prst="rect">
            <a:avLst/>
          </a:prstGeom>
        </p:spPr>
        <p:txBody>
          <a:bodyPr wrap="square">
            <a:spAutoFit/>
          </a:bodyPr>
          <a:lstStyle/>
          <a:p>
            <a:pPr algn="just"/>
            <a:r>
              <a:rPr lang="uk-UA" sz="1600" dirty="0">
                <a:latin typeface="Montserrat" pitchFamily="2" charset="-52"/>
              </a:rPr>
              <a:t>Такий собі “натураліст”, який аналізує бізнес і процеси, що підлягають автоматизації. Бізнес-аналітик – це фахівець, який досліджує проблему замовника, шукає рішення і оформлює його концепцію в формі вимог, на які надалі будуть орієнтуватися розробники при створенні продукту. </a:t>
            </a:r>
          </a:p>
          <a:p>
            <a:pPr algn="just"/>
            <a:r>
              <a:rPr lang="uk-UA" sz="1600" dirty="0">
                <a:latin typeface="Montserrat" pitchFamily="2" charset="-52"/>
              </a:rPr>
              <a:t>ЗАДАЧІ ТА ОБОВ’ЯЗКИ Головна задача бізнес-аналітика – виявити проблеми бізнесу замовника і знайти максимально ефективне її вирішення. Для цього він повинен володіти знаннями в предметній області. Бізнес-аналітик працює з вимогами на всіх етапах життєвого циклу розробки ПЗ і постійно виступає посередником між замовником і командою програмістів.</a:t>
            </a:r>
          </a:p>
        </p:txBody>
      </p:sp>
    </p:spTree>
    <p:extLst>
      <p:ext uri="{BB962C8B-B14F-4D97-AF65-F5344CB8AC3E}">
        <p14:creationId xmlns:p14="http://schemas.microsoft.com/office/powerpoint/2010/main" val="4158560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5770984" cy="418058"/>
          </a:xfrm>
        </p:spPr>
        <p:txBody>
          <a:bodyPr>
            <a:normAutofit fontScale="90000"/>
          </a:bodyPr>
          <a:lstStyle/>
          <a:p>
            <a:pPr algn="l" rtl="0"/>
            <a:r>
              <a:rPr lang="en-US" b="1" dirty="0"/>
              <a:t>Project</a:t>
            </a:r>
            <a:r>
              <a:rPr lang="uk-UA" b="1" dirty="0"/>
              <a:t> </a:t>
            </a:r>
            <a:r>
              <a:rPr lang="en-US" b="1" dirty="0"/>
              <a:t>manager</a:t>
            </a:r>
            <a:r>
              <a:rPr lang="uk-UA" b="1" dirty="0"/>
              <a:t> </a:t>
            </a:r>
            <a:r>
              <a:rPr lang="ru-RU" b="1" dirty="0" err="1"/>
              <a:t>хто</a:t>
            </a:r>
            <a:r>
              <a:rPr lang="ru-RU" b="1" dirty="0"/>
              <a:t> це?</a:t>
            </a:r>
            <a:endParaRPr lang="ru-RU" dirty="0"/>
          </a:p>
        </p:txBody>
      </p:sp>
      <p:sp>
        <p:nvSpPr>
          <p:cNvPr id="3" name="Содержимое 2"/>
          <p:cNvSpPr>
            <a:spLocks noGrp="1"/>
          </p:cNvSpPr>
          <p:nvPr>
            <p:ph idx="1"/>
          </p:nvPr>
        </p:nvSpPr>
        <p:spPr>
          <a:xfrm>
            <a:off x="395536" y="1052737"/>
            <a:ext cx="8229600" cy="576063"/>
          </a:xfrm>
        </p:spPr>
        <p:txBody>
          <a:bodyPr>
            <a:normAutofit fontScale="62500" lnSpcReduction="20000"/>
          </a:bodyPr>
          <a:lstStyle/>
          <a:p>
            <a:pPr algn="l" rtl="0"/>
            <a:endParaRPr lang="ru-RU" dirty="0"/>
          </a:p>
          <a:p>
            <a:pPr marL="0" indent="0" algn="l" rtl="0">
              <a:buNone/>
            </a:pPr>
            <a:r>
              <a:rPr lang="ru-RU" sz="2200" b="1" dirty="0" err="1"/>
              <a:t>Вакансія</a:t>
            </a:r>
            <a:r>
              <a:rPr lang="ru-RU" sz="2200" b="1" dirty="0"/>
              <a:t> </a:t>
            </a:r>
            <a:r>
              <a:rPr lang="en-US" sz="2400" b="1" dirty="0"/>
              <a:t>Project</a:t>
            </a:r>
            <a:r>
              <a:rPr lang="uk-UA" sz="2400" b="1" dirty="0"/>
              <a:t> </a:t>
            </a:r>
            <a:r>
              <a:rPr lang="en-US" sz="2400" b="1" dirty="0"/>
              <a:t>manager</a:t>
            </a:r>
            <a:r>
              <a:rPr lang="pl-PL" sz="2400" b="1" dirty="0"/>
              <a:t> </a:t>
            </a:r>
            <a:r>
              <a:rPr lang="ru-RU" sz="2400" dirty="0" err="1"/>
              <a:t>від</a:t>
            </a:r>
            <a:r>
              <a:rPr lang="ru-RU" sz="2400" dirty="0"/>
              <a:t> 11 вересня</a:t>
            </a:r>
            <a:r>
              <a:rPr lang="en-US" sz="2400" dirty="0"/>
              <a:t> </a:t>
            </a:r>
            <a:r>
              <a:rPr lang="ru-RU" sz="2400" dirty="0"/>
              <a:t>202</a:t>
            </a:r>
            <a:r>
              <a:rPr lang="en-US" sz="2400" dirty="0"/>
              <a:t>2</a:t>
            </a:r>
            <a:r>
              <a:rPr lang="ru-RU" sz="2400" dirty="0"/>
              <a:t> в  </a:t>
            </a:r>
            <a:r>
              <a:rPr lang="en-US" sz="2400" b="1" dirty="0" err="1">
                <a:hlinkClick r:id="rId2" tooltip="Работа в Light IT"/>
              </a:rPr>
              <a:t>LightIT</a:t>
            </a:r>
            <a:r>
              <a:rPr lang="en-US" sz="2400" dirty="0"/>
              <a:t> </a:t>
            </a:r>
            <a:endParaRPr lang="ru-RU" sz="2400" dirty="0"/>
          </a:p>
          <a:p>
            <a:pPr algn="l" rtl="0"/>
            <a:endParaRPr lang="en-US" sz="2400" b="1" dirty="0"/>
          </a:p>
        </p:txBody>
      </p:sp>
      <p:sp>
        <p:nvSpPr>
          <p:cNvPr id="4" name="Прямоугольник 3"/>
          <p:cNvSpPr/>
          <p:nvPr/>
        </p:nvSpPr>
        <p:spPr>
          <a:xfrm>
            <a:off x="179512" y="1844824"/>
            <a:ext cx="7776864" cy="4847481"/>
          </a:xfrm>
          <a:prstGeom prst="rect">
            <a:avLst/>
          </a:prstGeom>
        </p:spPr>
        <p:txBody>
          <a:bodyPr wrap="square">
            <a:spAutoFit/>
          </a:bodyPr>
          <a:lstStyle/>
          <a:p>
            <a:pPr algn="l" rtl="0"/>
            <a:r>
              <a:rPr lang="ru-RU" sz="1500" b="1" dirty="0"/>
              <a:t>Відтебе як кандидата в нашу команду потрібно:</a:t>
            </a:r>
            <a:endParaRPr lang="ru-RU" sz="1500" dirty="0"/>
          </a:p>
          <a:p>
            <a:pPr algn="l" rtl="0"/>
            <a:r>
              <a:rPr lang="ru-RU" sz="1200" dirty="0"/>
              <a:t>досвід роботи у </a:t>
            </a:r>
            <a:r>
              <a:rPr lang="ru-RU" sz="1200" dirty="0" err="1"/>
              <a:t>ролі</a:t>
            </a:r>
            <a:r>
              <a:rPr lang="ru-RU" sz="1200" dirty="0"/>
              <a:t> IT</a:t>
            </a:r>
            <a:r>
              <a:rPr lang="en-US" sz="1200" dirty="0"/>
              <a:t> </a:t>
            </a:r>
            <a:r>
              <a:rPr lang="ru-RU" sz="1200" dirty="0" err="1"/>
              <a:t>Project</a:t>
            </a:r>
            <a:r>
              <a:rPr lang="ru-RU" sz="1200" dirty="0"/>
              <a:t> </a:t>
            </a:r>
            <a:r>
              <a:rPr lang="ru-RU" sz="1200" dirty="0" err="1"/>
              <a:t>manager</a:t>
            </a:r>
            <a:r>
              <a:rPr lang="en-US" sz="1200" dirty="0"/>
              <a:t> </a:t>
            </a:r>
            <a:r>
              <a:rPr lang="ru-RU" sz="1200" dirty="0" err="1"/>
              <a:t>від</a:t>
            </a:r>
            <a:r>
              <a:rPr lang="ru-RU" sz="1200" dirty="0"/>
              <a:t> 1 року;</a:t>
            </a:r>
          </a:p>
          <a:p>
            <a:pPr algn="l" rtl="0"/>
            <a:r>
              <a:rPr lang="ru-RU" sz="1200" dirty="0"/>
              <a:t>досвід підготовки технічної документації (</a:t>
            </a:r>
            <a:r>
              <a:rPr lang="ru-RU" sz="1200" dirty="0" err="1"/>
              <a:t>Feature</a:t>
            </a:r>
            <a:r>
              <a:rPr lang="ru-RU" sz="1200" dirty="0"/>
              <a:t> </a:t>
            </a:r>
            <a:r>
              <a:rPr lang="ru-RU" sz="1200" dirty="0" err="1"/>
              <a:t>Lists,User</a:t>
            </a:r>
            <a:r>
              <a:rPr lang="ru-RU" sz="1200" dirty="0"/>
              <a:t> </a:t>
            </a:r>
            <a:r>
              <a:rPr lang="ru-RU" sz="1200" dirty="0" err="1"/>
              <a:t>stories,Use</a:t>
            </a:r>
            <a:r>
              <a:rPr lang="ru-RU" sz="1200" dirty="0"/>
              <a:t> </a:t>
            </a:r>
            <a:r>
              <a:rPr lang="ru-RU" sz="1200" dirty="0" err="1"/>
              <a:t>Case,User</a:t>
            </a:r>
            <a:r>
              <a:rPr lang="ru-RU" sz="1200" dirty="0"/>
              <a:t> </a:t>
            </a:r>
            <a:r>
              <a:rPr lang="ru-RU" sz="1200" dirty="0" err="1"/>
              <a:t>flow</a:t>
            </a:r>
            <a:r>
              <a:rPr lang="en-US" sz="1200" dirty="0"/>
              <a:t> </a:t>
            </a:r>
            <a:r>
              <a:rPr lang="ru-RU" sz="1200" dirty="0" err="1"/>
              <a:t>діаграм</a:t>
            </a:r>
            <a:r>
              <a:rPr lang="ru-RU" sz="1200" dirty="0"/>
              <a:t> тощо);</a:t>
            </a:r>
          </a:p>
          <a:p>
            <a:pPr algn="l" rtl="0"/>
            <a:r>
              <a:rPr lang="ru-RU" sz="1200" dirty="0"/>
              <a:t>досвід планування проектів, знання принципів та методик;</a:t>
            </a:r>
          </a:p>
          <a:p>
            <a:pPr algn="l" rtl="0"/>
            <a:r>
              <a:rPr lang="ru-RU" sz="1200" dirty="0"/>
              <a:t>досвід участі у побудові проектної команди, розуміння ролей у команді та механізмів їх взаємодії;</a:t>
            </a:r>
          </a:p>
          <a:p>
            <a:pPr algn="l" rtl="0"/>
            <a:r>
              <a:rPr lang="ru-RU" sz="1200" dirty="0"/>
              <a:t>розуміння особливостей популярних методологій розробки та їх відмінності;</a:t>
            </a:r>
          </a:p>
          <a:p>
            <a:pPr algn="l" rtl="0"/>
            <a:r>
              <a:rPr lang="ru-RU" sz="1200" dirty="0"/>
              <a:t>досвіду </a:t>
            </a:r>
            <a:r>
              <a:rPr lang="ru-RU" sz="1200" dirty="0" err="1"/>
              <a:t>роботи</a:t>
            </a:r>
            <a:r>
              <a:rPr lang="ru-RU" sz="1200" dirty="0"/>
              <a:t> з</a:t>
            </a:r>
            <a:r>
              <a:rPr lang="en-US" sz="1200" dirty="0"/>
              <a:t> </a:t>
            </a:r>
            <a:r>
              <a:rPr lang="ru-RU" sz="1200" dirty="0" err="1"/>
              <a:t>Agile</a:t>
            </a:r>
            <a:r>
              <a:rPr lang="en-US" sz="1200" dirty="0"/>
              <a:t> </a:t>
            </a:r>
            <a:r>
              <a:rPr lang="ru-RU" sz="1200" dirty="0" err="1"/>
              <a:t>методологіями</a:t>
            </a:r>
            <a:r>
              <a:rPr lang="ru-RU" sz="1200" dirty="0"/>
              <a:t> (</a:t>
            </a:r>
            <a:r>
              <a:rPr lang="ru-RU" sz="1200" dirty="0" err="1"/>
              <a:t>Scrum,Kanban</a:t>
            </a:r>
            <a:r>
              <a:rPr lang="ru-RU" sz="1200" dirty="0"/>
              <a:t>);</a:t>
            </a:r>
          </a:p>
          <a:p>
            <a:pPr algn="l" rtl="0"/>
            <a:r>
              <a:rPr lang="ru-RU" sz="1200" dirty="0"/>
              <a:t>знання життєвого циклу розробки програмного забезпечення;</a:t>
            </a:r>
          </a:p>
          <a:p>
            <a:pPr algn="l" rtl="0"/>
            <a:r>
              <a:rPr lang="ru-RU" sz="1200" dirty="0"/>
              <a:t>досвід побудови системи моніторингу якості на проекті;</a:t>
            </a:r>
          </a:p>
          <a:p>
            <a:pPr algn="l" rtl="0"/>
            <a:r>
              <a:rPr lang="ru-RU" sz="1200" dirty="0"/>
              <a:t>вміння оцінювати ефективність команди та результати проекту;</a:t>
            </a:r>
          </a:p>
          <a:p>
            <a:pPr algn="l" rtl="0"/>
            <a:r>
              <a:rPr lang="ru-RU" sz="1200" dirty="0"/>
              <a:t>розуміння принципів роботи WEB та основних інструментів, що застосовуються у WEB;</a:t>
            </a:r>
          </a:p>
          <a:p>
            <a:pPr algn="l" rtl="0"/>
            <a:r>
              <a:rPr lang="ru-RU" sz="1200" dirty="0"/>
              <a:t>англійська мова (не </a:t>
            </a:r>
            <a:r>
              <a:rPr lang="ru-RU" sz="1200" dirty="0" err="1"/>
              <a:t>нижче</a:t>
            </a:r>
            <a:r>
              <a:rPr lang="en-US" sz="1200" dirty="0"/>
              <a:t> </a:t>
            </a:r>
            <a:r>
              <a:rPr lang="ru-RU" sz="1200" dirty="0" err="1"/>
              <a:t>upper-intermediate</a:t>
            </a:r>
            <a:r>
              <a:rPr lang="ru-RU" sz="1200" dirty="0"/>
              <a:t>);</a:t>
            </a:r>
          </a:p>
          <a:p>
            <a:pPr algn="l" rtl="0"/>
            <a:r>
              <a:rPr lang="ru-RU" sz="1200" dirty="0"/>
              <a:t>вміння аргументовано обстоювати свою позицію.</a:t>
            </a:r>
          </a:p>
          <a:p>
            <a:pPr algn="l" rtl="0"/>
            <a:r>
              <a:rPr lang="ru-RU" sz="1500" b="1" dirty="0"/>
              <a:t>Буде плюсом:</a:t>
            </a:r>
            <a:endParaRPr lang="ru-RU" sz="1500" dirty="0"/>
          </a:p>
          <a:p>
            <a:pPr algn="l" rtl="0"/>
            <a:r>
              <a:rPr lang="ru-RU" sz="1200" dirty="0"/>
              <a:t>базове розуміння SQL;</a:t>
            </a:r>
          </a:p>
          <a:p>
            <a:pPr algn="l" rtl="0"/>
            <a:r>
              <a:rPr lang="ru-RU" sz="1200" dirty="0"/>
              <a:t>базові розуміння HTML, CSS;</a:t>
            </a:r>
          </a:p>
          <a:p>
            <a:pPr algn="l" rtl="0"/>
            <a:r>
              <a:rPr lang="ru-RU" sz="1200" dirty="0"/>
              <a:t>досвід роботи програмістом чи QA;</a:t>
            </a:r>
          </a:p>
          <a:p>
            <a:pPr algn="l" rtl="0"/>
            <a:r>
              <a:rPr lang="ru-RU" sz="1200" dirty="0"/>
              <a:t>досвід роботи із системами JIRA,</a:t>
            </a:r>
            <a:r>
              <a:rPr lang="en-US" sz="1200" dirty="0"/>
              <a:t> </a:t>
            </a:r>
            <a:r>
              <a:rPr lang="ru-RU" sz="1200" dirty="0" err="1"/>
              <a:t>TargetProcess</a:t>
            </a:r>
            <a:r>
              <a:rPr lang="ru-RU" sz="1200" dirty="0"/>
              <a:t>,</a:t>
            </a:r>
            <a:r>
              <a:rPr lang="en-US" sz="1200" dirty="0"/>
              <a:t> </a:t>
            </a:r>
            <a:r>
              <a:rPr lang="ru-RU" sz="1200" dirty="0" err="1"/>
              <a:t>Taiga</a:t>
            </a:r>
            <a:endParaRPr lang="ru-RU" sz="1200" dirty="0"/>
          </a:p>
          <a:p>
            <a:pPr algn="l" rtl="0"/>
            <a:r>
              <a:rPr lang="ru-RU" sz="1500" b="1" dirty="0"/>
              <a:t>Твоя робота полягатиме в</a:t>
            </a:r>
            <a:r>
              <a:rPr lang="ru-RU" sz="1500" dirty="0"/>
              <a:t>:</a:t>
            </a:r>
          </a:p>
          <a:p>
            <a:pPr algn="l" rtl="0"/>
            <a:r>
              <a:rPr lang="ru-RU" sz="1200" dirty="0"/>
              <a:t>управлінні проектною командою;</a:t>
            </a:r>
          </a:p>
          <a:p>
            <a:pPr algn="l" rtl="0"/>
            <a:r>
              <a:rPr lang="ru-RU" sz="1200" dirty="0"/>
              <a:t>аналізі вимог та визначення термінів виконання завдання;</a:t>
            </a:r>
          </a:p>
          <a:p>
            <a:pPr algn="l" rtl="0"/>
            <a:r>
              <a:rPr lang="ru-RU" sz="1200" dirty="0" err="1"/>
              <a:t>чіткому</a:t>
            </a:r>
            <a:r>
              <a:rPr lang="ru-RU" sz="1200" dirty="0"/>
              <a:t> </a:t>
            </a:r>
            <a:r>
              <a:rPr lang="ru-RU" sz="1200" dirty="0" err="1"/>
              <a:t>дотриманні</a:t>
            </a:r>
            <a:r>
              <a:rPr lang="en-US" sz="1200" dirty="0"/>
              <a:t> </a:t>
            </a:r>
            <a:r>
              <a:rPr lang="ru-RU" sz="1200" dirty="0"/>
              <a:t>дедлайнам</a:t>
            </a:r>
            <a:r>
              <a:rPr lang="en-US" sz="1200" dirty="0"/>
              <a:t> </a:t>
            </a:r>
            <a:r>
              <a:rPr lang="ru-RU" sz="1200" dirty="0"/>
              <a:t>та управління очікуваннями клієнтів;</a:t>
            </a:r>
          </a:p>
          <a:p>
            <a:pPr algn="l" rtl="0"/>
            <a:r>
              <a:rPr lang="ru-RU" sz="1200" dirty="0"/>
              <a:t>розподіл пріоритетів із завдань у команді;</a:t>
            </a:r>
          </a:p>
          <a:p>
            <a:pPr algn="l" rtl="0"/>
            <a:r>
              <a:rPr lang="ru-RU" sz="1200" dirty="0"/>
              <a:t>роботу з мотивацією команди;</a:t>
            </a:r>
          </a:p>
          <a:p>
            <a:pPr algn="l" rtl="0"/>
            <a:r>
              <a:rPr lang="ru-RU" sz="1200" dirty="0"/>
              <a:t>ведення проектної документації (внутрішня та зовнішня).</a:t>
            </a:r>
          </a:p>
        </p:txBody>
      </p:sp>
      <p:pic>
        <p:nvPicPr>
          <p:cNvPr id="6" name="Picture 2" descr="Profession of a Product Manager: Its Main Features and Benefits for  Business – Hygger. Hygger - The Complete Product Management Platform for  Growing Compan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0812" y="0"/>
            <a:ext cx="2983188" cy="20882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rtl="0"/>
            <a:r>
              <a:rPr lang="uk-UA"/>
              <a:t>Які базові посади є в ІТ </a:t>
            </a:r>
            <a:endParaRPr lang="uk-UA" dirty="0"/>
          </a:p>
        </p:txBody>
      </p:sp>
      <p:sp>
        <p:nvSpPr>
          <p:cNvPr id="4" name="Прямоугольник 3"/>
          <p:cNvSpPr/>
          <p:nvPr/>
        </p:nvSpPr>
        <p:spPr>
          <a:xfrm>
            <a:off x="300663" y="1907911"/>
            <a:ext cx="8447801" cy="1477328"/>
          </a:xfrm>
          <a:prstGeom prst="rect">
            <a:avLst/>
          </a:prstGeom>
        </p:spPr>
        <p:txBody>
          <a:bodyPr wrap="square">
            <a:spAutoFit/>
          </a:bodyPr>
          <a:lstStyle/>
          <a:p>
            <a:pPr algn="just"/>
            <a:r>
              <a:rPr lang="ru-RU" b="0" i="0" dirty="0">
                <a:effectLst/>
                <a:latin typeface="Montserrat" pitchFamily="2" charset="-52"/>
              </a:rPr>
              <a:t>Головна задача системного </a:t>
            </a:r>
            <a:r>
              <a:rPr lang="ru-RU" b="0" i="0" dirty="0" err="1">
                <a:effectLst/>
                <a:latin typeface="Montserrat" pitchFamily="2" charset="-52"/>
              </a:rPr>
              <a:t>адміністратора</a:t>
            </a:r>
            <a:r>
              <a:rPr lang="ru-RU" b="0" i="0" dirty="0">
                <a:effectLst/>
                <a:latin typeface="Montserrat" pitchFamily="2" charset="-52"/>
              </a:rPr>
              <a:t> – </a:t>
            </a:r>
            <a:r>
              <a:rPr lang="ru-RU" b="0" i="0" dirty="0" err="1">
                <a:effectLst/>
                <a:latin typeface="Montserrat" pitchFamily="2" charset="-52"/>
              </a:rPr>
              <a:t>покращувати</a:t>
            </a:r>
            <a:r>
              <a:rPr lang="ru-RU" b="0" i="0" dirty="0">
                <a:effectLst/>
                <a:latin typeface="Montserrat" pitchFamily="2" charset="-52"/>
              </a:rPr>
              <a:t> та </a:t>
            </a:r>
            <a:r>
              <a:rPr lang="ru-RU" b="0" i="0" dirty="0" err="1">
                <a:effectLst/>
                <a:latin typeface="Montserrat" pitchFamily="2" charset="-52"/>
              </a:rPr>
              <a:t>модернізувати</a:t>
            </a:r>
            <a:r>
              <a:rPr lang="ru-RU" b="0" i="0" dirty="0">
                <a:effectLst/>
                <a:latin typeface="Montserrat" pitchFamily="2" charset="-52"/>
              </a:rPr>
              <a:t> всю </a:t>
            </a:r>
            <a:r>
              <a:rPr lang="ru-RU" b="0" i="0" dirty="0" err="1">
                <a:effectLst/>
                <a:latin typeface="Montserrat" pitchFamily="2" charset="-52"/>
              </a:rPr>
              <a:t>інформаційну</a:t>
            </a:r>
            <a:r>
              <a:rPr lang="ru-RU" b="0" i="0" dirty="0">
                <a:effectLst/>
                <a:latin typeface="Montserrat" pitchFamily="2" charset="-52"/>
              </a:rPr>
              <a:t> </a:t>
            </a:r>
            <a:r>
              <a:rPr lang="ru-RU" b="0" i="0" dirty="0" err="1">
                <a:effectLst/>
                <a:latin typeface="Montserrat" pitchFamily="2" charset="-52"/>
              </a:rPr>
              <a:t>інфраструктуру</a:t>
            </a:r>
            <a:r>
              <a:rPr lang="ru-RU" b="0" i="0" dirty="0">
                <a:effectLst/>
                <a:latin typeface="Montserrat" pitchFamily="2" charset="-52"/>
              </a:rPr>
              <a:t> </a:t>
            </a:r>
            <a:r>
              <a:rPr lang="ru-RU" b="0" i="0" dirty="0" err="1">
                <a:effectLst/>
                <a:latin typeface="Montserrat" pitchFamily="2" charset="-52"/>
              </a:rPr>
              <a:t>компанії</a:t>
            </a:r>
            <a:r>
              <a:rPr lang="ru-RU" b="0" i="0" dirty="0">
                <a:effectLst/>
                <a:latin typeface="Montserrat" pitchFamily="2" charset="-52"/>
              </a:rPr>
              <a:t>, а </a:t>
            </a:r>
            <a:r>
              <a:rPr lang="ru-RU" b="0" i="0" dirty="0" err="1">
                <a:effectLst/>
                <a:latin typeface="Montserrat" pitchFamily="2" charset="-52"/>
              </a:rPr>
              <a:t>також</a:t>
            </a:r>
            <a:r>
              <a:rPr lang="ru-RU" b="0" i="0" dirty="0">
                <a:effectLst/>
                <a:latin typeface="Montserrat" pitchFamily="2" charset="-52"/>
              </a:rPr>
              <a:t> </a:t>
            </a:r>
            <a:r>
              <a:rPr lang="ru-RU" b="0" i="0" dirty="0" err="1">
                <a:effectLst/>
                <a:latin typeface="Montserrat" pitchFamily="2" charset="-52"/>
              </a:rPr>
              <a:t>стежити</a:t>
            </a:r>
            <a:r>
              <a:rPr lang="ru-RU" b="0" i="0" dirty="0">
                <a:effectLst/>
                <a:latin typeface="Montserrat" pitchFamily="2" charset="-52"/>
              </a:rPr>
              <a:t> за </a:t>
            </a:r>
            <a:r>
              <a:rPr lang="ru-RU" b="0" i="0" dirty="0" err="1">
                <a:effectLst/>
                <a:latin typeface="Montserrat" pitchFamily="2" charset="-52"/>
              </a:rPr>
              <a:t>її</a:t>
            </a:r>
            <a:r>
              <a:rPr lang="ru-RU" b="0" i="0" dirty="0">
                <a:effectLst/>
                <a:latin typeface="Montserrat" pitchFamily="2" charset="-52"/>
              </a:rPr>
              <a:t> </a:t>
            </a:r>
            <a:r>
              <a:rPr lang="ru-RU" b="0" i="0" dirty="0" err="1">
                <a:effectLst/>
                <a:latin typeface="Montserrat" pitchFamily="2" charset="-52"/>
              </a:rPr>
              <a:t>працездатністю</a:t>
            </a:r>
            <a:r>
              <a:rPr lang="ru-RU" b="0" i="0" dirty="0">
                <a:effectLst/>
                <a:latin typeface="Montserrat" pitchFamily="2" charset="-52"/>
              </a:rPr>
              <a:t>, </a:t>
            </a:r>
            <a:r>
              <a:rPr lang="ru-RU" b="0" i="0" dirty="0" err="1">
                <a:effectLst/>
                <a:latin typeface="Montserrat" pitchFamily="2" charset="-52"/>
              </a:rPr>
              <a:t>реагувати</a:t>
            </a:r>
            <a:r>
              <a:rPr lang="ru-RU" b="0" i="0" dirty="0">
                <a:effectLst/>
                <a:latin typeface="Montserrat" pitchFamily="2" charset="-52"/>
              </a:rPr>
              <a:t> на </a:t>
            </a:r>
            <a:r>
              <a:rPr lang="ru-RU" b="0" i="0" dirty="0" err="1">
                <a:effectLst/>
                <a:latin typeface="Montserrat" pitchFamily="2" charset="-52"/>
              </a:rPr>
              <a:t>виникаючі</a:t>
            </a:r>
            <a:r>
              <a:rPr lang="ru-RU" b="0" i="0" dirty="0">
                <a:effectLst/>
                <a:latin typeface="Montserrat" pitchFamily="2" charset="-52"/>
              </a:rPr>
              <a:t> </a:t>
            </a:r>
            <a:r>
              <a:rPr lang="ru-RU" b="0" i="0" dirty="0" err="1">
                <a:effectLst/>
                <a:latin typeface="Montserrat" pitchFamily="2" charset="-52"/>
              </a:rPr>
              <a:t>проблеми</a:t>
            </a:r>
            <a:r>
              <a:rPr lang="ru-RU" b="0" i="0" dirty="0">
                <a:effectLst/>
                <a:latin typeface="Montserrat" pitchFamily="2" charset="-52"/>
              </a:rPr>
              <a:t>. «</a:t>
            </a:r>
            <a:r>
              <a:rPr lang="ru-RU" b="0" i="0" dirty="0" err="1">
                <a:effectLst/>
                <a:latin typeface="Montserrat" pitchFamily="2" charset="-52"/>
              </a:rPr>
              <a:t>Адмін</a:t>
            </a:r>
            <a:r>
              <a:rPr lang="ru-RU" b="0" i="0" dirty="0">
                <a:effectLst/>
                <a:latin typeface="Montserrat" pitchFamily="2" charset="-52"/>
              </a:rPr>
              <a:t> – </a:t>
            </a:r>
            <a:r>
              <a:rPr lang="ru-RU" b="0" i="0" dirty="0" err="1">
                <a:effectLst/>
                <a:latin typeface="Montserrat" pitchFamily="2" charset="-52"/>
              </a:rPr>
              <a:t>це</a:t>
            </a:r>
            <a:r>
              <a:rPr lang="ru-RU" b="0" i="0" dirty="0">
                <a:effectLst/>
                <a:latin typeface="Montserrat" pitchFamily="2" charset="-52"/>
              </a:rPr>
              <a:t> </a:t>
            </a:r>
            <a:r>
              <a:rPr lang="ru-RU" b="0" i="0" dirty="0" err="1">
                <a:effectLst/>
                <a:latin typeface="Montserrat" pitchFamily="2" charset="-52"/>
              </a:rPr>
              <a:t>людина</a:t>
            </a:r>
            <a:r>
              <a:rPr lang="ru-RU" b="0" i="0" dirty="0">
                <a:effectLst/>
                <a:latin typeface="Montserrat" pitchFamily="2" charset="-52"/>
              </a:rPr>
              <a:t>, яка </a:t>
            </a:r>
            <a:r>
              <a:rPr lang="ru-RU" b="0" i="0" dirty="0" err="1">
                <a:effectLst/>
                <a:latin typeface="Montserrat" pitchFamily="2" charset="-52"/>
              </a:rPr>
              <a:t>може</a:t>
            </a:r>
            <a:r>
              <a:rPr lang="ru-RU" b="0" i="0" dirty="0">
                <a:effectLst/>
                <a:latin typeface="Montserrat" pitchFamily="2" charset="-52"/>
              </a:rPr>
              <a:t> і повинна </a:t>
            </a:r>
            <a:r>
              <a:rPr lang="ru-RU" b="0" i="0" dirty="0" err="1">
                <a:effectLst/>
                <a:latin typeface="Montserrat" pitchFamily="2" charset="-52"/>
              </a:rPr>
              <a:t>вирішити</a:t>
            </a:r>
            <a:r>
              <a:rPr lang="ru-RU" b="0" i="0" dirty="0">
                <a:effectLst/>
                <a:latin typeface="Montserrat" pitchFamily="2" charset="-52"/>
              </a:rPr>
              <a:t> практично будь-яку проблему, але не на </a:t>
            </a:r>
            <a:r>
              <a:rPr lang="ru-RU" b="0" i="0" dirty="0" err="1">
                <a:effectLst/>
                <a:latin typeface="Montserrat" pitchFamily="2" charset="-52"/>
              </a:rPr>
              <a:t>однухвилину</a:t>
            </a:r>
            <a:r>
              <a:rPr lang="ru-RU" b="0" i="0" dirty="0">
                <a:effectLst/>
                <a:latin typeface="Montserrat" pitchFamily="2" charset="-52"/>
              </a:rPr>
              <a:t>, </a:t>
            </a:r>
            <a:r>
              <a:rPr lang="ru-RU" b="0" i="0" dirty="0" err="1">
                <a:effectLst/>
                <a:latin typeface="Montserrat" pitchFamily="2" charset="-52"/>
              </a:rPr>
              <a:t>милицею</a:t>
            </a:r>
            <a:r>
              <a:rPr lang="ru-RU" b="0" i="0" dirty="0">
                <a:effectLst/>
                <a:latin typeface="Montserrat" pitchFamily="2" charset="-52"/>
              </a:rPr>
              <a:t>, а правильно, </a:t>
            </a:r>
            <a:r>
              <a:rPr lang="ru-RU" b="0" i="0" dirty="0" err="1">
                <a:effectLst/>
                <a:latin typeface="Montserrat" pitchFamily="2" charset="-52"/>
              </a:rPr>
              <a:t>виважено</a:t>
            </a:r>
            <a:r>
              <a:rPr lang="ru-RU" b="0" i="0" dirty="0">
                <a:effectLst/>
                <a:latin typeface="Montserrat" pitchFamily="2" charset="-52"/>
              </a:rPr>
              <a:t>, </a:t>
            </a:r>
            <a:r>
              <a:rPr lang="ru-RU" b="0" i="0" dirty="0" err="1">
                <a:effectLst/>
                <a:latin typeface="Montserrat" pitchFamily="2" charset="-52"/>
              </a:rPr>
              <a:t>ефективно</a:t>
            </a:r>
            <a:r>
              <a:rPr lang="ru-RU" b="0" i="0" dirty="0">
                <a:effectLst/>
                <a:latin typeface="Montserrat" pitchFamily="2" charset="-52"/>
              </a:rPr>
              <a:t>, з </a:t>
            </a:r>
            <a:r>
              <a:rPr lang="ru-RU" b="0" i="0" dirty="0" err="1">
                <a:effectLst/>
                <a:latin typeface="Montserrat" pitchFamily="2" charset="-52"/>
              </a:rPr>
              <a:t>прицілом</a:t>
            </a:r>
            <a:r>
              <a:rPr lang="ru-RU" b="0" i="0" dirty="0">
                <a:effectLst/>
                <a:latin typeface="Montserrat" pitchFamily="2" charset="-52"/>
              </a:rPr>
              <a:t> на </a:t>
            </a:r>
            <a:r>
              <a:rPr lang="ru-RU" b="0" i="0" dirty="0" err="1">
                <a:effectLst/>
                <a:latin typeface="Montserrat" pitchFamily="2" charset="-52"/>
              </a:rPr>
              <a:t>майбутнє</a:t>
            </a:r>
            <a:r>
              <a:rPr lang="ru-RU" b="0" i="0" dirty="0">
                <a:effectLst/>
                <a:latin typeface="Montserrat" pitchFamily="2" charset="-52"/>
              </a:rPr>
              <a:t>».</a:t>
            </a:r>
            <a:endParaRPr lang="uk-UA" b="0" i="0" dirty="0">
              <a:effectLst/>
              <a:latin typeface="Montserrat" pitchFamily="2" charset="-52"/>
            </a:endParaRPr>
          </a:p>
        </p:txBody>
      </p:sp>
      <p:sp>
        <p:nvSpPr>
          <p:cNvPr id="5" name="Прямоугольник 4"/>
          <p:cNvSpPr/>
          <p:nvPr/>
        </p:nvSpPr>
        <p:spPr>
          <a:xfrm>
            <a:off x="3131840" y="3690846"/>
            <a:ext cx="4343345" cy="369332"/>
          </a:xfrm>
          <a:prstGeom prst="rect">
            <a:avLst/>
          </a:prstGeom>
        </p:spPr>
        <p:txBody>
          <a:bodyPr wrap="square">
            <a:spAutoFit/>
          </a:bodyPr>
          <a:lstStyle/>
          <a:p>
            <a:pPr algn="l" fontAlgn="base"/>
            <a:r>
              <a:rPr lang="uk-UA" b="1" i="0" dirty="0">
                <a:effectLst/>
                <a:latin typeface="Montserrat" pitchFamily="2" charset="-52"/>
              </a:rPr>
              <a:t>Дизайнер або </a:t>
            </a:r>
            <a:r>
              <a:rPr lang="pl-PL" b="1" i="0" dirty="0">
                <a:effectLst/>
                <a:latin typeface="Montserrat" pitchFamily="2" charset="-52"/>
              </a:rPr>
              <a:t>UI</a:t>
            </a:r>
            <a:r>
              <a:rPr lang="ru-RU" b="1" i="0" dirty="0">
                <a:effectLst/>
                <a:latin typeface="Montserrat" pitchFamily="2" charset="-52"/>
              </a:rPr>
              <a:t>/</a:t>
            </a:r>
            <a:r>
              <a:rPr lang="pl-PL" b="1" i="0" dirty="0">
                <a:effectLst/>
                <a:latin typeface="Montserrat" pitchFamily="2" charset="-52"/>
              </a:rPr>
              <a:t>UX </a:t>
            </a:r>
            <a:r>
              <a:rPr lang="uk-UA" b="1" i="0" dirty="0">
                <a:effectLst/>
                <a:latin typeface="Montserrat" pitchFamily="2" charset="-52"/>
              </a:rPr>
              <a:t>Дизайн</a:t>
            </a:r>
            <a:r>
              <a:rPr lang="ru-RU" b="1" i="0" dirty="0">
                <a:effectLst/>
                <a:latin typeface="Montserrat" pitchFamily="2" charset="-52"/>
              </a:rPr>
              <a:t>ер</a:t>
            </a:r>
            <a:endParaRPr lang="en-US" b="1" i="0" u="none" strike="noStrike" dirty="0">
              <a:effectLst/>
              <a:latin typeface="Manrope"/>
              <a:hlinkClick r:id="rId2">
                <a:extLst>
                  <a:ext uri="{A12FA001-AC4F-418D-AE19-62706E023703}">
                    <ahyp:hlinkClr xmlns:ahyp="http://schemas.microsoft.com/office/drawing/2018/hyperlinkcolor" val="tx"/>
                  </a:ext>
                </a:extLst>
              </a:hlinkClick>
            </a:endParaRPr>
          </a:p>
        </p:txBody>
      </p:sp>
      <p:sp>
        <p:nvSpPr>
          <p:cNvPr id="10" name="Прямоугольник 9">
            <a:extLst>
              <a:ext uri="{FF2B5EF4-FFF2-40B4-BE49-F238E27FC236}">
                <a16:creationId xmlns:a16="http://schemas.microsoft.com/office/drawing/2014/main" id="{D22EA589-628F-41B7-9333-BD9A5F05E8E2}"/>
              </a:ext>
            </a:extLst>
          </p:cNvPr>
          <p:cNvSpPr/>
          <p:nvPr/>
        </p:nvSpPr>
        <p:spPr>
          <a:xfrm>
            <a:off x="3275856" y="1478108"/>
            <a:ext cx="3677766" cy="369332"/>
          </a:xfrm>
          <a:prstGeom prst="rect">
            <a:avLst/>
          </a:prstGeom>
        </p:spPr>
        <p:txBody>
          <a:bodyPr wrap="square">
            <a:spAutoFit/>
          </a:bodyPr>
          <a:lstStyle/>
          <a:p>
            <a:pPr algn="l" fontAlgn="base"/>
            <a:r>
              <a:rPr lang="uk-UA" b="1" i="0" dirty="0">
                <a:effectLst/>
                <a:latin typeface="Montserrat" pitchFamily="2" charset="-52"/>
              </a:rPr>
              <a:t>Системний адміністратор</a:t>
            </a:r>
            <a:endParaRPr lang="en-US" b="1" i="0" u="none" strike="noStrike" dirty="0">
              <a:effectLst/>
              <a:latin typeface="Manrope"/>
              <a:hlinkClick r:id="rId2">
                <a:extLst>
                  <a:ext uri="{A12FA001-AC4F-418D-AE19-62706E023703}">
                    <ahyp:hlinkClr xmlns:ahyp="http://schemas.microsoft.com/office/drawing/2018/hyperlinkcolor" val="tx"/>
                  </a:ext>
                </a:extLst>
              </a:hlinkClick>
            </a:endParaRPr>
          </a:p>
        </p:txBody>
      </p:sp>
      <p:sp>
        <p:nvSpPr>
          <p:cNvPr id="11" name="Прямоугольник 10">
            <a:extLst>
              <a:ext uri="{FF2B5EF4-FFF2-40B4-BE49-F238E27FC236}">
                <a16:creationId xmlns:a16="http://schemas.microsoft.com/office/drawing/2014/main" id="{97D42F53-3958-4240-A8DC-19DBF7A7EEC4}"/>
              </a:ext>
            </a:extLst>
          </p:cNvPr>
          <p:cNvSpPr/>
          <p:nvPr/>
        </p:nvSpPr>
        <p:spPr>
          <a:xfrm>
            <a:off x="300663" y="4221088"/>
            <a:ext cx="8447801" cy="2308324"/>
          </a:xfrm>
          <a:prstGeom prst="rect">
            <a:avLst/>
          </a:prstGeom>
        </p:spPr>
        <p:txBody>
          <a:bodyPr wrap="square">
            <a:spAutoFit/>
          </a:bodyPr>
          <a:lstStyle/>
          <a:p>
            <a:pPr algn="l"/>
            <a:r>
              <a:rPr lang="ru-RU" sz="1600" b="0" i="0" dirty="0">
                <a:effectLst/>
                <a:latin typeface="Montserrat" pitchFamily="2" charset="-52"/>
              </a:rPr>
              <a:t>Дизайнер – </a:t>
            </a:r>
            <a:r>
              <a:rPr lang="ru-RU" sz="1600" b="0" i="0" dirty="0" err="1">
                <a:effectLst/>
                <a:latin typeface="Montserrat" pitchFamily="2" charset="-52"/>
              </a:rPr>
              <a:t>це</a:t>
            </a:r>
            <a:r>
              <a:rPr lang="ru-RU" sz="1600" b="0" i="0" dirty="0">
                <a:effectLst/>
                <a:latin typeface="Montserrat" pitchFamily="2" charset="-52"/>
              </a:rPr>
              <a:t> </a:t>
            </a:r>
            <a:r>
              <a:rPr lang="ru-RU" sz="1600" b="0" i="0" dirty="0" err="1">
                <a:effectLst/>
                <a:latin typeface="Montserrat" pitchFamily="2" charset="-52"/>
              </a:rPr>
              <a:t>фахівець</a:t>
            </a:r>
            <a:r>
              <a:rPr lang="ru-RU" sz="1600" b="0" i="0" dirty="0">
                <a:effectLst/>
                <a:latin typeface="Montserrat" pitchFamily="2" charset="-52"/>
              </a:rPr>
              <a:t>, </a:t>
            </a:r>
            <a:r>
              <a:rPr lang="ru-RU" sz="1600" b="0" i="0" dirty="0" err="1">
                <a:effectLst/>
                <a:latin typeface="Montserrat" pitchFamily="2" charset="-52"/>
              </a:rPr>
              <a:t>який</a:t>
            </a:r>
            <a:r>
              <a:rPr lang="ru-RU" sz="1600" b="0" i="0" dirty="0">
                <a:effectLst/>
                <a:latin typeface="Montserrat" pitchFamily="2" charset="-52"/>
              </a:rPr>
              <a:t> </a:t>
            </a:r>
            <a:r>
              <a:rPr lang="ru-RU" sz="1600" b="0" i="0" dirty="0" err="1">
                <a:effectLst/>
                <a:latin typeface="Montserrat" pitchFamily="2" charset="-52"/>
              </a:rPr>
              <a:t>створює</a:t>
            </a:r>
            <a:r>
              <a:rPr lang="ru-RU" sz="1600" b="0" i="0" dirty="0">
                <a:effectLst/>
                <a:latin typeface="Montserrat" pitchFamily="2" charset="-52"/>
              </a:rPr>
              <a:t> </a:t>
            </a:r>
            <a:r>
              <a:rPr lang="ru-RU" sz="1600" b="0" i="0" dirty="0" err="1">
                <a:effectLst/>
                <a:latin typeface="Montserrat" pitchFamily="2" charset="-52"/>
              </a:rPr>
              <a:t>графічні</a:t>
            </a:r>
            <a:r>
              <a:rPr lang="ru-RU" sz="1600" b="0" i="0" dirty="0">
                <a:effectLst/>
                <a:latin typeface="Montserrat" pitchFamily="2" charset="-52"/>
              </a:rPr>
              <a:t> </a:t>
            </a:r>
            <a:r>
              <a:rPr lang="ru-RU" sz="1600" b="0" i="0" dirty="0" err="1">
                <a:effectLst/>
                <a:latin typeface="Montserrat" pitchFamily="2" charset="-52"/>
              </a:rPr>
              <a:t>інтерфейси</a:t>
            </a:r>
            <a:r>
              <a:rPr lang="ru-RU" sz="1600" b="0" i="0" dirty="0">
                <a:effectLst/>
                <a:latin typeface="Montserrat" pitchFamily="2" charset="-52"/>
              </a:rPr>
              <a:t>, </a:t>
            </a:r>
            <a:r>
              <a:rPr lang="ru-RU" sz="1600" b="0" i="0" dirty="0" err="1">
                <a:effectLst/>
                <a:latin typeface="Montserrat" pitchFamily="2" charset="-52"/>
              </a:rPr>
              <a:t>основне</a:t>
            </a:r>
            <a:r>
              <a:rPr lang="ru-RU" sz="1600" b="0" i="0" dirty="0">
                <a:effectLst/>
                <a:latin typeface="Montserrat" pitchFamily="2" charset="-52"/>
              </a:rPr>
              <a:t> </a:t>
            </a:r>
            <a:r>
              <a:rPr lang="ru-RU" sz="1600" b="0" i="0" dirty="0" err="1">
                <a:effectLst/>
                <a:latin typeface="Montserrat" pitchFamily="2" charset="-52"/>
              </a:rPr>
              <a:t>завдання</a:t>
            </a:r>
            <a:r>
              <a:rPr lang="ru-RU" sz="1600" b="0" i="0" dirty="0">
                <a:effectLst/>
                <a:latin typeface="Montserrat" pitchFamily="2" charset="-52"/>
              </a:rPr>
              <a:t> </a:t>
            </a:r>
            <a:r>
              <a:rPr lang="ru-RU" sz="1600" b="0" i="0" dirty="0" err="1">
                <a:effectLst/>
                <a:latin typeface="Montserrat" pitchFamily="2" charset="-52"/>
              </a:rPr>
              <a:t>яких</a:t>
            </a:r>
            <a:r>
              <a:rPr lang="ru-RU" sz="1600" b="0" i="0" dirty="0">
                <a:effectLst/>
                <a:latin typeface="Montserrat" pitchFamily="2" charset="-52"/>
              </a:rPr>
              <a:t> – </a:t>
            </a:r>
            <a:r>
              <a:rPr lang="ru-RU" sz="1600" b="0" i="0" dirty="0" err="1">
                <a:effectLst/>
                <a:latin typeface="Montserrat" pitchFamily="2" charset="-52"/>
              </a:rPr>
              <a:t>вирішувати</a:t>
            </a:r>
            <a:r>
              <a:rPr lang="ru-RU" sz="1600" b="0" i="0" dirty="0">
                <a:effectLst/>
                <a:latin typeface="Montserrat" pitchFamily="2" charset="-52"/>
              </a:rPr>
              <a:t> </a:t>
            </a:r>
            <a:r>
              <a:rPr lang="ru-RU" sz="1600" b="0" i="0" dirty="0" err="1">
                <a:effectLst/>
                <a:latin typeface="Montserrat" pitchFamily="2" charset="-52"/>
              </a:rPr>
              <a:t>задачі</a:t>
            </a:r>
            <a:r>
              <a:rPr lang="ru-RU" sz="1600" b="0" i="0" dirty="0">
                <a:effectLst/>
                <a:latin typeface="Montserrat" pitchFamily="2" charset="-52"/>
              </a:rPr>
              <a:t> </a:t>
            </a:r>
            <a:r>
              <a:rPr lang="ru-RU" sz="1600" b="0" i="0" dirty="0" err="1">
                <a:effectLst/>
                <a:latin typeface="Montserrat" pitchFamily="2" charset="-52"/>
              </a:rPr>
              <a:t>користувачів</a:t>
            </a:r>
            <a:r>
              <a:rPr lang="ru-RU" sz="1600" b="0" i="0" dirty="0">
                <a:effectLst/>
                <a:latin typeface="Montserrat" pitchFamily="2" charset="-52"/>
              </a:rPr>
              <a:t>.</a:t>
            </a:r>
          </a:p>
          <a:p>
            <a:pPr algn="l"/>
            <a:endParaRPr lang="pl-PL" sz="1600" b="0" i="0" dirty="0">
              <a:effectLst/>
              <a:latin typeface="Montserrat" pitchFamily="2" charset="-52"/>
            </a:endParaRPr>
          </a:p>
          <a:p>
            <a:pPr algn="l"/>
            <a:r>
              <a:rPr lang="uk-UA" sz="1600" b="0" i="0" dirty="0">
                <a:effectLst/>
                <a:latin typeface="Montserrat" pitchFamily="2" charset="-52"/>
              </a:rPr>
              <a:t>ЗАВДАННЯ ТА ОБОВ’ЯЗКИ</a:t>
            </a:r>
          </a:p>
          <a:p>
            <a:pPr algn="just"/>
            <a:r>
              <a:rPr lang="uk-UA" sz="1600" b="0" i="0" dirty="0">
                <a:effectLst/>
                <a:latin typeface="Montserrat" pitchFamily="2" charset="-52"/>
              </a:rPr>
              <a:t>Дизайнери в </a:t>
            </a:r>
            <a:r>
              <a:rPr lang="en-US" sz="1600" b="0" i="0" dirty="0">
                <a:effectLst/>
                <a:latin typeface="Montserrat" pitchFamily="2" charset="-52"/>
              </a:rPr>
              <a:t>IT </a:t>
            </a:r>
            <a:r>
              <a:rPr lang="uk-UA" sz="1600" b="0" i="0" dirty="0">
                <a:effectLst/>
                <a:latin typeface="Montserrat" pitchFamily="2" charset="-52"/>
              </a:rPr>
              <a:t>проектують логічну структуру веб-сайтів, додатків та програмного забезпечення, продумують найбільш зручні способи відображення інформації, а також займаються художнім оформленням проекту.</a:t>
            </a:r>
          </a:p>
          <a:p>
            <a:pPr algn="just"/>
            <a:r>
              <a:rPr lang="uk-UA" sz="1600" b="0" i="0" dirty="0">
                <a:effectLst/>
                <a:latin typeface="Montserrat" pitchFamily="2" charset="-52"/>
              </a:rPr>
              <a:t>«Ключова особливість дизайну в </a:t>
            </a:r>
            <a:r>
              <a:rPr lang="en-US" sz="1600" b="0" i="0" dirty="0">
                <a:effectLst/>
                <a:latin typeface="Montserrat" pitchFamily="2" charset="-52"/>
              </a:rPr>
              <a:t>IT – </a:t>
            </a:r>
            <a:r>
              <a:rPr lang="uk-UA" sz="1600" b="0" i="0" dirty="0">
                <a:effectLst/>
                <a:latin typeface="Montserrat" pitchFamily="2" charset="-52"/>
              </a:rPr>
              <a:t>це те, що це не стільки мистецтво, скільки інструмент, який вирішує конкретні задачі».</a:t>
            </a:r>
          </a:p>
        </p:txBody>
      </p:sp>
    </p:spTree>
    <p:extLst>
      <p:ext uri="{BB962C8B-B14F-4D97-AF65-F5344CB8AC3E}">
        <p14:creationId xmlns:p14="http://schemas.microsoft.com/office/powerpoint/2010/main" val="2098802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rtl="0"/>
            <a:r>
              <a:rPr lang="uk-UA"/>
              <a:t>Які базові посади є в ІТ </a:t>
            </a:r>
            <a:endParaRPr lang="uk-UA" dirty="0"/>
          </a:p>
        </p:txBody>
      </p:sp>
      <p:sp>
        <p:nvSpPr>
          <p:cNvPr id="4" name="Прямоугольник 3"/>
          <p:cNvSpPr/>
          <p:nvPr/>
        </p:nvSpPr>
        <p:spPr>
          <a:xfrm>
            <a:off x="298802" y="1810981"/>
            <a:ext cx="8447801" cy="1754326"/>
          </a:xfrm>
          <a:prstGeom prst="rect">
            <a:avLst/>
          </a:prstGeom>
        </p:spPr>
        <p:txBody>
          <a:bodyPr wrap="square">
            <a:spAutoFit/>
          </a:bodyPr>
          <a:lstStyle/>
          <a:p>
            <a:pPr algn="just"/>
            <a:r>
              <a:rPr lang="ru-RU" b="0" i="0" dirty="0" err="1">
                <a:effectLst/>
                <a:latin typeface="Montserrat" pitchFamily="2" charset="-52"/>
              </a:rPr>
              <a:t>Тімлід</a:t>
            </a:r>
            <a:r>
              <a:rPr lang="ru-RU" b="0" i="0" dirty="0">
                <a:effectLst/>
                <a:latin typeface="Montserrat" pitchFamily="2" charset="-52"/>
              </a:rPr>
              <a:t> – </a:t>
            </a:r>
            <a:r>
              <a:rPr lang="ru-RU" b="0" i="0" dirty="0" err="1">
                <a:effectLst/>
                <a:latin typeface="Montserrat" pitchFamily="2" charset="-52"/>
              </a:rPr>
              <a:t>це</a:t>
            </a:r>
            <a:r>
              <a:rPr lang="ru-RU" b="0" i="0" dirty="0">
                <a:effectLst/>
                <a:latin typeface="Montserrat" pitchFamily="2" charset="-52"/>
              </a:rPr>
              <a:t> </a:t>
            </a:r>
            <a:r>
              <a:rPr lang="ru-RU" b="0" i="0" dirty="0" err="1">
                <a:effectLst/>
                <a:latin typeface="Montserrat" pitchFamily="2" charset="-52"/>
              </a:rPr>
              <a:t>щось</a:t>
            </a:r>
            <a:r>
              <a:rPr lang="ru-RU" b="0" i="0" dirty="0">
                <a:effectLst/>
                <a:latin typeface="Montserrat" pitchFamily="2" charset="-52"/>
              </a:rPr>
              <a:t> </a:t>
            </a:r>
            <a:r>
              <a:rPr lang="ru-RU" b="0" i="0" dirty="0" err="1">
                <a:effectLst/>
                <a:latin typeface="Montserrat" pitchFamily="2" charset="-52"/>
              </a:rPr>
              <a:t>середнє</a:t>
            </a:r>
            <a:r>
              <a:rPr lang="ru-RU" b="0" i="0" dirty="0">
                <a:effectLst/>
                <a:latin typeface="Montserrat" pitchFamily="2" charset="-52"/>
              </a:rPr>
              <a:t> </a:t>
            </a:r>
            <a:r>
              <a:rPr lang="ru-RU" b="0" i="0" dirty="0" err="1">
                <a:effectLst/>
                <a:latin typeface="Montserrat" pitchFamily="2" charset="-52"/>
              </a:rPr>
              <a:t>між</a:t>
            </a:r>
            <a:r>
              <a:rPr lang="ru-RU" b="0" i="0" dirty="0">
                <a:effectLst/>
                <a:latin typeface="Montserrat" pitchFamily="2" charset="-52"/>
              </a:rPr>
              <a:t> </a:t>
            </a:r>
            <a:r>
              <a:rPr lang="ru-RU" b="0" i="0" dirty="0" err="1">
                <a:effectLst/>
                <a:latin typeface="Montserrat" pitchFamily="2" charset="-52"/>
              </a:rPr>
              <a:t>проектним</a:t>
            </a:r>
            <a:r>
              <a:rPr lang="ru-RU" b="0" i="0" dirty="0">
                <a:effectLst/>
                <a:latin typeface="Montserrat" pitchFamily="2" charset="-52"/>
              </a:rPr>
              <a:t> менеджером і </a:t>
            </a:r>
            <a:r>
              <a:rPr lang="ru-RU" b="0" i="0" dirty="0" err="1">
                <a:effectLst/>
                <a:latin typeface="Montserrat" pitchFamily="2" charset="-52"/>
              </a:rPr>
              <a:t>кваліфікованим</a:t>
            </a:r>
            <a:r>
              <a:rPr lang="ru-RU" b="0" i="0" dirty="0">
                <a:effectLst/>
                <a:latin typeface="Montserrat" pitchFamily="2" charset="-52"/>
              </a:rPr>
              <a:t> </a:t>
            </a:r>
            <a:r>
              <a:rPr lang="ru-RU" b="0" i="0" dirty="0" err="1">
                <a:effectLst/>
                <a:latin typeface="Montserrat" pitchFamily="2" charset="-52"/>
              </a:rPr>
              <a:t>розробником</a:t>
            </a:r>
            <a:r>
              <a:rPr lang="ru-RU" b="0" i="0" dirty="0">
                <a:effectLst/>
                <a:latin typeface="Montserrat" pitchFamily="2" charset="-52"/>
              </a:rPr>
              <a:t>. </a:t>
            </a:r>
            <a:r>
              <a:rPr lang="ru-RU" b="0" i="0" dirty="0" err="1">
                <a:effectLst/>
                <a:latin typeface="Montserrat" pitchFamily="2" charset="-52"/>
              </a:rPr>
              <a:t>Під</a:t>
            </a:r>
            <a:r>
              <a:rPr lang="ru-RU" b="0" i="0" dirty="0">
                <a:effectLst/>
                <a:latin typeface="Montserrat" pitchFamily="2" charset="-52"/>
              </a:rPr>
              <a:t> </a:t>
            </a:r>
            <a:r>
              <a:rPr lang="ru-RU" b="0" i="0" dirty="0" err="1">
                <a:effectLst/>
                <a:latin typeface="Montserrat" pitchFamily="2" charset="-52"/>
              </a:rPr>
              <a:t>управлінську</a:t>
            </a:r>
            <a:r>
              <a:rPr lang="ru-RU" b="0" i="0" dirty="0">
                <a:effectLst/>
                <a:latin typeface="Montserrat" pitchFamily="2" charset="-52"/>
              </a:rPr>
              <a:t> роль </a:t>
            </a:r>
            <a:r>
              <a:rPr lang="ru-RU" b="0" i="0" dirty="0" err="1">
                <a:effectLst/>
                <a:latin typeface="Montserrat" pitchFamily="2" charset="-52"/>
              </a:rPr>
              <a:t>тімліда</a:t>
            </a:r>
            <a:r>
              <a:rPr lang="ru-RU" b="0" i="0" dirty="0">
                <a:effectLst/>
                <a:latin typeface="Montserrat" pitchFamily="2" charset="-52"/>
              </a:rPr>
              <a:t> </a:t>
            </a:r>
            <a:r>
              <a:rPr lang="ru-RU" b="0" i="0" dirty="0" err="1">
                <a:effectLst/>
                <a:latin typeface="Montserrat" pitchFamily="2" charset="-52"/>
              </a:rPr>
              <a:t>потрапляють</a:t>
            </a:r>
            <a:r>
              <a:rPr lang="ru-RU" b="0" i="0" dirty="0">
                <a:effectLst/>
                <a:latin typeface="Montserrat" pitchFamily="2" charset="-52"/>
              </a:rPr>
              <a:t> </a:t>
            </a:r>
            <a:r>
              <a:rPr lang="ru-RU" b="0" i="0" dirty="0" err="1">
                <a:effectLst/>
                <a:latin typeface="Montserrat" pitchFamily="2" charset="-52"/>
              </a:rPr>
              <a:t>такі</a:t>
            </a:r>
            <a:r>
              <a:rPr lang="ru-RU" b="0" i="0" dirty="0">
                <a:effectLst/>
                <a:latin typeface="Montserrat" pitchFamily="2" charset="-52"/>
              </a:rPr>
              <a:t> </a:t>
            </a:r>
            <a:r>
              <a:rPr lang="ru-RU" b="0" i="0" dirty="0" err="1">
                <a:effectLst/>
                <a:latin typeface="Montserrat" pitchFamily="2" charset="-52"/>
              </a:rPr>
              <a:t>обов’язки</a:t>
            </a:r>
            <a:r>
              <a:rPr lang="ru-RU" b="0" i="0" dirty="0">
                <a:effectLst/>
                <a:latin typeface="Montserrat" pitchFamily="2" charset="-52"/>
              </a:rPr>
              <a:t>, як </a:t>
            </a:r>
            <a:r>
              <a:rPr lang="ru-RU" b="0" i="0" dirty="0" err="1">
                <a:effectLst/>
                <a:latin typeface="Montserrat" pitchFamily="2" charset="-52"/>
              </a:rPr>
              <a:t>власне</a:t>
            </a:r>
            <a:r>
              <a:rPr lang="ru-RU" b="0" i="0" dirty="0">
                <a:effectLst/>
                <a:latin typeface="Montserrat" pitchFamily="2" charset="-52"/>
              </a:rPr>
              <a:t> менеджмент, </a:t>
            </a:r>
            <a:r>
              <a:rPr lang="ru-RU" b="0" i="0" dirty="0" err="1">
                <a:effectLst/>
                <a:latin typeface="Montserrat" pitchFamily="2" charset="-52"/>
              </a:rPr>
              <a:t>розподіл</a:t>
            </a:r>
            <a:r>
              <a:rPr lang="ru-RU" b="0" i="0" dirty="0">
                <a:effectLst/>
                <a:latin typeface="Montserrat" pitchFamily="2" charset="-52"/>
              </a:rPr>
              <a:t> і </a:t>
            </a:r>
            <a:r>
              <a:rPr lang="ru-RU" b="0" i="0" dirty="0" err="1">
                <a:effectLst/>
                <a:latin typeface="Montserrat" pitchFamily="2" charset="-52"/>
              </a:rPr>
              <a:t>делегування</a:t>
            </a:r>
            <a:r>
              <a:rPr lang="ru-RU" b="0" i="0" dirty="0">
                <a:effectLst/>
                <a:latin typeface="Montserrat" pitchFamily="2" charset="-52"/>
              </a:rPr>
              <a:t> </a:t>
            </a:r>
            <a:r>
              <a:rPr lang="ru-RU" b="0" i="0" dirty="0" err="1">
                <a:effectLst/>
                <a:latin typeface="Montserrat" pitchFamily="2" charset="-52"/>
              </a:rPr>
              <a:t>завдань</a:t>
            </a:r>
            <a:r>
              <a:rPr lang="ru-RU" b="0" i="0" dirty="0">
                <a:effectLst/>
                <a:latin typeface="Montserrat" pitchFamily="2" charset="-52"/>
              </a:rPr>
              <a:t>, </a:t>
            </a:r>
            <a:r>
              <a:rPr lang="ru-RU" b="0" i="0" dirty="0" err="1">
                <a:effectLst/>
                <a:latin typeface="Montserrat" pitchFamily="2" charset="-52"/>
              </a:rPr>
              <a:t>всілякі</a:t>
            </a:r>
            <a:r>
              <a:rPr lang="ru-RU" b="0" i="0" dirty="0">
                <a:effectLst/>
                <a:latin typeface="Montserrat" pitchFamily="2" charset="-52"/>
              </a:rPr>
              <a:t> </a:t>
            </a:r>
            <a:r>
              <a:rPr lang="ru-RU" b="0" i="0" dirty="0" err="1">
                <a:effectLst/>
                <a:latin typeface="Montserrat" pitchFamily="2" charset="-52"/>
              </a:rPr>
              <a:t>оцінки</a:t>
            </a:r>
            <a:r>
              <a:rPr lang="ru-RU" b="0" i="0" dirty="0">
                <a:effectLst/>
                <a:latin typeface="Montserrat" pitchFamily="2" charset="-52"/>
              </a:rPr>
              <a:t> та </a:t>
            </a:r>
            <a:r>
              <a:rPr lang="ru-RU" b="0" i="0" dirty="0" err="1">
                <a:effectLst/>
                <a:latin typeface="Montserrat" pitchFamily="2" charset="-52"/>
              </a:rPr>
              <a:t>складання</a:t>
            </a:r>
            <a:r>
              <a:rPr lang="ru-RU" b="0" i="0" dirty="0">
                <a:effectLst/>
                <a:latin typeface="Montserrat" pitchFamily="2" charset="-52"/>
              </a:rPr>
              <a:t> </a:t>
            </a:r>
            <a:r>
              <a:rPr lang="ru-RU" b="0" i="0" dirty="0" err="1">
                <a:effectLst/>
                <a:latin typeface="Montserrat" pitchFamily="2" charset="-52"/>
              </a:rPr>
              <a:t>робочого</a:t>
            </a:r>
            <a:r>
              <a:rPr lang="ru-RU" b="0" i="0" dirty="0">
                <a:effectLst/>
                <a:latin typeface="Montserrat" pitchFamily="2" charset="-52"/>
              </a:rPr>
              <a:t> </a:t>
            </a:r>
            <a:r>
              <a:rPr lang="ru-RU" b="0" i="0" dirty="0" err="1">
                <a:effectLst/>
                <a:latin typeface="Montserrat" pitchFamily="2" charset="-52"/>
              </a:rPr>
              <a:t>графіку</a:t>
            </a:r>
            <a:r>
              <a:rPr lang="ru-RU" b="0" i="0" dirty="0">
                <a:effectLst/>
                <a:latin typeface="Montserrat" pitchFamily="2" charset="-52"/>
              </a:rPr>
              <a:t>, контроль стану проекту, а </a:t>
            </a:r>
            <a:r>
              <a:rPr lang="ru-RU" b="0" i="0" dirty="0" err="1">
                <a:effectLst/>
                <a:latin typeface="Montserrat" pitchFamily="2" charset="-52"/>
              </a:rPr>
              <a:t>також</a:t>
            </a:r>
            <a:r>
              <a:rPr lang="ru-RU" b="0" i="0" dirty="0">
                <a:effectLst/>
                <a:latin typeface="Montserrat" pitchFamily="2" charset="-52"/>
              </a:rPr>
              <a:t> </a:t>
            </a:r>
            <a:r>
              <a:rPr lang="ru-RU" b="0" i="0" dirty="0" err="1">
                <a:effectLst/>
                <a:latin typeface="Montserrat" pitchFamily="2" charset="-52"/>
              </a:rPr>
              <a:t>мітинги</a:t>
            </a:r>
            <a:r>
              <a:rPr lang="ru-RU" b="0" i="0" dirty="0">
                <a:effectLst/>
                <a:latin typeface="Montserrat" pitchFamily="2" charset="-52"/>
              </a:rPr>
              <a:t>, </a:t>
            </a:r>
            <a:r>
              <a:rPr lang="ru-RU" b="0" i="0" dirty="0" err="1">
                <a:effectLst/>
                <a:latin typeface="Montserrat" pitchFamily="2" charset="-52"/>
              </a:rPr>
              <a:t>комунікації</a:t>
            </a:r>
            <a:r>
              <a:rPr lang="ru-RU" b="0" i="0" dirty="0">
                <a:effectLst/>
                <a:latin typeface="Montserrat" pitchFamily="2" charset="-52"/>
              </a:rPr>
              <a:t> </a:t>
            </a:r>
            <a:r>
              <a:rPr lang="ru-RU" b="0" i="0" dirty="0" err="1">
                <a:effectLst/>
                <a:latin typeface="Montserrat" pitchFamily="2" charset="-52"/>
              </a:rPr>
              <a:t>із</a:t>
            </a:r>
            <a:r>
              <a:rPr lang="ru-RU" b="0" i="0" dirty="0">
                <a:effectLst/>
                <a:latin typeface="Montserrat" pitchFamily="2" charset="-52"/>
              </a:rPr>
              <a:t> </a:t>
            </a:r>
            <a:r>
              <a:rPr lang="ru-RU" b="0" i="0" dirty="0" err="1">
                <a:effectLst/>
                <a:latin typeface="Montserrat" pitchFamily="2" charset="-52"/>
              </a:rPr>
              <a:t>замовником</a:t>
            </a:r>
            <a:r>
              <a:rPr lang="ru-RU" b="0" i="0" dirty="0">
                <a:effectLst/>
                <a:latin typeface="Montserrat" pitchFamily="2" charset="-52"/>
              </a:rPr>
              <a:t>, </a:t>
            </a:r>
            <a:r>
              <a:rPr lang="ru-RU" b="0" i="0" dirty="0" err="1">
                <a:effectLst/>
                <a:latin typeface="Montserrat" pitchFamily="2" charset="-52"/>
              </a:rPr>
              <a:t>керівництвом</a:t>
            </a:r>
            <a:r>
              <a:rPr lang="ru-RU" b="0" i="0" dirty="0">
                <a:effectLst/>
                <a:latin typeface="Montserrat" pitchFamily="2" charset="-52"/>
              </a:rPr>
              <a:t> і </a:t>
            </a:r>
            <a:r>
              <a:rPr lang="ru-RU" b="0" i="0" dirty="0" err="1">
                <a:effectLst/>
                <a:latin typeface="Montserrat" pitchFamily="2" charset="-52"/>
              </a:rPr>
              <a:t>всіма</a:t>
            </a:r>
            <a:r>
              <a:rPr lang="ru-RU" b="0" i="0" dirty="0">
                <a:effectLst/>
                <a:latin typeface="Montserrat" pitchFamily="2" charset="-52"/>
              </a:rPr>
              <a:t> членами </a:t>
            </a:r>
            <a:r>
              <a:rPr lang="ru-RU" b="0" i="0" dirty="0" err="1">
                <a:effectLst/>
                <a:latin typeface="Montserrat" pitchFamily="2" charset="-52"/>
              </a:rPr>
              <a:t>команди</a:t>
            </a:r>
            <a:r>
              <a:rPr lang="ru-RU" b="0" i="0" dirty="0">
                <a:effectLst/>
                <a:latin typeface="Montserrat" pitchFamily="2" charset="-52"/>
              </a:rPr>
              <a:t> (</a:t>
            </a:r>
            <a:r>
              <a:rPr lang="ru-RU" b="0" i="0" dirty="0" err="1">
                <a:effectLst/>
                <a:latin typeface="Montserrat" pitchFamily="2" charset="-52"/>
              </a:rPr>
              <a:t>розробниками</a:t>
            </a:r>
            <a:r>
              <a:rPr lang="ru-RU" b="0" i="0" dirty="0">
                <a:effectLst/>
                <a:latin typeface="Montserrat" pitchFamily="2" charset="-52"/>
              </a:rPr>
              <a:t>, </a:t>
            </a:r>
            <a:r>
              <a:rPr lang="ru-RU" b="0" i="0" dirty="0" err="1">
                <a:effectLst/>
                <a:latin typeface="Montserrat" pitchFamily="2" charset="-52"/>
              </a:rPr>
              <a:t>архітекторами</a:t>
            </a:r>
            <a:r>
              <a:rPr lang="ru-RU" b="0" i="0" dirty="0">
                <a:effectLst/>
                <a:latin typeface="Montserrat" pitchFamily="2" charset="-52"/>
              </a:rPr>
              <a:t>, </a:t>
            </a:r>
            <a:r>
              <a:rPr lang="ru-RU" b="0" i="0" dirty="0" err="1">
                <a:effectLst/>
                <a:latin typeface="Montserrat" pitchFamily="2" charset="-52"/>
              </a:rPr>
              <a:t>тестувальниками</a:t>
            </a:r>
            <a:r>
              <a:rPr lang="ru-RU" b="0" i="0" dirty="0">
                <a:effectLst/>
                <a:latin typeface="Montserrat" pitchFamily="2" charset="-52"/>
              </a:rPr>
              <a:t>, менеджерами) .</a:t>
            </a:r>
            <a:endParaRPr lang="uk-UA" b="0" i="0" dirty="0">
              <a:effectLst/>
              <a:latin typeface="Montserrat" pitchFamily="2" charset="-52"/>
            </a:endParaRPr>
          </a:p>
        </p:txBody>
      </p:sp>
      <p:sp>
        <p:nvSpPr>
          <p:cNvPr id="5" name="Прямоугольник 4"/>
          <p:cNvSpPr/>
          <p:nvPr/>
        </p:nvSpPr>
        <p:spPr>
          <a:xfrm>
            <a:off x="3987602" y="3773984"/>
            <a:ext cx="4343345" cy="369332"/>
          </a:xfrm>
          <a:prstGeom prst="rect">
            <a:avLst/>
          </a:prstGeom>
        </p:spPr>
        <p:txBody>
          <a:bodyPr wrap="square">
            <a:spAutoFit/>
          </a:bodyPr>
          <a:lstStyle/>
          <a:p>
            <a:pPr algn="l" fontAlgn="base"/>
            <a:r>
              <a:rPr lang="uk-UA" b="1" i="0" dirty="0">
                <a:effectLst/>
                <a:latin typeface="Montserrat" pitchFamily="2" charset="-52"/>
              </a:rPr>
              <a:t>Архітектор</a:t>
            </a:r>
            <a:endParaRPr lang="en-US" b="1" i="0" u="none" strike="noStrike" dirty="0">
              <a:effectLst/>
              <a:latin typeface="Manrope"/>
              <a:hlinkClick r:id="rId3">
                <a:extLst>
                  <a:ext uri="{A12FA001-AC4F-418D-AE19-62706E023703}">
                    <ahyp:hlinkClr xmlns:ahyp="http://schemas.microsoft.com/office/drawing/2018/hyperlinkcolor" val="tx"/>
                  </a:ext>
                </a:extLst>
              </a:hlinkClick>
            </a:endParaRPr>
          </a:p>
        </p:txBody>
      </p:sp>
      <p:sp>
        <p:nvSpPr>
          <p:cNvPr id="10" name="Прямоугольник 9">
            <a:extLst>
              <a:ext uri="{FF2B5EF4-FFF2-40B4-BE49-F238E27FC236}">
                <a16:creationId xmlns:a16="http://schemas.microsoft.com/office/drawing/2014/main" id="{D22EA589-628F-41B7-9333-BD9A5F05E8E2}"/>
              </a:ext>
            </a:extLst>
          </p:cNvPr>
          <p:cNvSpPr/>
          <p:nvPr/>
        </p:nvSpPr>
        <p:spPr>
          <a:xfrm>
            <a:off x="3995936" y="1417638"/>
            <a:ext cx="3677766" cy="369332"/>
          </a:xfrm>
          <a:prstGeom prst="rect">
            <a:avLst/>
          </a:prstGeom>
        </p:spPr>
        <p:txBody>
          <a:bodyPr wrap="square">
            <a:spAutoFit/>
          </a:bodyPr>
          <a:lstStyle/>
          <a:p>
            <a:pPr algn="l" fontAlgn="base"/>
            <a:r>
              <a:rPr lang="en-US" b="1" i="0" dirty="0">
                <a:effectLst/>
                <a:latin typeface="Montserrat" pitchFamily="2" charset="-52"/>
              </a:rPr>
              <a:t>Team Lead</a:t>
            </a:r>
            <a:endParaRPr lang="en-US" b="1" i="0" u="none" strike="noStrike" dirty="0">
              <a:effectLst/>
              <a:latin typeface="Manrope"/>
              <a:hlinkClick r:id="rId3">
                <a:extLst>
                  <a:ext uri="{A12FA001-AC4F-418D-AE19-62706E023703}">
                    <ahyp:hlinkClr xmlns:ahyp="http://schemas.microsoft.com/office/drawing/2018/hyperlinkcolor" val="tx"/>
                  </a:ext>
                </a:extLst>
              </a:hlinkClick>
            </a:endParaRPr>
          </a:p>
        </p:txBody>
      </p:sp>
      <p:sp>
        <p:nvSpPr>
          <p:cNvPr id="11" name="Прямоугольник 10">
            <a:extLst>
              <a:ext uri="{FF2B5EF4-FFF2-40B4-BE49-F238E27FC236}">
                <a16:creationId xmlns:a16="http://schemas.microsoft.com/office/drawing/2014/main" id="{97D42F53-3958-4240-A8DC-19DBF7A7EEC4}"/>
              </a:ext>
            </a:extLst>
          </p:cNvPr>
          <p:cNvSpPr/>
          <p:nvPr/>
        </p:nvSpPr>
        <p:spPr>
          <a:xfrm>
            <a:off x="300663" y="4221088"/>
            <a:ext cx="8447801" cy="2585323"/>
          </a:xfrm>
          <a:prstGeom prst="rect">
            <a:avLst/>
          </a:prstGeom>
        </p:spPr>
        <p:txBody>
          <a:bodyPr wrap="square">
            <a:spAutoFit/>
          </a:bodyPr>
          <a:lstStyle/>
          <a:p>
            <a:pPr algn="l"/>
            <a:r>
              <a:rPr lang="en-US" b="0" i="0" dirty="0">
                <a:effectLst/>
                <a:latin typeface="Montserrat" pitchFamily="2" charset="-52"/>
              </a:rPr>
              <a:t>Software Architect – </a:t>
            </a:r>
            <a:r>
              <a:rPr lang="ru-RU" b="0" i="0" dirty="0" err="1">
                <a:effectLst/>
                <a:latin typeface="Montserrat" pitchFamily="2" charset="-52"/>
              </a:rPr>
              <a:t>це</a:t>
            </a:r>
            <a:r>
              <a:rPr lang="ru-RU" b="0" i="0" dirty="0">
                <a:effectLst/>
                <a:latin typeface="Montserrat" pitchFamily="2" charset="-52"/>
              </a:rPr>
              <a:t> </a:t>
            </a:r>
            <a:r>
              <a:rPr lang="en-US" b="0" i="0" dirty="0">
                <a:effectLst/>
                <a:latin typeface="Montserrat" pitchFamily="2" charset="-52"/>
              </a:rPr>
              <a:t>IT-</a:t>
            </a:r>
            <a:r>
              <a:rPr lang="ru-RU" b="0" i="0" dirty="0" err="1">
                <a:effectLst/>
                <a:latin typeface="Montserrat" pitchFamily="2" charset="-52"/>
              </a:rPr>
              <a:t>фахівець</a:t>
            </a:r>
            <a:r>
              <a:rPr lang="ru-RU" b="0" i="0" dirty="0">
                <a:effectLst/>
                <a:latin typeface="Montserrat" pitchFamily="2" charset="-52"/>
              </a:rPr>
              <a:t>, </a:t>
            </a:r>
            <a:r>
              <a:rPr lang="ru-RU" b="0" i="0" dirty="0" err="1">
                <a:effectLst/>
                <a:latin typeface="Montserrat" pitchFamily="2" charset="-52"/>
              </a:rPr>
              <a:t>який</a:t>
            </a:r>
            <a:r>
              <a:rPr lang="ru-RU" b="0" i="0" dirty="0">
                <a:effectLst/>
                <a:latin typeface="Montserrat" pitchFamily="2" charset="-52"/>
              </a:rPr>
              <a:t> </a:t>
            </a:r>
            <a:r>
              <a:rPr lang="ru-RU" b="0" i="0" dirty="0" err="1">
                <a:effectLst/>
                <a:latin typeface="Montserrat" pitchFamily="2" charset="-52"/>
              </a:rPr>
              <a:t>приймає</a:t>
            </a:r>
            <a:r>
              <a:rPr lang="ru-RU" b="0" i="0" dirty="0">
                <a:effectLst/>
                <a:latin typeface="Montserrat" pitchFamily="2" charset="-52"/>
              </a:rPr>
              <a:t> </a:t>
            </a:r>
            <a:r>
              <a:rPr lang="ru-RU" b="0" i="0" dirty="0" err="1">
                <a:effectLst/>
                <a:latin typeface="Montserrat" pitchFamily="2" charset="-52"/>
              </a:rPr>
              <a:t>рішення</a:t>
            </a:r>
            <a:r>
              <a:rPr lang="ru-RU" b="0" i="0" dirty="0">
                <a:effectLst/>
                <a:latin typeface="Montserrat" pitchFamily="2" charset="-52"/>
              </a:rPr>
              <a:t> </a:t>
            </a:r>
            <a:r>
              <a:rPr lang="ru-RU" b="0" i="0" dirty="0" err="1">
                <a:effectLst/>
                <a:latin typeface="Montserrat" pitchFamily="2" charset="-52"/>
              </a:rPr>
              <a:t>щодо</a:t>
            </a:r>
            <a:r>
              <a:rPr lang="ru-RU" b="0" i="0" dirty="0">
                <a:effectLst/>
                <a:latin typeface="Montserrat" pitchFamily="2" charset="-52"/>
              </a:rPr>
              <a:t> </a:t>
            </a:r>
            <a:r>
              <a:rPr lang="ru-RU" b="0" i="0" dirty="0" err="1">
                <a:effectLst/>
                <a:latin typeface="Montserrat" pitchFamily="2" charset="-52"/>
              </a:rPr>
              <a:t>внутрішнього</a:t>
            </a:r>
            <a:r>
              <a:rPr lang="ru-RU" b="0" i="0" dirty="0">
                <a:effectLst/>
                <a:latin typeface="Montserrat" pitchFamily="2" charset="-52"/>
              </a:rPr>
              <a:t> устрою і </a:t>
            </a:r>
            <a:r>
              <a:rPr lang="ru-RU" b="0" i="0" dirty="0" err="1">
                <a:effectLst/>
                <a:latin typeface="Montserrat" pitchFamily="2" charset="-52"/>
              </a:rPr>
              <a:t>зовнішніх</a:t>
            </a:r>
            <a:r>
              <a:rPr lang="ru-RU" b="0" i="0" dirty="0">
                <a:effectLst/>
                <a:latin typeface="Montserrat" pitchFamily="2" charset="-52"/>
              </a:rPr>
              <a:t> </a:t>
            </a:r>
            <a:r>
              <a:rPr lang="ru-RU" b="0" i="0" dirty="0" err="1">
                <a:effectLst/>
                <a:latin typeface="Montserrat" pitchFamily="2" charset="-52"/>
              </a:rPr>
              <a:t>інтерфейсів</a:t>
            </a:r>
            <a:r>
              <a:rPr lang="ru-RU" b="0" i="0" dirty="0">
                <a:effectLst/>
                <a:latin typeface="Montserrat" pitchFamily="2" charset="-52"/>
              </a:rPr>
              <a:t> </a:t>
            </a:r>
            <a:r>
              <a:rPr lang="ru-RU" b="0" i="0" dirty="0" err="1">
                <a:effectLst/>
                <a:latin typeface="Montserrat" pitchFamily="2" charset="-52"/>
              </a:rPr>
              <a:t>програмного</a:t>
            </a:r>
            <a:r>
              <a:rPr lang="ru-RU" b="0" i="0" dirty="0">
                <a:effectLst/>
                <a:latin typeface="Montserrat" pitchFamily="2" charset="-52"/>
              </a:rPr>
              <a:t> комплексу з </a:t>
            </a:r>
            <a:r>
              <a:rPr lang="ru-RU" b="0" i="0" dirty="0" err="1">
                <a:effectLst/>
                <a:latin typeface="Montserrat" pitchFamily="2" charset="-52"/>
              </a:rPr>
              <a:t>урахуванням</a:t>
            </a:r>
            <a:r>
              <a:rPr lang="ru-RU" b="0" i="0" dirty="0">
                <a:effectLst/>
                <a:latin typeface="Montserrat" pitchFamily="2" charset="-52"/>
              </a:rPr>
              <a:t> </a:t>
            </a:r>
            <a:r>
              <a:rPr lang="ru-RU" b="0" i="0" dirty="0" err="1">
                <a:effectLst/>
                <a:latin typeface="Montserrat" pitchFamily="2" charset="-52"/>
              </a:rPr>
              <a:t>проектних</a:t>
            </a:r>
            <a:r>
              <a:rPr lang="ru-RU" b="0" i="0" dirty="0">
                <a:effectLst/>
                <a:latin typeface="Montserrat" pitchFamily="2" charset="-52"/>
              </a:rPr>
              <a:t> </a:t>
            </a:r>
            <a:r>
              <a:rPr lang="ru-RU" b="0" i="0" dirty="0" err="1">
                <a:effectLst/>
                <a:latin typeface="Montserrat" pitchFamily="2" charset="-52"/>
              </a:rPr>
              <a:t>вимог</a:t>
            </a:r>
            <a:r>
              <a:rPr lang="ru-RU" b="0" i="0" dirty="0">
                <a:effectLst/>
                <a:latin typeface="Montserrat" pitchFamily="2" charset="-52"/>
              </a:rPr>
              <a:t> і </a:t>
            </a:r>
            <a:r>
              <a:rPr lang="ru-RU" b="0" i="0" dirty="0" err="1">
                <a:effectLst/>
                <a:latin typeface="Montserrat" pitchFamily="2" charset="-52"/>
              </a:rPr>
              <a:t>наявних</a:t>
            </a:r>
            <a:r>
              <a:rPr lang="ru-RU" b="0" i="0" dirty="0">
                <a:effectLst/>
                <a:latin typeface="Montserrat" pitchFamily="2" charset="-52"/>
              </a:rPr>
              <a:t> </a:t>
            </a:r>
            <a:r>
              <a:rPr lang="ru-RU" b="0" i="0" dirty="0" err="1">
                <a:effectLst/>
                <a:latin typeface="Montserrat" pitchFamily="2" charset="-52"/>
              </a:rPr>
              <a:t>ресурсів</a:t>
            </a:r>
            <a:r>
              <a:rPr lang="ru-RU" b="0" i="0" dirty="0">
                <a:effectLst/>
                <a:latin typeface="Montserrat" pitchFamily="2" charset="-52"/>
              </a:rPr>
              <a:t>.</a:t>
            </a:r>
          </a:p>
          <a:p>
            <a:pPr algn="l"/>
            <a:endParaRPr lang="ru-RU" b="0" i="0" dirty="0">
              <a:effectLst/>
              <a:latin typeface="Montserrat" pitchFamily="2" charset="-52"/>
            </a:endParaRPr>
          </a:p>
          <a:p>
            <a:pPr algn="l"/>
            <a:r>
              <a:rPr lang="ru-RU" b="0" i="0" dirty="0">
                <a:effectLst/>
                <a:latin typeface="Montserrat" pitchFamily="2" charset="-52"/>
              </a:rPr>
              <a:t>ЗАДАЧІ ТА ОБОВ’ЯЗКИ Головна задача </a:t>
            </a:r>
            <a:r>
              <a:rPr lang="ru-RU" b="0" i="0" dirty="0" err="1">
                <a:effectLst/>
                <a:latin typeface="Montserrat" pitchFamily="2" charset="-52"/>
              </a:rPr>
              <a:t>архітектора</a:t>
            </a:r>
            <a:r>
              <a:rPr lang="ru-RU" b="0" i="0" dirty="0">
                <a:effectLst/>
                <a:latin typeface="Montserrat" pitchFamily="2" charset="-52"/>
              </a:rPr>
              <a:t> – </a:t>
            </a:r>
            <a:r>
              <a:rPr lang="ru-RU" b="0" i="0" dirty="0" err="1">
                <a:effectLst/>
                <a:latin typeface="Montserrat" pitchFamily="2" charset="-52"/>
              </a:rPr>
              <a:t>пошук</a:t>
            </a:r>
            <a:r>
              <a:rPr lang="ru-RU" b="0" i="0" dirty="0">
                <a:effectLst/>
                <a:latin typeface="Montserrat" pitchFamily="2" charset="-52"/>
              </a:rPr>
              <a:t> </a:t>
            </a:r>
            <a:r>
              <a:rPr lang="ru-RU" b="0" i="0" dirty="0" err="1">
                <a:effectLst/>
                <a:latin typeface="Montserrat" pitchFamily="2" charset="-52"/>
              </a:rPr>
              <a:t>оптимальних</a:t>
            </a:r>
            <a:r>
              <a:rPr lang="ru-RU" b="0" i="0" dirty="0">
                <a:effectLst/>
                <a:latin typeface="Montserrat" pitchFamily="2" charset="-52"/>
              </a:rPr>
              <a:t> (</a:t>
            </a:r>
            <a:r>
              <a:rPr lang="ru-RU" b="0" i="0" dirty="0" err="1">
                <a:effectLst/>
                <a:latin typeface="Montserrat" pitchFamily="2" charset="-52"/>
              </a:rPr>
              <a:t>простих</a:t>
            </a:r>
            <a:r>
              <a:rPr lang="ru-RU" b="0" i="0" dirty="0">
                <a:effectLst/>
                <a:latin typeface="Montserrat" pitchFamily="2" charset="-52"/>
              </a:rPr>
              <a:t>, </a:t>
            </a:r>
            <a:r>
              <a:rPr lang="ru-RU" b="0" i="0" dirty="0" err="1">
                <a:effectLst/>
                <a:latin typeface="Montserrat" pitchFamily="2" charset="-52"/>
              </a:rPr>
              <a:t>зручних</a:t>
            </a:r>
            <a:r>
              <a:rPr lang="ru-RU" b="0" i="0" dirty="0">
                <a:effectLst/>
                <a:latin typeface="Montserrat" pitchFamily="2" charset="-52"/>
              </a:rPr>
              <a:t>, </a:t>
            </a:r>
            <a:r>
              <a:rPr lang="ru-RU" b="0" i="0" dirty="0" err="1">
                <a:effectLst/>
                <a:latin typeface="Montserrat" pitchFamily="2" charset="-52"/>
              </a:rPr>
              <a:t>дешевих</a:t>
            </a:r>
            <a:r>
              <a:rPr lang="ru-RU" b="0" i="0" dirty="0">
                <a:effectLst/>
                <a:latin typeface="Montserrat" pitchFamily="2" charset="-52"/>
              </a:rPr>
              <a:t>) </a:t>
            </a:r>
            <a:r>
              <a:rPr lang="ru-RU" b="0" i="0" dirty="0" err="1">
                <a:effectLst/>
                <a:latin typeface="Montserrat" pitchFamily="2" charset="-52"/>
              </a:rPr>
              <a:t>рішень</a:t>
            </a:r>
            <a:r>
              <a:rPr lang="ru-RU" b="0" i="0" dirty="0">
                <a:effectLst/>
                <a:latin typeface="Montserrat" pitchFamily="2" charset="-52"/>
              </a:rPr>
              <a:t>, </a:t>
            </a:r>
            <a:r>
              <a:rPr lang="ru-RU" b="0" i="0" dirty="0" err="1">
                <a:effectLst/>
                <a:latin typeface="Montserrat" pitchFamily="2" charset="-52"/>
              </a:rPr>
              <a:t>які</a:t>
            </a:r>
            <a:r>
              <a:rPr lang="ru-RU" b="0" i="0" dirty="0">
                <a:effectLst/>
                <a:latin typeface="Montserrat" pitchFamily="2" charset="-52"/>
              </a:rPr>
              <a:t> </a:t>
            </a:r>
            <a:r>
              <a:rPr lang="ru-RU" b="0" i="0" dirty="0" err="1">
                <a:effectLst/>
                <a:latin typeface="Montserrat" pitchFamily="2" charset="-52"/>
              </a:rPr>
              <a:t>будуть</a:t>
            </a:r>
            <a:r>
              <a:rPr lang="ru-RU" b="0" i="0" dirty="0">
                <a:effectLst/>
                <a:latin typeface="Montserrat" pitchFamily="2" charset="-52"/>
              </a:rPr>
              <a:t> максимально </a:t>
            </a:r>
            <a:r>
              <a:rPr lang="ru-RU" b="0" i="0" dirty="0" err="1">
                <a:effectLst/>
                <a:latin typeface="Montserrat" pitchFamily="2" charset="-52"/>
              </a:rPr>
              <a:t>відповідати</a:t>
            </a:r>
            <a:r>
              <a:rPr lang="ru-RU" b="0" i="0" dirty="0">
                <a:effectLst/>
                <a:latin typeface="Montserrat" pitchFamily="2" charset="-52"/>
              </a:rPr>
              <a:t> потребам </a:t>
            </a:r>
            <a:r>
              <a:rPr lang="ru-RU" b="0" i="0" dirty="0" err="1">
                <a:effectLst/>
                <a:latin typeface="Montserrat" pitchFamily="2" charset="-52"/>
              </a:rPr>
              <a:t>замовника</a:t>
            </a:r>
            <a:r>
              <a:rPr lang="ru-RU" b="0" i="0" dirty="0">
                <a:effectLst/>
                <a:latin typeface="Montserrat" pitchFamily="2" charset="-52"/>
              </a:rPr>
              <a:t> і </a:t>
            </a:r>
            <a:r>
              <a:rPr lang="ru-RU" b="0" i="0" dirty="0" err="1">
                <a:effectLst/>
                <a:latin typeface="Montserrat" pitchFamily="2" charset="-52"/>
              </a:rPr>
              <a:t>можливостям</a:t>
            </a:r>
            <a:r>
              <a:rPr lang="ru-RU" b="0" i="0" dirty="0">
                <a:effectLst/>
                <a:latin typeface="Montserrat" pitchFamily="2" charset="-52"/>
              </a:rPr>
              <a:t> </a:t>
            </a:r>
            <a:r>
              <a:rPr lang="ru-RU" b="0" i="0" dirty="0" err="1">
                <a:effectLst/>
                <a:latin typeface="Montserrat" pitchFamily="2" charset="-52"/>
              </a:rPr>
              <a:t>команди</a:t>
            </a:r>
            <a:r>
              <a:rPr lang="ru-RU" b="0" i="0" dirty="0">
                <a:effectLst/>
                <a:latin typeface="Montserrat" pitchFamily="2" charset="-52"/>
              </a:rPr>
              <a:t>. На </a:t>
            </a:r>
            <a:r>
              <a:rPr lang="ru-RU" b="0" i="0" dirty="0" err="1">
                <a:effectLst/>
                <a:latin typeface="Montserrat" pitchFamily="2" charset="-52"/>
              </a:rPr>
              <a:t>підставі</a:t>
            </a:r>
            <a:r>
              <a:rPr lang="ru-RU" b="0" i="0" dirty="0">
                <a:effectLst/>
                <a:latin typeface="Montserrat" pitchFamily="2" charset="-52"/>
              </a:rPr>
              <a:t> </a:t>
            </a:r>
            <a:r>
              <a:rPr lang="ru-RU" b="0" i="0" dirty="0" err="1">
                <a:effectLst/>
                <a:latin typeface="Montserrat" pitchFamily="2" charset="-52"/>
              </a:rPr>
              <a:t>бізнес-вимог</a:t>
            </a:r>
            <a:r>
              <a:rPr lang="ru-RU" b="0" i="0" dirty="0">
                <a:effectLst/>
                <a:latin typeface="Montserrat" pitchFamily="2" charset="-52"/>
              </a:rPr>
              <a:t> </a:t>
            </a:r>
            <a:r>
              <a:rPr lang="ru-RU" b="0" i="0" dirty="0" err="1">
                <a:effectLst/>
                <a:latin typeface="Montserrat" pitchFamily="2" charset="-52"/>
              </a:rPr>
              <a:t>цей</a:t>
            </a:r>
            <a:r>
              <a:rPr lang="ru-RU" b="0" i="0" dirty="0">
                <a:effectLst/>
                <a:latin typeface="Montserrat" pitchFamily="2" charset="-52"/>
              </a:rPr>
              <a:t> </a:t>
            </a:r>
            <a:r>
              <a:rPr lang="ru-RU" b="0" i="0" dirty="0" err="1">
                <a:effectLst/>
                <a:latin typeface="Montserrat" pitchFamily="2" charset="-52"/>
              </a:rPr>
              <a:t>фахівець</a:t>
            </a:r>
            <a:r>
              <a:rPr lang="ru-RU" b="0" i="0" dirty="0">
                <a:effectLst/>
                <a:latin typeface="Montserrat" pitchFamily="2" charset="-52"/>
              </a:rPr>
              <a:t> </a:t>
            </a:r>
            <a:r>
              <a:rPr lang="ru-RU" b="0" i="0" dirty="0" err="1">
                <a:effectLst/>
                <a:latin typeface="Montserrat" pitchFamily="2" charset="-52"/>
              </a:rPr>
              <a:t>створює</a:t>
            </a:r>
            <a:r>
              <a:rPr lang="ru-RU" b="0" i="0" dirty="0">
                <a:effectLst/>
                <a:latin typeface="Montserrat" pitchFamily="2" charset="-52"/>
              </a:rPr>
              <a:t> </a:t>
            </a:r>
            <a:r>
              <a:rPr lang="ru-RU" b="0" i="0" dirty="0" err="1">
                <a:effectLst/>
                <a:latin typeface="Montserrat" pitchFamily="2" charset="-52"/>
              </a:rPr>
              <a:t>функціональну</a:t>
            </a:r>
            <a:r>
              <a:rPr lang="ru-RU" b="0" i="0" dirty="0">
                <a:effectLst/>
                <a:latin typeface="Montserrat" pitchFamily="2" charset="-52"/>
              </a:rPr>
              <a:t> та </a:t>
            </a:r>
            <a:r>
              <a:rPr lang="ru-RU" b="0" i="0" dirty="0" err="1">
                <a:effectLst/>
                <a:latin typeface="Montserrat" pitchFamily="2" charset="-52"/>
              </a:rPr>
              <a:t>технічну</a:t>
            </a:r>
            <a:r>
              <a:rPr lang="ru-RU" b="0" i="0" dirty="0">
                <a:effectLst/>
                <a:latin typeface="Montserrat" pitchFamily="2" charset="-52"/>
              </a:rPr>
              <a:t> </a:t>
            </a:r>
            <a:r>
              <a:rPr lang="ru-RU" b="0" i="0" dirty="0" err="1">
                <a:effectLst/>
                <a:latin typeface="Montserrat" pitchFamily="2" charset="-52"/>
              </a:rPr>
              <a:t>специфікацію</a:t>
            </a:r>
            <a:r>
              <a:rPr lang="ru-RU" b="0" i="0" dirty="0">
                <a:effectLst/>
                <a:latin typeface="Montserrat" pitchFamily="2" charset="-52"/>
              </a:rPr>
              <a:t> </a:t>
            </a:r>
            <a:r>
              <a:rPr lang="ru-RU" b="0" i="0" dirty="0" err="1">
                <a:effectLst/>
                <a:latin typeface="Montserrat" pitchFamily="2" charset="-52"/>
              </a:rPr>
              <a:t>системи</a:t>
            </a:r>
            <a:r>
              <a:rPr lang="ru-RU" b="0" i="0" dirty="0">
                <a:effectLst/>
                <a:latin typeface="Montserrat" pitchFamily="2" charset="-52"/>
              </a:rPr>
              <a:t>, </a:t>
            </a:r>
            <a:r>
              <a:rPr lang="ru-RU" b="0" i="0" dirty="0" err="1">
                <a:effectLst/>
                <a:latin typeface="Montserrat" pitchFamily="2" charset="-52"/>
              </a:rPr>
              <a:t>планує</a:t>
            </a:r>
            <a:r>
              <a:rPr lang="ru-RU" b="0" i="0" dirty="0">
                <a:effectLst/>
                <a:latin typeface="Montserrat" pitchFamily="2" charset="-52"/>
              </a:rPr>
              <a:t> і </a:t>
            </a:r>
            <a:r>
              <a:rPr lang="ru-RU" b="0" i="0" dirty="0" err="1">
                <a:effectLst/>
                <a:latin typeface="Montserrat" pitchFamily="2" charset="-52"/>
              </a:rPr>
              <a:t>проектує</a:t>
            </a:r>
            <a:r>
              <a:rPr lang="ru-RU" b="0" i="0" dirty="0">
                <a:effectLst/>
                <a:latin typeface="Montserrat" pitchFamily="2" charset="-52"/>
              </a:rPr>
              <a:t> </a:t>
            </a:r>
            <a:r>
              <a:rPr lang="ru-RU" b="0" i="0" dirty="0" err="1">
                <a:effectLst/>
                <a:latin typeface="Montserrat" pitchFamily="2" charset="-52"/>
              </a:rPr>
              <a:t>способи</a:t>
            </a:r>
            <a:r>
              <a:rPr lang="ru-RU" b="0" i="0" dirty="0">
                <a:effectLst/>
                <a:latin typeface="Montserrat" pitchFamily="2" charset="-52"/>
              </a:rPr>
              <a:t> </a:t>
            </a:r>
            <a:r>
              <a:rPr lang="ru-RU" b="0" i="0" dirty="0" err="1">
                <a:effectLst/>
                <a:latin typeface="Montserrat" pitchFamily="2" charset="-52"/>
              </a:rPr>
              <a:t>технічної</a:t>
            </a:r>
            <a:r>
              <a:rPr lang="ru-RU" b="0" i="0" dirty="0">
                <a:effectLst/>
                <a:latin typeface="Montserrat" pitchFamily="2" charset="-52"/>
              </a:rPr>
              <a:t> </a:t>
            </a:r>
            <a:r>
              <a:rPr lang="ru-RU" b="0" i="0" dirty="0" err="1">
                <a:effectLst/>
                <a:latin typeface="Montserrat" pitchFamily="2" charset="-52"/>
              </a:rPr>
              <a:t>реалізації</a:t>
            </a:r>
            <a:r>
              <a:rPr lang="ru-RU" b="0" i="0" dirty="0">
                <a:effectLst/>
                <a:latin typeface="Montserrat" pitchFamily="2" charset="-52"/>
              </a:rPr>
              <a:t>, </a:t>
            </a:r>
            <a:r>
              <a:rPr lang="ru-RU" b="0" i="0" dirty="0" err="1">
                <a:effectLst/>
                <a:latin typeface="Montserrat" pitchFamily="2" charset="-52"/>
              </a:rPr>
              <a:t>обирає</a:t>
            </a:r>
            <a:r>
              <a:rPr lang="ru-RU" b="0" i="0" dirty="0">
                <a:effectLst/>
                <a:latin typeface="Montserrat" pitchFamily="2" charset="-52"/>
              </a:rPr>
              <a:t> </a:t>
            </a:r>
            <a:r>
              <a:rPr lang="ru-RU" b="0" i="0" dirty="0" err="1">
                <a:effectLst/>
                <a:latin typeface="Montserrat" pitchFamily="2" charset="-52"/>
              </a:rPr>
              <a:t>технології</a:t>
            </a:r>
            <a:r>
              <a:rPr lang="ru-RU" b="0" i="0" dirty="0">
                <a:effectLst/>
                <a:latin typeface="Montserrat" pitchFamily="2" charset="-52"/>
              </a:rPr>
              <a:t>.</a:t>
            </a:r>
            <a:endParaRPr lang="uk-UA" b="0" i="0" dirty="0">
              <a:effectLst/>
              <a:latin typeface="Montserrat" pitchFamily="2" charset="-52"/>
            </a:endParaRPr>
          </a:p>
        </p:txBody>
      </p:sp>
    </p:spTree>
    <p:extLst>
      <p:ext uri="{BB962C8B-B14F-4D97-AF65-F5344CB8AC3E}">
        <p14:creationId xmlns:p14="http://schemas.microsoft.com/office/powerpoint/2010/main" val="2113298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rtl="0"/>
            <a:r>
              <a:rPr lang="uk-UA"/>
              <a:t>Які базові посади є в ІТ </a:t>
            </a:r>
            <a:endParaRPr lang="uk-UA" dirty="0"/>
          </a:p>
        </p:txBody>
      </p:sp>
      <p:sp>
        <p:nvSpPr>
          <p:cNvPr id="4" name="Прямоугольник 3"/>
          <p:cNvSpPr/>
          <p:nvPr/>
        </p:nvSpPr>
        <p:spPr>
          <a:xfrm>
            <a:off x="298802" y="1810981"/>
            <a:ext cx="8447801" cy="1600438"/>
          </a:xfrm>
          <a:prstGeom prst="rect">
            <a:avLst/>
          </a:prstGeom>
        </p:spPr>
        <p:txBody>
          <a:bodyPr wrap="square">
            <a:spAutoFit/>
          </a:bodyPr>
          <a:lstStyle/>
          <a:p>
            <a:pPr algn="l"/>
            <a:r>
              <a:rPr lang="ru-RU" sz="1400" b="0" i="0" dirty="0" err="1">
                <a:effectLst/>
                <a:latin typeface="Montserrat" pitchFamily="2" charset="-52"/>
              </a:rPr>
              <a:t>Програмісти</a:t>
            </a:r>
            <a:r>
              <a:rPr lang="ru-RU" sz="1400" b="0" i="0" dirty="0">
                <a:effectLst/>
                <a:latin typeface="Montserrat" pitchFamily="2" charset="-52"/>
              </a:rPr>
              <a:t> – </a:t>
            </a:r>
            <a:r>
              <a:rPr lang="ru-RU" sz="1400" b="0" i="0" dirty="0" err="1">
                <a:effectLst/>
                <a:latin typeface="Montserrat" pitchFamily="2" charset="-52"/>
              </a:rPr>
              <a:t>це</a:t>
            </a:r>
            <a:r>
              <a:rPr lang="ru-RU" sz="1400" b="0" i="0" dirty="0">
                <a:effectLst/>
                <a:latin typeface="Montserrat" pitchFamily="2" charset="-52"/>
              </a:rPr>
              <a:t> </a:t>
            </a:r>
            <a:r>
              <a:rPr lang="ru-RU" sz="1400" b="0" i="0" dirty="0" err="1">
                <a:effectLst/>
                <a:latin typeface="Montserrat" pitchFamily="2" charset="-52"/>
              </a:rPr>
              <a:t>кістяк</a:t>
            </a:r>
            <a:r>
              <a:rPr lang="ru-RU" sz="1400" b="0" i="0" dirty="0">
                <a:effectLst/>
                <a:latin typeface="Montserrat" pitchFamily="2" charset="-52"/>
              </a:rPr>
              <a:t> </a:t>
            </a:r>
            <a:r>
              <a:rPr lang="en-US" sz="1400" b="0" i="0" dirty="0">
                <a:effectLst/>
                <a:latin typeface="Montserrat" pitchFamily="2" charset="-52"/>
              </a:rPr>
              <a:t>IT-</a:t>
            </a:r>
            <a:r>
              <a:rPr lang="ru-RU" sz="1400" b="0" i="0" dirty="0" err="1">
                <a:effectLst/>
                <a:latin typeface="Montserrat" pitchFamily="2" charset="-52"/>
              </a:rPr>
              <a:t>індустрії</a:t>
            </a:r>
            <a:r>
              <a:rPr lang="ru-RU" sz="1400" b="0" i="0" dirty="0">
                <a:effectLst/>
                <a:latin typeface="Montserrat" pitchFamily="2" charset="-52"/>
              </a:rPr>
              <a:t>. </a:t>
            </a:r>
            <a:r>
              <a:rPr lang="ru-RU" sz="1400" b="0" i="0" dirty="0" err="1">
                <a:effectLst/>
                <a:latin typeface="Montserrat" pitchFamily="2" charset="-52"/>
              </a:rPr>
              <a:t>Це</a:t>
            </a:r>
            <a:r>
              <a:rPr lang="ru-RU" sz="1400" b="0" i="0" dirty="0">
                <a:effectLst/>
                <a:latin typeface="Montserrat" pitchFamily="2" charset="-52"/>
              </a:rPr>
              <a:t> </a:t>
            </a:r>
            <a:r>
              <a:rPr lang="ru-RU" sz="1400" b="0" i="0" dirty="0" err="1">
                <a:effectLst/>
                <a:latin typeface="Montserrat" pitchFamily="2" charset="-52"/>
              </a:rPr>
              <a:t>фахівці</a:t>
            </a:r>
            <a:r>
              <a:rPr lang="ru-RU" sz="1400" b="0" i="0" dirty="0">
                <a:effectLst/>
                <a:latin typeface="Montserrat" pitchFamily="2" charset="-52"/>
              </a:rPr>
              <a:t>, </a:t>
            </a:r>
            <a:r>
              <a:rPr lang="ru-RU" sz="1400" b="0" i="0" dirty="0" err="1">
                <a:effectLst/>
                <a:latin typeface="Montserrat" pitchFamily="2" charset="-52"/>
              </a:rPr>
              <a:t>які</a:t>
            </a:r>
            <a:r>
              <a:rPr lang="ru-RU" sz="1400" b="0" i="0" dirty="0">
                <a:effectLst/>
                <a:latin typeface="Montserrat" pitchFamily="2" charset="-52"/>
              </a:rPr>
              <a:t> </a:t>
            </a:r>
            <a:r>
              <a:rPr lang="ru-RU" sz="1400" b="0" i="0" dirty="0" err="1">
                <a:effectLst/>
                <a:latin typeface="Montserrat" pitchFamily="2" charset="-52"/>
              </a:rPr>
              <a:t>пишуть</a:t>
            </a:r>
            <a:r>
              <a:rPr lang="ru-RU" sz="1400" b="0" i="0" dirty="0">
                <a:effectLst/>
                <a:latin typeface="Montserrat" pitchFamily="2" charset="-52"/>
              </a:rPr>
              <a:t> </a:t>
            </a:r>
            <a:r>
              <a:rPr lang="ru-RU" sz="1400" b="0" i="0" dirty="0" err="1">
                <a:effectLst/>
                <a:latin typeface="Montserrat" pitchFamily="2" charset="-52"/>
              </a:rPr>
              <a:t>вихідний</a:t>
            </a:r>
            <a:r>
              <a:rPr lang="ru-RU" sz="1400" b="0" i="0" dirty="0">
                <a:effectLst/>
                <a:latin typeface="Montserrat" pitchFamily="2" charset="-52"/>
              </a:rPr>
              <a:t> код </a:t>
            </a:r>
            <a:r>
              <a:rPr lang="ru-RU" sz="1400" b="0" i="0" dirty="0" err="1">
                <a:effectLst/>
                <a:latin typeface="Montserrat" pitchFamily="2" charset="-52"/>
              </a:rPr>
              <a:t>програм</a:t>
            </a:r>
            <a:r>
              <a:rPr lang="ru-RU" sz="1400" b="0" i="0" dirty="0">
                <a:effectLst/>
                <a:latin typeface="Montserrat" pitchFamily="2" charset="-52"/>
              </a:rPr>
              <a:t> і в </a:t>
            </a:r>
            <a:r>
              <a:rPr lang="ru-RU" sz="1400" b="0" i="0" dirty="0" err="1">
                <a:effectLst/>
                <a:latin typeface="Montserrat" pitchFamily="2" charset="-52"/>
              </a:rPr>
              <a:t>кінцевому</a:t>
            </a:r>
            <a:r>
              <a:rPr lang="ru-RU" sz="1400" b="0" i="0" dirty="0">
                <a:effectLst/>
                <a:latin typeface="Montserrat" pitchFamily="2" charset="-52"/>
              </a:rPr>
              <a:t> </a:t>
            </a:r>
            <a:r>
              <a:rPr lang="ru-RU" sz="1400" b="0" i="0" dirty="0" err="1">
                <a:effectLst/>
                <a:latin typeface="Montserrat" pitchFamily="2" charset="-52"/>
              </a:rPr>
              <a:t>результаті</a:t>
            </a:r>
            <a:r>
              <a:rPr lang="ru-RU" sz="1400" b="0" i="0" dirty="0">
                <a:effectLst/>
                <a:latin typeface="Montserrat" pitchFamily="2" charset="-52"/>
              </a:rPr>
              <a:t> </a:t>
            </a:r>
            <a:r>
              <a:rPr lang="ru-RU" sz="1400" b="0" i="0" dirty="0" err="1">
                <a:effectLst/>
                <a:latin typeface="Montserrat" pitchFamily="2" charset="-52"/>
              </a:rPr>
              <a:t>створюють</a:t>
            </a:r>
            <a:r>
              <a:rPr lang="ru-RU" sz="1400" b="0" i="0" dirty="0">
                <a:effectLst/>
                <a:latin typeface="Montserrat" pitchFamily="2" charset="-52"/>
              </a:rPr>
              <a:t> </a:t>
            </a:r>
            <a:r>
              <a:rPr lang="ru-RU" sz="1400" b="0" i="0" dirty="0" err="1">
                <a:effectLst/>
                <a:latin typeface="Montserrat" pitchFamily="2" charset="-52"/>
              </a:rPr>
              <a:t>технології</a:t>
            </a:r>
            <a:r>
              <a:rPr lang="ru-RU" sz="1400" b="0" i="0" dirty="0">
                <a:effectLst/>
                <a:latin typeface="Montserrat" pitchFamily="2" charset="-52"/>
              </a:rPr>
              <a:t>. </a:t>
            </a:r>
          </a:p>
          <a:p>
            <a:pPr algn="l"/>
            <a:endParaRPr lang="ru-RU" sz="1400" b="0" i="0" dirty="0">
              <a:effectLst/>
              <a:latin typeface="Montserrat" pitchFamily="2" charset="-52"/>
            </a:endParaRPr>
          </a:p>
          <a:p>
            <a:pPr algn="l"/>
            <a:r>
              <a:rPr lang="ru-RU" sz="1400" b="0" i="0" dirty="0">
                <a:effectLst/>
                <a:latin typeface="Montserrat" pitchFamily="2" charset="-52"/>
              </a:rPr>
              <a:t>ЗАДАЧІ ТА ОБОВ’ЯЗКИ Роботу </a:t>
            </a:r>
            <a:r>
              <a:rPr lang="ru-RU" sz="1400" b="0" i="0" dirty="0" err="1">
                <a:effectLst/>
                <a:latin typeface="Montserrat" pitchFamily="2" charset="-52"/>
              </a:rPr>
              <a:t>програміста</a:t>
            </a:r>
            <a:r>
              <a:rPr lang="ru-RU" sz="1400" b="0" i="0" dirty="0">
                <a:effectLst/>
                <a:latin typeface="Montserrat" pitchFamily="2" charset="-52"/>
              </a:rPr>
              <a:t> </a:t>
            </a:r>
            <a:r>
              <a:rPr lang="ru-RU" sz="1400" b="0" i="0" dirty="0" err="1">
                <a:effectLst/>
                <a:latin typeface="Montserrat" pitchFamily="2" charset="-52"/>
              </a:rPr>
              <a:t>можна</a:t>
            </a:r>
            <a:r>
              <a:rPr lang="ru-RU" sz="1400" b="0" i="0" dirty="0">
                <a:effectLst/>
                <a:latin typeface="Montserrat" pitchFamily="2" charset="-52"/>
              </a:rPr>
              <a:t> </a:t>
            </a:r>
            <a:r>
              <a:rPr lang="ru-RU" sz="1400" b="0" i="0" dirty="0" err="1">
                <a:effectLst/>
                <a:latin typeface="Montserrat" pitchFamily="2" charset="-52"/>
              </a:rPr>
              <a:t>порівняти</a:t>
            </a:r>
            <a:r>
              <a:rPr lang="ru-RU" sz="1400" b="0" i="0" dirty="0">
                <a:effectLst/>
                <a:latin typeface="Montserrat" pitchFamily="2" charset="-52"/>
              </a:rPr>
              <a:t> з </a:t>
            </a:r>
            <a:r>
              <a:rPr lang="ru-RU" sz="1400" b="0" i="0" dirty="0" err="1">
                <a:effectLst/>
                <a:latin typeface="Montserrat" pitchFamily="2" charset="-52"/>
              </a:rPr>
              <a:t>роботою</a:t>
            </a:r>
            <a:r>
              <a:rPr lang="ru-RU" sz="1400" b="0" i="0" dirty="0">
                <a:effectLst/>
                <a:latin typeface="Montserrat" pitchFamily="2" charset="-52"/>
              </a:rPr>
              <a:t> </a:t>
            </a:r>
            <a:r>
              <a:rPr lang="ru-RU" sz="1400" b="0" i="0" dirty="0" err="1">
                <a:effectLst/>
                <a:latin typeface="Montserrat" pitchFamily="2" charset="-52"/>
              </a:rPr>
              <a:t>інженера-будівельника</a:t>
            </a:r>
            <a:r>
              <a:rPr lang="ru-RU" sz="1400" b="0" i="0" dirty="0">
                <a:effectLst/>
                <a:latin typeface="Montserrat" pitchFamily="2" charset="-52"/>
              </a:rPr>
              <a:t>. </a:t>
            </a:r>
            <a:r>
              <a:rPr lang="ru-RU" sz="1400" b="0" i="0" dirty="0" err="1">
                <a:effectLst/>
                <a:latin typeface="Montserrat" pitchFamily="2" charset="-52"/>
              </a:rPr>
              <a:t>Спочатку</a:t>
            </a:r>
            <a:r>
              <a:rPr lang="ru-RU" sz="1400" b="0" i="0" dirty="0">
                <a:effectLst/>
                <a:latin typeface="Montserrat" pitchFamily="2" charset="-52"/>
              </a:rPr>
              <a:t> </a:t>
            </a:r>
            <a:r>
              <a:rPr lang="ru-RU" sz="1400" b="0" i="0" dirty="0" err="1">
                <a:effectLst/>
                <a:latin typeface="Montserrat" pitchFamily="2" charset="-52"/>
              </a:rPr>
              <a:t>він</a:t>
            </a:r>
            <a:r>
              <a:rPr lang="ru-RU" sz="1400" b="0" i="0" dirty="0">
                <a:effectLst/>
                <a:latin typeface="Montserrat" pitchFamily="2" charset="-52"/>
              </a:rPr>
              <a:t> </a:t>
            </a:r>
            <a:r>
              <a:rPr lang="ru-RU" sz="1400" b="0" i="0" dirty="0" err="1">
                <a:effectLst/>
                <a:latin typeface="Montserrat" pitchFamily="2" charset="-52"/>
              </a:rPr>
              <a:t>визначає</a:t>
            </a:r>
            <a:r>
              <a:rPr lang="ru-RU" sz="1400" b="0" i="0" dirty="0">
                <a:effectLst/>
                <a:latin typeface="Montserrat" pitchFamily="2" charset="-52"/>
              </a:rPr>
              <a:t> проект, з </a:t>
            </a:r>
            <a:r>
              <a:rPr lang="ru-RU" sz="1400" b="0" i="0" dirty="0" err="1">
                <a:effectLst/>
                <a:latin typeface="Montserrat" pitchFamily="2" charset="-52"/>
              </a:rPr>
              <a:t>яким</a:t>
            </a:r>
            <a:r>
              <a:rPr lang="ru-RU" sz="1400" b="0" i="0" dirty="0">
                <a:effectLst/>
                <a:latin typeface="Montserrat" pitchFamily="2" charset="-52"/>
              </a:rPr>
              <a:t> </a:t>
            </a:r>
            <a:r>
              <a:rPr lang="ru-RU" sz="1400" b="0" i="0" dirty="0" err="1">
                <a:effectLst/>
                <a:latin typeface="Montserrat" pitchFamily="2" charset="-52"/>
              </a:rPr>
              <a:t>йому</a:t>
            </a:r>
            <a:r>
              <a:rPr lang="ru-RU" sz="1400" b="0" i="0" dirty="0">
                <a:effectLst/>
                <a:latin typeface="Montserrat" pitchFamily="2" charset="-52"/>
              </a:rPr>
              <a:t> </a:t>
            </a:r>
            <a:r>
              <a:rPr lang="ru-RU" sz="1400" b="0" i="0" dirty="0" err="1">
                <a:effectLst/>
                <a:latin typeface="Montserrat" pitchFamily="2" charset="-52"/>
              </a:rPr>
              <a:t>доведеться</a:t>
            </a:r>
            <a:r>
              <a:rPr lang="ru-RU" sz="1400" b="0" i="0" dirty="0">
                <a:effectLst/>
                <a:latin typeface="Montserrat" pitchFamily="2" charset="-52"/>
              </a:rPr>
              <a:t> </a:t>
            </a:r>
            <a:r>
              <a:rPr lang="ru-RU" sz="1400" b="0" i="0" dirty="0" err="1">
                <a:effectLst/>
                <a:latin typeface="Montserrat" pitchFamily="2" charset="-52"/>
              </a:rPr>
              <a:t>працювати</a:t>
            </a:r>
            <a:r>
              <a:rPr lang="ru-RU" sz="1400" b="0" i="0" dirty="0">
                <a:effectLst/>
                <a:latin typeface="Montserrat" pitchFamily="2" charset="-52"/>
              </a:rPr>
              <a:t> та </a:t>
            </a:r>
            <a:r>
              <a:rPr lang="ru-RU" sz="1400" b="0" i="0" dirty="0" err="1">
                <a:effectLst/>
                <a:latin typeface="Montserrat" pitchFamily="2" charset="-52"/>
              </a:rPr>
              <a:t>оцінює</a:t>
            </a:r>
            <a:r>
              <a:rPr lang="ru-RU" sz="1400" b="0" i="0" dirty="0">
                <a:effectLst/>
                <a:latin typeface="Montserrat" pitchFamily="2" charset="-52"/>
              </a:rPr>
              <a:t>, як </a:t>
            </a:r>
            <a:r>
              <a:rPr lang="ru-RU" sz="1400" b="0" i="0" dirty="0" err="1">
                <a:effectLst/>
                <a:latin typeface="Montserrat" pitchFamily="2" charset="-52"/>
              </a:rPr>
              <a:t>це</a:t>
            </a:r>
            <a:r>
              <a:rPr lang="ru-RU" sz="1400" b="0" i="0" dirty="0">
                <a:effectLst/>
                <a:latin typeface="Montserrat" pitchFamily="2" charset="-52"/>
              </a:rPr>
              <a:t> все буде </a:t>
            </a:r>
            <a:r>
              <a:rPr lang="ru-RU" sz="1400" b="0" i="0" dirty="0" err="1">
                <a:effectLst/>
                <a:latin typeface="Montserrat" pitchFamily="2" charset="-52"/>
              </a:rPr>
              <a:t>виглядати</a:t>
            </a:r>
            <a:r>
              <a:rPr lang="ru-RU" sz="1400" b="0" i="0" dirty="0">
                <a:effectLst/>
                <a:latin typeface="Montserrat" pitchFamily="2" charset="-52"/>
              </a:rPr>
              <a:t> (</a:t>
            </a:r>
            <a:r>
              <a:rPr lang="ru-RU" sz="1400" b="0" i="0" dirty="0" err="1">
                <a:effectLst/>
                <a:latin typeface="Montserrat" pitchFamily="2" charset="-52"/>
              </a:rPr>
              <a:t>продумує</a:t>
            </a:r>
            <a:r>
              <a:rPr lang="ru-RU" sz="1400" b="0" i="0" dirty="0">
                <a:effectLst/>
                <a:latin typeface="Montserrat" pitchFamily="2" charset="-52"/>
              </a:rPr>
              <a:t> </a:t>
            </a:r>
            <a:r>
              <a:rPr lang="ru-RU" sz="1400" b="0" i="0" dirty="0" err="1">
                <a:effectLst/>
                <a:latin typeface="Montserrat" pitchFamily="2" charset="-52"/>
              </a:rPr>
              <a:t>структури</a:t>
            </a:r>
            <a:r>
              <a:rPr lang="ru-RU" sz="1400" b="0" i="0" dirty="0">
                <a:effectLst/>
                <a:latin typeface="Montserrat" pitchFamily="2" charset="-52"/>
              </a:rPr>
              <a:t> </a:t>
            </a:r>
            <a:r>
              <a:rPr lang="ru-RU" sz="1400" b="0" i="0" dirty="0" err="1">
                <a:effectLst/>
                <a:latin typeface="Montserrat" pitchFamily="2" charset="-52"/>
              </a:rPr>
              <a:t>даних</a:t>
            </a:r>
            <a:r>
              <a:rPr lang="ru-RU" sz="1400" b="0" i="0" dirty="0">
                <a:effectLst/>
                <a:latin typeface="Montserrat" pitchFamily="2" charset="-52"/>
              </a:rPr>
              <a:t>). </a:t>
            </a:r>
            <a:r>
              <a:rPr lang="ru-RU" sz="1400" b="0" i="0" dirty="0" err="1">
                <a:effectLst/>
                <a:latin typeface="Montserrat" pitchFamily="2" charset="-52"/>
              </a:rPr>
              <a:t>Потім</a:t>
            </a:r>
            <a:r>
              <a:rPr lang="ru-RU" sz="1400" b="0" i="0" dirty="0">
                <a:effectLst/>
                <a:latin typeface="Montserrat" pitchFamily="2" charset="-52"/>
              </a:rPr>
              <a:t> </a:t>
            </a:r>
            <a:r>
              <a:rPr lang="ru-RU" sz="1400" b="0" i="0" dirty="0" err="1">
                <a:effectLst/>
                <a:latin typeface="Montserrat" pitchFamily="2" charset="-52"/>
              </a:rPr>
              <a:t>він</a:t>
            </a:r>
            <a:r>
              <a:rPr lang="ru-RU" sz="1400" b="0" i="0" dirty="0">
                <a:effectLst/>
                <a:latin typeface="Montserrat" pitchFamily="2" charset="-52"/>
              </a:rPr>
              <a:t> </a:t>
            </a:r>
            <a:r>
              <a:rPr lang="ru-RU" sz="1400" b="0" i="0" dirty="0" err="1">
                <a:effectLst/>
                <a:latin typeface="Montserrat" pitchFamily="2" charset="-52"/>
              </a:rPr>
              <a:t>визначає</a:t>
            </a:r>
            <a:r>
              <a:rPr lang="ru-RU" sz="1400" b="0" i="0" dirty="0">
                <a:effectLst/>
                <a:latin typeface="Montserrat" pitchFamily="2" charset="-52"/>
              </a:rPr>
              <a:t> порядок і </a:t>
            </a:r>
            <a:r>
              <a:rPr lang="ru-RU" sz="1400" b="0" i="0" dirty="0" err="1">
                <a:effectLst/>
                <a:latin typeface="Montserrat" pitchFamily="2" charset="-52"/>
              </a:rPr>
              <a:t>спосіб</a:t>
            </a:r>
            <a:r>
              <a:rPr lang="ru-RU" sz="1400" b="0" i="0" dirty="0">
                <a:effectLst/>
                <a:latin typeface="Montserrat" pitchFamily="2" charset="-52"/>
              </a:rPr>
              <a:t> </a:t>
            </a:r>
            <a:r>
              <a:rPr lang="ru-RU" sz="1400" b="0" i="0" dirty="0" err="1">
                <a:effectLst/>
                <a:latin typeface="Montserrat" pitchFamily="2" charset="-52"/>
              </a:rPr>
              <a:t>будівництва</a:t>
            </a:r>
            <a:r>
              <a:rPr lang="ru-RU" sz="1400" b="0" i="0" dirty="0">
                <a:effectLst/>
                <a:latin typeface="Montserrat" pitchFamily="2" charset="-52"/>
              </a:rPr>
              <a:t> </a:t>
            </a:r>
            <a:r>
              <a:rPr lang="ru-RU" sz="1400" b="0" i="0" dirty="0" err="1">
                <a:effectLst/>
                <a:latin typeface="Montserrat" pitchFamily="2" charset="-52"/>
              </a:rPr>
              <a:t>об’єкту</a:t>
            </a:r>
            <a:r>
              <a:rPr lang="ru-RU" sz="1400" b="0" i="0" dirty="0">
                <a:effectLst/>
                <a:latin typeface="Montserrat" pitchFamily="2" charset="-52"/>
              </a:rPr>
              <a:t> (</a:t>
            </a:r>
            <a:r>
              <a:rPr lang="ru-RU" sz="1400" b="0" i="0" dirty="0" err="1">
                <a:effectLst/>
                <a:latin typeface="Montserrat" pitchFamily="2" charset="-52"/>
              </a:rPr>
              <a:t>складає</a:t>
            </a:r>
            <a:r>
              <a:rPr lang="ru-RU" sz="1400" b="0" i="0" dirty="0">
                <a:effectLst/>
                <a:latin typeface="Montserrat" pitchFamily="2" charset="-52"/>
              </a:rPr>
              <a:t> </a:t>
            </a:r>
            <a:r>
              <a:rPr lang="ru-RU" sz="1400" b="0" i="0" dirty="0" err="1">
                <a:effectLst/>
                <a:latin typeface="Montserrat" pitchFamily="2" charset="-52"/>
              </a:rPr>
              <a:t>алгоритми</a:t>
            </a:r>
            <a:r>
              <a:rPr lang="ru-RU" sz="1400" b="0" i="0" dirty="0">
                <a:effectLst/>
                <a:latin typeface="Montserrat" pitchFamily="2" charset="-52"/>
              </a:rPr>
              <a:t>) і </a:t>
            </a:r>
            <a:r>
              <a:rPr lang="ru-RU" sz="1400" b="0" i="0" dirty="0" err="1">
                <a:effectLst/>
                <a:latin typeface="Montserrat" pitchFamily="2" charset="-52"/>
              </a:rPr>
              <a:t>вже</a:t>
            </a:r>
            <a:r>
              <a:rPr lang="ru-RU" sz="1400" b="0" i="0" dirty="0">
                <a:effectLst/>
                <a:latin typeface="Montserrat" pitchFamily="2" charset="-52"/>
              </a:rPr>
              <a:t> </a:t>
            </a:r>
            <a:r>
              <a:rPr lang="ru-RU" sz="1400" b="0" i="0" dirty="0" err="1">
                <a:effectLst/>
                <a:latin typeface="Montserrat" pitchFamily="2" charset="-52"/>
              </a:rPr>
              <a:t>після</a:t>
            </a:r>
            <a:r>
              <a:rPr lang="ru-RU" sz="1400" b="0" i="0" dirty="0">
                <a:effectLst/>
                <a:latin typeface="Montserrat" pitchFamily="2" charset="-52"/>
              </a:rPr>
              <a:t> </a:t>
            </a:r>
            <a:r>
              <a:rPr lang="ru-RU" sz="1400" b="0" i="0" dirty="0" err="1">
                <a:effectLst/>
                <a:latin typeface="Montserrat" pitchFamily="2" charset="-52"/>
              </a:rPr>
              <a:t>цього</a:t>
            </a:r>
            <a:r>
              <a:rPr lang="ru-RU" sz="1400" b="0" i="0" dirty="0">
                <a:effectLst/>
                <a:latin typeface="Montserrat" pitchFamily="2" charset="-52"/>
              </a:rPr>
              <a:t> </a:t>
            </a:r>
            <a:r>
              <a:rPr lang="ru-RU" sz="1400" b="0" i="0" dirty="0" err="1">
                <a:effectLst/>
                <a:latin typeface="Montserrat" pitchFamily="2" charset="-52"/>
              </a:rPr>
              <a:t>починає</a:t>
            </a:r>
            <a:r>
              <a:rPr lang="ru-RU" sz="1400" b="0" i="0" dirty="0">
                <a:effectLst/>
                <a:latin typeface="Montserrat" pitchFamily="2" charset="-52"/>
              </a:rPr>
              <a:t> «</a:t>
            </a:r>
            <a:r>
              <a:rPr lang="ru-RU" sz="1400" b="0" i="0" dirty="0" err="1">
                <a:effectLst/>
                <a:latin typeface="Montserrat" pitchFamily="2" charset="-52"/>
              </a:rPr>
              <a:t>класти</a:t>
            </a:r>
            <a:r>
              <a:rPr lang="ru-RU" sz="1400" b="0" i="0" dirty="0">
                <a:effectLst/>
                <a:latin typeface="Montserrat" pitchFamily="2" charset="-52"/>
              </a:rPr>
              <a:t> </a:t>
            </a:r>
            <a:r>
              <a:rPr lang="ru-RU" sz="1400" b="0" i="0" dirty="0" err="1">
                <a:effectLst/>
                <a:latin typeface="Montserrat" pitchFamily="2" charset="-52"/>
              </a:rPr>
              <a:t>цеглу</a:t>
            </a:r>
            <a:r>
              <a:rPr lang="ru-RU" sz="1400" b="0" i="0" dirty="0">
                <a:effectLst/>
                <a:latin typeface="Montserrat" pitchFamily="2" charset="-52"/>
              </a:rPr>
              <a:t>» (</a:t>
            </a:r>
            <a:r>
              <a:rPr lang="ru-RU" sz="1400" b="0" i="0" dirty="0" err="1">
                <a:effectLst/>
                <a:latin typeface="Montserrat" pitchFamily="2" charset="-52"/>
              </a:rPr>
              <a:t>писати</a:t>
            </a:r>
            <a:r>
              <a:rPr lang="ru-RU" sz="1400" b="0" i="0" dirty="0">
                <a:effectLst/>
                <a:latin typeface="Montserrat" pitchFamily="2" charset="-52"/>
              </a:rPr>
              <a:t> код).</a:t>
            </a:r>
            <a:endParaRPr lang="uk-UA" sz="1400" b="0" i="0" dirty="0">
              <a:effectLst/>
              <a:latin typeface="Montserrat" pitchFamily="2" charset="-52"/>
            </a:endParaRPr>
          </a:p>
        </p:txBody>
      </p:sp>
      <p:sp>
        <p:nvSpPr>
          <p:cNvPr id="5" name="Прямоугольник 4"/>
          <p:cNvSpPr/>
          <p:nvPr/>
        </p:nvSpPr>
        <p:spPr>
          <a:xfrm>
            <a:off x="3491880" y="3382706"/>
            <a:ext cx="4343345" cy="369332"/>
          </a:xfrm>
          <a:prstGeom prst="rect">
            <a:avLst/>
          </a:prstGeom>
        </p:spPr>
        <p:txBody>
          <a:bodyPr wrap="square">
            <a:spAutoFit/>
          </a:bodyPr>
          <a:lstStyle/>
          <a:p>
            <a:pPr algn="l" fontAlgn="base"/>
            <a:r>
              <a:rPr lang="uk-UA" b="1" i="0" dirty="0">
                <a:effectLst/>
                <a:latin typeface="Montserrat" pitchFamily="2" charset="-52"/>
              </a:rPr>
              <a:t>Дослідник (</a:t>
            </a:r>
            <a:r>
              <a:rPr lang="en-US" b="1" i="0" dirty="0">
                <a:effectLst/>
                <a:latin typeface="Montserrat" pitchFamily="2" charset="-52"/>
              </a:rPr>
              <a:t>RESEARCHER)</a:t>
            </a:r>
            <a:endParaRPr lang="en-US" b="1" i="0" u="none" strike="noStrike" dirty="0">
              <a:effectLst/>
              <a:latin typeface="Manrope"/>
              <a:hlinkClick r:id="rId3">
                <a:extLst>
                  <a:ext uri="{A12FA001-AC4F-418D-AE19-62706E023703}">
                    <ahyp:hlinkClr xmlns:ahyp="http://schemas.microsoft.com/office/drawing/2018/hyperlinkcolor" val="tx"/>
                  </a:ext>
                </a:extLst>
              </a:hlinkClick>
            </a:endParaRPr>
          </a:p>
        </p:txBody>
      </p:sp>
      <p:sp>
        <p:nvSpPr>
          <p:cNvPr id="10" name="Прямоугольник 9">
            <a:extLst>
              <a:ext uri="{FF2B5EF4-FFF2-40B4-BE49-F238E27FC236}">
                <a16:creationId xmlns:a16="http://schemas.microsoft.com/office/drawing/2014/main" id="{D22EA589-628F-41B7-9333-BD9A5F05E8E2}"/>
              </a:ext>
            </a:extLst>
          </p:cNvPr>
          <p:cNvSpPr/>
          <p:nvPr/>
        </p:nvSpPr>
        <p:spPr>
          <a:xfrm>
            <a:off x="3995936" y="1389052"/>
            <a:ext cx="3677766" cy="369332"/>
          </a:xfrm>
          <a:prstGeom prst="rect">
            <a:avLst/>
          </a:prstGeom>
        </p:spPr>
        <p:txBody>
          <a:bodyPr wrap="square">
            <a:spAutoFit/>
          </a:bodyPr>
          <a:lstStyle/>
          <a:p>
            <a:pPr algn="l" fontAlgn="base"/>
            <a:r>
              <a:rPr lang="uk-UA" b="1" i="0" dirty="0">
                <a:effectLst/>
                <a:latin typeface="Montserrat" pitchFamily="2" charset="-52"/>
              </a:rPr>
              <a:t>Програміст</a:t>
            </a:r>
            <a:endParaRPr lang="en-US" b="1" i="0" u="none" strike="noStrike" dirty="0">
              <a:effectLst/>
              <a:latin typeface="Manrope"/>
              <a:hlinkClick r:id="rId3">
                <a:extLst>
                  <a:ext uri="{A12FA001-AC4F-418D-AE19-62706E023703}">
                    <ahyp:hlinkClr xmlns:ahyp="http://schemas.microsoft.com/office/drawing/2018/hyperlinkcolor" val="tx"/>
                  </a:ext>
                </a:extLst>
              </a:hlinkClick>
            </a:endParaRPr>
          </a:p>
        </p:txBody>
      </p:sp>
      <p:sp>
        <p:nvSpPr>
          <p:cNvPr id="11" name="Прямоугольник 10">
            <a:extLst>
              <a:ext uri="{FF2B5EF4-FFF2-40B4-BE49-F238E27FC236}">
                <a16:creationId xmlns:a16="http://schemas.microsoft.com/office/drawing/2014/main" id="{97D42F53-3958-4240-A8DC-19DBF7A7EEC4}"/>
              </a:ext>
            </a:extLst>
          </p:cNvPr>
          <p:cNvSpPr/>
          <p:nvPr/>
        </p:nvSpPr>
        <p:spPr>
          <a:xfrm>
            <a:off x="238999" y="3742684"/>
            <a:ext cx="8447801" cy="1815882"/>
          </a:xfrm>
          <a:prstGeom prst="rect">
            <a:avLst/>
          </a:prstGeom>
        </p:spPr>
        <p:txBody>
          <a:bodyPr wrap="square">
            <a:spAutoFit/>
          </a:bodyPr>
          <a:lstStyle/>
          <a:p>
            <a:pPr algn="just"/>
            <a:r>
              <a:rPr lang="uk-UA" sz="1400" b="0" i="0" dirty="0">
                <a:effectLst/>
                <a:latin typeface="Montserrat" pitchFamily="2" charset="-52"/>
              </a:rPr>
              <a:t>Дослідник – це людина, яка на основі глибинного дослідження ринку та його тенденцій робить висновки щодо того, хто (які компанії) може стати потенційними клієнтами компанії-роботодавця. Українські </a:t>
            </a:r>
            <a:r>
              <a:rPr lang="en-US" sz="1400" b="0" i="0" dirty="0">
                <a:effectLst/>
                <a:latin typeface="Montserrat" pitchFamily="2" charset="-52"/>
              </a:rPr>
              <a:t>researcher-</a:t>
            </a:r>
            <a:r>
              <a:rPr lang="uk-UA" sz="1400" b="0" i="0" dirty="0">
                <a:effectLst/>
                <a:latin typeface="Montserrat" pitchFamily="2" charset="-52"/>
              </a:rPr>
              <a:t>и дуже молоді (23-25р.) і часто це їх перше місце роботи.</a:t>
            </a:r>
          </a:p>
          <a:p>
            <a:pPr algn="just"/>
            <a:endParaRPr lang="uk-UA" sz="1400" b="0" i="0" dirty="0">
              <a:effectLst/>
              <a:latin typeface="Montserrat" pitchFamily="2" charset="-52"/>
            </a:endParaRPr>
          </a:p>
          <a:p>
            <a:pPr algn="just"/>
            <a:r>
              <a:rPr lang="uk-UA" sz="1400" b="0" i="0" dirty="0">
                <a:effectLst/>
                <a:latin typeface="Montserrat" pitchFamily="2" charset="-52"/>
              </a:rPr>
              <a:t>ЗАДАЧІ ТА ОБОВ’ЯЗКИ Дослідник детально та прискіпливо аналізує ринок за тими критеріями, які надає йому роботодавець задля пошуку потенційних клієнтів (</a:t>
            </a:r>
            <a:r>
              <a:rPr lang="en-US" sz="1400" b="0" i="0" dirty="0">
                <a:effectLst/>
                <a:latin typeface="Montserrat" pitchFamily="2" charset="-52"/>
              </a:rPr>
              <a:t>leads). </a:t>
            </a:r>
            <a:r>
              <a:rPr lang="uk-UA" sz="1400" b="0" i="0" dirty="0">
                <a:effectLst/>
                <a:latin typeface="Montserrat" pitchFamily="2" charset="-52"/>
              </a:rPr>
              <a:t>Критерії пошуку можуть дуже різнитися та залежать від галузі, в якій найбільше присутня компанія, а також регіону. Головна задача дослідника – передати інформацію наступній ланці в процесі продажів — тобто до менеджерів з продажу.</a:t>
            </a:r>
          </a:p>
        </p:txBody>
      </p:sp>
      <p:sp>
        <p:nvSpPr>
          <p:cNvPr id="7" name="Прямоугольник 6">
            <a:extLst>
              <a:ext uri="{FF2B5EF4-FFF2-40B4-BE49-F238E27FC236}">
                <a16:creationId xmlns:a16="http://schemas.microsoft.com/office/drawing/2014/main" id="{93E329B9-2CFA-4374-80CF-9A0978B60924}"/>
              </a:ext>
            </a:extLst>
          </p:cNvPr>
          <p:cNvSpPr/>
          <p:nvPr/>
        </p:nvSpPr>
        <p:spPr>
          <a:xfrm>
            <a:off x="238999" y="5813921"/>
            <a:ext cx="8447801" cy="954107"/>
          </a:xfrm>
          <a:prstGeom prst="rect">
            <a:avLst/>
          </a:prstGeom>
        </p:spPr>
        <p:txBody>
          <a:bodyPr wrap="square">
            <a:spAutoFit/>
          </a:bodyPr>
          <a:lstStyle/>
          <a:p>
            <a:pPr algn="just"/>
            <a:r>
              <a:rPr lang="en-US" sz="1400" b="0" i="0" dirty="0">
                <a:effectLst/>
                <a:latin typeface="Montserrat" pitchFamily="2" charset="-52"/>
              </a:rPr>
              <a:t>HR-</a:t>
            </a:r>
            <a:r>
              <a:rPr lang="uk-UA" sz="1400" b="0" i="0" dirty="0">
                <a:effectLst/>
                <a:latin typeface="Montserrat" pitchFamily="2" charset="-52"/>
              </a:rPr>
              <a:t>спеціалісти в ІТ-сфері займаються управлінням людськими ресурсами всередині ІТ-компанії. Вони відповідають за пошук, відбір, адаптацію, розвиток та утримання талантів. В ІТ-секторі </a:t>
            </a:r>
            <a:r>
              <a:rPr lang="en-US" sz="1400" b="0" i="0" dirty="0">
                <a:effectLst/>
                <a:latin typeface="Montserrat" pitchFamily="2" charset="-52"/>
              </a:rPr>
              <a:t>HR-</a:t>
            </a:r>
            <a:r>
              <a:rPr lang="uk-UA" sz="1400" b="0" i="0" dirty="0">
                <a:effectLst/>
                <a:latin typeface="Montserrat" pitchFamily="2" charset="-52"/>
              </a:rPr>
              <a:t>фахівці повинні розуміти специфіку галузі, знати сучасні технології та вміти ефективно взаємодіяти з технічними спеціалістами.</a:t>
            </a:r>
          </a:p>
        </p:txBody>
      </p:sp>
      <p:sp>
        <p:nvSpPr>
          <p:cNvPr id="8" name="Прямоугольник 7">
            <a:extLst>
              <a:ext uri="{FF2B5EF4-FFF2-40B4-BE49-F238E27FC236}">
                <a16:creationId xmlns:a16="http://schemas.microsoft.com/office/drawing/2014/main" id="{73F630ED-B94B-4B8A-9D9B-D870E4D160C6}"/>
              </a:ext>
            </a:extLst>
          </p:cNvPr>
          <p:cNvSpPr/>
          <p:nvPr/>
        </p:nvSpPr>
        <p:spPr>
          <a:xfrm>
            <a:off x="4572000" y="5501578"/>
            <a:ext cx="4343345" cy="369332"/>
          </a:xfrm>
          <a:prstGeom prst="rect">
            <a:avLst/>
          </a:prstGeom>
        </p:spPr>
        <p:txBody>
          <a:bodyPr wrap="square">
            <a:spAutoFit/>
          </a:bodyPr>
          <a:lstStyle/>
          <a:p>
            <a:pPr algn="l" fontAlgn="base"/>
            <a:r>
              <a:rPr lang="en-US" b="1" i="0" dirty="0">
                <a:effectLst/>
                <a:latin typeface="Montserrat" pitchFamily="2" charset="-52"/>
              </a:rPr>
              <a:t>HR</a:t>
            </a:r>
            <a:endParaRPr lang="en-US" b="1" i="0" u="none" strike="noStrike" dirty="0">
              <a:effectLst/>
              <a:latin typeface="Manrope"/>
              <a:hlinkClick r:id="rId3">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49505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rtl="0"/>
            <a:r>
              <a:rPr lang="uk-UA" b="1" dirty="0"/>
              <a:t>Інструменти для управління проектами</a:t>
            </a:r>
            <a:r>
              <a:rPr lang="ru-RU" dirty="0"/>
              <a:t> </a:t>
            </a:r>
            <a:r>
              <a:rPr lang="en-US" b="1" dirty="0"/>
              <a:t>PMs</a:t>
            </a:r>
            <a:r>
              <a:rPr lang="ru-RU" b="1" dirty="0"/>
              <a:t> </a:t>
            </a:r>
            <a:endParaRPr lang="uk-UA" dirty="0"/>
          </a:p>
        </p:txBody>
      </p:sp>
      <p:pic>
        <p:nvPicPr>
          <p:cNvPr id="15362" name="Picture 2" descr="ms.Project - PMDo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47" y="1659618"/>
            <a:ext cx="3266058" cy="1314078"/>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Jira | Программное обеспечение для отслеживания задач и проектов"/>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uk-UA"/>
          </a:p>
        </p:txBody>
      </p:sp>
      <p:pic>
        <p:nvPicPr>
          <p:cNvPr id="15366" name="Picture 6" descr="Креативное агентство «Joint Group» — Поддержка сайтов MODx и Wordpre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9778" y="1659618"/>
            <a:ext cx="2928838" cy="143213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rello Review | PCMag">
            <a:extLst>
              <a:ext uri="{FF2B5EF4-FFF2-40B4-BE49-F238E27FC236}">
                <a16:creationId xmlns:a16="http://schemas.microsoft.com/office/drawing/2014/main" id="{E770A01D-1CB2-4EF8-A1CF-C4F9895C6A2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14705" y="3091756"/>
            <a:ext cx="4129186" cy="23241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sana Review | PCMag">
            <a:extLst>
              <a:ext uri="{FF2B5EF4-FFF2-40B4-BE49-F238E27FC236}">
                <a16:creationId xmlns:a16="http://schemas.microsoft.com/office/drawing/2014/main" id="{12523E67-0BE5-4212-847C-5ED03324180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2047" y="3271108"/>
            <a:ext cx="3491880" cy="196539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onday.com Review | PCMag">
            <a:extLst>
              <a:ext uri="{FF2B5EF4-FFF2-40B4-BE49-F238E27FC236}">
                <a16:creationId xmlns:a16="http://schemas.microsoft.com/office/drawing/2014/main" id="{65DA72BB-2DFE-47AF-AE32-24C97C34151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26060" y="4901635"/>
            <a:ext cx="3491880" cy="1745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760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rtl="0"/>
            <a:r>
              <a:rPr lang="ru-RU" b="1" dirty="0"/>
              <a:t> </a:t>
            </a:r>
            <a:r>
              <a:rPr lang="ru-RU" b="1" dirty="0" err="1"/>
              <a:t>Інструменти</a:t>
            </a:r>
            <a:r>
              <a:rPr lang="ru-RU" b="1" dirty="0"/>
              <a:t> для </a:t>
            </a:r>
            <a:r>
              <a:rPr lang="ru-RU" b="1" dirty="0" err="1"/>
              <a:t>комунікації</a:t>
            </a:r>
            <a:r>
              <a:rPr lang="ru-RU" b="1" dirty="0"/>
              <a:t> та </a:t>
            </a:r>
            <a:r>
              <a:rPr lang="ru-RU" b="1" dirty="0" err="1"/>
              <a:t>співпраці</a:t>
            </a:r>
            <a:r>
              <a:rPr lang="en-US" b="1" dirty="0"/>
              <a:t> PMs</a:t>
            </a:r>
            <a:r>
              <a:rPr lang="ru-RU" b="1" dirty="0"/>
              <a:t> </a:t>
            </a:r>
            <a:endParaRPr lang="uk-UA" dirty="0"/>
          </a:p>
        </p:txBody>
      </p:sp>
      <p:sp>
        <p:nvSpPr>
          <p:cNvPr id="3" name="AutoShape 4" descr="Jira | Программное обеспечение для отслеживания задач и проектов"/>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uk-UA"/>
          </a:p>
        </p:txBody>
      </p:sp>
      <p:pic>
        <p:nvPicPr>
          <p:cNvPr id="2050" name="Picture 2" descr="Slack Review | PCMag">
            <a:extLst>
              <a:ext uri="{FF2B5EF4-FFF2-40B4-BE49-F238E27FC236}">
                <a16:creationId xmlns:a16="http://schemas.microsoft.com/office/drawing/2014/main" id="{C7221DA3-8956-415B-A332-CE0AE0E48D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828800"/>
            <a:ext cx="284797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icrosoft Teams Operator Connect - Features | Voiped">
            <a:extLst>
              <a:ext uri="{FF2B5EF4-FFF2-40B4-BE49-F238E27FC236}">
                <a16:creationId xmlns:a16="http://schemas.microsoft.com/office/drawing/2014/main" id="{11FB7022-5843-404C-8EF1-BADE7C8279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1300162"/>
            <a:ext cx="4714875" cy="26574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Zoom">
            <a:extLst>
              <a:ext uri="{FF2B5EF4-FFF2-40B4-BE49-F238E27FC236}">
                <a16:creationId xmlns:a16="http://schemas.microsoft.com/office/drawing/2014/main" id="{9212B27A-E41C-4615-B02A-602686A91C4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89686" y="3017724"/>
            <a:ext cx="3333610" cy="3333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27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rtl="0"/>
            <a:r>
              <a:rPr lang="ru-RU" sz="3600" dirty="0"/>
              <a:t>Результати проекту</a:t>
            </a:r>
            <a:endParaRPr lang="ru-RU" sz="3500" b="1" dirty="0"/>
          </a:p>
        </p:txBody>
      </p:sp>
      <p:sp>
        <p:nvSpPr>
          <p:cNvPr id="3" name="Содержимое 2"/>
          <p:cNvSpPr>
            <a:spLocks noGrp="1"/>
          </p:cNvSpPr>
          <p:nvPr>
            <p:ph idx="1"/>
          </p:nvPr>
        </p:nvSpPr>
        <p:spPr>
          <a:xfrm>
            <a:off x="428596" y="1571612"/>
            <a:ext cx="8229600" cy="4525963"/>
          </a:xfrm>
        </p:spPr>
        <p:txBody>
          <a:bodyPr>
            <a:normAutofit/>
          </a:bodyPr>
          <a:lstStyle/>
          <a:p>
            <a:pPr algn="l" rtl="0">
              <a:buNone/>
            </a:pPr>
            <a:r>
              <a:rPr lang="ru-RU" sz="2800" dirty="0"/>
              <a:t>– продукт, що є елементом іншого виробу або кінцевий виріб;</a:t>
            </a:r>
          </a:p>
          <a:p>
            <a:pPr algn="l" rtl="0">
              <a:buNone/>
            </a:pPr>
            <a:endParaRPr lang="ru-RU" sz="2800" dirty="0"/>
          </a:p>
          <a:p>
            <a:pPr algn="l" rtl="0">
              <a:buNone/>
            </a:pPr>
            <a:r>
              <a:rPr lang="ru-RU" sz="2800" dirty="0"/>
              <a:t>– здатність надавати послуги (</a:t>
            </a:r>
            <a:r>
              <a:rPr lang="ru-RU" sz="2800" i="1" dirty="0"/>
              <a:t>наприклад, дистрибуція);</a:t>
            </a:r>
          </a:p>
          <a:p>
            <a:pPr algn="l" rtl="0">
              <a:buNone/>
            </a:pPr>
            <a:endParaRPr lang="ru-RU" sz="2800" i="1" dirty="0"/>
          </a:p>
          <a:p>
            <a:pPr algn="l" rtl="0">
              <a:buNone/>
            </a:pPr>
            <a:r>
              <a:rPr lang="ru-RU" sz="2800" i="1" dirty="0"/>
              <a:t>– результати, такі як наслідки (наприклад, дані) чи документи.</a:t>
            </a:r>
            <a:endParaRPr lang="ru-RU" sz="25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rtl="0"/>
            <a:r>
              <a:rPr lang="ru-RU" sz="3600" dirty="0"/>
              <a:t>Звідки беруться проекти?</a:t>
            </a:r>
            <a:endParaRPr lang="ru-RU" sz="3500" b="1" dirty="0"/>
          </a:p>
        </p:txBody>
      </p:sp>
      <p:sp>
        <p:nvSpPr>
          <p:cNvPr id="3" name="Содержимое 2"/>
          <p:cNvSpPr>
            <a:spLocks noGrp="1"/>
          </p:cNvSpPr>
          <p:nvPr>
            <p:ph idx="1"/>
          </p:nvPr>
        </p:nvSpPr>
        <p:spPr>
          <a:xfrm>
            <a:off x="428596" y="1571612"/>
            <a:ext cx="8229600" cy="4525963"/>
          </a:xfrm>
        </p:spPr>
        <p:txBody>
          <a:bodyPr>
            <a:normAutofit lnSpcReduction="10000"/>
          </a:bodyPr>
          <a:lstStyle/>
          <a:p>
            <a:pPr marL="0" indent="0" algn="l" rtl="0">
              <a:buNone/>
            </a:pPr>
            <a:r>
              <a:rPr lang="ru-RU" sz="2800" dirty="0"/>
              <a:t>Проекти санкціонуються</a:t>
            </a:r>
          </a:p>
          <a:p>
            <a:pPr marL="0" indent="0" algn="l" rtl="0">
              <a:buNone/>
            </a:pPr>
            <a:r>
              <a:rPr lang="ru-RU" sz="2800" dirty="0"/>
              <a:t>• </a:t>
            </a:r>
            <a:r>
              <a:rPr lang="ru-RU" sz="2800" dirty="0" err="1"/>
              <a:t>вимогами</a:t>
            </a:r>
            <a:r>
              <a:rPr lang="ru-RU" sz="2800" dirty="0"/>
              <a:t> </a:t>
            </a:r>
            <a:r>
              <a:rPr lang="ru-RU" sz="2800" b="1" dirty="0"/>
              <a:t>ринку;</a:t>
            </a:r>
          </a:p>
          <a:p>
            <a:pPr marL="0" indent="0" algn="l" rtl="0">
              <a:buNone/>
            </a:pPr>
            <a:r>
              <a:rPr lang="ru-RU" sz="2800" b="1" dirty="0"/>
              <a:t>• </a:t>
            </a:r>
            <a:r>
              <a:rPr lang="ru-RU" sz="2800" dirty="0" err="1"/>
              <a:t>стратегічними</a:t>
            </a:r>
            <a:r>
              <a:rPr lang="ru-RU" sz="2800" dirty="0"/>
              <a:t>  </a:t>
            </a:r>
            <a:r>
              <a:rPr lang="ru-RU" sz="2800" b="1" dirty="0" err="1"/>
              <a:t>можливостями</a:t>
            </a:r>
            <a:r>
              <a:rPr lang="ru-RU" sz="2800" b="1" dirty="0"/>
              <a:t>/потребами підприємства (наприклад, новий курс навчання з метою збільшення прибутку);</a:t>
            </a:r>
          </a:p>
          <a:p>
            <a:pPr marL="0" indent="0" algn="l" rtl="0">
              <a:buNone/>
            </a:pPr>
            <a:r>
              <a:rPr lang="ru-RU" sz="2800" b="1" dirty="0"/>
              <a:t>• </a:t>
            </a:r>
            <a:r>
              <a:rPr lang="ru-RU" sz="2800" dirty="0" err="1"/>
              <a:t>вимогами</a:t>
            </a:r>
            <a:r>
              <a:rPr lang="ru-RU" sz="2800" dirty="0"/>
              <a:t> </a:t>
            </a:r>
            <a:r>
              <a:rPr lang="ru-RU" sz="2800" b="1" dirty="0" err="1"/>
              <a:t>замовника</a:t>
            </a:r>
            <a:r>
              <a:rPr lang="ru-RU" sz="2800" b="1" dirty="0"/>
              <a:t>;</a:t>
            </a:r>
          </a:p>
          <a:p>
            <a:pPr marL="0" indent="0" algn="l" rtl="0">
              <a:buNone/>
            </a:pPr>
            <a:r>
              <a:rPr lang="ru-RU" sz="2800" b="1" dirty="0"/>
              <a:t>• </a:t>
            </a:r>
            <a:r>
              <a:rPr lang="ru-RU" sz="2800" dirty="0" err="1"/>
              <a:t>технологічним</a:t>
            </a:r>
            <a:r>
              <a:rPr lang="ru-RU" sz="2800" dirty="0"/>
              <a:t> </a:t>
            </a:r>
            <a:r>
              <a:rPr lang="ru-RU" sz="2800" b="1" dirty="0" err="1"/>
              <a:t>прогресом</a:t>
            </a:r>
            <a:r>
              <a:rPr lang="ru-RU" sz="2800" b="1" dirty="0"/>
              <a:t>;</a:t>
            </a:r>
          </a:p>
          <a:p>
            <a:pPr marL="0" indent="0" algn="l" rtl="0">
              <a:buNone/>
            </a:pPr>
            <a:r>
              <a:rPr lang="ru-RU" sz="2800" b="1" dirty="0"/>
              <a:t>• </a:t>
            </a:r>
            <a:r>
              <a:rPr lang="ru-RU" sz="2800" b="1" dirty="0" err="1"/>
              <a:t>законодавчими</a:t>
            </a:r>
            <a:r>
              <a:rPr lang="ru-RU" sz="2800" b="1" dirty="0"/>
              <a:t> </a:t>
            </a:r>
            <a:r>
              <a:rPr lang="ru-RU" sz="2800" dirty="0" err="1"/>
              <a:t>вимогами</a:t>
            </a:r>
            <a:r>
              <a:rPr lang="ru-RU" sz="2800" b="1" dirty="0"/>
              <a:t> (</a:t>
            </a:r>
            <a:r>
              <a:rPr lang="uk-UA" sz="2800" b="1" dirty="0"/>
              <a:t>наприклад з</a:t>
            </a:r>
            <a:r>
              <a:rPr lang="ru-RU" sz="2800" b="1" dirty="0"/>
              <a:t> 1 </a:t>
            </a:r>
            <a:r>
              <a:rPr lang="ru-RU" sz="2800" b="1" dirty="0" err="1"/>
              <a:t>жовтня</a:t>
            </a:r>
            <a:r>
              <a:rPr lang="ru-RU" sz="2800" b="1" dirty="0"/>
              <a:t> 2023 року </a:t>
            </a:r>
            <a:r>
              <a:rPr lang="ru-RU" sz="2800" dirty="0"/>
              <a:t>РРО застосовуватимуть усі платники єдиного податку 2-4 </a:t>
            </a:r>
            <a:r>
              <a:rPr lang="ru-RU" sz="2800" dirty="0" err="1"/>
              <a:t>групи</a:t>
            </a:r>
            <a:r>
              <a:rPr lang="ru-RU" sz="2800" b="1" dirty="0"/>
              <a:t>)</a:t>
            </a:r>
            <a:endParaRPr lang="ru-RU" sz="25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rtl="0"/>
            <a:r>
              <a:rPr lang="ru-RU" dirty="0"/>
              <a:t>Приклади проектів</a:t>
            </a:r>
          </a:p>
        </p:txBody>
      </p:sp>
      <p:sp>
        <p:nvSpPr>
          <p:cNvPr id="3" name="Содержимое 2"/>
          <p:cNvSpPr>
            <a:spLocks noGrp="1"/>
          </p:cNvSpPr>
          <p:nvPr>
            <p:ph idx="1"/>
          </p:nvPr>
        </p:nvSpPr>
        <p:spPr/>
        <p:txBody>
          <a:bodyPr>
            <a:normAutofit fontScale="92500" lnSpcReduction="10000"/>
          </a:bodyPr>
          <a:lstStyle/>
          <a:p>
            <a:pPr marL="85725" indent="358775" algn="just" rtl="0">
              <a:buNone/>
            </a:pPr>
            <a:r>
              <a:rPr lang="ru-RU" dirty="0"/>
              <a:t>- </a:t>
            </a:r>
            <a:r>
              <a:rPr lang="uk-UA" dirty="0"/>
              <a:t>розробка нового програмного продукту або послуги;</a:t>
            </a:r>
          </a:p>
          <a:p>
            <a:pPr marL="85725" indent="358775" algn="just" rtl="0">
              <a:buNone/>
            </a:pPr>
            <a:r>
              <a:rPr lang="uk-UA" dirty="0"/>
              <a:t>– здійснення змін у структурі, кадрах та стилі організації;</a:t>
            </a:r>
          </a:p>
          <a:p>
            <a:pPr marL="85725" indent="358775" algn="just" rtl="0">
              <a:buNone/>
            </a:pPr>
            <a:r>
              <a:rPr lang="uk-UA" dirty="0"/>
              <a:t>– розробка, придбання нової чи вдосконалення існуючої інформаційної системи;</a:t>
            </a:r>
          </a:p>
          <a:p>
            <a:pPr marL="85725" indent="358775" algn="just" rtl="0">
              <a:buNone/>
            </a:pPr>
            <a:r>
              <a:rPr lang="uk-UA" dirty="0"/>
              <a:t>- будівництво будівлі або споруди;</a:t>
            </a:r>
          </a:p>
          <a:p>
            <a:pPr marL="85725" indent="358775" algn="just" rtl="0">
              <a:buNone/>
            </a:pPr>
            <a:r>
              <a:rPr lang="uk-UA" dirty="0"/>
              <a:t>- впровадження нової процедури або нового процесу на підприємстві.</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rtl="0"/>
            <a:r>
              <a:rPr lang="ru-RU" b="1" dirty="0"/>
              <a:t>1.</a:t>
            </a:r>
            <a:r>
              <a:rPr lang="pl-PL" b="1" dirty="0"/>
              <a:t>3</a:t>
            </a:r>
            <a:r>
              <a:rPr lang="uk-UA" b="1" dirty="0"/>
              <a:t> </a:t>
            </a:r>
            <a:r>
              <a:rPr lang="ru-RU" b="1" dirty="0" err="1"/>
              <a:t>Особливості</a:t>
            </a:r>
            <a:r>
              <a:rPr lang="ru-RU" b="1" dirty="0"/>
              <a:t> проектів інформатизації</a:t>
            </a:r>
            <a:endParaRPr lang="ru-RU" dirty="0"/>
          </a:p>
        </p:txBody>
      </p:sp>
      <p:sp>
        <p:nvSpPr>
          <p:cNvPr id="3" name="Содержимое 2"/>
          <p:cNvSpPr>
            <a:spLocks noGrp="1"/>
          </p:cNvSpPr>
          <p:nvPr>
            <p:ph idx="1"/>
          </p:nvPr>
        </p:nvSpPr>
        <p:spPr>
          <a:xfrm>
            <a:off x="457200" y="1600200"/>
            <a:ext cx="8229600" cy="4686319"/>
          </a:xfrm>
        </p:spPr>
        <p:txBody>
          <a:bodyPr>
            <a:noAutofit/>
          </a:bodyPr>
          <a:lstStyle/>
          <a:p>
            <a:pPr marL="0" indent="0" algn="just" rtl="0">
              <a:buNone/>
            </a:pPr>
            <a:r>
              <a:rPr lang="ru-RU" sz="2500" b="1" u="sng" dirty="0" err="1"/>
              <a:t>Інформатизація</a:t>
            </a:r>
            <a:r>
              <a:rPr lang="ru-RU" sz="2500" b="1" u="sng" dirty="0"/>
              <a:t> </a:t>
            </a:r>
            <a:r>
              <a:rPr lang="ru-RU" sz="2500" dirty="0"/>
              <a:t>- Це спрямований процес системної інтеграції комп'ютерних засобів, інформаційних та комунікаційних технологій з метою отримання нових загальносистемних властивостей, що дозволяють ефективніше організувати продуктивну діяльність людини, групи, соціуму.</a:t>
            </a:r>
          </a:p>
          <a:p>
            <a:pPr marL="0" indent="0" algn="just" rtl="0">
              <a:buNone/>
            </a:pPr>
            <a:r>
              <a:rPr lang="ru-RU" sz="2000" dirty="0"/>
              <a:t>Термін інформатизація широко поширений лише у країнах СНД та Китаї у зв'язку з:</a:t>
            </a:r>
          </a:p>
          <a:p>
            <a:pPr algn="l" rtl="0">
              <a:buNone/>
            </a:pPr>
            <a:r>
              <a:rPr lang="ru-RU" sz="2000" dirty="0"/>
              <a:t>- З </a:t>
            </a:r>
            <a:r>
              <a:rPr lang="ru-RU" sz="2000" dirty="0" err="1"/>
              <a:t>недостатньою</a:t>
            </a:r>
            <a:r>
              <a:rPr lang="ru-RU" sz="2000" dirty="0"/>
              <a:t> </a:t>
            </a:r>
            <a:r>
              <a:rPr lang="ru-RU" sz="2000" dirty="0" err="1"/>
              <a:t>розробленістю</a:t>
            </a:r>
            <a:r>
              <a:rPr lang="ru-RU" sz="2000" dirty="0"/>
              <a:t> </a:t>
            </a:r>
            <a:r>
              <a:rPr lang="ru-RU" sz="2000" b="1" dirty="0" err="1"/>
              <a:t>глосарія</a:t>
            </a:r>
            <a:r>
              <a:rPr lang="ru-RU" sz="2000" b="1" dirty="0"/>
              <a:t> у 80-90 рр.;</a:t>
            </a:r>
          </a:p>
          <a:p>
            <a:pPr algn="just" rtl="0">
              <a:buNone/>
            </a:pPr>
            <a:r>
              <a:rPr lang="ru-RU" sz="2000" b="1" dirty="0"/>
              <a:t>-</a:t>
            </a:r>
            <a:r>
              <a:rPr lang="ru-RU" sz="2000" dirty="0"/>
              <a:t>зі специфікою розвитку країн: високий рівень розвитку прикладних та спеціалізованих апаратно-програмних комплексів та вкрай слабка телекомунікаційна інфраструктура.</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rtl="0"/>
            <a:r>
              <a:rPr lang="ru-RU" sz="3600" dirty="0"/>
              <a:t>Обмеження проекту</a:t>
            </a:r>
            <a:endParaRPr lang="ru-RU" sz="3300" dirty="0"/>
          </a:p>
        </p:txBody>
      </p:sp>
      <p:pic>
        <p:nvPicPr>
          <p:cNvPr id="27650" name="Picture 2"/>
          <p:cNvPicPr>
            <a:picLocks noChangeAspect="1" noChangeArrowheads="1"/>
          </p:cNvPicPr>
          <p:nvPr/>
        </p:nvPicPr>
        <p:blipFill>
          <a:blip r:embed="rId2"/>
          <a:srcRect/>
          <a:stretch>
            <a:fillRect/>
          </a:stretch>
        </p:blipFill>
        <p:spPr bwMode="auto">
          <a:xfrm>
            <a:off x="1214414" y="1428736"/>
            <a:ext cx="6753225" cy="48768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5626968" cy="418058"/>
          </a:xfrm>
        </p:spPr>
        <p:txBody>
          <a:bodyPr>
            <a:normAutofit fontScale="90000"/>
          </a:bodyPr>
          <a:lstStyle/>
          <a:p>
            <a:pPr algn="l" rtl="0"/>
            <a:r>
              <a:rPr lang="en-US" b="1"/>
              <a:t>Project</a:t>
            </a:r>
            <a:r>
              <a:rPr lang="uk-UA" b="1"/>
              <a:t> </a:t>
            </a:r>
            <a:r>
              <a:rPr lang="en-US" b="1"/>
              <a:t>manager</a:t>
            </a:r>
            <a:r>
              <a:rPr lang="uk-UA" b="1"/>
              <a:t> </a:t>
            </a:r>
            <a:r>
              <a:rPr lang="ru-RU" b="1"/>
              <a:t>хто </a:t>
            </a:r>
            <a:r>
              <a:rPr lang="ru-RU" b="1" dirty="0"/>
              <a:t>це?</a:t>
            </a:r>
            <a:endParaRPr lang="ru-RU" dirty="0"/>
          </a:p>
        </p:txBody>
      </p:sp>
      <p:sp>
        <p:nvSpPr>
          <p:cNvPr id="3" name="Содержимое 2"/>
          <p:cNvSpPr>
            <a:spLocks noGrp="1"/>
          </p:cNvSpPr>
          <p:nvPr>
            <p:ph idx="1"/>
          </p:nvPr>
        </p:nvSpPr>
        <p:spPr>
          <a:xfrm>
            <a:off x="371772" y="1050243"/>
            <a:ext cx="5616624" cy="576063"/>
          </a:xfrm>
        </p:spPr>
        <p:txBody>
          <a:bodyPr>
            <a:normAutofit fontScale="25000" lnSpcReduction="20000"/>
          </a:bodyPr>
          <a:lstStyle/>
          <a:p>
            <a:pPr algn="l" rtl="0"/>
            <a:endParaRPr lang="ru-RU" dirty="0"/>
          </a:p>
          <a:p>
            <a:pPr marL="0" indent="0" algn="l" rtl="0">
              <a:buNone/>
            </a:pPr>
            <a:r>
              <a:rPr lang="ru-RU" sz="5500" b="1"/>
              <a:t>Вакансія</a:t>
            </a:r>
            <a:r>
              <a:rPr lang="pl-PL" sz="5500" b="1"/>
              <a:t> </a:t>
            </a:r>
            <a:r>
              <a:rPr lang="en-US" sz="5500" b="1"/>
              <a:t>Project/Product manager (Mobile </a:t>
            </a:r>
            <a:r>
              <a:rPr lang="uk-UA" sz="5500" b="1"/>
              <a:t>А</a:t>
            </a:r>
            <a:r>
              <a:rPr lang="en-US" sz="5500" b="1"/>
              <a:t>pps)</a:t>
            </a:r>
            <a:r>
              <a:rPr lang="pl-PL" sz="5500" b="1"/>
              <a:t> </a:t>
            </a:r>
            <a:r>
              <a:rPr lang="ru-RU" sz="5500"/>
              <a:t>від </a:t>
            </a:r>
            <a:r>
              <a:rPr lang="pl-PL" sz="5500"/>
              <a:t>21 </a:t>
            </a:r>
            <a:r>
              <a:rPr lang="uk-UA" sz="5500"/>
              <a:t>серпня </a:t>
            </a:r>
            <a:r>
              <a:rPr lang="ru-RU" sz="5500"/>
              <a:t>2024 в</a:t>
            </a:r>
            <a:r>
              <a:rPr lang="en-US" sz="5500"/>
              <a:t> </a:t>
            </a:r>
            <a:r>
              <a:rPr lang="en-US" sz="5500" b="1" u="sng"/>
              <a:t>G Rocks</a:t>
            </a:r>
            <a:endParaRPr lang="en-US" sz="5500" b="1" dirty="0"/>
          </a:p>
        </p:txBody>
      </p:sp>
      <p:sp>
        <p:nvSpPr>
          <p:cNvPr id="4" name="Прямоугольник 3"/>
          <p:cNvSpPr/>
          <p:nvPr/>
        </p:nvSpPr>
        <p:spPr>
          <a:xfrm>
            <a:off x="179512" y="1844824"/>
            <a:ext cx="7344816" cy="4909036"/>
          </a:xfrm>
          <a:prstGeom prst="rect">
            <a:avLst/>
          </a:prstGeom>
        </p:spPr>
        <p:txBody>
          <a:bodyPr wrap="square">
            <a:spAutoFit/>
          </a:bodyPr>
          <a:lstStyle/>
          <a:p>
            <a:pPr algn="l" rtl="0"/>
            <a:r>
              <a:rPr lang="ru-RU" sz="1200" b="1"/>
              <a:t>Обов’язки:</a:t>
            </a:r>
          </a:p>
          <a:p>
            <a:pPr algn="l" rtl="0"/>
            <a:endParaRPr lang="ru-RU" sz="1300" b="1"/>
          </a:p>
          <a:p>
            <a:pPr marL="285750" indent="-285750" algn="l" rtl="0">
              <a:buFont typeface="Arial" panose="020B0604020202020204" pitchFamily="34" charset="0"/>
              <a:buChar char="•"/>
            </a:pPr>
            <a:r>
              <a:rPr lang="ru-RU" sz="1300"/>
              <a:t>Планування та управління проєктами розробки мобільних додатків з початку до завершення.</a:t>
            </a:r>
          </a:p>
          <a:p>
            <a:pPr marL="285750" indent="-285750" algn="l" rtl="0">
              <a:buFont typeface="Arial" panose="020B0604020202020204" pitchFamily="34" charset="0"/>
              <a:buChar char="•"/>
            </a:pPr>
            <a:r>
              <a:rPr lang="ru-RU" sz="1300"/>
              <a:t>Керівництво крос-функціональними командами програмістів, дизайнерів та тестувальників.</a:t>
            </a:r>
          </a:p>
          <a:p>
            <a:pPr marL="285750" indent="-285750" algn="l" rtl="0">
              <a:buFont typeface="Arial" panose="020B0604020202020204" pitchFamily="34" charset="0"/>
              <a:buChar char="•"/>
            </a:pPr>
            <a:r>
              <a:rPr lang="ru-RU" sz="1300"/>
              <a:t>Моніторинг ходу проєкту, виявлення та усунення ризиків.</a:t>
            </a:r>
          </a:p>
          <a:p>
            <a:pPr marL="285750" indent="-285750" algn="l" rtl="0">
              <a:buFont typeface="Arial" panose="020B0604020202020204" pitchFamily="34" charset="0"/>
              <a:buChar char="•"/>
            </a:pPr>
            <a:r>
              <a:rPr lang="ru-RU" sz="1300"/>
              <a:t>Співпраця з клієнтами та іншими зацікавленими сторонами для забезпечення виконання вимог проєкту.</a:t>
            </a:r>
          </a:p>
          <a:p>
            <a:pPr marL="285750" indent="-285750" algn="l" rtl="0">
              <a:buFont typeface="Arial" panose="020B0604020202020204" pitchFamily="34" charset="0"/>
              <a:buChar char="•"/>
            </a:pPr>
            <a:r>
              <a:rPr lang="ru-RU" sz="1300"/>
              <a:t>Контроль бюджету проєкту та дотримання термінів.</a:t>
            </a:r>
          </a:p>
          <a:p>
            <a:pPr marL="285750" indent="-285750" algn="l" rtl="0">
              <a:buFont typeface="Arial" panose="020B0604020202020204" pitchFamily="34" charset="0"/>
              <a:buChar char="•"/>
            </a:pPr>
            <a:r>
              <a:rPr lang="ru-RU" sz="1300"/>
              <a:t>Використання сучасних методологій управління проєктами (</a:t>
            </a:r>
            <a:r>
              <a:rPr lang="en-US" sz="1300"/>
              <a:t>Agile, Scrum </a:t>
            </a:r>
            <a:r>
              <a:rPr lang="ru-RU" sz="1300"/>
              <a:t>тощо).</a:t>
            </a:r>
          </a:p>
          <a:p>
            <a:pPr marL="285750" indent="-285750" algn="l" rtl="0">
              <a:buFont typeface="Arial" panose="020B0604020202020204" pitchFamily="34" charset="0"/>
              <a:buChar char="•"/>
            </a:pPr>
            <a:r>
              <a:rPr lang="ru-RU" sz="1300"/>
              <a:t>Документування процесів проекту та надання регулярних звітів.</a:t>
            </a:r>
            <a:endParaRPr lang="pl-PL" sz="1300"/>
          </a:p>
          <a:p>
            <a:pPr algn="l"/>
            <a:endParaRPr lang="pl-PL" sz="1200" b="0" i="0">
              <a:solidFill>
                <a:srgbClr val="1F2C47"/>
              </a:solidFill>
              <a:effectLst/>
              <a:latin typeface="-apple-system"/>
            </a:endParaRPr>
          </a:p>
          <a:p>
            <a:r>
              <a:rPr lang="uk-UA" sz="1300" b="1"/>
              <a:t>Вимоги:</a:t>
            </a:r>
          </a:p>
          <a:p>
            <a:pPr indent="265113" algn="l">
              <a:buFont typeface="Arial" panose="020B0604020202020204" pitchFamily="34" charset="0"/>
              <a:buChar char="•"/>
            </a:pPr>
            <a:r>
              <a:rPr lang="uk-UA" sz="1300" b="0" i="0">
                <a:solidFill>
                  <a:srgbClr val="1F2C47"/>
                </a:solidFill>
                <a:effectLst/>
                <a:latin typeface="-apple-system"/>
              </a:rPr>
              <a:t>Від 3 років досвіду в управлінні проєктами в галузі розробки мобільних додатків.</a:t>
            </a:r>
          </a:p>
          <a:p>
            <a:pPr indent="265113" algn="l">
              <a:buFont typeface="Arial" panose="020B0604020202020204" pitchFamily="34" charset="0"/>
              <a:buChar char="•"/>
            </a:pPr>
            <a:r>
              <a:rPr lang="uk-UA" sz="1300" b="0" i="0">
                <a:solidFill>
                  <a:srgbClr val="1F2C47"/>
                </a:solidFill>
                <a:effectLst/>
                <a:latin typeface="-apple-system"/>
              </a:rPr>
              <a:t>Глибоке знання методологій управління проєктами (</a:t>
            </a:r>
            <a:r>
              <a:rPr lang="en-US" sz="1300" b="0" i="0">
                <a:solidFill>
                  <a:srgbClr val="1F2C47"/>
                </a:solidFill>
                <a:effectLst/>
                <a:latin typeface="-apple-system"/>
              </a:rPr>
              <a:t>Agile, Scrum </a:t>
            </a:r>
            <a:r>
              <a:rPr lang="uk-UA" sz="1300" b="0" i="0">
                <a:solidFill>
                  <a:srgbClr val="1F2C47"/>
                </a:solidFill>
                <a:effectLst/>
                <a:latin typeface="-apple-system"/>
              </a:rPr>
              <a:t>тощо).</a:t>
            </a:r>
          </a:p>
          <a:p>
            <a:pPr indent="265113" algn="l">
              <a:buFont typeface="Arial" panose="020B0604020202020204" pitchFamily="34" charset="0"/>
              <a:buChar char="•"/>
            </a:pPr>
            <a:r>
              <a:rPr lang="uk-UA" sz="1300" b="0" i="0">
                <a:solidFill>
                  <a:srgbClr val="1F2C47"/>
                </a:solidFill>
                <a:effectLst/>
                <a:latin typeface="-apple-system"/>
              </a:rPr>
              <a:t>Розуміння принципів розробки та просування мобільних додатків.</a:t>
            </a:r>
          </a:p>
          <a:p>
            <a:pPr indent="265113" algn="l">
              <a:buFont typeface="Arial" panose="020B0604020202020204" pitchFamily="34" charset="0"/>
              <a:buChar char="•"/>
            </a:pPr>
            <a:r>
              <a:rPr lang="uk-UA" sz="1300" b="0" i="0">
                <a:solidFill>
                  <a:srgbClr val="1F2C47"/>
                </a:solidFill>
                <a:effectLst/>
                <a:latin typeface="-apple-system"/>
              </a:rPr>
              <a:t>Знання принципів спліт-тестування.</a:t>
            </a:r>
          </a:p>
          <a:p>
            <a:pPr indent="265113" algn="l">
              <a:buFont typeface="Arial" panose="020B0604020202020204" pitchFamily="34" charset="0"/>
              <a:buChar char="•"/>
            </a:pPr>
            <a:r>
              <a:rPr lang="uk-UA" sz="1300" b="0" i="0">
                <a:solidFill>
                  <a:srgbClr val="1F2C47"/>
                </a:solidFill>
                <a:effectLst/>
                <a:latin typeface="-apple-system"/>
              </a:rPr>
              <a:t>Досвід роботи з </a:t>
            </a:r>
            <a:r>
              <a:rPr lang="en-US" sz="1300" b="0" i="0">
                <a:solidFill>
                  <a:srgbClr val="1F2C47"/>
                </a:solidFill>
                <a:effectLst/>
                <a:latin typeface="-apple-system"/>
              </a:rPr>
              <a:t>onboard paywall</a:t>
            </a:r>
          </a:p>
          <a:p>
            <a:pPr indent="265113" algn="l">
              <a:buFont typeface="Arial" panose="020B0604020202020204" pitchFamily="34" charset="0"/>
              <a:buChar char="•"/>
            </a:pPr>
            <a:r>
              <a:rPr lang="uk-UA" sz="1300" b="0" i="0">
                <a:solidFill>
                  <a:srgbClr val="1F2C47"/>
                </a:solidFill>
                <a:effectLst/>
                <a:latin typeface="-apple-system"/>
              </a:rPr>
              <a:t>Відмінні комунікативні та міжособистісні навички.</a:t>
            </a:r>
          </a:p>
          <a:p>
            <a:pPr indent="265113" algn="l">
              <a:buFont typeface="Arial" panose="020B0604020202020204" pitchFamily="34" charset="0"/>
              <a:buChar char="•"/>
            </a:pPr>
            <a:r>
              <a:rPr lang="uk-UA" sz="1300" b="0" i="0">
                <a:solidFill>
                  <a:srgbClr val="1F2C47"/>
                </a:solidFill>
                <a:effectLst/>
                <a:latin typeface="-apple-system"/>
              </a:rPr>
              <a:t>Сильні аналітичні та організаційні здібності.</a:t>
            </a:r>
          </a:p>
          <a:p>
            <a:pPr indent="265113" algn="l">
              <a:buFont typeface="Arial" panose="020B0604020202020204" pitchFamily="34" charset="0"/>
              <a:buChar char="•"/>
            </a:pPr>
            <a:r>
              <a:rPr lang="uk-UA" sz="1300" b="0" i="0">
                <a:solidFill>
                  <a:srgbClr val="1F2C47"/>
                </a:solidFill>
                <a:effectLst/>
                <a:latin typeface="-apple-system"/>
              </a:rPr>
              <a:t>Досвід роботи з інструментами управління проєктами (наприклад, </a:t>
            </a:r>
            <a:r>
              <a:rPr lang="en-US" sz="1300" b="0" i="0">
                <a:solidFill>
                  <a:srgbClr val="1F2C47"/>
                </a:solidFill>
                <a:effectLst/>
                <a:latin typeface="-apple-system"/>
              </a:rPr>
              <a:t>Jira, Asana).</a:t>
            </a:r>
          </a:p>
          <a:p>
            <a:pPr indent="265113" algn="l">
              <a:buFont typeface="Arial" panose="020B0604020202020204" pitchFamily="34" charset="0"/>
              <a:buChar char="•"/>
            </a:pPr>
            <a:r>
              <a:rPr lang="uk-UA" sz="1300" b="0" i="0">
                <a:solidFill>
                  <a:srgbClr val="1F2C47"/>
                </a:solidFill>
                <a:effectLst/>
                <a:latin typeface="-apple-system"/>
              </a:rPr>
              <a:t>Досвід роботи з сервісами </a:t>
            </a:r>
            <a:r>
              <a:rPr lang="en-US" sz="1300" b="0" i="0">
                <a:solidFill>
                  <a:srgbClr val="1F2C47"/>
                </a:solidFill>
                <a:effectLst/>
                <a:latin typeface="-apple-system"/>
              </a:rPr>
              <a:t>RevenueCat </a:t>
            </a:r>
            <a:r>
              <a:rPr lang="uk-UA" sz="1300" b="0" i="0">
                <a:solidFill>
                  <a:srgbClr val="1F2C47"/>
                </a:solidFill>
                <a:effectLst/>
                <a:latin typeface="-apple-system"/>
              </a:rPr>
              <a:t>та </a:t>
            </a:r>
            <a:r>
              <a:rPr lang="en-US" sz="1300" b="0" i="0">
                <a:solidFill>
                  <a:srgbClr val="1F2C47"/>
                </a:solidFill>
                <a:effectLst/>
                <a:latin typeface="-apple-system"/>
              </a:rPr>
              <a:t>Adapty </a:t>
            </a:r>
            <a:r>
              <a:rPr lang="uk-UA" sz="1300" b="0" i="0">
                <a:solidFill>
                  <a:srgbClr val="1F2C47"/>
                </a:solidFill>
                <a:effectLst/>
                <a:latin typeface="-apple-system"/>
              </a:rPr>
              <a:t>буде значною перевагою.</a:t>
            </a:r>
          </a:p>
          <a:p>
            <a:pPr indent="265113" algn="l">
              <a:buFont typeface="Arial" panose="020B0604020202020204" pitchFamily="34" charset="0"/>
              <a:buChar char="•"/>
            </a:pPr>
            <a:r>
              <a:rPr lang="uk-UA" sz="1300" b="0" i="0">
                <a:solidFill>
                  <a:srgbClr val="1F2C47"/>
                </a:solidFill>
                <a:effectLst/>
                <a:latin typeface="-apple-system"/>
              </a:rPr>
              <a:t>Навички ручного тестування (</a:t>
            </a:r>
            <a:r>
              <a:rPr lang="en-US" sz="1300" b="0" i="0">
                <a:solidFill>
                  <a:srgbClr val="1F2C47"/>
                </a:solidFill>
                <a:effectLst/>
                <a:latin typeface="-apple-system"/>
              </a:rPr>
              <a:t>Manual QA Engineer).</a:t>
            </a:r>
          </a:p>
          <a:p>
            <a:pPr indent="265113" algn="l">
              <a:buFont typeface="Arial" panose="020B0604020202020204" pitchFamily="34" charset="0"/>
              <a:buChar char="•"/>
            </a:pPr>
            <a:r>
              <a:rPr lang="uk-UA" sz="1300" b="0" i="0">
                <a:solidFill>
                  <a:srgbClr val="1F2C47"/>
                </a:solidFill>
                <a:effectLst/>
                <a:latin typeface="-apple-system"/>
              </a:rPr>
              <a:t>Знання англійської мови буде перевагою.</a:t>
            </a:r>
          </a:p>
          <a:p>
            <a:pPr algn="l" rtl="0"/>
            <a:endParaRPr lang="ru-RU" sz="1600" dirty="0"/>
          </a:p>
        </p:txBody>
      </p:sp>
      <p:pic>
        <p:nvPicPr>
          <p:cNvPr id="5" name="Picture 2" descr="Profession of a Product Manager: Its Main Features and Benefits for  Business – Hygger. Hygger - The Complete Product Management Platform for  Growing Compan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0812" y="0"/>
            <a:ext cx="2983188"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0222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rtl="0"/>
            <a:r>
              <a:rPr lang="ru-RU" sz="3600" dirty="0"/>
              <a:t>Обмеження проекту</a:t>
            </a:r>
            <a:endParaRPr lang="ru-RU" sz="3300" dirty="0"/>
          </a:p>
        </p:txBody>
      </p:sp>
      <p:sp>
        <p:nvSpPr>
          <p:cNvPr id="4" name="Прямоугольник 3"/>
          <p:cNvSpPr/>
          <p:nvPr/>
        </p:nvSpPr>
        <p:spPr>
          <a:xfrm>
            <a:off x="142844" y="1285860"/>
            <a:ext cx="8429684" cy="4524315"/>
          </a:xfrm>
          <a:prstGeom prst="rect">
            <a:avLst/>
          </a:prstGeom>
        </p:spPr>
        <p:txBody>
          <a:bodyPr wrap="square">
            <a:spAutoFit/>
          </a:bodyPr>
          <a:lstStyle/>
          <a:p>
            <a:pPr algn="l" rtl="0"/>
            <a:r>
              <a:rPr lang="ru-RU" dirty="0"/>
              <a:t>В управлінні проектами використовується термін «</a:t>
            </a:r>
            <a:r>
              <a:rPr lang="ru-RU" b="1" u="sng" dirty="0"/>
              <a:t>проектний трикутник</a:t>
            </a:r>
            <a:r>
              <a:rPr lang="ru-RU" dirty="0"/>
              <a:t>», для якого використовують також назву «</a:t>
            </a:r>
            <a:r>
              <a:rPr lang="ru-RU" b="1" u="sng" dirty="0"/>
              <a:t>потрійне обмеження проекту</a:t>
            </a:r>
            <a:r>
              <a:rPr lang="ru-RU" dirty="0"/>
              <a:t>». Проектний трикутник описує взаємодію ключових обмежень проекту:</a:t>
            </a:r>
            <a:endParaRPr lang="en-US" dirty="0"/>
          </a:p>
          <a:p>
            <a:pPr algn="l" rtl="0"/>
            <a:endParaRPr lang="ru-RU" dirty="0"/>
          </a:p>
          <a:p>
            <a:pPr algn="just" rtl="0"/>
            <a:r>
              <a:rPr lang="ru-RU" b="1" dirty="0"/>
              <a:t>Зміст проекту</a:t>
            </a:r>
            <a:r>
              <a:rPr lang="ru-RU" dirty="0"/>
              <a:t>, який у найпростішому випадку може виглядати як список робіт з проекту, які потрібно реалізувати, щоб досягти цілей проекту та отримати заплановані результати.</a:t>
            </a:r>
            <a:endParaRPr lang="en-US" dirty="0"/>
          </a:p>
          <a:p>
            <a:pPr algn="just" rtl="0"/>
            <a:endParaRPr lang="ru-RU" dirty="0"/>
          </a:p>
          <a:p>
            <a:pPr algn="just" rtl="0"/>
            <a:r>
              <a:rPr lang="ru-RU" b="1" dirty="0"/>
              <a:t>Час </a:t>
            </a:r>
            <a:r>
              <a:rPr lang="ru-RU" b="1" dirty="0" err="1"/>
              <a:t>реалізації</a:t>
            </a:r>
            <a:r>
              <a:rPr lang="ru-RU" b="1" dirty="0"/>
              <a:t> проекту </a:t>
            </a:r>
            <a:r>
              <a:rPr lang="ru-RU" dirty="0"/>
              <a:t>– обмеження щодо тривалості проекту, що включає дату, до якої у проекті мають отримати очікувані результати.</a:t>
            </a:r>
            <a:endParaRPr lang="en-US" dirty="0"/>
          </a:p>
          <a:p>
            <a:pPr algn="l" rtl="0"/>
            <a:endParaRPr lang="ru-RU" dirty="0"/>
          </a:p>
          <a:p>
            <a:pPr algn="l" rtl="0"/>
            <a:r>
              <a:rPr lang="ru-RU" b="1" dirty="0"/>
              <a:t>Бюджет </a:t>
            </a:r>
            <a:r>
              <a:rPr lang="ru-RU" dirty="0"/>
              <a:t>- Обмеження за вартістю проекту.</a:t>
            </a:r>
            <a:endParaRPr lang="en-US" dirty="0"/>
          </a:p>
          <a:p>
            <a:pPr algn="l" rtl="0"/>
            <a:endParaRPr lang="ru-RU" dirty="0"/>
          </a:p>
          <a:p>
            <a:pPr algn="just" rtl="0"/>
            <a:r>
              <a:rPr lang="ru-RU" b="1" dirty="0" err="1"/>
              <a:t>Якість</a:t>
            </a:r>
            <a:r>
              <a:rPr lang="ru-RU" b="1" dirty="0"/>
              <a:t> </a:t>
            </a:r>
            <a:r>
              <a:rPr lang="ru-RU" dirty="0"/>
              <a:t>- Обмеження, пов'язане зі ступенем виконання вимог до результатів проекту. Наприклад, замовник проекту може погодитися з тим, що його влаштує ситуація, коли можуть бути реалізовані лише найважливіші вимоги до результатів проекту.</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rtl="0"/>
            <a:r>
              <a:rPr lang="ru-RU" sz="3600" b="1" dirty="0"/>
              <a:t>Як працює проектний трикутник?</a:t>
            </a:r>
            <a:endParaRPr lang="ru-RU" sz="3300" dirty="0"/>
          </a:p>
        </p:txBody>
      </p:sp>
      <p:pic>
        <p:nvPicPr>
          <p:cNvPr id="28674" name="Picture 2" descr="http://project-management.zis.by/upload/Post/big/pamyatka1.jpg"/>
          <p:cNvPicPr>
            <a:picLocks noChangeAspect="1" noChangeArrowheads="1"/>
          </p:cNvPicPr>
          <p:nvPr/>
        </p:nvPicPr>
        <p:blipFill>
          <a:blip r:embed="rId2"/>
          <a:srcRect/>
          <a:stretch>
            <a:fillRect/>
          </a:stretch>
        </p:blipFill>
        <p:spPr bwMode="auto">
          <a:xfrm>
            <a:off x="214282" y="1571613"/>
            <a:ext cx="3747818" cy="3500462"/>
          </a:xfrm>
          <a:prstGeom prst="rect">
            <a:avLst/>
          </a:prstGeom>
          <a:noFill/>
        </p:spPr>
      </p:pic>
      <p:sp>
        <p:nvSpPr>
          <p:cNvPr id="5" name="Прямоугольник 4"/>
          <p:cNvSpPr/>
          <p:nvPr/>
        </p:nvSpPr>
        <p:spPr>
          <a:xfrm>
            <a:off x="3929058" y="1500174"/>
            <a:ext cx="4929222" cy="4247317"/>
          </a:xfrm>
          <a:prstGeom prst="rect">
            <a:avLst/>
          </a:prstGeom>
        </p:spPr>
        <p:txBody>
          <a:bodyPr wrap="square">
            <a:spAutoFit/>
          </a:bodyPr>
          <a:lstStyle/>
          <a:p>
            <a:pPr algn="just" rtl="0"/>
            <a:r>
              <a:rPr lang="ru-RU" dirty="0"/>
              <a:t>Якщо ми при збиранні вимог не врахували важливих вимог – це призведе до появи нових робіт у змісті проекту, сторона трикутника «Зміст» стане довшою. Збалансувати її можна, або збільшивши бік трикутника «бюджет», або збільшивши бік «термін», або збільшивши обидві сторони трикутника.</a:t>
            </a:r>
          </a:p>
          <a:p>
            <a:pPr algn="just" rtl="0"/>
            <a:endParaRPr lang="ru-RU" dirty="0"/>
          </a:p>
          <a:p>
            <a:pPr algn="just" rtl="0"/>
            <a:r>
              <a:rPr lang="ru-RU" dirty="0"/>
              <a:t>Якщо змінюється одна із сторін трикутника, керівнику проекту та замовнику доводиться балансувати дві інші сторони трикутника.</a:t>
            </a:r>
          </a:p>
          <a:p>
            <a:pPr algn="just" rtl="0"/>
            <a:r>
              <a:rPr lang="ru-RU" dirty="0"/>
              <a:t>Розуміючи, як працює проектний трикутник, керівник проекту та замовник можуть домовитися про пріоритети:</a:t>
            </a:r>
            <a:r>
              <a:rPr lang="ru-RU" b="1" u="sng" dirty="0"/>
              <a:t>що важливіше для проекту – термін, зміст, якість чи бюджет.</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5626968" cy="418058"/>
          </a:xfrm>
        </p:spPr>
        <p:txBody>
          <a:bodyPr>
            <a:normAutofit fontScale="90000"/>
          </a:bodyPr>
          <a:lstStyle/>
          <a:p>
            <a:pPr algn="l" rtl="0"/>
            <a:r>
              <a:rPr lang="en-US" b="1"/>
              <a:t>Project</a:t>
            </a:r>
            <a:r>
              <a:rPr lang="uk-UA" b="1"/>
              <a:t> </a:t>
            </a:r>
            <a:r>
              <a:rPr lang="en-US" b="1"/>
              <a:t>manager</a:t>
            </a:r>
            <a:r>
              <a:rPr lang="uk-UA" b="1"/>
              <a:t> </a:t>
            </a:r>
            <a:r>
              <a:rPr lang="ru-RU" b="1"/>
              <a:t>хто </a:t>
            </a:r>
            <a:r>
              <a:rPr lang="ru-RU" b="1" dirty="0"/>
              <a:t>це?</a:t>
            </a:r>
            <a:endParaRPr lang="ru-RU" dirty="0"/>
          </a:p>
        </p:txBody>
      </p:sp>
      <p:sp>
        <p:nvSpPr>
          <p:cNvPr id="3" name="Содержимое 2"/>
          <p:cNvSpPr>
            <a:spLocks noGrp="1"/>
          </p:cNvSpPr>
          <p:nvPr>
            <p:ph idx="1"/>
          </p:nvPr>
        </p:nvSpPr>
        <p:spPr>
          <a:xfrm>
            <a:off x="328999" y="1196752"/>
            <a:ext cx="5616624" cy="576063"/>
          </a:xfrm>
        </p:spPr>
        <p:txBody>
          <a:bodyPr>
            <a:normAutofit fontScale="25000" lnSpcReduction="20000"/>
          </a:bodyPr>
          <a:lstStyle/>
          <a:p>
            <a:pPr algn="l" rtl="0"/>
            <a:endParaRPr lang="ru-RU" dirty="0"/>
          </a:p>
          <a:p>
            <a:pPr marL="0" indent="0" algn="l" rtl="0">
              <a:buNone/>
            </a:pPr>
            <a:r>
              <a:rPr lang="ru-RU" sz="7200" b="1"/>
              <a:t>Вакансія</a:t>
            </a:r>
            <a:r>
              <a:rPr lang="pl-PL" sz="7200" b="1"/>
              <a:t> </a:t>
            </a:r>
            <a:r>
              <a:rPr lang="uk-UA" sz="7200" b="1"/>
              <a:t>Проєктний менеджер з диджиталізації та цифровізації </a:t>
            </a:r>
            <a:r>
              <a:rPr lang="ru-RU" sz="7200"/>
              <a:t>від </a:t>
            </a:r>
            <a:r>
              <a:rPr lang="pl-PL" sz="7200"/>
              <a:t>21 </a:t>
            </a:r>
            <a:r>
              <a:rPr lang="uk-UA" sz="7200"/>
              <a:t>серпня </a:t>
            </a:r>
            <a:r>
              <a:rPr lang="ru-RU" sz="7200"/>
              <a:t>2024 в</a:t>
            </a:r>
            <a:r>
              <a:rPr lang="en-US" sz="7200"/>
              <a:t> </a:t>
            </a:r>
            <a:r>
              <a:rPr lang="uk-UA" sz="7200" b="1" u="sng"/>
              <a:t>Фора, ТОВ</a:t>
            </a:r>
            <a:endParaRPr lang="en-US" sz="7200" b="1" dirty="0"/>
          </a:p>
        </p:txBody>
      </p:sp>
      <p:sp>
        <p:nvSpPr>
          <p:cNvPr id="4" name="Прямоугольник 3"/>
          <p:cNvSpPr/>
          <p:nvPr/>
        </p:nvSpPr>
        <p:spPr>
          <a:xfrm>
            <a:off x="295738" y="2088232"/>
            <a:ext cx="7344816" cy="4832092"/>
          </a:xfrm>
          <a:prstGeom prst="rect">
            <a:avLst/>
          </a:prstGeom>
        </p:spPr>
        <p:txBody>
          <a:bodyPr wrap="square">
            <a:spAutoFit/>
          </a:bodyPr>
          <a:lstStyle/>
          <a:p>
            <a:pPr algn="l"/>
            <a:r>
              <a:rPr lang="uk-UA" sz="1400" b="1" i="0">
                <a:solidFill>
                  <a:srgbClr val="1F2C47"/>
                </a:solidFill>
                <a:effectLst/>
                <a:latin typeface="-apple-system"/>
              </a:rPr>
              <a:t>Для нас важливо:</a:t>
            </a:r>
            <a:endParaRPr lang="uk-UA" sz="1400" b="0" i="0">
              <a:solidFill>
                <a:srgbClr val="1F2C47"/>
              </a:solidFill>
              <a:effectLst/>
              <a:latin typeface="-apple-system"/>
            </a:endParaRPr>
          </a:p>
          <a:p>
            <a:pPr algn="l">
              <a:buFont typeface="Arial" panose="020B0604020202020204" pitchFamily="34" charset="0"/>
              <a:buChar char="•"/>
            </a:pPr>
            <a:r>
              <a:rPr lang="uk-UA" sz="1400" b="0" i="0">
                <a:solidFill>
                  <a:srgbClr val="1F2C47"/>
                </a:solidFill>
                <a:effectLst/>
                <a:latin typeface="-apple-system"/>
              </a:rPr>
              <a:t>Досвід роботи на аналогічній посаді від 3-х років</a:t>
            </a:r>
          </a:p>
          <a:p>
            <a:pPr algn="l">
              <a:buFont typeface="Arial" panose="020B0604020202020204" pitchFamily="34" charset="0"/>
              <a:buChar char="•"/>
            </a:pPr>
            <a:r>
              <a:rPr lang="uk-UA" sz="1400" b="0" i="0">
                <a:solidFill>
                  <a:srgbClr val="1F2C47"/>
                </a:solidFill>
                <a:effectLst/>
                <a:latin typeface="-apple-system"/>
              </a:rPr>
              <a:t>Досвід використання методологій управління проєктами </a:t>
            </a:r>
            <a:r>
              <a:rPr lang="en-US" sz="1400" b="0" i="0">
                <a:solidFill>
                  <a:srgbClr val="1F2C47"/>
                </a:solidFill>
                <a:effectLst/>
                <a:latin typeface="-apple-system"/>
              </a:rPr>
              <a:t>Waterfall </a:t>
            </a:r>
            <a:r>
              <a:rPr lang="uk-UA" sz="1400" b="0" i="0">
                <a:solidFill>
                  <a:srgbClr val="1F2C47"/>
                </a:solidFill>
                <a:effectLst/>
                <a:latin typeface="-apple-system"/>
              </a:rPr>
              <a:t>та </a:t>
            </a:r>
            <a:r>
              <a:rPr lang="en-US" sz="1400" b="0" i="0">
                <a:solidFill>
                  <a:srgbClr val="1F2C47"/>
                </a:solidFill>
                <a:effectLst/>
                <a:latin typeface="-apple-system"/>
              </a:rPr>
              <a:t>Agile (Scrum, Kanban)</a:t>
            </a:r>
          </a:p>
          <a:p>
            <a:pPr algn="l">
              <a:buFont typeface="Arial" panose="020B0604020202020204" pitchFamily="34" charset="0"/>
              <a:buChar char="•"/>
            </a:pPr>
            <a:r>
              <a:rPr lang="uk-UA" sz="1400" b="0" i="0">
                <a:solidFill>
                  <a:srgbClr val="1F2C47"/>
                </a:solidFill>
                <a:effectLst/>
                <a:latin typeface="-apple-system"/>
              </a:rPr>
              <a:t>Вміння працювати з великою кількістю інформації та систематизувати її</a:t>
            </a:r>
          </a:p>
          <a:p>
            <a:pPr algn="l">
              <a:buFont typeface="Arial" panose="020B0604020202020204" pitchFamily="34" charset="0"/>
              <a:buChar char="•"/>
            </a:pPr>
            <a:r>
              <a:rPr lang="uk-UA" sz="1400" b="0" i="0">
                <a:solidFill>
                  <a:srgbClr val="1F2C47"/>
                </a:solidFill>
                <a:effectLst/>
                <a:latin typeface="-apple-system"/>
              </a:rPr>
              <a:t>Досвід роботи в </a:t>
            </a:r>
            <a:r>
              <a:rPr lang="en-US" sz="1400" b="0" i="0">
                <a:solidFill>
                  <a:srgbClr val="1F2C47"/>
                </a:solidFill>
                <a:effectLst/>
                <a:latin typeface="-apple-system"/>
              </a:rPr>
              <a:t>Jira </a:t>
            </a:r>
            <a:r>
              <a:rPr lang="uk-UA" sz="1400" b="0" i="0">
                <a:solidFill>
                  <a:srgbClr val="1F2C47"/>
                </a:solidFill>
                <a:effectLst/>
                <a:latin typeface="-apple-system"/>
              </a:rPr>
              <a:t>та </a:t>
            </a:r>
            <a:r>
              <a:rPr lang="en-US" sz="1400" b="0" i="0">
                <a:solidFill>
                  <a:srgbClr val="1F2C47"/>
                </a:solidFill>
                <a:effectLst/>
                <a:latin typeface="-apple-system"/>
              </a:rPr>
              <a:t>Planer/Trello</a:t>
            </a:r>
          </a:p>
          <a:p>
            <a:pPr algn="l">
              <a:buFont typeface="Arial" panose="020B0604020202020204" pitchFamily="34" charset="0"/>
              <a:buChar char="•"/>
            </a:pPr>
            <a:r>
              <a:rPr lang="uk-UA" sz="1400" b="0" i="0">
                <a:solidFill>
                  <a:srgbClr val="1F2C47"/>
                </a:solidFill>
                <a:effectLst/>
                <a:latin typeface="-apple-system"/>
              </a:rPr>
              <a:t>Досвід роботи в ритейлі буде перевагою</a:t>
            </a:r>
          </a:p>
          <a:p>
            <a:pPr algn="l">
              <a:buFont typeface="Arial" panose="020B0604020202020204" pitchFamily="34" charset="0"/>
              <a:buChar char="•"/>
            </a:pPr>
            <a:r>
              <a:rPr lang="uk-UA" sz="1400" b="0" i="0">
                <a:solidFill>
                  <a:srgbClr val="1F2C47"/>
                </a:solidFill>
                <a:effectLst/>
                <a:latin typeface="-apple-system"/>
              </a:rPr>
              <a:t>Сертифікація в галузі управління проєктами буде плюсом</a:t>
            </a:r>
          </a:p>
          <a:p>
            <a:pPr algn="l">
              <a:buFont typeface="Arial" panose="020B0604020202020204" pitchFamily="34" charset="0"/>
              <a:buChar char="•"/>
            </a:pPr>
            <a:r>
              <a:rPr lang="uk-UA" sz="1400" b="0" i="0">
                <a:solidFill>
                  <a:srgbClr val="1F2C47"/>
                </a:solidFill>
                <a:effectLst/>
                <a:latin typeface="-apple-system"/>
              </a:rPr>
              <a:t>Досвід управління проєктами з автоматизації бізнес-процесів буде перевагою</a:t>
            </a:r>
          </a:p>
          <a:p>
            <a:pPr algn="l">
              <a:buFont typeface="Arial" panose="020B0604020202020204" pitchFamily="34" charset="0"/>
              <a:buChar char="•"/>
            </a:pPr>
            <a:r>
              <a:rPr lang="uk-UA" sz="1400" b="0" i="0">
                <a:solidFill>
                  <a:srgbClr val="1F2C47"/>
                </a:solidFill>
                <a:effectLst/>
                <a:latin typeface="-apple-system"/>
              </a:rPr>
              <a:t>Досвід моделювання бізнес-процесів (</a:t>
            </a:r>
            <a:r>
              <a:rPr lang="en-US" sz="1400" b="0" i="0">
                <a:solidFill>
                  <a:srgbClr val="1F2C47"/>
                </a:solidFill>
                <a:effectLst/>
                <a:latin typeface="-apple-system"/>
              </a:rPr>
              <a:t>BPMN, UML) </a:t>
            </a:r>
            <a:r>
              <a:rPr lang="uk-UA" sz="1400" b="0" i="0">
                <a:solidFill>
                  <a:srgbClr val="1F2C47"/>
                </a:solidFill>
                <a:effectLst/>
                <a:latin typeface="-apple-system"/>
              </a:rPr>
              <a:t>буде плюсом</a:t>
            </a:r>
          </a:p>
          <a:p>
            <a:pPr algn="l">
              <a:buFont typeface="Arial" panose="020B0604020202020204" pitchFamily="34" charset="0"/>
              <a:buChar char="•"/>
            </a:pPr>
            <a:r>
              <a:rPr lang="uk-UA" sz="1400" b="0" i="0">
                <a:solidFill>
                  <a:srgbClr val="1F2C47"/>
                </a:solidFill>
                <a:effectLst/>
                <a:latin typeface="-apple-system"/>
              </a:rPr>
              <a:t>Гарні комунікативні навички, досвід ведення переговорів та презентацій</a:t>
            </a:r>
          </a:p>
          <a:p>
            <a:pPr algn="l"/>
            <a:r>
              <a:rPr lang="uk-UA" sz="1400" b="0" i="0">
                <a:solidFill>
                  <a:srgbClr val="1F2C47"/>
                </a:solidFill>
                <a:effectLst/>
                <a:latin typeface="-apple-system"/>
              </a:rPr>
              <a:t>Звертаємо увагу, що при співбесіді можемо перевіряти на відповідність кандидата кваліфікаційним характеристикам професії.</a:t>
            </a:r>
          </a:p>
          <a:p>
            <a:pPr algn="l"/>
            <a:endParaRPr lang="uk-UA" sz="1400" b="1" i="0">
              <a:solidFill>
                <a:srgbClr val="1F2C47"/>
              </a:solidFill>
              <a:effectLst/>
              <a:latin typeface="-apple-system"/>
            </a:endParaRPr>
          </a:p>
          <a:p>
            <a:pPr algn="l"/>
            <a:r>
              <a:rPr lang="uk-UA" sz="1400" b="1" i="0">
                <a:solidFill>
                  <a:srgbClr val="1F2C47"/>
                </a:solidFill>
                <a:effectLst/>
                <a:latin typeface="-apple-system"/>
              </a:rPr>
              <a:t>В нашій команді Ви будете:</a:t>
            </a:r>
            <a:endParaRPr lang="uk-UA" sz="1400" b="0" i="0">
              <a:solidFill>
                <a:srgbClr val="1F2C47"/>
              </a:solidFill>
              <a:effectLst/>
              <a:latin typeface="-apple-system"/>
            </a:endParaRPr>
          </a:p>
          <a:p>
            <a:pPr algn="l">
              <a:buFont typeface="Arial" panose="020B0604020202020204" pitchFamily="34" charset="0"/>
              <a:buChar char="•"/>
            </a:pPr>
            <a:r>
              <a:rPr lang="uk-UA" sz="1400" b="0" i="0">
                <a:solidFill>
                  <a:srgbClr val="1F2C47"/>
                </a:solidFill>
                <a:effectLst/>
                <a:latin typeface="-apple-system"/>
              </a:rPr>
              <a:t>Управляти продуктами «Диджиталізація» та «Цифровізація»</a:t>
            </a:r>
          </a:p>
          <a:p>
            <a:pPr algn="l">
              <a:buFont typeface="Arial" panose="020B0604020202020204" pitchFamily="34" charset="0"/>
              <a:buChar char="•"/>
            </a:pPr>
            <a:r>
              <a:rPr lang="uk-UA" sz="1400" b="0" i="0">
                <a:solidFill>
                  <a:srgbClr val="1F2C47"/>
                </a:solidFill>
                <a:effectLst/>
                <a:latin typeface="-apple-system"/>
              </a:rPr>
              <a:t>Управляти </a:t>
            </a:r>
            <a:r>
              <a:rPr lang="en-US" sz="1400" b="0" i="0">
                <a:solidFill>
                  <a:srgbClr val="1F2C47"/>
                </a:solidFill>
                <a:effectLst/>
                <a:latin typeface="-apple-system"/>
              </a:rPr>
              <a:t>Digital-</a:t>
            </a:r>
            <a:r>
              <a:rPr lang="uk-UA" sz="1400" b="0" i="0">
                <a:solidFill>
                  <a:srgbClr val="1F2C47"/>
                </a:solidFill>
                <a:effectLst/>
                <a:latin typeface="-apple-system"/>
              </a:rPr>
              <a:t>рішеннями, використовуючи проєктний та продуктовий підхід</a:t>
            </a:r>
          </a:p>
          <a:p>
            <a:pPr algn="l">
              <a:buFont typeface="Arial" panose="020B0604020202020204" pitchFamily="34" charset="0"/>
              <a:buChar char="•"/>
            </a:pPr>
            <a:r>
              <a:rPr lang="uk-UA" sz="1400" b="0" i="0">
                <a:solidFill>
                  <a:srgbClr val="1F2C47"/>
                </a:solidFill>
                <a:effectLst/>
                <a:latin typeface="-apple-system"/>
              </a:rPr>
              <a:t>Керувати та супроводжувати кросфункціональні команди в розрізі напрямку </a:t>
            </a:r>
            <a:r>
              <a:rPr lang="en-US" sz="1400" b="0" i="0">
                <a:solidFill>
                  <a:srgbClr val="1F2C47"/>
                </a:solidFill>
                <a:effectLst/>
                <a:latin typeface="-apple-system"/>
              </a:rPr>
              <a:t>Digital-</a:t>
            </a:r>
            <a:r>
              <a:rPr lang="uk-UA" sz="1400" b="0" i="0">
                <a:solidFill>
                  <a:srgbClr val="1F2C47"/>
                </a:solidFill>
                <a:effectLst/>
                <a:latin typeface="-apple-system"/>
              </a:rPr>
              <a:t>рішень</a:t>
            </a:r>
          </a:p>
          <a:p>
            <a:pPr algn="l">
              <a:buFont typeface="Arial" panose="020B0604020202020204" pitchFamily="34" charset="0"/>
              <a:buChar char="•"/>
            </a:pPr>
            <a:r>
              <a:rPr lang="uk-UA" sz="1400" b="0" i="0">
                <a:solidFill>
                  <a:srgbClr val="1F2C47"/>
                </a:solidFill>
                <a:effectLst/>
                <a:latin typeface="-apple-system"/>
              </a:rPr>
              <a:t>Проводити аналітику показників по проєктах та продуктах, проводити підготовку та аналіз проміжних результатів</a:t>
            </a:r>
          </a:p>
          <a:p>
            <a:pPr algn="l">
              <a:buFont typeface="Arial" panose="020B0604020202020204" pitchFamily="34" charset="0"/>
              <a:buChar char="•"/>
            </a:pPr>
            <a:r>
              <a:rPr lang="uk-UA" sz="1400" b="0" i="0">
                <a:solidFill>
                  <a:srgbClr val="1F2C47"/>
                </a:solidFill>
                <a:effectLst/>
                <a:latin typeface="-apple-system"/>
              </a:rPr>
              <a:t>Пілотувати продукти на місцях, проводити оцінку ефективності та прийняття рішення з розгортання</a:t>
            </a:r>
          </a:p>
          <a:p>
            <a:pPr algn="l" rtl="0"/>
            <a:endParaRPr lang="ru-RU" sz="1400" dirty="0"/>
          </a:p>
        </p:txBody>
      </p:sp>
      <p:pic>
        <p:nvPicPr>
          <p:cNvPr id="5" name="Picture 2" descr="Profession of a Product Manager: Its Main Features and Benefits for  Business – Hygger. Hygger - The Complete Product Management Platform for  Growing Compan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0812" y="0"/>
            <a:ext cx="2983188"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25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5626968" cy="418058"/>
          </a:xfrm>
        </p:spPr>
        <p:txBody>
          <a:bodyPr>
            <a:normAutofit fontScale="90000"/>
          </a:bodyPr>
          <a:lstStyle/>
          <a:p>
            <a:pPr algn="l" rtl="0"/>
            <a:r>
              <a:rPr lang="en-US" b="1" dirty="0"/>
              <a:t>Project</a:t>
            </a:r>
            <a:r>
              <a:rPr lang="uk-UA" b="1" dirty="0"/>
              <a:t> </a:t>
            </a:r>
            <a:r>
              <a:rPr lang="en-US" b="1" dirty="0"/>
              <a:t>manager</a:t>
            </a:r>
            <a:r>
              <a:rPr lang="uk-UA" b="1" dirty="0"/>
              <a:t> </a:t>
            </a:r>
            <a:r>
              <a:rPr lang="ru-RU" b="1" dirty="0" err="1"/>
              <a:t>хто</a:t>
            </a:r>
            <a:r>
              <a:rPr lang="ru-RU" b="1" dirty="0"/>
              <a:t> це?</a:t>
            </a:r>
            <a:endParaRPr lang="ru-RU" dirty="0"/>
          </a:p>
        </p:txBody>
      </p:sp>
      <p:sp>
        <p:nvSpPr>
          <p:cNvPr id="3" name="Содержимое 2"/>
          <p:cNvSpPr>
            <a:spLocks noGrp="1"/>
          </p:cNvSpPr>
          <p:nvPr>
            <p:ph idx="1"/>
          </p:nvPr>
        </p:nvSpPr>
        <p:spPr>
          <a:xfrm>
            <a:off x="395536" y="1052737"/>
            <a:ext cx="5616624" cy="576063"/>
          </a:xfrm>
        </p:spPr>
        <p:txBody>
          <a:bodyPr>
            <a:normAutofit fontScale="25000" lnSpcReduction="20000"/>
          </a:bodyPr>
          <a:lstStyle/>
          <a:p>
            <a:pPr algn="l" rtl="0"/>
            <a:endParaRPr lang="ru-RU" dirty="0"/>
          </a:p>
          <a:p>
            <a:pPr marL="0" indent="0" algn="l" rtl="0">
              <a:buNone/>
            </a:pPr>
            <a:r>
              <a:rPr lang="ru-RU" sz="7200" b="1"/>
              <a:t>Вакансія</a:t>
            </a:r>
            <a:r>
              <a:rPr lang="en-US" sz="7200" b="1"/>
              <a:t>Project</a:t>
            </a:r>
            <a:r>
              <a:rPr lang="uk-UA" sz="7200" b="1"/>
              <a:t> </a:t>
            </a:r>
            <a:r>
              <a:rPr lang="en-US" sz="7200" b="1"/>
              <a:t>manager</a:t>
            </a:r>
            <a:r>
              <a:rPr lang="pl-PL" sz="7200" b="1"/>
              <a:t> </a:t>
            </a:r>
            <a:r>
              <a:rPr lang="ru-RU" sz="7200" dirty="0" err="1"/>
              <a:t>від</a:t>
            </a:r>
            <a:r>
              <a:rPr lang="ru-RU" sz="7200" dirty="0"/>
              <a:t> 10вересня202</a:t>
            </a:r>
            <a:r>
              <a:rPr lang="en-US" sz="7200" dirty="0"/>
              <a:t>2</a:t>
            </a:r>
            <a:r>
              <a:rPr lang="ru-RU" sz="7200" dirty="0"/>
              <a:t> </a:t>
            </a:r>
            <a:r>
              <a:rPr lang="ru-RU" sz="7200"/>
              <a:t>в</a:t>
            </a:r>
            <a:r>
              <a:rPr lang="en-US" sz="7200"/>
              <a:t> </a:t>
            </a:r>
            <a:r>
              <a:rPr lang="ru-RU" sz="7200" b="1" u="sng">
                <a:hlinkClick r:id="rId2" tooltip="Работа в Запорожкранзавод, ООО"/>
              </a:rPr>
              <a:t>Запоріжкран завод</a:t>
            </a:r>
            <a:r>
              <a:rPr lang="ru-RU" sz="7200" b="1" u="sng" dirty="0">
                <a:hlinkClick r:id="rId2" tooltip="Работа в Запорожкранзавод, ООО"/>
              </a:rPr>
              <a:t>, ТОВ</a:t>
            </a:r>
            <a:r>
              <a:rPr lang="ru-RU" sz="7200" dirty="0"/>
              <a:t> </a:t>
            </a:r>
            <a:endParaRPr lang="en-US" sz="7200" b="1" dirty="0"/>
          </a:p>
        </p:txBody>
      </p:sp>
      <p:sp>
        <p:nvSpPr>
          <p:cNvPr id="4" name="Прямоугольник 3"/>
          <p:cNvSpPr/>
          <p:nvPr/>
        </p:nvSpPr>
        <p:spPr>
          <a:xfrm>
            <a:off x="251520" y="2430667"/>
            <a:ext cx="8640960" cy="2339102"/>
          </a:xfrm>
          <a:prstGeom prst="rect">
            <a:avLst/>
          </a:prstGeom>
        </p:spPr>
        <p:txBody>
          <a:bodyPr wrap="square">
            <a:spAutoFit/>
          </a:bodyPr>
          <a:lstStyle/>
          <a:p>
            <a:pPr algn="l" rtl="0"/>
            <a:r>
              <a:rPr lang="ru-RU" sz="1600" b="1" dirty="0"/>
              <a:t>Професійні знання:</a:t>
            </a:r>
          </a:p>
          <a:p>
            <a:pPr algn="l" rtl="0"/>
            <a:r>
              <a:rPr lang="ru-RU" sz="1600" dirty="0"/>
              <a:t>Знання пристрою та принципів роботи вантажопідйомних механізмів</a:t>
            </a:r>
          </a:p>
          <a:p>
            <a:pPr algn="l" rtl="0"/>
            <a:r>
              <a:rPr lang="ru-RU" sz="1600" dirty="0"/>
              <a:t>Обов'язки:</a:t>
            </a:r>
          </a:p>
          <a:p>
            <a:pPr marL="285750" indent="-285750" algn="l" rtl="0">
              <a:buFont typeface="Arial" panose="020B0604020202020204" pitchFamily="34" charset="0"/>
              <a:buChar char="•"/>
            </a:pPr>
            <a:r>
              <a:rPr lang="ru-RU" sz="1600" dirty="0"/>
              <a:t>Розробляти технологічні процеси;</a:t>
            </a:r>
          </a:p>
          <a:p>
            <a:pPr marL="285750" indent="-285750" algn="l" rtl="0">
              <a:buFont typeface="Arial" panose="020B0604020202020204" pitchFamily="34" charset="0"/>
              <a:buChar char="•"/>
            </a:pPr>
            <a:r>
              <a:rPr lang="ru-RU" sz="1600" dirty="0"/>
              <a:t>Встановлювати поопераційний маршрут обробки деталей та збирання виробів у процесі їх виготовлення;</a:t>
            </a:r>
          </a:p>
          <a:p>
            <a:pPr marL="285750" indent="-285750" algn="l" rtl="0">
              <a:buFont typeface="Arial" panose="020B0604020202020204" pitchFamily="34" charset="0"/>
              <a:buChar char="•"/>
            </a:pPr>
            <a:r>
              <a:rPr lang="ru-RU" sz="1600" dirty="0"/>
              <a:t>Оформляти зміни у технічній документації;</a:t>
            </a:r>
          </a:p>
          <a:p>
            <a:pPr marL="285750" indent="-285750" algn="l" rtl="0">
              <a:buFont typeface="Arial" panose="020B0604020202020204" pitchFamily="34" charset="0"/>
              <a:buChar char="•"/>
            </a:pPr>
            <a:r>
              <a:rPr lang="ru-RU" sz="1600" dirty="0"/>
              <a:t>брати участь у розробці технічно обґрунтованих норм часу;</a:t>
            </a:r>
          </a:p>
          <a:p>
            <a:pPr marL="285750" indent="-285750" algn="l" rtl="0">
              <a:buFont typeface="Arial" panose="020B0604020202020204" pitchFamily="34" charset="0"/>
              <a:buChar char="•"/>
            </a:pPr>
            <a:r>
              <a:rPr lang="ru-RU" sz="1600" dirty="0"/>
              <a:t>Знати </a:t>
            </a:r>
            <a:r>
              <a:rPr lang="ru-RU" sz="1600" err="1"/>
              <a:t>програми</a:t>
            </a:r>
            <a:r>
              <a:rPr lang="en-US" sz="1600"/>
              <a:t> </a:t>
            </a:r>
            <a:r>
              <a:rPr lang="ru-RU" sz="1600"/>
              <a:t>AutoCad або </a:t>
            </a:r>
            <a:r>
              <a:rPr lang="ru-RU" sz="1600" dirty="0"/>
              <a:t>КОМПАС-3D.</a:t>
            </a:r>
          </a:p>
        </p:txBody>
      </p:sp>
      <p:pic>
        <p:nvPicPr>
          <p:cNvPr id="5" name="Picture 2" descr="Profession of a Product Manager: Its Main Features and Benefits for  Business – Hygger. Hygger - The Complete Product Management Platform for  Growing Compan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0812" y="0"/>
            <a:ext cx="2983188"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73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5554960" cy="418058"/>
          </a:xfrm>
        </p:spPr>
        <p:txBody>
          <a:bodyPr>
            <a:normAutofit fontScale="90000"/>
          </a:bodyPr>
          <a:lstStyle/>
          <a:p>
            <a:pPr algn="l" rtl="0"/>
            <a:r>
              <a:rPr lang="en-US" b="1" dirty="0"/>
              <a:t>Project</a:t>
            </a:r>
            <a:r>
              <a:rPr lang="uk-UA" b="1" dirty="0"/>
              <a:t> </a:t>
            </a:r>
            <a:r>
              <a:rPr lang="en-US" b="1" dirty="0"/>
              <a:t>manager</a:t>
            </a:r>
            <a:r>
              <a:rPr lang="uk-UA" b="1" dirty="0"/>
              <a:t> </a:t>
            </a:r>
            <a:r>
              <a:rPr lang="ru-RU" b="1" dirty="0" err="1"/>
              <a:t>хто</a:t>
            </a:r>
            <a:r>
              <a:rPr lang="ru-RU" b="1" dirty="0"/>
              <a:t> це?</a:t>
            </a:r>
            <a:endParaRPr lang="ru-RU" dirty="0"/>
          </a:p>
        </p:txBody>
      </p:sp>
      <p:sp>
        <p:nvSpPr>
          <p:cNvPr id="3" name="Содержимое 2"/>
          <p:cNvSpPr>
            <a:spLocks noGrp="1"/>
          </p:cNvSpPr>
          <p:nvPr>
            <p:ph idx="1"/>
          </p:nvPr>
        </p:nvSpPr>
        <p:spPr>
          <a:xfrm>
            <a:off x="395536" y="1052737"/>
            <a:ext cx="8229600" cy="576063"/>
          </a:xfrm>
        </p:spPr>
        <p:txBody>
          <a:bodyPr>
            <a:normAutofit fontScale="62500" lnSpcReduction="20000"/>
          </a:bodyPr>
          <a:lstStyle/>
          <a:p>
            <a:pPr algn="l" rtl="0"/>
            <a:endParaRPr lang="ru-RU" dirty="0"/>
          </a:p>
          <a:p>
            <a:pPr marL="0" indent="0" algn="l" rtl="0">
              <a:buNone/>
            </a:pPr>
            <a:r>
              <a:rPr lang="ru-RU" sz="2200" b="1" dirty="0" err="1"/>
              <a:t>Вакансія</a:t>
            </a:r>
            <a:r>
              <a:rPr lang="en-US" sz="2200" b="1" dirty="0"/>
              <a:t> </a:t>
            </a:r>
            <a:r>
              <a:rPr lang="en-US" sz="2400" b="1" dirty="0"/>
              <a:t>Project manager</a:t>
            </a:r>
            <a:r>
              <a:rPr lang="pl-PL" sz="2400" b="1" dirty="0"/>
              <a:t> </a:t>
            </a:r>
            <a:r>
              <a:rPr lang="ru-RU" sz="2400" dirty="0" err="1"/>
              <a:t>від</a:t>
            </a:r>
            <a:r>
              <a:rPr lang="ru-RU" sz="2400" dirty="0"/>
              <a:t> 9вересня202</a:t>
            </a:r>
            <a:r>
              <a:rPr lang="en-US" sz="2400" dirty="0"/>
              <a:t>2</a:t>
            </a:r>
            <a:r>
              <a:rPr lang="ru-RU" sz="2400" dirty="0"/>
              <a:t> в</a:t>
            </a:r>
            <a:r>
              <a:rPr lang="en-US" sz="2400" dirty="0"/>
              <a:t> </a:t>
            </a:r>
            <a:r>
              <a:rPr lang="en-US" sz="2400" b="1" dirty="0">
                <a:hlinkClick r:id="rId2" tooltip="Работа в Free UA"/>
              </a:rPr>
              <a:t>Free UA</a:t>
            </a:r>
            <a:r>
              <a:rPr lang="en-US" sz="2400" dirty="0"/>
              <a:t> </a:t>
            </a:r>
            <a:r>
              <a:rPr lang="ru-RU" sz="2400" dirty="0"/>
              <a:t> </a:t>
            </a:r>
            <a:endParaRPr lang="en-US" sz="2400" b="1" dirty="0"/>
          </a:p>
        </p:txBody>
      </p:sp>
      <p:sp>
        <p:nvSpPr>
          <p:cNvPr id="4" name="Прямоугольник 3"/>
          <p:cNvSpPr/>
          <p:nvPr/>
        </p:nvSpPr>
        <p:spPr>
          <a:xfrm>
            <a:off x="179512" y="2088232"/>
            <a:ext cx="8568952" cy="4770537"/>
          </a:xfrm>
          <a:prstGeom prst="rect">
            <a:avLst/>
          </a:prstGeom>
        </p:spPr>
        <p:txBody>
          <a:bodyPr wrap="square">
            <a:spAutoFit/>
          </a:bodyPr>
          <a:lstStyle/>
          <a:p>
            <a:pPr algn="l" rtl="0"/>
            <a:r>
              <a:rPr lang="ru-RU" sz="1600" dirty="0"/>
              <a:t>Здрастуйте, Ми</a:t>
            </a:r>
            <a:r>
              <a:rPr lang="en-US" sz="1600" dirty="0"/>
              <a:t> </a:t>
            </a:r>
            <a:r>
              <a:rPr lang="ru-RU" sz="1600" dirty="0" err="1"/>
              <a:t>FreeUA</a:t>
            </a:r>
            <a:r>
              <a:rPr lang="ru-RU" sz="1600" dirty="0"/>
              <a:t>- Молода, амбітна команда веб-розробників. </a:t>
            </a:r>
            <a:r>
              <a:rPr lang="ru-RU" sz="1600" dirty="0" err="1"/>
              <a:t>Спеціалізуємося</a:t>
            </a:r>
            <a:r>
              <a:rPr lang="ru-RU" sz="1600" dirty="0"/>
              <a:t> </a:t>
            </a:r>
            <a:r>
              <a:rPr lang="ru-RU" sz="1600" dirty="0" err="1"/>
              <a:t>наBack-end</a:t>
            </a:r>
            <a:r>
              <a:rPr lang="en-US" sz="1600" dirty="0"/>
              <a:t> </a:t>
            </a:r>
            <a:r>
              <a:rPr lang="ru-RU" sz="1600" dirty="0" err="1"/>
              <a:t>розробці</a:t>
            </a:r>
            <a:r>
              <a:rPr lang="ru-RU" sz="1600" dirty="0"/>
              <a:t> (PHP) та</a:t>
            </a:r>
            <a:r>
              <a:rPr lang="en-US" sz="1600" dirty="0"/>
              <a:t> </a:t>
            </a:r>
            <a:r>
              <a:rPr lang="ru-RU" sz="1600" dirty="0" err="1"/>
              <a:t>Front-end</a:t>
            </a:r>
            <a:r>
              <a:rPr lang="en-US" sz="1600" dirty="0"/>
              <a:t> </a:t>
            </a:r>
            <a:r>
              <a:rPr lang="ru-RU" sz="1600" dirty="0" err="1"/>
              <a:t>розробці</a:t>
            </a:r>
            <a:r>
              <a:rPr lang="ru-RU" sz="1600" dirty="0"/>
              <a:t> (JS). </a:t>
            </a:r>
            <a:r>
              <a:rPr lang="ru-RU" sz="1600" dirty="0" err="1"/>
              <a:t>Використовуємо</a:t>
            </a:r>
            <a:r>
              <a:rPr lang="en-US" sz="1600" dirty="0"/>
              <a:t> </a:t>
            </a:r>
            <a:r>
              <a:rPr lang="ru-RU" sz="1600" dirty="0" err="1"/>
              <a:t>аутсорс</a:t>
            </a:r>
            <a:r>
              <a:rPr lang="en-US" sz="1600" dirty="0"/>
              <a:t> </a:t>
            </a:r>
            <a:r>
              <a:rPr lang="ru-RU" sz="1600" dirty="0" err="1"/>
              <a:t>проекти</a:t>
            </a:r>
            <a:r>
              <a:rPr lang="ru-RU" sz="1600" dirty="0"/>
              <a:t> для розвитку. Прагнемо покращувати свої навички та вирости в команду високого рівня для реалізації власних проектів.наНа даному етапі ми створюємо сильну команду менеджерів, за допомогою якої ми разом зможемо вивести компанію на новий рівень. Ми готові вкладати свої сили та знання у Вас заради спільної мети.</a:t>
            </a:r>
          </a:p>
          <a:p>
            <a:pPr algn="l" rtl="0"/>
            <a:r>
              <a:rPr lang="ru-RU" sz="1600" dirty="0"/>
              <a:t>Ваша робота має оптимізувати робочий процес, покращити якість та швидкість роботи з клієнтами.</a:t>
            </a:r>
          </a:p>
          <a:p>
            <a:pPr algn="l" rtl="0"/>
            <a:r>
              <a:rPr lang="ru-RU" sz="1600" b="1" dirty="0"/>
              <a:t>Що ми хочемо у Вас бачити:</a:t>
            </a:r>
          </a:p>
          <a:p>
            <a:pPr algn="l" rtl="0"/>
            <a:r>
              <a:rPr lang="ru-RU" sz="1600" dirty="0"/>
              <a:t>аналітичний склад розуму</a:t>
            </a:r>
          </a:p>
          <a:p>
            <a:pPr algn="l" rtl="0"/>
            <a:r>
              <a:rPr lang="ru-RU" sz="1600" dirty="0"/>
              <a:t>високий рівень організованості</a:t>
            </a:r>
          </a:p>
          <a:p>
            <a:pPr algn="l" rtl="0"/>
            <a:r>
              <a:rPr lang="ru-RU" sz="1600" dirty="0"/>
              <a:t>вміння переконувати</a:t>
            </a:r>
          </a:p>
          <a:p>
            <a:pPr algn="l" rtl="0"/>
            <a:r>
              <a:rPr lang="ru-RU" sz="1600" dirty="0"/>
              <a:t>ввічливе спілкування</a:t>
            </a:r>
          </a:p>
          <a:p>
            <a:pPr algn="l" rtl="0"/>
            <a:r>
              <a:rPr lang="ru-RU" sz="1600" dirty="0"/>
              <a:t>добре поставлене, грамотне мовлення</a:t>
            </a:r>
          </a:p>
          <a:p>
            <a:pPr algn="l" rtl="0"/>
            <a:r>
              <a:rPr lang="ru-RU" sz="1600" dirty="0"/>
              <a:t>рівень англійської середній та вище</a:t>
            </a:r>
          </a:p>
          <a:p>
            <a:pPr algn="l" rtl="0"/>
            <a:r>
              <a:rPr lang="ru-RU" sz="1600" b="1" dirty="0"/>
              <a:t>Буде плюсом:</a:t>
            </a:r>
          </a:p>
          <a:p>
            <a:pPr algn="l" rtl="0"/>
            <a:r>
              <a:rPr lang="ru-RU" sz="1200" dirty="0"/>
              <a:t>досвід у IT (PM /</a:t>
            </a:r>
            <a:r>
              <a:rPr lang="en-US" sz="1200" dirty="0"/>
              <a:t> </a:t>
            </a:r>
            <a:r>
              <a:rPr lang="ru-RU" sz="1200" dirty="0" err="1"/>
              <a:t>Sales</a:t>
            </a:r>
            <a:r>
              <a:rPr lang="ru-RU" sz="1200" dirty="0"/>
              <a:t>/</a:t>
            </a:r>
            <a:r>
              <a:rPr lang="en-US" sz="1200" dirty="0"/>
              <a:t> </a:t>
            </a:r>
            <a:r>
              <a:rPr lang="ru-RU" sz="1200" dirty="0" err="1"/>
              <a:t>Development</a:t>
            </a:r>
            <a:r>
              <a:rPr lang="ru-RU" sz="1200" dirty="0"/>
              <a:t>)</a:t>
            </a:r>
          </a:p>
          <a:p>
            <a:pPr algn="l" rtl="0"/>
            <a:r>
              <a:rPr lang="ru-RU" sz="1200" dirty="0"/>
              <a:t>досвід у продажах</a:t>
            </a:r>
          </a:p>
          <a:p>
            <a:pPr algn="l" rtl="0"/>
            <a:r>
              <a:rPr lang="ru-RU" sz="1200" dirty="0"/>
              <a:t>освіта у сфері IT</a:t>
            </a:r>
          </a:p>
          <a:p>
            <a:pPr algn="l" rtl="0"/>
            <a:r>
              <a:rPr lang="ru-RU" sz="1200" dirty="0"/>
              <a:t>знання методологій та інструментів управління проектами</a:t>
            </a:r>
          </a:p>
        </p:txBody>
      </p:sp>
      <p:pic>
        <p:nvPicPr>
          <p:cNvPr id="5" name="Picture 2" descr="Profession of a Product Manager: Its Main Features and Benefits for  Business – Hygger. Hygger - The Complete Product Management Platform for  Growing Compan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0812" y="0"/>
            <a:ext cx="2983188"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359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5554960" cy="418058"/>
          </a:xfrm>
        </p:spPr>
        <p:txBody>
          <a:bodyPr>
            <a:normAutofit fontScale="90000"/>
          </a:bodyPr>
          <a:lstStyle/>
          <a:p>
            <a:pPr algn="l" rtl="0"/>
            <a:r>
              <a:rPr lang="en-US" b="1" dirty="0"/>
              <a:t>Project</a:t>
            </a:r>
            <a:r>
              <a:rPr lang="uk-UA" b="1" dirty="0"/>
              <a:t> </a:t>
            </a:r>
            <a:r>
              <a:rPr lang="en-US" b="1" dirty="0"/>
              <a:t>manager</a:t>
            </a:r>
            <a:r>
              <a:rPr lang="uk-UA" b="1" dirty="0"/>
              <a:t> </a:t>
            </a:r>
            <a:r>
              <a:rPr lang="ru-RU" b="1" dirty="0" err="1"/>
              <a:t>хто</a:t>
            </a:r>
            <a:r>
              <a:rPr lang="ru-RU" b="1" dirty="0"/>
              <a:t> це?</a:t>
            </a:r>
            <a:endParaRPr lang="ru-RU" dirty="0"/>
          </a:p>
        </p:txBody>
      </p:sp>
      <p:sp>
        <p:nvSpPr>
          <p:cNvPr id="3" name="Содержимое 2"/>
          <p:cNvSpPr>
            <a:spLocks noGrp="1"/>
          </p:cNvSpPr>
          <p:nvPr>
            <p:ph idx="1"/>
          </p:nvPr>
        </p:nvSpPr>
        <p:spPr>
          <a:xfrm>
            <a:off x="695393" y="1268760"/>
            <a:ext cx="5172751" cy="576063"/>
          </a:xfrm>
        </p:spPr>
        <p:txBody>
          <a:bodyPr>
            <a:normAutofit/>
          </a:bodyPr>
          <a:lstStyle/>
          <a:p>
            <a:pPr marL="0" indent="0" algn="l" rtl="0">
              <a:buNone/>
            </a:pPr>
            <a:r>
              <a:rPr lang="ru-RU" sz="2000" b="1" dirty="0" err="1"/>
              <a:t>Хтож</a:t>
            </a:r>
            <a:r>
              <a:rPr lang="ru-RU" sz="2000" b="1" dirty="0"/>
              <a:t> </a:t>
            </a:r>
            <a:r>
              <a:rPr lang="ru-RU" sz="2000" b="1" dirty="0" err="1"/>
              <a:t>такий</a:t>
            </a:r>
            <a:r>
              <a:rPr lang="en-US" sz="2000" b="1" dirty="0"/>
              <a:t> </a:t>
            </a:r>
            <a:r>
              <a:rPr lang="ru-RU" sz="2000" b="1" dirty="0" err="1"/>
              <a:t>проджект</a:t>
            </a:r>
            <a:r>
              <a:rPr lang="ru-RU" sz="2000" b="1" dirty="0"/>
              <a:t> менеджер?</a:t>
            </a:r>
          </a:p>
        </p:txBody>
      </p:sp>
      <p:pic>
        <p:nvPicPr>
          <p:cNvPr id="5" name="Picture 2" descr="Profession of a Product Manager: Its Main Features and Benefits for  Business – Hygger. Hygger - The Complete Product Management Platform for  Growing Compan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0812" y="0"/>
            <a:ext cx="2983188" cy="2088232"/>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611560" y="2439562"/>
            <a:ext cx="7992888" cy="1200329"/>
          </a:xfrm>
          <a:prstGeom prst="rect">
            <a:avLst/>
          </a:prstGeom>
        </p:spPr>
        <p:txBody>
          <a:bodyPr wrap="square">
            <a:spAutoFit/>
          </a:bodyPr>
          <a:lstStyle/>
          <a:p>
            <a:pPr algn="just" rtl="0"/>
            <a:r>
              <a:rPr lang="ru-RU" b="1" dirty="0" err="1"/>
              <a:t>Project</a:t>
            </a:r>
            <a:r>
              <a:rPr lang="ru-RU" b="1" dirty="0"/>
              <a:t> </a:t>
            </a:r>
            <a:r>
              <a:rPr lang="ru-RU" b="1" dirty="0" err="1"/>
              <a:t>Manager</a:t>
            </a:r>
            <a:r>
              <a:rPr lang="ru-RU" b="1" dirty="0"/>
              <a:t> </a:t>
            </a:r>
            <a:r>
              <a:rPr lang="ru-RU" dirty="0"/>
              <a:t>— це не універсальний солдат, це людина, яка спеціалізується у своїй галузі, а саме в управлінні проектами. Завдання РМ – побудувати процес роботи над проектом з наявними ресурсами у межах виділеного бюджету, певних термінів та з обумовленою якістю.</a:t>
            </a:r>
          </a:p>
        </p:txBody>
      </p:sp>
      <p:sp>
        <p:nvSpPr>
          <p:cNvPr id="7" name="Прямоугольник 6"/>
          <p:cNvSpPr/>
          <p:nvPr/>
        </p:nvSpPr>
        <p:spPr>
          <a:xfrm>
            <a:off x="611560" y="4005064"/>
            <a:ext cx="7920880" cy="1200329"/>
          </a:xfrm>
          <a:prstGeom prst="rect">
            <a:avLst/>
          </a:prstGeom>
        </p:spPr>
        <p:txBody>
          <a:bodyPr wrap="square">
            <a:spAutoFit/>
          </a:bodyPr>
          <a:lstStyle/>
          <a:p>
            <a:pPr algn="just" rtl="0"/>
            <a:r>
              <a:rPr lang="ru-RU" dirty="0"/>
              <a:t>PM</a:t>
            </a:r>
            <a:r>
              <a:rPr lang="en-US" dirty="0"/>
              <a:t> </a:t>
            </a:r>
            <a:r>
              <a:rPr lang="ru-RU" dirty="0" err="1"/>
              <a:t>мають</a:t>
            </a:r>
            <a:r>
              <a:rPr lang="ru-RU" dirty="0"/>
              <a:t> профільну освіту, яка так чи інакше пов'язана з </a:t>
            </a:r>
            <a:r>
              <a:rPr lang="ru-RU"/>
              <a:t>менеджментом. </a:t>
            </a:r>
            <a:r>
              <a:rPr lang="ru-RU" b="1"/>
              <a:t>Однак </a:t>
            </a:r>
            <a:r>
              <a:rPr lang="ru-RU" b="1" dirty="0"/>
              <a:t>у цю сферу можна зайти через інші двері, адже PM нерідко стають </a:t>
            </a:r>
            <a:r>
              <a:rPr lang="ru-RU" b="1" dirty="0" err="1"/>
              <a:t>розробниками</a:t>
            </a:r>
            <a:r>
              <a:rPr lang="ru-RU" b="1" dirty="0"/>
              <a:t>,</a:t>
            </a:r>
            <a:r>
              <a:rPr lang="en-US" b="1" dirty="0"/>
              <a:t> </a:t>
            </a:r>
            <a:r>
              <a:rPr lang="ru-RU" b="1" dirty="0" err="1"/>
              <a:t>тестувальники</a:t>
            </a:r>
            <a:r>
              <a:rPr lang="ru-RU" b="1" dirty="0"/>
              <a:t>, верстальники (HTML-</a:t>
            </a:r>
            <a:r>
              <a:rPr lang="ru-RU" b="1" dirty="0" err="1"/>
              <a:t>coder</a:t>
            </a:r>
            <a:r>
              <a:rPr lang="ru-RU" b="1" dirty="0"/>
              <a:t>) – люди, які знають </a:t>
            </a:r>
            <a:r>
              <a:rPr lang="ru-RU" b="1" dirty="0" err="1"/>
              <a:t>специфіку</a:t>
            </a:r>
            <a:r>
              <a:rPr lang="ru-RU" b="1" dirty="0"/>
              <a:t> IT</a:t>
            </a:r>
            <a:r>
              <a:rPr lang="en-US" b="1" dirty="0"/>
              <a:t> </a:t>
            </a:r>
            <a:r>
              <a:rPr lang="ru-RU" b="1" dirty="0" err="1"/>
              <a:t>зсередини</a:t>
            </a:r>
            <a:r>
              <a:rPr lang="ru-RU" b="1" dirty="0"/>
              <a:t>,</a:t>
            </a:r>
            <a:r>
              <a:rPr lang="en-US" b="1" dirty="0"/>
              <a:t> </a:t>
            </a:r>
            <a:r>
              <a:rPr lang="ru-RU" b="1" dirty="0" err="1"/>
              <a:t>економісти</a:t>
            </a:r>
            <a:r>
              <a:rPr lang="ru-RU" b="1" dirty="0"/>
              <a:t> та менеджери.</a:t>
            </a:r>
            <a:endParaRPr lang="uk-UA" dirty="0"/>
          </a:p>
        </p:txBody>
      </p:sp>
    </p:spTree>
    <p:extLst>
      <p:ext uri="{BB962C8B-B14F-4D97-AF65-F5344CB8AC3E}">
        <p14:creationId xmlns:p14="http://schemas.microsoft.com/office/powerpoint/2010/main" val="3878339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1720" y="3947046"/>
            <a:ext cx="5554960" cy="418058"/>
          </a:xfrm>
        </p:spPr>
        <p:txBody>
          <a:bodyPr>
            <a:normAutofit fontScale="90000"/>
          </a:bodyPr>
          <a:lstStyle/>
          <a:p>
            <a:pPr algn="l" rtl="0"/>
            <a:r>
              <a:rPr lang="en-US" b="1" dirty="0"/>
              <a:t>Project</a:t>
            </a:r>
            <a:r>
              <a:rPr lang="uk-UA" b="1" dirty="0"/>
              <a:t> </a:t>
            </a:r>
            <a:r>
              <a:rPr lang="en-US" b="1" dirty="0"/>
              <a:t>manager</a:t>
            </a:r>
            <a:r>
              <a:rPr lang="uk-UA" b="1" dirty="0"/>
              <a:t> </a:t>
            </a:r>
            <a:r>
              <a:rPr lang="ru-RU" b="1" dirty="0" err="1"/>
              <a:t>хто</a:t>
            </a:r>
            <a:r>
              <a:rPr lang="ru-RU" b="1" dirty="0"/>
              <a:t> це?</a:t>
            </a:r>
            <a:endParaRPr lang="ru-RU" dirty="0"/>
          </a:p>
        </p:txBody>
      </p:sp>
      <p:sp>
        <p:nvSpPr>
          <p:cNvPr id="6" name="Прямоугольник 5"/>
          <p:cNvSpPr/>
          <p:nvPr/>
        </p:nvSpPr>
        <p:spPr>
          <a:xfrm>
            <a:off x="476778" y="4365104"/>
            <a:ext cx="7920880" cy="2031325"/>
          </a:xfrm>
          <a:prstGeom prst="rect">
            <a:avLst/>
          </a:prstGeom>
        </p:spPr>
        <p:txBody>
          <a:bodyPr wrap="square">
            <a:spAutoFit/>
          </a:bodyPr>
          <a:lstStyle/>
          <a:p>
            <a:pPr algn="just" rtl="0"/>
            <a:r>
              <a:rPr lang="ru-RU" dirty="0"/>
              <a:t>Менеджер IT-проектів, отримавши технічне завдання, обирає фахівців, позначає терміни, видає ТЗ, контролює їхнє виконання. </a:t>
            </a:r>
            <a:r>
              <a:rPr lang="ru-RU" dirty="0" err="1"/>
              <a:t>Також</a:t>
            </a:r>
            <a:r>
              <a:rPr lang="en-US" dirty="0"/>
              <a:t> </a:t>
            </a:r>
            <a:r>
              <a:rPr lang="ru-RU" dirty="0" err="1"/>
              <a:t>Project</a:t>
            </a:r>
            <a:r>
              <a:rPr lang="ru-RU" dirty="0"/>
              <a:t> </a:t>
            </a:r>
            <a:r>
              <a:rPr lang="ru-RU" dirty="0" err="1"/>
              <a:t>Manager</a:t>
            </a:r>
            <a:r>
              <a:rPr lang="en-US" dirty="0"/>
              <a:t> </a:t>
            </a:r>
            <a:r>
              <a:rPr lang="ru-RU" dirty="0" err="1"/>
              <a:t>усуває</a:t>
            </a:r>
            <a:r>
              <a:rPr lang="ru-RU" dirty="0"/>
              <a:t> всілякі перешкоди, може домогтися збільшення чи урізання бюджету – вирішує низку важливих поточних стратегічних завдань. Він може здійснювати керівництво командою, яка займається створенням програмного забезпечення, сайтів, мобільних </a:t>
            </a:r>
            <a:r>
              <a:rPr lang="ru-RU" dirty="0" err="1"/>
              <a:t>програм</a:t>
            </a:r>
            <a:r>
              <a:rPr lang="ru-RU" dirty="0"/>
              <a:t>,</a:t>
            </a:r>
            <a:r>
              <a:rPr lang="en-US" dirty="0"/>
              <a:t> </a:t>
            </a:r>
            <a:r>
              <a:rPr lang="ru-RU" dirty="0" err="1"/>
              <a:t>браузерних</a:t>
            </a:r>
            <a:r>
              <a:rPr lang="en-US" dirty="0"/>
              <a:t> </a:t>
            </a:r>
            <a:r>
              <a:rPr lang="ru-RU" dirty="0" err="1"/>
              <a:t>розширень</a:t>
            </a:r>
            <a:r>
              <a:rPr lang="ru-RU" dirty="0"/>
              <a:t> – будь-яких IT-продуктів.</a:t>
            </a:r>
          </a:p>
        </p:txBody>
      </p:sp>
      <p:pic>
        <p:nvPicPr>
          <p:cNvPr id="5122" name="Picture 2" descr="https://www.profguide.io/images/article/a/11/coT2AzBUH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84"/>
            <a:ext cx="9144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510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3728" y="188640"/>
            <a:ext cx="5554960" cy="432048"/>
          </a:xfrm>
        </p:spPr>
        <p:txBody>
          <a:bodyPr>
            <a:normAutofit fontScale="90000"/>
          </a:bodyPr>
          <a:lstStyle/>
          <a:p>
            <a:pPr algn="l" rtl="0"/>
            <a:r>
              <a:rPr lang="en-US" b="1" dirty="0"/>
              <a:t>Project</a:t>
            </a:r>
            <a:r>
              <a:rPr lang="uk-UA" b="1" dirty="0"/>
              <a:t> </a:t>
            </a:r>
            <a:r>
              <a:rPr lang="en-US" b="1" dirty="0"/>
              <a:t>manager</a:t>
            </a:r>
            <a:r>
              <a:rPr lang="uk-UA" b="1" dirty="0"/>
              <a:t> </a:t>
            </a:r>
            <a:r>
              <a:rPr lang="ru-RU" b="1" dirty="0" err="1"/>
              <a:t>хто</a:t>
            </a:r>
            <a:r>
              <a:rPr lang="ru-RU" b="1" dirty="0"/>
              <a:t> це?</a:t>
            </a:r>
            <a:endParaRPr lang="ru-RU" dirty="0"/>
          </a:p>
        </p:txBody>
      </p:sp>
      <p:sp>
        <p:nvSpPr>
          <p:cNvPr id="6" name="Прямоугольник 5"/>
          <p:cNvSpPr/>
          <p:nvPr/>
        </p:nvSpPr>
        <p:spPr>
          <a:xfrm>
            <a:off x="323528" y="836712"/>
            <a:ext cx="8568952" cy="5032147"/>
          </a:xfrm>
          <a:prstGeom prst="rect">
            <a:avLst/>
          </a:prstGeom>
        </p:spPr>
        <p:txBody>
          <a:bodyPr wrap="square">
            <a:spAutoFit/>
          </a:bodyPr>
          <a:lstStyle/>
          <a:p>
            <a:pPr algn="l" rtl="0"/>
            <a:r>
              <a:rPr lang="ru-RU" sz="1500" b="1" dirty="0"/>
              <a:t>Особливості професії</a:t>
            </a:r>
          </a:p>
          <a:p>
            <a:pPr algn="l" rtl="0"/>
            <a:r>
              <a:rPr lang="ru-RU" sz="1500" dirty="0"/>
              <a:t>Головна мета менеджера IT-проекту полягає у створенні робочого продукту за прийнятною ціною, але за умови дотримання термінів та вимог замовника. У його обов'язки входять інші роботи, розглянемо їх:</a:t>
            </a:r>
          </a:p>
          <a:p>
            <a:pPr marL="285750" indent="-285750" algn="just" rtl="0">
              <a:buFont typeface="Arial" panose="020B0604020202020204" pitchFamily="34" charset="0"/>
              <a:buChar char="•"/>
            </a:pPr>
            <a:r>
              <a:rPr lang="ru-RU" sz="1500" dirty="0"/>
              <a:t>аналіз конкурентного середовища, ризиків, вимог;</a:t>
            </a:r>
          </a:p>
          <a:p>
            <a:pPr marL="285750" indent="-285750" algn="just" rtl="0">
              <a:buFont typeface="Arial" panose="020B0604020202020204" pitchFamily="34" charset="0"/>
              <a:buChar char="•"/>
            </a:pPr>
            <a:r>
              <a:rPr lang="ru-RU" sz="1500" dirty="0"/>
              <a:t>розрахунок передбачуваного бюджету, який буде необхідний виконання всього циклу робіт;</a:t>
            </a:r>
          </a:p>
          <a:p>
            <a:pPr marL="285750" indent="-285750" algn="just" rtl="0">
              <a:buFont typeface="Arial" panose="020B0604020202020204" pitchFamily="34" charset="0"/>
              <a:buChar char="•"/>
            </a:pPr>
            <a:r>
              <a:rPr lang="ru-RU" sz="1500" dirty="0"/>
              <a:t>узгодження термінів та тарифів, обсягу ресурсів;</a:t>
            </a:r>
          </a:p>
          <a:p>
            <a:pPr marL="285750" indent="-285750" algn="just" rtl="0">
              <a:buFont typeface="Arial" panose="020B0604020202020204" pitchFamily="34" charset="0"/>
              <a:buChar char="•"/>
            </a:pPr>
            <a:r>
              <a:rPr lang="ru-RU" sz="1500" dirty="0"/>
              <a:t>складання технічних завдань, підготовка проектної документації, розстановка пріоритетів;</a:t>
            </a:r>
          </a:p>
          <a:p>
            <a:pPr marL="285750" indent="-285750" algn="just" rtl="0">
              <a:buFont typeface="Arial" panose="020B0604020202020204" pitchFamily="34" charset="0"/>
              <a:buChar char="•"/>
            </a:pPr>
            <a:r>
              <a:rPr lang="ru-RU" sz="1500" dirty="0"/>
              <a:t>вибір спеціалістів, здатних реалізувати проект, розподіл технічних завдань між членами команди;</a:t>
            </a:r>
          </a:p>
          <a:p>
            <a:pPr marL="285750" indent="-285750" algn="just" rtl="0">
              <a:buFont typeface="Arial" panose="020B0604020202020204" pitchFamily="34" charset="0"/>
              <a:buChar char="•"/>
            </a:pPr>
            <a:r>
              <a:rPr lang="ru-RU" sz="1500" dirty="0"/>
              <a:t>дотримання домовленостей та вимог, узгоджених із замовником;</a:t>
            </a:r>
          </a:p>
          <a:p>
            <a:pPr marL="285750" indent="-285750" algn="just" rtl="0">
              <a:buFont typeface="Arial" panose="020B0604020202020204" pitchFamily="34" charset="0"/>
              <a:buChar char="•"/>
            </a:pPr>
            <a:r>
              <a:rPr lang="ru-RU" sz="1500" dirty="0"/>
              <a:t>підготовка презентаційних </a:t>
            </a:r>
            <a:r>
              <a:rPr lang="ru-RU" sz="1500" dirty="0" err="1"/>
              <a:t>матеріалів</a:t>
            </a:r>
            <a:r>
              <a:rPr lang="ru-RU" sz="1500" dirty="0"/>
              <a:t>,</a:t>
            </a:r>
            <a:r>
              <a:rPr lang="en-US" sz="1500" dirty="0"/>
              <a:t> </a:t>
            </a:r>
            <a:r>
              <a:rPr lang="ru-RU" sz="1500" dirty="0"/>
              <a:t>демо-</a:t>
            </a:r>
            <a:r>
              <a:rPr lang="ru-RU" sz="1500" dirty="0" err="1"/>
              <a:t>версій</a:t>
            </a:r>
            <a:r>
              <a:rPr lang="ru-RU" sz="1500" dirty="0"/>
              <a:t>, складання звітів клієнта, висвітлюють кожен етап розробки;</a:t>
            </a:r>
          </a:p>
          <a:p>
            <a:pPr marL="285750" indent="-285750" algn="just" rtl="0">
              <a:buFont typeface="Arial" panose="020B0604020202020204" pitchFamily="34" charset="0"/>
              <a:buChar char="•"/>
            </a:pPr>
            <a:r>
              <a:rPr lang="ru-RU" sz="1500" dirty="0"/>
              <a:t>у деяких випадках IT-менеджери супроводжують процес виведення продукту на ринок, подальші продажі та монетизацію.</a:t>
            </a:r>
          </a:p>
          <a:p>
            <a:pPr algn="l" rtl="0"/>
            <a:endParaRPr lang="ru-RU" sz="1500" dirty="0"/>
          </a:p>
          <a:p>
            <a:pPr algn="just" rtl="0"/>
            <a:r>
              <a:rPr lang="ru-RU" sz="1600" dirty="0"/>
              <a:t>Обсяг обов'язків залежить від місця </a:t>
            </a:r>
            <a:r>
              <a:rPr lang="ru-RU" sz="1600" dirty="0" err="1"/>
              <a:t>роботи</a:t>
            </a:r>
            <a:r>
              <a:rPr lang="ru-RU" sz="1600" dirty="0"/>
              <a:t>.</a:t>
            </a:r>
            <a:r>
              <a:rPr lang="en-US" sz="1600" dirty="0"/>
              <a:t> </a:t>
            </a:r>
            <a:r>
              <a:rPr lang="ru-RU" sz="1600" b="1" dirty="0"/>
              <a:t>У великих агентствах менеджер IT-проектів відповідає лише за контроль, у невеликих компаніях йому доводиться виконувати функції HR-</a:t>
            </a:r>
            <a:r>
              <a:rPr lang="ru-RU" sz="1600" b="1" dirty="0" err="1"/>
              <a:t>фахівця</a:t>
            </a:r>
            <a:r>
              <a:rPr lang="ru-RU" sz="1600" b="1" dirty="0"/>
              <a:t>,</a:t>
            </a:r>
            <a:r>
              <a:rPr lang="en-US" sz="1600" b="1" dirty="0"/>
              <a:t> </a:t>
            </a:r>
            <a:r>
              <a:rPr lang="ru-RU" sz="1600" b="1" dirty="0" err="1"/>
              <a:t>тестувальника</a:t>
            </a:r>
            <a:r>
              <a:rPr lang="ru-RU" sz="1600" b="1" dirty="0"/>
              <a:t>, аналітика</a:t>
            </a:r>
            <a:r>
              <a:rPr lang="ru-RU" sz="1600" dirty="0"/>
              <a:t>В останньому випадку PM вирішує питання, пов'язані із забезпеченням команди всім необхідним – від письмового приладдя до обідів до офісу. Ця робота пов'язана з комунікацією, потребує сильних управлінських навичок та знання тайм-менеджменту.</a:t>
            </a:r>
          </a:p>
        </p:txBody>
      </p:sp>
    </p:spTree>
    <p:extLst>
      <p:ext uri="{BB962C8B-B14F-4D97-AF65-F5344CB8AC3E}">
        <p14:creationId xmlns:p14="http://schemas.microsoft.com/office/powerpoint/2010/main" val="166365515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1082</TotalTime>
  <Words>3494</Words>
  <Application>Microsoft Office PowerPoint</Application>
  <PresentationFormat>Экран (4:3)</PresentationFormat>
  <Paragraphs>276</Paragraphs>
  <Slides>31</Slides>
  <Notes>4</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31</vt:i4>
      </vt:variant>
    </vt:vector>
  </HeadingPairs>
  <TitlesOfParts>
    <vt:vector size="37" baseType="lpstr">
      <vt:lpstr>-apple-system</vt:lpstr>
      <vt:lpstr>Arial</vt:lpstr>
      <vt:lpstr>Calibri</vt:lpstr>
      <vt:lpstr>Manrope</vt:lpstr>
      <vt:lpstr>Montserrat</vt:lpstr>
      <vt:lpstr>Тема Office</vt:lpstr>
      <vt:lpstr>  Основні характеристики проєктів та процесів управління проєктами інформатизації  План 1.1 Навіщо потрібні проджект менеджери та продакт менеджери? 1.2. Поняття проєкту. Визначення цілей проєкту. 1.3. Поняття життєвого циклу проєкту. Узагальнена модель життєвого циклу проєкту.  1.4. Особливості проектів інформатизації </vt:lpstr>
      <vt:lpstr>Project manager хто це?</vt:lpstr>
      <vt:lpstr>Project manager хто це?</vt:lpstr>
      <vt:lpstr>Project manager хто це?</vt:lpstr>
      <vt:lpstr>Project manager хто це?</vt:lpstr>
      <vt:lpstr>Project manager хто це?</vt:lpstr>
      <vt:lpstr>Project manager хто це?</vt:lpstr>
      <vt:lpstr>Project manager хто це?</vt:lpstr>
      <vt:lpstr>Project manager хто це?</vt:lpstr>
      <vt:lpstr>Product manager хто це?</vt:lpstr>
      <vt:lpstr>Product manager хто це?</vt:lpstr>
      <vt:lpstr> Що таке проект та управління проектами?</vt:lpstr>
      <vt:lpstr>Унікальність та тимчасовість проекту</vt:lpstr>
      <vt:lpstr> У чому різниця між проектом та продуктом?</vt:lpstr>
      <vt:lpstr> В чому різниця між менеджером проекту та менеджером продукту?</vt:lpstr>
      <vt:lpstr>Міфи проектного управління</vt:lpstr>
      <vt:lpstr>Як стати проект менеджером вIT</vt:lpstr>
      <vt:lpstr>Які книги читати для PM в IT</vt:lpstr>
      <vt:lpstr>Які базові посади є в ІТ </vt:lpstr>
      <vt:lpstr>Які базові посади є в ІТ </vt:lpstr>
      <vt:lpstr>Які базові посади є в ІТ </vt:lpstr>
      <vt:lpstr>Які базові посади є в ІТ </vt:lpstr>
      <vt:lpstr>Інструменти для управління проектами PMs </vt:lpstr>
      <vt:lpstr> Інструменти для комунікації та співпраці PMs </vt:lpstr>
      <vt:lpstr>Результати проекту</vt:lpstr>
      <vt:lpstr>Звідки беруться проекти?</vt:lpstr>
      <vt:lpstr>Приклади проектів</vt:lpstr>
      <vt:lpstr>1.3 Особливості проектів інформатизації</vt:lpstr>
      <vt:lpstr>Обмеження проекту</vt:lpstr>
      <vt:lpstr>Обмеження проекту</vt:lpstr>
      <vt:lpstr>Як працює проектний трикутник?</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МЕТОДОЛОГИЯ УПРАВЛЕНИЯ ИНФОРМАЦИОННЫМИ ПРОЕКТАМИ</dc:title>
  <dc:creator>CyberFan</dc:creator>
  <cp:lastModifiedBy>Евгений Мержинский</cp:lastModifiedBy>
  <cp:revision>71</cp:revision>
  <dcterms:modified xsi:type="dcterms:W3CDTF">2024-09-04T20:44:43Z</dcterms:modified>
</cp:coreProperties>
</file>