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59" r:id="rId3"/>
    <p:sldId id="461" r:id="rId4"/>
    <p:sldId id="460" r:id="rId5"/>
    <p:sldId id="259" r:id="rId6"/>
    <p:sldId id="526" r:id="rId7"/>
    <p:sldId id="525" r:id="rId8"/>
    <p:sldId id="261" r:id="rId9"/>
    <p:sldId id="263" r:id="rId10"/>
    <p:sldId id="435" r:id="rId11"/>
    <p:sldId id="260" r:id="rId12"/>
    <p:sldId id="258" r:id="rId13"/>
    <p:sldId id="444" r:id="rId14"/>
    <p:sldId id="527" r:id="rId15"/>
    <p:sldId id="262" r:id="rId16"/>
    <p:sldId id="448" r:id="rId17"/>
    <p:sldId id="528" r:id="rId18"/>
    <p:sldId id="456" r:id="rId19"/>
    <p:sldId id="436" r:id="rId20"/>
    <p:sldId id="438" r:id="rId21"/>
    <p:sldId id="439" r:id="rId22"/>
    <p:sldId id="468" r:id="rId23"/>
    <p:sldId id="440" r:id="rId24"/>
    <p:sldId id="446" r:id="rId2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0T17:53:20.28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167.77051"/>
      <inkml:brushProperty name="anchorY" value="-1787.78186"/>
      <inkml:brushProperty name="scaleFactor" value="0.5"/>
    </inkml:brush>
  </inkml:definitions>
  <inkml:trace contextRef="#ctx0" brushRef="#br0">1 0 24575,'0'0'0,"9"0"0,13 0 0,5 0 0,3 0 0,16 0 0,11 0 0,4 0 0,28 0 0,15 0 0,-2 0 0,8 0 0,0 0 0,5 0 0,4 0 0,-7 0 0,-7 0 0,-13 0 0,-19 0 0,-11 0 0,-7 0 0,-11 0 0,-6 0 0,-7 0 0,-3 0 0,3 0 0,-1 0 0,5 0 0,9 0 0,0 0 0,14 0 0,1 0 0,2 0 0,4 0 0,-6 0 0,-8 0 0,-8 0 0,-7 0 0,-10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0T17:53:28.14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466.68457"/>
      <inkml:brushProperty name="anchorY" value="-2803.78198"/>
      <inkml:brushProperty name="scaleFactor" value="0.5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085D2-D9EB-397F-96AB-ACA68CE5D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67E157-FC87-C759-232A-0ACFE9184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38E28B-1609-3F6F-5479-043259CC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DC655-3BB8-B902-F9D8-F7E84BE9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81463-69A1-6DFE-3564-383BB9DD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42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1E7A3-B5EA-1866-0FA2-41804EC1C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67A301-75FD-0D70-221E-C3BA68B10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F03F1-D634-6D74-D2E6-9C0C20E3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C28321-F7DC-3B36-101E-97537AE2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E3241-C5C4-77EF-0B33-0A50E2FF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13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D1714-E75B-6598-63B4-E3E4FE9F4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90B1F9-C96C-D069-4CE9-A44DAC703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B1CB7-89DF-0031-B898-DDEA52DD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E2393-5FD8-84F5-CC6B-197D61C5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A3E3D-9E44-939E-A8A7-673EA925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31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5A00F-F10D-D7B6-7F75-9EF0E024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0457E-A213-DDC3-45EB-BD58532C7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D28F3-F6FF-A2FF-A9AD-AB1CC7FC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CA5C-63F7-8B51-94B8-406A8153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5C1974-54C1-D086-7C05-DD7E5BEB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51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610FA-BD5E-F75C-2D6B-F3345A41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0712B-2FB9-1082-933E-DFF3C39A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8FDDE5-29A2-E9D3-353C-34A2D371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6E1AD-1C55-87A1-E057-2C9BA094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57FAE5-5DFA-F61B-4E21-C8F247FF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806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A1FA-A735-6876-D925-EB2DC602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0ED4B-D05B-7689-C7F3-B6DACF0AE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18CE89-DBC0-3B7E-A05A-CDABA08C1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721460-EAC7-4016-B97D-625AC7B5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4A9432-93ED-82E4-66C4-F5D11C35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6ECFD1-2ECF-4C04-6601-F74D65B8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9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0E8F6-9DE5-50B0-8BB8-36384B1B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395BF8-D141-ECC1-6CD8-BA3421A3E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DD5256-0908-F4A8-D1CB-2943CE7C6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2CFA3A-9500-977A-70FD-571F52762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4CAE96-40CE-DC4C-B425-4BB1B5D60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260393-025F-19E4-63E2-043D12DF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FAFC5B-C4C2-6C86-97E5-D48B1953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49F005-2F29-4850-3C5F-C5D2BFD8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159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9B8E4-E19D-D62B-4FD5-7199C54A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601ABA-BADE-4763-97D4-D88F923C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EE323E-790C-D21A-94B5-E232BBEB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9EEED-5E07-AE7D-D01F-C3A7205E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499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880129-AEB6-905C-F4BD-3BB50B1F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11DDD4-D721-D9B2-EDEF-102EEB00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858475-5B6D-B3F0-92CF-112428CB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151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5F3B1-620D-C74D-B762-232345AD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8A2A6-916F-B145-BF68-7CE04A52B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DC38DC-63D9-1010-D9C3-56B0B3A49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69A8F6-DA9D-579E-BA4B-394F8EEF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7DC3C9-E8A2-7CC8-C479-7DEA598D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882E65-94EC-4BB5-41C9-F4D51146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0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A406F-2A4A-4271-9FE7-213E222B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390B4A-35E7-1F6B-5FA5-2F7337D87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4FE77B-F11B-BFAA-8964-06AE8C41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10A4C-A02B-2331-2607-3142F2FD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40426E-2380-3B4F-0010-6BDBD71C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43F10-B67F-6DCF-7987-0A5B3760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06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9165A-16D7-5248-3226-0657197D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086B29-1E58-FD8B-4D7C-C467917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2C34F-359D-68A3-17ED-6231C7CC8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F01E0-2249-4949-B414-C39CC05F8677}" type="datetimeFigureOut">
              <a:rPr lang="ru-UA" smtClean="0"/>
              <a:t>12.09.2025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63E33-7DFA-CD90-E79C-2832BE1FC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866012-B03C-D3F1-7CAD-3B0EB2EA5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86DA9-703C-E547-AA79-93ED8C74D8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568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1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EBE3D-A963-440E-B17C-4256BA46C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792" y="1112009"/>
            <a:ext cx="4491318" cy="2947210"/>
          </a:xfrm>
        </p:spPr>
        <p:txBody>
          <a:bodyPr anchor="t">
            <a:normAutofit fontScale="90000"/>
          </a:bodyPr>
          <a:lstStyle/>
          <a:p>
            <a:r>
              <a:rPr lang="uk-UA" dirty="0"/>
              <a:t>Сегментація ринку.</a:t>
            </a:r>
            <a:br>
              <a:rPr lang="uk-UA" dirty="0"/>
            </a:br>
            <a:r>
              <a:rPr lang="uk-UA" dirty="0"/>
              <a:t> ЦІЛЬОВА АУДИТОРІЯ</a:t>
            </a:r>
            <a:endParaRPr lang="ru-RU" dirty="0"/>
          </a:p>
        </p:txBody>
      </p:sp>
      <p:pic>
        <p:nvPicPr>
          <p:cNvPr id="4" name="Picture 3" descr="Цветная лампочка с бизнес-значками">
            <a:extLst>
              <a:ext uri="{FF2B5EF4-FFF2-40B4-BE49-F238E27FC236}">
                <a16:creationId xmlns:a16="http://schemas.microsoft.com/office/drawing/2014/main" id="{B25FCCE6-D7B7-048F-3437-D552E2C2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3" r="20805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67573C-EC30-401F-B938-03EA8240F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/>
          <a:stretch/>
        </p:blipFill>
        <p:spPr>
          <a:xfrm>
            <a:off x="-9528" y="4903081"/>
            <a:ext cx="1634141" cy="195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87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63E503-AC86-4AB2-8CFE-C7DEA92DC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t="58943" r="31733" b="32979"/>
          <a:stretch/>
        </p:blipFill>
        <p:spPr>
          <a:xfrm>
            <a:off x="6960095" y="2050741"/>
            <a:ext cx="4185332" cy="1669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2FDCCE-7A39-441C-A77D-36BDD451B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7" t="56255" r="6038" b="29079"/>
          <a:stretch/>
        </p:blipFill>
        <p:spPr>
          <a:xfrm>
            <a:off x="6960095" y="4119239"/>
            <a:ext cx="2317070" cy="2357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CD8F47-F4DF-470E-A348-974A14DC4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8" y="523782"/>
            <a:ext cx="3867705" cy="61119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1FCDA-B86E-4AE6-B99E-E6D371BA2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07"/>
          <a:stretch/>
        </p:blipFill>
        <p:spPr>
          <a:xfrm>
            <a:off x="6960095" y="464030"/>
            <a:ext cx="3867705" cy="1386963"/>
          </a:xfrm>
          <a:prstGeom prst="rect">
            <a:avLst/>
          </a:prstGeom>
        </p:spPr>
      </p:pic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523B9D10-1F57-4477-AD4F-0C679B1F5B0C}"/>
              </a:ext>
            </a:extLst>
          </p:cNvPr>
          <p:cNvCxnSpPr>
            <a:cxnSpLocks/>
          </p:cNvCxnSpPr>
          <p:nvPr/>
        </p:nvCxnSpPr>
        <p:spPr>
          <a:xfrm flipV="1">
            <a:off x="4484480" y="1372460"/>
            <a:ext cx="2479832" cy="1371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1C5C878D-8B97-4221-9F81-06E1C5B0F2EB}"/>
              </a:ext>
            </a:extLst>
          </p:cNvPr>
          <p:cNvCxnSpPr>
            <a:cxnSpLocks/>
          </p:cNvCxnSpPr>
          <p:nvPr/>
        </p:nvCxnSpPr>
        <p:spPr>
          <a:xfrm flipV="1">
            <a:off x="2769833" y="3231472"/>
            <a:ext cx="4190262" cy="1852018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D76AE582-465F-4E9E-8A88-5576CA56804E}"/>
              </a:ext>
            </a:extLst>
          </p:cNvPr>
          <p:cNvCxnSpPr>
            <a:cxnSpLocks/>
          </p:cNvCxnSpPr>
          <p:nvPr/>
        </p:nvCxnSpPr>
        <p:spPr>
          <a:xfrm>
            <a:off x="3886940" y="5238677"/>
            <a:ext cx="3073155" cy="620923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88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13601C-D860-487C-86EA-F34FF3C54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18" y="314500"/>
            <a:ext cx="5480484" cy="54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A4874C-36B8-4EEE-9701-0FBDC574E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1" y="408676"/>
            <a:ext cx="5841359" cy="57165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94C000-580C-484B-A453-B8AFC140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61" y="408676"/>
            <a:ext cx="5856704" cy="57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5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99BCC7-A0D6-9084-AD81-7A69644D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4" y="146508"/>
            <a:ext cx="3831282" cy="6564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8A0C2A-DE2E-6BA3-DA6E-266C12394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17" y="146508"/>
            <a:ext cx="3754349" cy="65649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560340-214A-90C7-C6C6-F435BF608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80" y="146508"/>
            <a:ext cx="3620997" cy="656498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FCE8CE-6A87-0EFE-3490-A97D14E8D6EA}"/>
              </a:ext>
            </a:extLst>
          </p:cNvPr>
          <p:cNvSpPr txBox="1"/>
          <p:nvPr/>
        </p:nvSpPr>
        <p:spPr>
          <a:xfrm>
            <a:off x="0" y="6211669"/>
            <a:ext cx="244891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2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*Відображаємо індивідуальний підхід, </a:t>
            </a:r>
          </a:p>
          <a:p>
            <a:r>
              <a:rPr lang="uk-UA" sz="12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контент (</a:t>
            </a:r>
            <a:r>
              <a:rPr lang="uk-UA" sz="1200" b="0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розширюємо ЦА)</a:t>
            </a:r>
            <a:endParaRPr lang="ru-UA" sz="12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8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DEAE48-DDC5-4DA5-AE0F-4C402DF08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040"/>
            <a:ext cx="5773252" cy="55906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006719-9E1F-490B-A1CF-7F00376B0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7" y="470040"/>
            <a:ext cx="5752943" cy="55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2F04A-7D6A-426A-985A-68C0635FB8A8}"/>
              </a:ext>
            </a:extLst>
          </p:cNvPr>
          <p:cNvSpPr txBox="1"/>
          <p:nvPr/>
        </p:nvSpPr>
        <p:spPr>
          <a:xfrm>
            <a:off x="1067539" y="455344"/>
            <a:ext cx="9550154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50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Я</a:t>
            </a:r>
            <a:r>
              <a:rPr lang="ru-RU" sz="25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кщо</a:t>
            </a:r>
            <a:r>
              <a:rPr lang="ru-RU" sz="25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 </a:t>
            </a:r>
            <a:r>
              <a:rPr lang="ru-RU" sz="25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ви</a:t>
            </a:r>
            <a:r>
              <a:rPr lang="ru-RU" sz="25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 будете знати </a:t>
            </a:r>
            <a:r>
              <a:rPr lang="ru-RU" sz="25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своїх</a:t>
            </a:r>
            <a:r>
              <a:rPr lang="ru-RU" sz="25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 </a:t>
            </a:r>
            <a:r>
              <a:rPr lang="ru-RU" sz="25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покупців</a:t>
            </a:r>
            <a:r>
              <a:rPr lang="ru-RU" sz="25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 «в </a:t>
            </a:r>
            <a:r>
              <a:rPr lang="ru-RU" sz="25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обличчя</a:t>
            </a:r>
            <a:r>
              <a:rPr lang="ru-RU" sz="25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», то </a:t>
            </a:r>
            <a:r>
              <a:rPr lang="ru-RU" sz="25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зможете</a:t>
            </a:r>
            <a:r>
              <a:rPr lang="ru-RU" sz="25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:</a:t>
            </a:r>
          </a:p>
          <a:p>
            <a:pPr algn="l" fontAlgn="base"/>
            <a:endParaRPr lang="ru-RU" sz="2500" b="0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mon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створювати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унікальні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пропозиції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будуть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цікаві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клієнтам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Це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дозволить товарам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або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послугам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ви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просуваєте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через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інтернет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знайти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своїх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потенційних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споживачів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та принести вам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прибуток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sz="2500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без проблем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знаходити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нових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покупців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sz="2500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регулярно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вдосконалювати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програму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лояльності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Саме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це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може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гарантувати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вам те,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що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левова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частка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клієнтів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хоча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б один раз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зробили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у вас покупку, повернуться до вас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знову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і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приведуть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з собою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друзів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59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2F04A-7D6A-426A-985A-68C0635FB8A8}"/>
              </a:ext>
            </a:extLst>
          </p:cNvPr>
          <p:cNvSpPr txBox="1"/>
          <p:nvPr/>
        </p:nvSpPr>
        <p:spPr>
          <a:xfrm>
            <a:off x="1114034" y="0"/>
            <a:ext cx="95501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5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Як розширити ЦА</a:t>
            </a:r>
            <a:endParaRPr lang="ru-RU" sz="25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inherit"/>
            </a:endParaRPr>
          </a:p>
          <a:p>
            <a:pPr algn="l" fontAlgn="base"/>
            <a:endParaRPr lang="ru-RU" sz="2500" b="0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mon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8D01DB-EA81-7EBD-7E6E-7DBBE6AE5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28" y="809445"/>
            <a:ext cx="3208804" cy="58583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43E7AA-C5F9-8C25-D7BE-3C2987C89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90" y="962716"/>
            <a:ext cx="4176425" cy="3800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AB927E-C545-EBD7-9270-2A5469BA7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38" y="729691"/>
            <a:ext cx="2747864" cy="59614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4D261-76A6-D00C-469E-C067D4A04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5" y="809444"/>
            <a:ext cx="3381456" cy="58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6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F3F070-316C-403E-11D8-BDA85DEE3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5" y="166007"/>
            <a:ext cx="7772400" cy="42483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BD5BA8-6A3B-11D9-CD83-D656F3ACD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t="8571" r="10530" b="3571"/>
          <a:stretch/>
        </p:blipFill>
        <p:spPr>
          <a:xfrm>
            <a:off x="7932338" y="166007"/>
            <a:ext cx="4145144" cy="5516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679B70-A9E8-144E-B270-ED65DC27A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6190" r="9746" b="35632"/>
          <a:stretch/>
        </p:blipFill>
        <p:spPr>
          <a:xfrm>
            <a:off x="1306001" y="4357802"/>
            <a:ext cx="4527551" cy="20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7511C-50BC-68AA-5340-D886B9F1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45" y="423756"/>
            <a:ext cx="3271893" cy="6104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00B670-8C5B-16C2-E24F-4F5ACAB88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07" y="975926"/>
            <a:ext cx="4008335" cy="50006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4937FE-AF90-1320-DA4A-D2F704549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813"/>
            <a:ext cx="3403716" cy="30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71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7D4ADA-1C19-D194-8B62-B3B0514FD956}"/>
              </a:ext>
            </a:extLst>
          </p:cNvPr>
          <p:cNvSpPr txBox="1"/>
          <p:nvPr/>
        </p:nvSpPr>
        <p:spPr>
          <a:xfrm>
            <a:off x="1416899" y="2150640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5500" dirty="0">
                <a:latin typeface="Arial Black" panose="020B0A04020102020204" pitchFamily="34" charset="0"/>
              </a:rPr>
              <a:t>Ф</a:t>
            </a:r>
            <a:r>
              <a:rPr lang="uk-UA" dirty="0">
                <a:latin typeface="Arial Black" panose="020B0A04020102020204" pitchFamily="34" charset="0"/>
              </a:rPr>
              <a:t>ІТБЕК ВІД ЦІЛЬОВОЇ АУДИТОРІЇ, </a:t>
            </a:r>
            <a:r>
              <a:rPr lang="en-US" sz="5500" dirty="0">
                <a:latin typeface="Arial Black" panose="020B0A04020102020204" pitchFamily="34" charset="0"/>
              </a:rPr>
              <a:t>UGC</a:t>
            </a:r>
            <a:endParaRPr lang="ru-RU" sz="5500" dirty="0">
              <a:latin typeface="Arial Black" panose="020B0A04020102020204" pitchFamily="34" charset="0"/>
            </a:endParaRPr>
          </a:p>
        </p:txBody>
      </p:sp>
      <p:pic>
        <p:nvPicPr>
          <p:cNvPr id="6" name="Picture 3" descr="Цветная лампочка с бизнес-значками">
            <a:extLst>
              <a:ext uri="{FF2B5EF4-FFF2-40B4-BE49-F238E27FC236}">
                <a16:creationId xmlns:a16="http://schemas.microsoft.com/office/drawing/2014/main" id="{C364F830-FC99-7B83-5907-F2339D581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3" r="20805" b="-2"/>
          <a:stretch/>
        </p:blipFill>
        <p:spPr>
          <a:xfrm>
            <a:off x="7512899" y="1210235"/>
            <a:ext cx="3859216" cy="3859216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849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D399D7-6C29-86D8-F974-9996D06DD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35" y="233120"/>
            <a:ext cx="8968138" cy="60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67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27D24F-DCA6-5066-6E60-15D9C532B0A6}"/>
              </a:ext>
            </a:extLst>
          </p:cNvPr>
          <p:cNvSpPr txBox="1"/>
          <p:nvPr/>
        </p:nvSpPr>
        <p:spPr>
          <a:xfrm>
            <a:off x="434788" y="365204"/>
            <a:ext cx="11322424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solidFill>
                  <a:srgbClr val="000000"/>
                </a:solidFill>
                <a:effectLst/>
                <a:latin typeface="ProximaNova"/>
              </a:rPr>
              <a:t>UGC —</a:t>
            </a:r>
            <a:r>
              <a:rPr lang="ru-RU" b="1" i="0" dirty="0">
                <a:solidFill>
                  <a:srgbClr val="000000"/>
                </a:solidFill>
                <a:effectLst/>
                <a:latin typeface="ProximaNova"/>
              </a:rPr>
              <a:t>контент,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ProximaNova"/>
              </a:rPr>
              <a:t>що</a:t>
            </a:r>
            <a:r>
              <a:rPr lang="ru-RU" b="1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ProximaNova"/>
              </a:rPr>
              <a:t>створює</a:t>
            </a:r>
            <a:r>
              <a:rPr lang="ru-RU" b="1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ProximaNova"/>
              </a:rPr>
              <a:t>користувач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. </a:t>
            </a:r>
            <a:r>
              <a:rPr lang="en-US" i="0" dirty="0">
                <a:solidFill>
                  <a:srgbClr val="000000"/>
                </a:solidFill>
                <a:effectLst/>
                <a:latin typeface="ProximaNova"/>
              </a:rPr>
              <a:t>UGC 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є незалежною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унікальною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думкою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про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товари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й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послуги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виражену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в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різних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форматах: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аудіо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відео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текстовому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або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у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вигляді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фото.</a:t>
            </a:r>
          </a:p>
          <a:p>
            <a:pPr algn="just"/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Такий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тип контенту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ідеально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підходить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для будь-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якого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бізнесу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. Контент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користувача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створюють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звичайні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b="1" i="0" dirty="0">
                <a:solidFill>
                  <a:srgbClr val="000000"/>
                </a:solidFill>
                <a:effectLst/>
                <a:latin typeface="ProximaNova"/>
              </a:rPr>
              <a:t>люди для людей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.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Це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не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професійні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фотознімки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завдання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яких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полягає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в тому,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щоб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продати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щось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а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аматорські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зроблені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за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допомогою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телефону. </a:t>
            </a:r>
            <a:r>
              <a:rPr lang="ru-RU" b="1" i="0" u="sng" dirty="0">
                <a:solidFill>
                  <a:srgbClr val="000000"/>
                </a:solidFill>
                <a:effectLst/>
                <a:latin typeface="ProximaNova"/>
              </a:rPr>
              <a:t>Головна мета такого контенту — </a:t>
            </a:r>
            <a:r>
              <a:rPr lang="ru-RU" b="1" i="0" u="sng" dirty="0" err="1">
                <a:solidFill>
                  <a:srgbClr val="000000"/>
                </a:solidFill>
                <a:effectLst/>
                <a:latin typeface="ProximaNova"/>
              </a:rPr>
              <a:t>поділитися</a:t>
            </a:r>
            <a:r>
              <a:rPr lang="ru-RU" b="1" i="0" u="sng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b="1" i="0" u="sng" dirty="0" err="1">
                <a:solidFill>
                  <a:srgbClr val="000000"/>
                </a:solidFill>
                <a:effectLst/>
                <a:latin typeface="ProximaNova"/>
              </a:rPr>
              <a:t>інформацією</a:t>
            </a:r>
            <a:r>
              <a:rPr lang="ru-RU" b="1" i="0" u="sng" dirty="0">
                <a:solidFill>
                  <a:srgbClr val="000000"/>
                </a:solidFill>
                <a:effectLst/>
                <a:latin typeface="ProximaNova"/>
              </a:rPr>
              <a:t> про </a:t>
            </a:r>
            <a:r>
              <a:rPr lang="ru-RU" b="1" i="0" u="sng" dirty="0" err="1">
                <a:solidFill>
                  <a:srgbClr val="000000"/>
                </a:solidFill>
                <a:effectLst/>
                <a:latin typeface="ProximaNova"/>
              </a:rPr>
              <a:t>улюблений</a:t>
            </a:r>
            <a:r>
              <a:rPr lang="ru-RU" b="1" i="0" u="sng" dirty="0">
                <a:solidFill>
                  <a:srgbClr val="000000"/>
                </a:solidFill>
                <a:effectLst/>
                <a:latin typeface="ProximaNova"/>
              </a:rPr>
              <a:t> продукт </a:t>
            </a:r>
            <a:r>
              <a:rPr lang="ru-RU" b="1" i="0" u="sng" dirty="0" err="1">
                <a:solidFill>
                  <a:srgbClr val="000000"/>
                </a:solidFill>
                <a:effectLst/>
                <a:latin typeface="ProximaNova"/>
              </a:rPr>
              <a:t>або</a:t>
            </a:r>
            <a:r>
              <a:rPr lang="ru-RU" b="1" i="0" u="sng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b="1" i="0" u="sng" dirty="0" err="1">
                <a:solidFill>
                  <a:srgbClr val="000000"/>
                </a:solidFill>
                <a:effectLst/>
                <a:latin typeface="ProximaNova"/>
              </a:rPr>
              <a:t>розповісти</a:t>
            </a:r>
            <a:r>
              <a:rPr lang="ru-RU" b="1" i="0" u="sng" dirty="0">
                <a:solidFill>
                  <a:srgbClr val="000000"/>
                </a:solidFill>
                <a:effectLst/>
                <a:latin typeface="ProximaNova"/>
              </a:rPr>
              <a:t> про </a:t>
            </a:r>
            <a:r>
              <a:rPr lang="ru-RU" b="1" i="0" u="sng" dirty="0" err="1">
                <a:solidFill>
                  <a:srgbClr val="000000"/>
                </a:solidFill>
                <a:effectLst/>
                <a:latin typeface="ProximaNova"/>
              </a:rPr>
              <a:t>послугу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після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якої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ви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залишилися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дуже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ru-RU" i="0" dirty="0" err="1">
                <a:solidFill>
                  <a:srgbClr val="000000"/>
                </a:solidFill>
                <a:effectLst/>
                <a:latin typeface="ProximaNova"/>
              </a:rPr>
              <a:t>задоволеними</a:t>
            </a:r>
            <a:r>
              <a:rPr lang="ru-RU" i="0" dirty="0">
                <a:solidFill>
                  <a:srgbClr val="000000"/>
                </a:solidFill>
                <a:effectLst/>
                <a:latin typeface="ProximaNova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55B8F-2265-A13B-4B83-1E8B4D8B418C}"/>
              </a:ext>
            </a:extLst>
          </p:cNvPr>
          <p:cNvSpPr txBox="1"/>
          <p:nvPr/>
        </p:nvSpPr>
        <p:spPr>
          <a:xfrm>
            <a:off x="434788" y="4738469"/>
            <a:ext cx="1132242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 latinLnBrk="0"/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Натомість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контент,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створений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споживачами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не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сприймається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як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рекламний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. “Сарафанному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радіо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”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довіряють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більше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ніж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офіційній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сторінці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бренду.</a:t>
            </a:r>
          </a:p>
          <a:p>
            <a:pPr algn="just" fontAlgn="base" latinLnBrk="0"/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Користувачі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не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довіряють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брендам,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користувачі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довіряють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людям.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Пости в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соцмережах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тематичні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статті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блогерів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та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журналістів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відгуки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лідерів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думок,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розпаковки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в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Instagram –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це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приклади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каналів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комунікації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які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разом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формують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так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зване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earned media. 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8D27D-FB66-16EF-27D8-495631FD08C3}"/>
              </a:ext>
            </a:extLst>
          </p:cNvPr>
          <p:cNvSpPr txBox="1"/>
          <p:nvPr/>
        </p:nvSpPr>
        <p:spPr>
          <a:xfrm>
            <a:off x="434788" y="2413337"/>
            <a:ext cx="11322424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 latinLnBrk="0"/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Щоб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допомогти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своїм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клієнтам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поділитися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інформацією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з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друзями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у кафе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по-особливому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подають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страви,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переймаються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правильним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освітленням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створюють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затишний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інтер’єр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будують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складні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вітрини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облаштовують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інста-зони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ексклюзивний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п</a:t>
            </a:r>
            <a:r>
              <a:rPr lang="uk-UA" dirty="0" err="1">
                <a:solidFill>
                  <a:srgbClr val="000000"/>
                </a:solidFill>
                <a:latin typeface="var(--stk-f_family)"/>
              </a:rPr>
              <a:t>ідхід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. </a:t>
            </a:r>
          </a:p>
          <a:p>
            <a:pPr algn="just" fontAlgn="base" latinLnBrk="0"/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Наприклад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Starbucks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постійно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працює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з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користувальницьким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контентом і робить все для того,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щоб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клієнтам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хотілось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його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створювати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. Для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цього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в 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Starbucks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підписують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скляночки,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влаштовують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конкурси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випускають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наліпки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та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власний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мерч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(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одяг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, чашки,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екосумки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, значки і т.д.),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створюють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ситуативний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контент,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яким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хочеться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ділитися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(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червоні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принти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для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чашок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у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період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1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різдвяних</a:t>
            </a:r>
            <a:r>
              <a:rPr lang="ru-RU" b="0" i="1" u="none" strike="noStrike" dirty="0">
                <a:solidFill>
                  <a:srgbClr val="000000"/>
                </a:solidFill>
                <a:effectLst/>
                <a:latin typeface="var(--stk-f_family)"/>
              </a:rPr>
              <a:t> свят) тощо.</a:t>
            </a:r>
          </a:p>
        </p:txBody>
      </p:sp>
    </p:spTree>
    <p:extLst>
      <p:ext uri="{BB962C8B-B14F-4D97-AF65-F5344CB8AC3E}">
        <p14:creationId xmlns:p14="http://schemas.microsoft.com/office/powerpoint/2010/main" val="2568888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4699C1-FD15-A823-745B-139846E733F6}"/>
              </a:ext>
            </a:extLst>
          </p:cNvPr>
          <p:cNvSpPr txBox="1"/>
          <p:nvPr/>
        </p:nvSpPr>
        <p:spPr>
          <a:xfrm>
            <a:off x="6875929" y="798382"/>
            <a:ext cx="4688541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fontAlgn="base" latinLnBrk="0"/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--b_family)"/>
              </a:rPr>
              <a:t>Як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--b_family)"/>
              </a:rPr>
              <a:t>публікувати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--b_family)"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var(--stk-f--b_family)"/>
              </a:rPr>
              <a:t>UGC</a:t>
            </a:r>
            <a:endParaRPr lang="en-US" b="1" i="0" u="none" strike="noStrike" dirty="0">
              <a:solidFill>
                <a:srgbClr val="000000"/>
              </a:solidFill>
              <a:effectLst/>
              <a:latin typeface="var(--stk-f_family)"/>
            </a:endParaRPr>
          </a:p>
          <a:p>
            <a:pPr algn="l" fontAlgn="base" latinLnBrk="0"/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--b_family)"/>
              </a:rPr>
              <a:t>Завжди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--b_family)"/>
              </a:rPr>
              <a:t>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--b_family)"/>
              </a:rPr>
              <a:t>запитуйте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--b_family)"/>
              </a:rPr>
              <a:t> про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--b_family)"/>
              </a:rPr>
              <a:t>дозвіл</a:t>
            </a:r>
            <a:endParaRPr lang="ru-RU" b="1" i="0" u="none" strike="noStrike" dirty="0">
              <a:solidFill>
                <a:srgbClr val="000000"/>
              </a:solidFill>
              <a:effectLst/>
              <a:latin typeface="var(--stk-f_family)"/>
            </a:endParaRPr>
          </a:p>
          <a:p>
            <a:pPr algn="just" fontAlgn="base" latinLnBrk="0"/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Фірмовий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хештег –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це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відмінний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спосіб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зібрати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створений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користувачем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контент.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Однак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навіть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у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цьому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випадку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варто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попросити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дозвіл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в автора на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використання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його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матеріалів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(мова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йде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не про перепост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сторіз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а про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окрему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публікацію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).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Нехтування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дозволом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може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роздратувати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навіть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найпалкіших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прихильників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.</a:t>
            </a:r>
          </a:p>
          <a:p>
            <a:pPr algn="l" fontAlgn="base" latinLnBrk="0"/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Вказуйте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дані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автора контенту</a:t>
            </a:r>
          </a:p>
          <a:p>
            <a:pPr algn="just" fontAlgn="base" latinLnBrk="0"/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Позначайте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їх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безпосередньо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в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публікації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.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Вкажіть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що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саме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використовуєте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: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зображення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текст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або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і те, і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інше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.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Завжди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залишайте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підпис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–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це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має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додаткову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перевагу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: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всі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охочі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можуть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перевірити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чи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справді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вміст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створено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кимось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хто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не є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працівником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var(--stk-f_family)"/>
              </a:rPr>
              <a:t>компанії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9FA9B4-9ABA-9AF4-55D7-FEB2D3AE2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2" y="3612776"/>
            <a:ext cx="6137653" cy="29957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268EC-FC0C-B858-653B-0EE1CE522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2" y="117361"/>
            <a:ext cx="6137653" cy="34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7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3EF6C8-80EC-0E4C-8CA5-652F01586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3" y="296298"/>
            <a:ext cx="6870700" cy="5397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5A7F28-68E8-DFD4-2EE3-F8CA8BB4F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 t="23683" r="3762" b="12806"/>
          <a:stretch/>
        </p:blipFill>
        <p:spPr>
          <a:xfrm>
            <a:off x="7353241" y="296298"/>
            <a:ext cx="4233446" cy="312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35F928-DD70-9FD0-BC1A-0235D030C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18" y="3550680"/>
            <a:ext cx="5611922" cy="27207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079EC8-DB66-A30A-68A4-D74598879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58" y="3064321"/>
            <a:ext cx="2724124" cy="32466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1A02A-8F05-08E0-9F53-548869DBD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62909" r="10097" b="12639"/>
          <a:stretch/>
        </p:blipFill>
        <p:spPr>
          <a:xfrm>
            <a:off x="74002" y="5370315"/>
            <a:ext cx="4197490" cy="12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7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F60702-989B-E0A8-8AC3-13CE38DDE068}"/>
              </a:ext>
            </a:extLst>
          </p:cNvPr>
          <p:cNvSpPr txBox="1"/>
          <p:nvPr/>
        </p:nvSpPr>
        <p:spPr>
          <a:xfrm>
            <a:off x="419877" y="167006"/>
            <a:ext cx="4667625" cy="600356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indent="457200" algn="l">
              <a:lnSpc>
                <a:spcPct val="150000"/>
              </a:lnSpc>
            </a:pPr>
            <a:r>
              <a:rPr lang="ru-RU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Підсумуємо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UGC: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Чарівна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паличка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довіру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купити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купувати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доказ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l">
              <a:lnSpc>
                <a:spcPct val="150000"/>
              </a:lnSpc>
            </a:pPr>
            <a:r>
              <a:rPr lang="ru-RU" sz="1600" i="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Найлегше</a:t>
            </a:r>
            <a:r>
              <a:rPr lang="ru-RU" sz="1600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вплинути</a:t>
            </a:r>
            <a:r>
              <a:rPr lang="ru-RU" sz="1600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i="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600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1600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користувача</a:t>
            </a:r>
            <a:r>
              <a:rPr lang="ru-RU" sz="1600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Купити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рекламу в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блогерів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Запустити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контентом.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мотивацію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знижкою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грошима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продуктом у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подарунок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Запросити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експертів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 —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тих самих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блогерів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Піарити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хештег.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FF688-57D6-24D8-29A0-D6F6B984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42" y="167006"/>
            <a:ext cx="3339484" cy="6003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C62A9A-1D9E-2B31-C37C-58961C8C4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69" y="167006"/>
            <a:ext cx="3377007" cy="60035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74580EA0-39AD-BB0C-7773-3A9B3E798458}"/>
                  </a:ext>
                </a:extLst>
              </p14:cNvPr>
              <p14:cNvContentPartPr/>
              <p14:nvPr/>
            </p14:nvContentPartPr>
            <p14:xfrm>
              <a:off x="6167219" y="942201"/>
              <a:ext cx="82224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74580EA0-39AD-BB0C-7773-3A9B3E7984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4579" y="879201"/>
                <a:ext cx="9478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1C37EAB-7A6E-65F0-4163-C433A15D81FD}"/>
                  </a:ext>
                </a:extLst>
              </p14:cNvPr>
              <p14:cNvContentPartPr/>
              <p14:nvPr/>
            </p14:nvContentPartPr>
            <p14:xfrm>
              <a:off x="5644859" y="905121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1C37EAB-7A6E-65F0-4163-C433A15D81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82219" y="84212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345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03E1C-EE1F-038C-D0F4-B5F08477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0" y="179398"/>
            <a:ext cx="3867705" cy="61119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CC70C-2AB5-6522-69A9-15CCD249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4" t="29002" r="34062" b="61562"/>
          <a:stretch/>
        </p:blipFill>
        <p:spPr>
          <a:xfrm>
            <a:off x="6246055" y="393895"/>
            <a:ext cx="4119428" cy="19413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F39B8C-0FB2-E569-F992-7DB24888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30479" r="64403" b="63538"/>
          <a:stretch/>
        </p:blipFill>
        <p:spPr>
          <a:xfrm>
            <a:off x="6246055" y="2630659"/>
            <a:ext cx="4801405" cy="1434903"/>
          </a:xfrm>
          <a:prstGeom prst="rect">
            <a:avLst/>
          </a:prstGeom>
        </p:spPr>
      </p:pic>
      <p:cxnSp>
        <p:nvCxnSpPr>
          <p:cNvPr id="7" name="Соединитель: уступ 8">
            <a:extLst>
              <a:ext uri="{FF2B5EF4-FFF2-40B4-BE49-F238E27FC236}">
                <a16:creationId xmlns:a16="http://schemas.microsoft.com/office/drawing/2014/main" id="{E1321829-E12E-E9EC-67B2-FF12DB6B8336}"/>
              </a:ext>
            </a:extLst>
          </p:cNvPr>
          <p:cNvCxnSpPr>
            <a:cxnSpLocks/>
          </p:cNvCxnSpPr>
          <p:nvPr/>
        </p:nvCxnSpPr>
        <p:spPr>
          <a:xfrm flipV="1">
            <a:off x="3108960" y="1575582"/>
            <a:ext cx="3137095" cy="759655"/>
          </a:xfrm>
          <a:prstGeom prst="bentConnector3">
            <a:avLst>
              <a:gd name="adj1" fmla="val 45964"/>
            </a:avLst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8">
            <a:extLst>
              <a:ext uri="{FF2B5EF4-FFF2-40B4-BE49-F238E27FC236}">
                <a16:creationId xmlns:a16="http://schemas.microsoft.com/office/drawing/2014/main" id="{4157DA00-BF88-8022-2174-F43D0ED9C635}"/>
              </a:ext>
            </a:extLst>
          </p:cNvPr>
          <p:cNvCxnSpPr>
            <a:cxnSpLocks/>
          </p:cNvCxnSpPr>
          <p:nvPr/>
        </p:nvCxnSpPr>
        <p:spPr>
          <a:xfrm>
            <a:off x="1263748" y="2293034"/>
            <a:ext cx="4982307" cy="745588"/>
          </a:xfrm>
          <a:prstGeom prst="bentConnector3">
            <a:avLst>
              <a:gd name="adj1" fmla="val 14424"/>
            </a:avLst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36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6B7B07-C40E-11DB-C010-36A8ABCE5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24" y="263902"/>
            <a:ext cx="8636000" cy="58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8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78D1CD-2815-7389-5A92-7CE6602F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4" y="0"/>
            <a:ext cx="8981591" cy="621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2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5494C9-939A-49D1-B290-81DE18EC6309}"/>
              </a:ext>
            </a:extLst>
          </p:cNvPr>
          <p:cNvSpPr txBox="1"/>
          <p:nvPr/>
        </p:nvSpPr>
        <p:spPr>
          <a:xfrm>
            <a:off x="559294" y="0"/>
            <a:ext cx="827521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50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Ц</a:t>
            </a:r>
            <a:r>
              <a:rPr lang="ru-RU" sz="25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ільова</a:t>
            </a:r>
            <a:r>
              <a:rPr lang="ru-RU" sz="25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аудиторія</a:t>
            </a:r>
            <a:r>
              <a:rPr lang="ru-RU" sz="25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— це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базове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поняття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яке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використовується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в маркетингу, для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позначення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певної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кількості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uk-UA" sz="2500" dirty="0">
                <a:solidFill>
                  <a:srgbClr val="000000"/>
                </a:solidFill>
                <a:latin typeface="mont"/>
              </a:rPr>
              <a:t>осіб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об’єднані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спільними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інтересами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потребами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або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темами.</a:t>
            </a:r>
          </a:p>
          <a:p>
            <a:pPr algn="l" fontAlgn="base"/>
            <a:endParaRPr lang="ru-RU" sz="2500" dirty="0">
              <a:solidFill>
                <a:srgbClr val="000000"/>
              </a:solidFill>
              <a:latin typeface="mont"/>
            </a:endParaRPr>
          </a:p>
          <a:p>
            <a:pPr algn="just" fontAlgn="base"/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Цільова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аудиторія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бренду 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—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це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люди,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можуть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стати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потенційними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покупцями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того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чи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іншого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товару/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послуги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. 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Для максимально точного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визначення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своєї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цільової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аудиторії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її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слід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поділити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на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кілька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секторів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за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загальними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ознаками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: гендером,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віковим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географічним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фінансовим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професійним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та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ін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1E58E-C5C2-82B4-0265-3F865810E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25" y="768349"/>
            <a:ext cx="3807655" cy="3397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B0B06-33E1-4939-041D-363B9D85DB6B}"/>
              </a:ext>
            </a:extLst>
          </p:cNvPr>
          <p:cNvSpPr txBox="1"/>
          <p:nvPr/>
        </p:nvSpPr>
        <p:spPr>
          <a:xfrm>
            <a:off x="389844" y="5166321"/>
            <a:ext cx="11412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Важливо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пам’ятати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що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цільовою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аудиторією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вашого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товару/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послуги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не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можуть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бути абсолютно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всі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люди,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які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живуть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наприклад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в одному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районі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місті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або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країні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.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Кожен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окремий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товар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має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свої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унікальні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характеристики,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що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й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призводить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до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утворення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не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менш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унікальною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цільової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аудиторії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14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34CD1C-43A2-C3C7-B5BE-9C6708171AF4}"/>
              </a:ext>
            </a:extLst>
          </p:cNvPr>
          <p:cNvSpPr txBox="1"/>
          <p:nvPr/>
        </p:nvSpPr>
        <p:spPr>
          <a:xfrm>
            <a:off x="810490" y="903927"/>
            <a:ext cx="10571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Цільова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аудиторія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проекту — це сегмент людей,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якими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потрібно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шукати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спільну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мову 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ключовий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етап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розвитку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успішної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стратегії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маркетингу.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Розглянемо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декілька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базових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методів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які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завжди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є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в алгоритмах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роботи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успішного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бізнесу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  <a:p>
            <a:pPr algn="l"/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Сегментація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 ЦА за методом 5</a:t>
            </a:r>
            <a:r>
              <a:rPr lang="en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W</a:t>
            </a:r>
          </a:p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Сегментація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за методом 5</a:t>
            </a:r>
            <a:r>
              <a:rPr lang="en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W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допомагає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розібратися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ким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є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ваші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клієнти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їх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цікавить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What?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Що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?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 Це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визначає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які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товари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чи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послуги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цікавлять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вашу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аудиторію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їхні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потреби.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Who?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Хто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?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 Тут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дізнаєтеся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про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соціальні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демографічні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характеристики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клієнтів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такі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як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вік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стать,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професія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інтереси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When?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Коли?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 Це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допомагає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зрозуміти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коли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ваші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клієнти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найбільше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схильні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купувати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товари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послуги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Where?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Де?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 Ви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дізнаєтеся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де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фізично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знаходиться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ваша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аудиторія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і де вони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зазвичай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роблять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покупки.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Why?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Чому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0"/>
              </a:rPr>
              <a:t>?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 Це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розкриває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мотивацію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вашої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аудиторії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чому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вони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обирають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ваші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товари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ontserrat" pitchFamily="2" charset="0"/>
              </a:rPr>
              <a:t>послуги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82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5494C9-939A-49D1-B290-81DE18EC6309}"/>
              </a:ext>
            </a:extLst>
          </p:cNvPr>
          <p:cNvSpPr txBox="1"/>
          <p:nvPr/>
        </p:nvSpPr>
        <p:spPr>
          <a:xfrm>
            <a:off x="559294" y="0"/>
            <a:ext cx="827521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50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Ц</a:t>
            </a:r>
            <a:r>
              <a:rPr lang="ru-RU" sz="25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ільова</a:t>
            </a:r>
            <a:r>
              <a:rPr lang="ru-RU" sz="25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аудиторія</a:t>
            </a:r>
            <a:r>
              <a:rPr lang="ru-RU" sz="25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— це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базове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поняття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яке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використовується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в маркетингу, для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позначення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певної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кількості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uk-UA" sz="2500" dirty="0">
                <a:solidFill>
                  <a:srgbClr val="000000"/>
                </a:solidFill>
                <a:latin typeface="mont"/>
              </a:rPr>
              <a:t>осіб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об’єднані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спільними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інтересами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потребами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або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темами.</a:t>
            </a:r>
          </a:p>
          <a:p>
            <a:pPr algn="l" fontAlgn="base"/>
            <a:endParaRPr lang="ru-RU" sz="2500" dirty="0">
              <a:solidFill>
                <a:srgbClr val="000000"/>
              </a:solidFill>
              <a:latin typeface="mont"/>
            </a:endParaRPr>
          </a:p>
          <a:p>
            <a:pPr algn="just" fontAlgn="base"/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Цільова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аудиторія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бренду 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— це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споживачі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можуть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стати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потенційними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покупцями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того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чи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іншого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товару/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послуги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. 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Для максимально точного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визначення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своєї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цільової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аудиторії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її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слід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поділити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на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кілька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секторів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за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загальними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ознаками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: гендером,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віковим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географічним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фінансовим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професійним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 та </a:t>
            </a:r>
            <a:r>
              <a:rPr lang="ru-RU" sz="2500" b="0" i="1" dirty="0" err="1">
                <a:solidFill>
                  <a:srgbClr val="000000"/>
                </a:solidFill>
                <a:effectLst/>
                <a:latin typeface="inherit"/>
              </a:rPr>
              <a:t>ін</a:t>
            </a:r>
            <a:r>
              <a:rPr lang="ru-RU" sz="2500" b="0" i="1" dirty="0">
                <a:solidFill>
                  <a:srgbClr val="000000"/>
                </a:solidFill>
                <a:effectLst/>
                <a:latin typeface="inherit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1E58E-C5C2-82B4-0265-3F865810E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25" y="768349"/>
            <a:ext cx="3807655" cy="3397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B0B06-33E1-4939-041D-363B9D85DB6B}"/>
              </a:ext>
            </a:extLst>
          </p:cNvPr>
          <p:cNvSpPr txBox="1"/>
          <p:nvPr/>
        </p:nvSpPr>
        <p:spPr>
          <a:xfrm>
            <a:off x="389844" y="5166321"/>
            <a:ext cx="11412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Важливо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пам’ятати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що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цільовою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аудиторією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вашого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товару/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послуги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не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можуть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бути абсолютно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всі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люди,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які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живуть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наприклад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в одному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районі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місті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або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країні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.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Кожен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окремий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товар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має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свої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унікальні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характеристики,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що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й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призводить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до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утворення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не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менш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унікальною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цільової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 </a:t>
            </a:r>
            <a:r>
              <a:rPr lang="ru-RU" sz="1800" b="1" i="0" dirty="0" err="1">
                <a:solidFill>
                  <a:srgbClr val="7030A0"/>
                </a:solidFill>
                <a:effectLst/>
                <a:latin typeface="mont"/>
              </a:rPr>
              <a:t>аудиторії</a:t>
            </a:r>
            <a:r>
              <a:rPr lang="ru-RU" sz="1800" b="1" i="0" dirty="0">
                <a:solidFill>
                  <a:srgbClr val="7030A0"/>
                </a:solidFill>
                <a:effectLst/>
                <a:latin typeface="mont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C3E1B6-F58E-E0E3-7431-E3AF993AD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354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479CF8A-1EAE-C3AF-59D6-CF9F6BE09526}"/>
              </a:ext>
            </a:extLst>
          </p:cNvPr>
          <p:cNvSpPr/>
          <p:nvPr/>
        </p:nvSpPr>
        <p:spPr>
          <a:xfrm>
            <a:off x="10099040" y="0"/>
            <a:ext cx="20929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737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56CD1F-87EF-4B26-9AED-1205D3388D81}"/>
              </a:ext>
            </a:extLst>
          </p:cNvPr>
          <p:cNvSpPr txBox="1"/>
          <p:nvPr/>
        </p:nvSpPr>
        <p:spPr>
          <a:xfrm>
            <a:off x="834501" y="168675"/>
            <a:ext cx="1018268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50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Я</a:t>
            </a:r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кою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має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бути </a:t>
            </a:r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цільова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 </a:t>
            </a:r>
            <a:r>
              <a:rPr lang="ru-RU" sz="25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аудиторія</a:t>
            </a:r>
            <a:r>
              <a:rPr lang="ru-RU" sz="25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ont"/>
              </a:rPr>
              <a:t>?</a:t>
            </a:r>
          </a:p>
          <a:p>
            <a:pPr algn="l" fontAlgn="base"/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Представником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тієї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чи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іншої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цільової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аудиторії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можуть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стати люди,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відповідають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кільком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критеріям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, а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mont"/>
              </a:rPr>
              <a:t>саме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mont"/>
              </a:rPr>
              <a:t>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Вони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повинні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бути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зацікавлені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в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продукті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.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Наприклад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у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компанії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яка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торгує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м’ясними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продуктами, не буде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покупців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серед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вегетаріанців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sz="2500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Вони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повинні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бути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спроможними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купити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продукт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Наприклад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споживачем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добірної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чорної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ікри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може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стати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тільки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людина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доходи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якого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знаходяться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на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високому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або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дуже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високому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рівні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sz="2500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Вони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повинні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бути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сприйнятливі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 до </a:t>
            </a:r>
            <a:r>
              <a:rPr lang="ru-RU" sz="2500" b="1" i="0" dirty="0" err="1">
                <a:solidFill>
                  <a:srgbClr val="000000"/>
                </a:solidFill>
                <a:effectLst/>
                <a:latin typeface="inherit"/>
              </a:rPr>
              <a:t>реклами</a:t>
            </a:r>
            <a:r>
              <a:rPr lang="ru-RU" sz="2500" b="1" i="0" dirty="0">
                <a:solidFill>
                  <a:srgbClr val="000000"/>
                </a:solidFill>
                <a:effectLst/>
                <a:latin typeface="inherit"/>
              </a:rPr>
              <a:t>.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 Тут мова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йде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про те,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що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«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шанувальників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» (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постійних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покупців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)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тієї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чи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іншої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торгової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марки буде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дуже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непросто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або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практично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неможливо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переманити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до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іншої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компанії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, яка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продає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схожі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 за характеристиками товарами/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inherit"/>
              </a:rPr>
              <a:t>послугами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inheri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82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54423-55BC-4FD8-A105-3FE907BD9EB0}"/>
              </a:ext>
            </a:extLst>
          </p:cNvPr>
          <p:cNvSpPr txBox="1"/>
          <p:nvPr/>
        </p:nvSpPr>
        <p:spPr>
          <a:xfrm>
            <a:off x="559293" y="239697"/>
            <a:ext cx="8529221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50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Д</a:t>
            </a:r>
            <a:r>
              <a:rPr lang="ru-RU" sz="25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е ми </a:t>
            </a:r>
            <a:r>
              <a:rPr lang="ru-RU" sz="2500" b="1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можемо</a:t>
            </a:r>
            <a:r>
              <a:rPr lang="ru-RU" sz="25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 </a:t>
            </a:r>
            <a:r>
              <a:rPr lang="ru-RU" sz="2500" b="1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дізнатися</a:t>
            </a:r>
            <a:r>
              <a:rPr lang="ru-RU" sz="25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 </a:t>
            </a:r>
            <a:r>
              <a:rPr lang="ru-RU" sz="2500" b="1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інформацію</a:t>
            </a:r>
            <a:r>
              <a:rPr lang="ru-RU" sz="25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 про </a:t>
            </a:r>
            <a:r>
              <a:rPr lang="ru-RU" sz="2500" b="1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наявну</a:t>
            </a:r>
            <a:r>
              <a:rPr lang="ru-RU" sz="25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ystem-ui"/>
              </a:rPr>
              <a:t> ЦА?</a:t>
            </a:r>
            <a:endParaRPr lang="ru-RU" sz="2500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system-ui"/>
            </a:endParaRPr>
          </a:p>
          <a:p>
            <a:pPr algn="l"/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Уся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основна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інформація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про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споживачів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які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активно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цікавляться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товаром, є в 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system-ui"/>
              </a:rPr>
              <a:t>Google Analytics</a:t>
            </a:r>
            <a:r>
              <a:rPr lang="uk-UA" sz="2500" b="0" i="0" dirty="0">
                <a:solidFill>
                  <a:srgbClr val="000000"/>
                </a:solidFill>
                <a:effectLst/>
                <a:latin typeface="system-ui"/>
              </a:rPr>
              <a:t>,</a:t>
            </a:r>
            <a:r>
              <a:rPr lang="uk-UA" sz="2500" b="0" i="0" dirty="0" err="1">
                <a:solidFill>
                  <a:srgbClr val="000000"/>
                </a:solidFill>
                <a:effectLst/>
                <a:latin typeface="system-ui"/>
              </a:rPr>
              <a:t>Таргетинг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system-ui"/>
              </a:rPr>
              <a:t>. </a:t>
            </a:r>
            <a:endParaRPr lang="uk-UA" sz="2500" b="0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Там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можна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дослідити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демографічні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дані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відомості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про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системи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,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що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використовуються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дані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щодо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мобільних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пристроїв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джерела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трафіку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особливості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поведінки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інтереси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аудиторії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географічні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ru-RU" sz="2500" b="0" i="0" dirty="0" err="1">
                <a:solidFill>
                  <a:srgbClr val="000000"/>
                </a:solidFill>
                <a:effectLst/>
                <a:latin typeface="system-ui"/>
              </a:rPr>
              <a:t>дані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system-ui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0C7A4B-3368-4F07-84A8-9F9B15BDA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10" y="2300513"/>
            <a:ext cx="3229333" cy="37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1145</Words>
  <Application>Microsoft Macintosh PowerPoint</Application>
  <PresentationFormat>Широкоэкранный</PresentationFormat>
  <Paragraphs>66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inherit</vt:lpstr>
      <vt:lpstr>mont</vt:lpstr>
      <vt:lpstr>montserrat</vt:lpstr>
      <vt:lpstr>ProximaNova</vt:lpstr>
      <vt:lpstr>system-ui</vt:lpstr>
      <vt:lpstr>Times New Roman</vt:lpstr>
      <vt:lpstr>var(--stk-f_family)</vt:lpstr>
      <vt:lpstr>var(--stk-f--b_family)</vt:lpstr>
      <vt:lpstr>Тема Office</vt:lpstr>
      <vt:lpstr>Сегментація ринку.  ЦІЛЬОВА АУДИТОРІЯ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 Малтиз</dc:creator>
  <cp:lastModifiedBy>Виктория Малтиз</cp:lastModifiedBy>
  <cp:revision>1</cp:revision>
  <dcterms:created xsi:type="dcterms:W3CDTF">2025-09-12T11:14:37Z</dcterms:created>
  <dcterms:modified xsi:type="dcterms:W3CDTF">2025-09-12T11:15:03Z</dcterms:modified>
</cp:coreProperties>
</file>