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1"/>
  </p:notesMasterIdLst>
  <p:sldIdLst>
    <p:sldId id="258" r:id="rId2"/>
    <p:sldId id="259" r:id="rId3"/>
    <p:sldId id="282" r:id="rId4"/>
    <p:sldId id="283" r:id="rId5"/>
    <p:sldId id="291" r:id="rId6"/>
    <p:sldId id="284" r:id="rId7"/>
    <p:sldId id="274" r:id="rId8"/>
    <p:sldId id="285" r:id="rId9"/>
    <p:sldId id="326" r:id="rId10"/>
    <p:sldId id="327" r:id="rId11"/>
    <p:sldId id="328" r:id="rId12"/>
    <p:sldId id="347" r:id="rId13"/>
    <p:sldId id="275" r:id="rId14"/>
    <p:sldId id="346" r:id="rId15"/>
    <p:sldId id="279" r:id="rId16"/>
    <p:sldId id="344" r:id="rId17"/>
    <p:sldId id="345" r:id="rId18"/>
    <p:sldId id="278" r:id="rId19"/>
    <p:sldId id="280" r:id="rId20"/>
    <p:sldId id="281" r:id="rId21"/>
    <p:sldId id="309" r:id="rId22"/>
    <p:sldId id="321" r:id="rId23"/>
    <p:sldId id="322" r:id="rId24"/>
    <p:sldId id="323" r:id="rId25"/>
    <p:sldId id="324" r:id="rId26"/>
    <p:sldId id="325" r:id="rId27"/>
    <p:sldId id="305" r:id="rId28"/>
    <p:sldId id="308" r:id="rId29"/>
    <p:sldId id="306" r:id="rId30"/>
    <p:sldId id="307" r:id="rId31"/>
    <p:sldId id="302" r:id="rId32"/>
    <p:sldId id="303" r:id="rId33"/>
    <p:sldId id="310" r:id="rId34"/>
    <p:sldId id="304" r:id="rId35"/>
    <p:sldId id="343" r:id="rId36"/>
    <p:sldId id="330" r:id="rId37"/>
    <p:sldId id="331" r:id="rId38"/>
    <p:sldId id="332" r:id="rId39"/>
    <p:sldId id="333" r:id="rId40"/>
    <p:sldId id="334" r:id="rId41"/>
    <p:sldId id="335" r:id="rId42"/>
    <p:sldId id="336" r:id="rId43"/>
    <p:sldId id="337" r:id="rId44"/>
    <p:sldId id="338" r:id="rId45"/>
    <p:sldId id="339" r:id="rId46"/>
    <p:sldId id="286" r:id="rId47"/>
    <p:sldId id="287" r:id="rId48"/>
    <p:sldId id="288" r:id="rId49"/>
    <p:sldId id="289" r:id="rId50"/>
    <p:sldId id="293" r:id="rId51"/>
    <p:sldId id="292" r:id="rId52"/>
    <p:sldId id="294" r:id="rId53"/>
    <p:sldId id="295" r:id="rId54"/>
    <p:sldId id="296" r:id="rId55"/>
    <p:sldId id="297" r:id="rId56"/>
    <p:sldId id="298" r:id="rId57"/>
    <p:sldId id="299" r:id="rId58"/>
    <p:sldId id="300" r:id="rId59"/>
    <p:sldId id="301" r:id="rId6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11" Type="http://schemas.openxmlformats.org/officeDocument/2006/relationships/image" Target="../media/image59.wmf"/><Relationship Id="rId5" Type="http://schemas.openxmlformats.org/officeDocument/2006/relationships/image" Target="../media/image53.wmf"/><Relationship Id="rId10" Type="http://schemas.openxmlformats.org/officeDocument/2006/relationships/image" Target="../media/image58.wmf"/><Relationship Id="rId4" Type="http://schemas.openxmlformats.org/officeDocument/2006/relationships/image" Target="../media/image52.wmf"/><Relationship Id="rId9"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55.wmf"/><Relationship Id="rId1" Type="http://schemas.openxmlformats.org/officeDocument/2006/relationships/image" Target="../media/image60.wmf"/><Relationship Id="rId6" Type="http://schemas.openxmlformats.org/officeDocument/2006/relationships/image" Target="../media/image63.wmf"/><Relationship Id="rId5" Type="http://schemas.openxmlformats.org/officeDocument/2006/relationships/image" Target="../media/image56.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7.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6.wmf"/><Relationship Id="rId5" Type="http://schemas.openxmlformats.org/officeDocument/2006/relationships/image" Target="../media/image21.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4.wmf"/><Relationship Id="rId4"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6</a:t>
            </a:fld>
            <a:endParaRPr lang="uk-UA" dirty="0"/>
          </a:p>
        </p:txBody>
      </p:sp>
    </p:spTree>
    <p:extLst>
      <p:ext uri="{BB962C8B-B14F-4D97-AF65-F5344CB8AC3E}">
        <p14:creationId xmlns:p14="http://schemas.microsoft.com/office/powerpoint/2010/main" val="219228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0.wmf"/><Relationship Id="rId4" Type="http://schemas.openxmlformats.org/officeDocument/2006/relationships/image" Target="../media/image14.wmf"/><Relationship Id="rId9" Type="http://schemas.openxmlformats.org/officeDocument/2006/relationships/oleObject" Target="../embeddings/oleObject1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0.wmf"/><Relationship Id="rId4" Type="http://schemas.openxmlformats.org/officeDocument/2006/relationships/image" Target="../media/image16.wmf"/><Relationship Id="rId9"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7.wmf"/><Relationship Id="rId5" Type="http://schemas.openxmlformats.org/officeDocument/2006/relationships/oleObject" Target="../embeddings/oleObject20.bin"/><Relationship Id="rId4" Type="http://schemas.openxmlformats.org/officeDocument/2006/relationships/image" Target="../media/image26.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8.wmf"/></Relationships>
</file>

<file path=ppt/slides/_rels/slide3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2.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8.wmf"/><Relationship Id="rId4" Type="http://schemas.openxmlformats.org/officeDocument/2006/relationships/image" Target="../media/image31.wmf"/><Relationship Id="rId9" Type="http://schemas.openxmlformats.org/officeDocument/2006/relationships/oleObject" Target="../embeddings/oleObject25.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1.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2.wmf"/><Relationship Id="rId11" Type="http://schemas.openxmlformats.org/officeDocument/2006/relationships/oleObject" Target="../embeddings/oleObject38.bin"/><Relationship Id="rId5" Type="http://schemas.openxmlformats.org/officeDocument/2006/relationships/oleObject" Target="../embeddings/oleObject34.bin"/><Relationship Id="rId10" Type="http://schemas.openxmlformats.org/officeDocument/2006/relationships/oleObject" Target="../embeddings/oleObject37.bin"/><Relationship Id="rId4" Type="http://schemas.openxmlformats.org/officeDocument/2006/relationships/image" Target="../media/image41.wmf"/><Relationship Id="rId9" Type="http://schemas.openxmlformats.org/officeDocument/2006/relationships/image" Target="../media/image43.wmf"/></Relationships>
</file>

<file path=ppt/slides/_rels/slide3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9.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41.bin"/><Relationship Id="rId5" Type="http://schemas.openxmlformats.org/officeDocument/2006/relationships/oleObject" Target="../embeddings/oleObject40.bin"/><Relationship Id="rId4" Type="http://schemas.openxmlformats.org/officeDocument/2006/relationships/image" Target="../media/image45.wmf"/></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image" Target="../media/image46.png"/><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44.bin"/><Relationship Id="rId5" Type="http://schemas.openxmlformats.org/officeDocument/2006/relationships/image" Target="../media/image41.wmf"/><Relationship Id="rId10" Type="http://schemas.openxmlformats.org/officeDocument/2006/relationships/oleObject" Target="../embeddings/oleObject47.bin"/><Relationship Id="rId4" Type="http://schemas.openxmlformats.org/officeDocument/2006/relationships/oleObject" Target="../embeddings/oleObject43.bin"/><Relationship Id="rId9" Type="http://schemas.openxmlformats.org/officeDocument/2006/relationships/image" Target="../media/image42.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oleObject" Target="../embeddings/oleObject49.bin"/><Relationship Id="rId4" Type="http://schemas.openxmlformats.org/officeDocument/2006/relationships/image" Target="../media/image41.wmf"/></Relationships>
</file>

<file path=ppt/slides/_rels/slide4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1.wmf"/></Relationships>
</file>

<file path=ppt/slides/_rels/slide45.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6.bin"/><Relationship Id="rId18" Type="http://schemas.openxmlformats.org/officeDocument/2006/relationships/image" Target="../media/image56.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3.wmf"/><Relationship Id="rId17" Type="http://schemas.openxmlformats.org/officeDocument/2006/relationships/oleObject" Target="../embeddings/oleObject58.bin"/><Relationship Id="rId25" Type="http://schemas.openxmlformats.org/officeDocument/2006/relationships/image" Target="../media/image59.wmf"/><Relationship Id="rId2" Type="http://schemas.openxmlformats.org/officeDocument/2006/relationships/slideLayout" Target="../slideLayouts/slideLayout2.xml"/><Relationship Id="rId16" Type="http://schemas.openxmlformats.org/officeDocument/2006/relationships/image" Target="../media/image55.wmf"/><Relationship Id="rId20" Type="http://schemas.openxmlformats.org/officeDocument/2006/relationships/image" Target="../media/image57.wmf"/><Relationship Id="rId1" Type="http://schemas.openxmlformats.org/officeDocument/2006/relationships/vmlDrawing" Target="../drawings/vmlDrawing15.vml"/><Relationship Id="rId6" Type="http://schemas.openxmlformats.org/officeDocument/2006/relationships/image" Target="../media/image50.wmf"/><Relationship Id="rId11" Type="http://schemas.openxmlformats.org/officeDocument/2006/relationships/oleObject" Target="../embeddings/oleObject55.bin"/><Relationship Id="rId24" Type="http://schemas.openxmlformats.org/officeDocument/2006/relationships/oleObject" Target="../embeddings/oleObject62.bin"/><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10" Type="http://schemas.openxmlformats.org/officeDocument/2006/relationships/image" Target="../media/image52.wmf"/><Relationship Id="rId19" Type="http://schemas.openxmlformats.org/officeDocument/2006/relationships/oleObject" Target="../embeddings/oleObject59.bin"/><Relationship Id="rId4" Type="http://schemas.openxmlformats.org/officeDocument/2006/relationships/image" Target="../media/image49.wmf"/><Relationship Id="rId9" Type="http://schemas.openxmlformats.org/officeDocument/2006/relationships/oleObject" Target="../embeddings/oleObject54.bin"/><Relationship Id="rId14" Type="http://schemas.openxmlformats.org/officeDocument/2006/relationships/image" Target="../media/image54.wmf"/><Relationship Id="rId22" Type="http://schemas.openxmlformats.org/officeDocument/2006/relationships/image" Target="../media/image58.wmf"/></Relationships>
</file>

<file path=ppt/slides/_rels/slide48.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2.wmf"/><Relationship Id="rId4" Type="http://schemas.openxmlformats.org/officeDocument/2006/relationships/image" Target="../media/image60.wmf"/><Relationship Id="rId9" Type="http://schemas.openxmlformats.org/officeDocument/2006/relationships/oleObject" Target="../embeddings/oleObject66.bin"/><Relationship Id="rId14" Type="http://schemas.openxmlformats.org/officeDocument/2006/relationships/image" Target="../media/image63.wmf"/></Relationships>
</file>

<file path=ppt/slides/_rels/slide49.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0.wmf"/><Relationship Id="rId2" Type="http://schemas.openxmlformats.org/officeDocument/2006/relationships/slideLayout" Target="../slideLayouts/slideLayout2.xml"/><Relationship Id="rId16" Type="http://schemas.openxmlformats.org/officeDocument/2006/relationships/image" Target="../media/image72.wmf"/><Relationship Id="rId1" Type="http://schemas.openxmlformats.org/officeDocument/2006/relationships/vmlDrawing" Target="../drawings/vmlDrawing17.vml"/><Relationship Id="rId6" Type="http://schemas.openxmlformats.org/officeDocument/2006/relationships/image" Target="../media/image67.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72.bin"/><Relationship Id="rId14" Type="http://schemas.openxmlformats.org/officeDocument/2006/relationships/image" Target="../media/image71.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73.w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6.wmf"/><Relationship Id="rId11" Type="http://schemas.openxmlformats.org/officeDocument/2006/relationships/oleObject" Target="../embeddings/oleObject81.bin"/><Relationship Id="rId5" Type="http://schemas.openxmlformats.org/officeDocument/2006/relationships/oleObject" Target="../embeddings/oleObject78.bin"/><Relationship Id="rId15" Type="http://schemas.openxmlformats.org/officeDocument/2006/relationships/oleObject" Target="../embeddings/oleObject83.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80.bin"/><Relationship Id="rId14" Type="http://schemas.openxmlformats.org/officeDocument/2006/relationships/image" Target="../media/image80.wmf"/></Relationships>
</file>

<file path=ppt/slides/_rels/slide58.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b="0" dirty="0">
                <a:solidFill>
                  <a:schemeClr val="bg1"/>
                </a:solidFill>
                <a:latin typeface="Arial" panose="020B0604020202020204" pitchFamily="34" charset="0"/>
                <a:cs typeface="Arial" panose="020B0604020202020204" pitchFamily="34" charset="0"/>
              </a:rPr>
              <a:t>СУЧАСНІ КОМ</a:t>
            </a:r>
            <a:r>
              <a:rPr lang="ru-RU" sz="4400" b="0" dirty="0">
                <a:solidFill>
                  <a:schemeClr val="bg1"/>
                </a:solidFill>
                <a:latin typeface="Arial" panose="020B0604020202020204" pitchFamily="34" charset="0"/>
                <a:cs typeface="Arial" panose="020B0604020202020204" pitchFamily="34" charset="0"/>
              </a:rPr>
              <a:t>П’ЮТЕРНІ</a:t>
            </a:r>
            <a:r>
              <a:rPr lang="uk-UA" sz="4400" b="0" dirty="0">
                <a:solidFill>
                  <a:schemeClr val="bg1"/>
                </a:solidFill>
                <a:latin typeface="Arial" panose="020B0604020202020204" pitchFamily="34" charset="0"/>
                <a:cs typeface="Arial" panose="020B0604020202020204" pitchFamily="34" charset="0"/>
              </a:rPr>
              <a:t> </a:t>
            </a:r>
            <a:r>
              <a:rPr lang="uk-UA" sz="4400" b="0">
                <a:solidFill>
                  <a:schemeClr val="bg1"/>
                </a:solidFill>
                <a:latin typeface="Arial" panose="020B0604020202020204" pitchFamily="34" charset="0"/>
                <a:cs typeface="Arial" panose="020B0604020202020204" pitchFamily="34" charset="0"/>
              </a:rPr>
              <a:t>ГРАФІЧНІ </a:t>
            </a:r>
            <a:r>
              <a:rPr lang="uk-UA" sz="4400" b="0" smtClean="0">
                <a:solidFill>
                  <a:schemeClr val="bg1"/>
                </a:solidFill>
                <a:latin typeface="Arial" panose="020B0604020202020204" pitchFamily="34" charset="0"/>
                <a:cs typeface="Arial" panose="020B0604020202020204" pitchFamily="34" charset="0"/>
              </a:rPr>
              <a:t>СИСТЕМИ</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9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1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1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1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1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19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3" name="Rectangle 19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5" name="Rectangle 2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2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2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2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2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2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2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2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2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2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2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2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4"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2"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6"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9" name="Rectangle 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1" name="Rectangle 3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3" name="Rectangle 3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5" name="Rectangle 3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7" name="Rectangle 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9" name="Rectangle 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1" name="Rectangle 4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3" name="Rectangle 4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5" name="Rectangle 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7"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9" name="Rectangle 1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1" name="Rectangle 1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3" name="Rectangle 15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5" name="Rectangle 1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7" name="Rectangle 1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9" name="Rectangle 16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2"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8"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6"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0"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4" name="Rectangle 1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8" name="Rectangle 1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92"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96" name="Rectangle 1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00" name="Rectangle 1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02" name="Rectangle 1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Метод складається з наступної послідовності </a:t>
            </a:r>
            <a:r>
              <a:rPr lang="uk-UA" dirty="0" err="1"/>
              <a:t>дій.Знайти</a:t>
            </a:r>
            <a:r>
              <a:rPr lang="uk-UA" dirty="0"/>
              <a:t> внутрішню точку і взяти її в якості початку координат. Упорядкувати точки  в відповідності полярного кута. За початкову точку  береться точка з мінімальною - координатою. Обхід здійснюється проти годинникової стрілки. Нехай точка  і потрібно визначити  чи включати точку . Якщо точка буде розташована зліва від прямої, що несе відрізок (  ), рис 4.1.а. то за визначенням  буде належати опуклій оболонці. У противному випадку (рис. 4.1.</a:t>
            </a:r>
            <a:r>
              <a:rPr lang="en-US" dirty="0"/>
              <a:t>b</a:t>
            </a:r>
            <a:r>
              <a:rPr lang="uk-UA" dirty="0"/>
              <a:t> ) вона вилучається з розгляду і переходимо до перевірки точки</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1151196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pic>
        <p:nvPicPr>
          <p:cNvPr id="368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0095" y="2434610"/>
            <a:ext cx="5123810" cy="285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7008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smtClean="0"/>
              <a:t>Складність метода </a:t>
            </a:r>
            <a:r>
              <a:rPr lang="en-US" dirty="0" smtClean="0"/>
              <a:t>O(</a:t>
            </a:r>
            <a:r>
              <a:rPr lang="en-US" dirty="0" err="1" smtClean="0"/>
              <a:t>NlogN</a:t>
            </a:r>
            <a:r>
              <a:rPr lang="en-US"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4151082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Джарвіса</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pic>
        <p:nvPicPr>
          <p:cNvPr id="15362" name="Picture 2" descr="C:\Users\Владелец\Pictures\index.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792" y="2348880"/>
            <a:ext cx="3888431" cy="2595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486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3683238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smtClean="0">
                <a:solidFill>
                  <a:schemeClr val="bg1"/>
                </a:solidFill>
                <a:latin typeface="Arial" panose="020B0604020202020204" pitchFamily="34" charset="0"/>
                <a:cs typeface="Arial" panose="020B0604020202020204" pitchFamily="34" charset="0"/>
              </a:rPr>
              <a:t/>
            </a:r>
            <a:br>
              <a:rPr lang="en-US"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опуклої оболонки.</a:t>
            </a:r>
            <a:endParaRPr lang="ru-RU" b="0"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цьому методі вихідна множина точок розбивається на дві підмножини , кожна з яких буде містити одну з двох ломаних, об’єднання яких дає багатокутник опуклої оболонки . Початкове розбиття визначається прямою, яка проходить через дві точки </a:t>
            </a:r>
            <a:r>
              <a:rPr lang="en-US" dirty="0" smtClean="0">
                <a:solidFill>
                  <a:schemeClr val="bg1"/>
                </a:solidFill>
                <a:latin typeface="Arial" panose="020B0604020202020204" pitchFamily="34" charset="0"/>
                <a:cs typeface="Arial" panose="020B0604020202020204" pitchFamily="34" charset="0"/>
              </a:rPr>
              <a:t>l</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мають відповідно найменшу і найбільшу абсцису. Позначимо через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підмножину </a:t>
            </a:r>
            <a:r>
              <a:rPr lang="uk-UA" dirty="0">
                <a:solidFill>
                  <a:schemeClr val="bg1"/>
                </a:solidFill>
                <a:latin typeface="Arial" panose="020B0604020202020204" pitchFamily="34" charset="0"/>
                <a:cs typeface="Arial" panose="020B0604020202020204" pitchFamily="34" charset="0"/>
              </a:rPr>
              <a:t>точок розташованих вище або на </a:t>
            </a:r>
            <a:r>
              <a:rPr lang="uk-UA" dirty="0" smtClean="0">
                <a:solidFill>
                  <a:schemeClr val="bg1"/>
                </a:solidFill>
                <a:latin typeface="Arial" panose="020B0604020202020204" pitchFamily="34" charset="0"/>
                <a:cs typeface="Arial" panose="020B0604020202020204" pitchFamily="34" charset="0"/>
              </a:rPr>
              <a:t>прямій</a:t>
            </a:r>
            <a:r>
              <a:rPr lang="en-US" dirty="0" smtClean="0">
                <a:solidFill>
                  <a:schemeClr val="bg1"/>
                </a:solidFill>
                <a:latin typeface="Arial" panose="020B0604020202020204" pitchFamily="34" charset="0"/>
                <a:cs typeface="Arial" panose="020B0604020202020204" pitchFamily="34" charset="0"/>
              </a:rPr>
              <a:t>   lr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  через  </a:t>
            </a:r>
            <a:r>
              <a:rPr lang="en-US" dirty="0" smtClean="0">
                <a:solidFill>
                  <a:schemeClr val="bg1"/>
                </a:solidFill>
                <a:latin typeface="Arial" panose="020B0604020202020204" pitchFamily="34" charset="0"/>
                <a:cs typeface="Arial" panose="020B0604020202020204" pitchFamily="34" charset="0"/>
              </a:rPr>
              <a:t>    -  </a:t>
            </a:r>
            <a:r>
              <a:rPr lang="uk-UA" dirty="0" smtClean="0">
                <a:solidFill>
                  <a:schemeClr val="bg1"/>
                </a:solidFill>
                <a:latin typeface="Arial" panose="020B0604020202020204" pitchFamily="34" charset="0"/>
                <a:cs typeface="Arial" panose="020B0604020202020204" pitchFamily="34" charset="0"/>
              </a:rPr>
              <a:t>підмножину </a:t>
            </a:r>
            <a:r>
              <a:rPr lang="uk-UA" dirty="0">
                <a:solidFill>
                  <a:schemeClr val="bg1"/>
                </a:solidFill>
                <a:latin typeface="Arial" panose="020B0604020202020204" pitchFamily="34" charset="0"/>
                <a:cs typeface="Arial" panose="020B0604020202020204" pitchFamily="34" charset="0"/>
              </a:rPr>
              <a:t>розташовану симетричним чином</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кожному наступному кроці обробка кожної з цих підмножин виконується наступним чином ( для визначеності розглядається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63781055"/>
              </p:ext>
            </p:extLst>
          </p:nvPr>
        </p:nvGraphicFramePr>
        <p:xfrm>
          <a:off x="1691680" y="3573016"/>
          <a:ext cx="360040" cy="372616"/>
        </p:xfrm>
        <a:graphic>
          <a:graphicData uri="http://schemas.openxmlformats.org/presentationml/2006/ole">
            <mc:AlternateContent xmlns:mc="http://schemas.openxmlformats.org/markup-compatibility/2006">
              <mc:Choice xmlns:v="urn:schemas-microsoft-com:vml" Requires="v">
                <p:oleObj spid="_x0000_s19684" name="Формула" r:id="rId3" imgW="279400" imgH="228600" progId="Equation.3">
                  <p:embed/>
                </p:oleObj>
              </mc:Choice>
              <mc:Fallback>
                <p:oleObj name="Формула" r:id="rId3" imgW="279400" imgH="228600"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3573016"/>
                        <a:ext cx="360040" cy="372616"/>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2046736"/>
              </p:ext>
            </p:extLst>
          </p:nvPr>
        </p:nvGraphicFramePr>
        <p:xfrm>
          <a:off x="3923928" y="3861048"/>
          <a:ext cx="406400" cy="393700"/>
        </p:xfrm>
        <a:graphic>
          <a:graphicData uri="http://schemas.openxmlformats.org/presentationml/2006/ole">
            <mc:AlternateContent xmlns:mc="http://schemas.openxmlformats.org/markup-compatibility/2006">
              <mc:Choice xmlns:v="urn:schemas-microsoft-com:vml" Requires="v">
                <p:oleObj spid="_x0000_s19685" name="Формула" r:id="rId5" imgW="317160" imgH="241200" progId="Equation.3">
                  <p:embed/>
                </p:oleObj>
              </mc:Choice>
              <mc:Fallback>
                <p:oleObj name="Формула" r:id="rId5" imgW="317160" imgH="241200" progId="Equation.3">
                  <p:embed/>
                  <p:pic>
                    <p:nvPicPr>
                      <p:cNvPr id="0" name="Объект 4"/>
                      <p:cNvPicPr>
                        <a:picLocks noChangeAspect="1" noChangeArrowheads="1"/>
                      </p:cNvPicPr>
                      <p:nvPr/>
                    </p:nvPicPr>
                    <p:blipFill>
                      <a:blip r:embed="rId6"/>
                      <a:srcRect/>
                      <a:stretch>
                        <a:fillRect/>
                      </a:stretch>
                    </p:blipFill>
                    <p:spPr bwMode="auto">
                      <a:xfrm>
                        <a:off x="3923928" y="3861048"/>
                        <a:ext cx="406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219719040"/>
              </p:ext>
            </p:extLst>
          </p:nvPr>
        </p:nvGraphicFramePr>
        <p:xfrm>
          <a:off x="4932040" y="5301208"/>
          <a:ext cx="358775" cy="371475"/>
        </p:xfrm>
        <a:graphic>
          <a:graphicData uri="http://schemas.openxmlformats.org/presentationml/2006/ole">
            <mc:AlternateContent xmlns:mc="http://schemas.openxmlformats.org/markup-compatibility/2006">
              <mc:Choice xmlns:v="urn:schemas-microsoft-com:vml" Requires="v">
                <p:oleObj spid="_x0000_s19686" name="Формула" r:id="rId7" imgW="279400" imgH="228600" progId="Equation.3">
                  <p:embed/>
                </p:oleObj>
              </mc:Choice>
              <mc:Fallback>
                <p:oleObj name="Формула" r:id="rId7" imgW="279400" imgH="2286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5301208"/>
                        <a:ext cx="3587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26650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20000"/>
          </a:bodyPr>
          <a:lstStyle/>
          <a:p>
            <a:r>
              <a:rPr lang="ru-RU" dirty="0">
                <a:solidFill>
                  <a:schemeClr val="bg1"/>
                </a:solidFill>
                <a:latin typeface="Arial" pitchFamily="34" charset="0"/>
                <a:cs typeface="Arial" pitchFamily="34" charset="0"/>
              </a:rPr>
              <a:t>Алгоритм </a:t>
            </a:r>
            <a:r>
              <a:rPr lang="ru-RU" dirty="0" err="1">
                <a:solidFill>
                  <a:schemeClr val="bg1"/>
                </a:solidFill>
                <a:latin typeface="Arial" pitchFamily="34" charset="0"/>
                <a:cs typeface="Arial" pitchFamily="34" charset="0"/>
              </a:rPr>
              <a:t>Джарвіса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витрачає</a:t>
            </a:r>
            <a:r>
              <a:rPr lang="ru-RU" dirty="0">
                <a:solidFill>
                  <a:schemeClr val="bg1"/>
                </a:solidFill>
                <a:latin typeface="Arial" pitchFamily="34" charset="0"/>
                <a:cs typeface="Arial" pitchFamily="34" charset="0"/>
              </a:rPr>
              <a:t> на </a:t>
            </a:r>
            <a:r>
              <a:rPr lang="ru-RU" dirty="0" err="1">
                <a:solidFill>
                  <a:schemeClr val="bg1"/>
                </a:solidFill>
                <a:latin typeface="Arial" pitchFamily="34" charset="0"/>
                <a:cs typeface="Arial" pitchFamily="34" charset="0"/>
              </a:rPr>
              <a:t>знаходження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кожної</a:t>
            </a:r>
            <a:r>
              <a:rPr lang="ru-RU" dirty="0">
                <a:solidFill>
                  <a:schemeClr val="bg1"/>
                </a:solidFill>
                <a:latin typeface="Arial" pitchFamily="34" charset="0"/>
                <a:cs typeface="Arial" pitchFamily="34" charset="0"/>
              </a:rPr>
              <a:t> точки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лінійний</a:t>
            </a:r>
            <a:r>
              <a:rPr lang="ru-RU" dirty="0">
                <a:solidFill>
                  <a:schemeClr val="bg1"/>
                </a:solidFill>
                <a:latin typeface="Arial" pitchFamily="34" charset="0"/>
                <a:cs typeface="Arial" pitchFamily="34" charset="0"/>
              </a:rPr>
              <a:t> час. </a:t>
            </a:r>
            <a:r>
              <a:rPr lang="ru-RU" dirty="0" err="1">
                <a:solidFill>
                  <a:schemeClr val="bg1"/>
                </a:solidFill>
                <a:latin typeface="Arial" pitchFamily="34" charset="0"/>
                <a:cs typeface="Arial" pitchFamily="34" charset="0"/>
              </a:rPr>
              <a:t>Оскільки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усі</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N</a:t>
            </a:r>
            <a:r>
              <a:rPr lang="ru-RU" dirty="0" smtClean="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точок</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множини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можуть</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лежати</a:t>
            </a:r>
            <a:r>
              <a:rPr lang="ru-RU" dirty="0">
                <a:solidFill>
                  <a:schemeClr val="bg1"/>
                </a:solidFill>
                <a:latin typeface="Arial" pitchFamily="34" charset="0"/>
                <a:cs typeface="Arial" pitchFamily="34" charset="0"/>
              </a:rPr>
              <a:t> на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опуклій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оболонці</a:t>
            </a:r>
            <a:r>
              <a:rPr lang="ru-RU" dirty="0">
                <a:solidFill>
                  <a:schemeClr val="bg1"/>
                </a:solidFill>
                <a:latin typeface="Arial" pitchFamily="34" charset="0"/>
                <a:cs typeface="Arial" pitchFamily="34" charset="0"/>
              </a:rPr>
              <a:t> (бути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вершинами), то час </a:t>
            </a:r>
            <a:r>
              <a:rPr lang="ru-RU" dirty="0" err="1">
                <a:solidFill>
                  <a:schemeClr val="bg1"/>
                </a:solidFill>
                <a:latin typeface="Arial" pitchFamily="34" charset="0"/>
                <a:cs typeface="Arial" pitchFamily="34" charset="0"/>
              </a:rPr>
              <a:t>виконання</a:t>
            </a:r>
            <a:r>
              <a:rPr lang="ru-RU" dirty="0">
                <a:solidFill>
                  <a:schemeClr val="bg1"/>
                </a:solidFill>
                <a:latin typeface="Arial" pitchFamily="34" charset="0"/>
                <a:cs typeface="Arial" pitchFamily="34" charset="0"/>
              </a:rPr>
              <a:t> алгоритму в </a:t>
            </a:r>
            <a:r>
              <a:rPr lang="ru-RU" dirty="0" err="1">
                <a:solidFill>
                  <a:schemeClr val="bg1"/>
                </a:solidFill>
                <a:latin typeface="Arial" pitchFamily="34" charset="0"/>
                <a:cs typeface="Arial" pitchFamily="34" charset="0"/>
              </a:rPr>
              <a:t>найгіршому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випадку</a:t>
            </a:r>
            <a:r>
              <a:rPr lang="ru-RU" dirty="0">
                <a:solidFill>
                  <a:schemeClr val="bg1"/>
                </a:solidFill>
                <a:latin typeface="Arial" pitchFamily="34" charset="0"/>
                <a:cs typeface="Arial" pitchFamily="34" charset="0"/>
              </a:rPr>
              <a:t> складе О(# ),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гірше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ніж</a:t>
            </a:r>
            <a:r>
              <a:rPr lang="ru-RU" dirty="0">
                <a:solidFill>
                  <a:schemeClr val="bg1"/>
                </a:solidFill>
                <a:latin typeface="Arial" pitchFamily="34" charset="0"/>
                <a:cs typeface="Arial" pitchFamily="34" charset="0"/>
              </a:rPr>
              <a:t> в </a:t>
            </a:r>
            <a:r>
              <a:rPr lang="ru-RU" dirty="0" err="1">
                <a:solidFill>
                  <a:schemeClr val="bg1"/>
                </a:solidFill>
                <a:latin typeface="Arial" pitchFamily="34" charset="0"/>
                <a:cs typeface="Arial" pitchFamily="34" charset="0"/>
              </a:rPr>
              <a:t>алгоритмі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Грехема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Якщо</a:t>
            </a:r>
            <a:r>
              <a:rPr lang="ru-RU" dirty="0">
                <a:solidFill>
                  <a:schemeClr val="bg1"/>
                </a:solidFill>
                <a:latin typeface="Arial" pitchFamily="34" charset="0"/>
                <a:cs typeface="Arial" pitchFamily="34" charset="0"/>
              </a:rPr>
              <a:t> в </a:t>
            </a:r>
            <a:r>
              <a:rPr lang="ru-RU" dirty="0" err="1">
                <a:solidFill>
                  <a:schemeClr val="bg1"/>
                </a:solidFill>
                <a:latin typeface="Arial" pitchFamily="34" charset="0"/>
                <a:cs typeface="Arial" pitchFamily="34" charset="0"/>
              </a:rPr>
              <a:t>дійсності</a:t>
            </a:r>
            <a:r>
              <a:rPr lang="ru-RU" dirty="0">
                <a:solidFill>
                  <a:schemeClr val="bg1"/>
                </a:solidFill>
                <a:latin typeface="Arial" pitchFamily="34" charset="0"/>
                <a:cs typeface="Arial" pitchFamily="34" charset="0"/>
              </a:rPr>
              <a:t> число вершин </a:t>
            </a:r>
            <a:r>
              <a:rPr lang="ru-RU" dirty="0" err="1">
                <a:solidFill>
                  <a:schemeClr val="bg1"/>
                </a:solidFill>
                <a:latin typeface="Arial" pitchFamily="34" charset="0"/>
                <a:cs typeface="Arial" pitchFamily="34" charset="0"/>
              </a:rPr>
              <a:t>опуклої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дорівнює</a:t>
            </a:r>
            <a:r>
              <a:rPr lang="ru-RU" dirty="0">
                <a:solidFill>
                  <a:schemeClr val="bg1"/>
                </a:solidFill>
                <a:latin typeface="Arial" pitchFamily="34" charset="0"/>
                <a:cs typeface="Arial" pitchFamily="34" charset="0"/>
              </a:rPr>
              <a:t> ℎ, то час </a:t>
            </a:r>
            <a:r>
              <a:rPr lang="ru-RU" dirty="0" err="1">
                <a:solidFill>
                  <a:schemeClr val="bg1"/>
                </a:solidFill>
                <a:latin typeface="Arial" pitchFamily="34" charset="0"/>
                <a:cs typeface="Arial" pitchFamily="34" charset="0"/>
              </a:rPr>
              <a:t>виконання</a:t>
            </a:r>
            <a:r>
              <a:rPr lang="ru-RU" dirty="0">
                <a:solidFill>
                  <a:schemeClr val="bg1"/>
                </a:solidFill>
                <a:latin typeface="Arial" pitchFamily="34" charset="0"/>
                <a:cs typeface="Arial" pitchFamily="34" charset="0"/>
              </a:rPr>
              <a:t> алгоритму </a:t>
            </a:r>
            <a:r>
              <a:rPr lang="ru-RU" dirty="0" err="1">
                <a:solidFill>
                  <a:schemeClr val="bg1"/>
                </a:solidFill>
                <a:latin typeface="Arial" pitchFamily="34" charset="0"/>
                <a:cs typeface="Arial" pitchFamily="34" charset="0"/>
              </a:rPr>
              <a:t>Джарвіса</a:t>
            </a:r>
            <a:r>
              <a:rPr lang="ru-RU" dirty="0">
                <a:solidFill>
                  <a:schemeClr val="bg1"/>
                </a:solidFill>
                <a:latin typeface="Arial" pitchFamily="34" charset="0"/>
                <a:cs typeface="Arial" pitchFamily="34" charset="0"/>
              </a:rPr>
              <a:t> буде </a:t>
            </a:r>
            <a:r>
              <a:rPr lang="ru-RU" dirty="0" smtClean="0">
                <a:solidFill>
                  <a:schemeClr val="bg1"/>
                </a:solidFill>
                <a:latin typeface="Arial" pitchFamily="34" charset="0"/>
                <a:cs typeface="Arial" pitchFamily="34" charset="0"/>
              </a:rPr>
              <a:t>О(ℎ</a:t>
            </a:r>
            <a:r>
              <a:rPr lang="en-US" dirty="0" smtClean="0">
                <a:solidFill>
                  <a:schemeClr val="bg1"/>
                </a:solidFill>
                <a:latin typeface="Arial" pitchFamily="34" charset="0"/>
                <a:cs typeface="Arial" pitchFamily="34" charset="0"/>
              </a:rPr>
              <a:t>N</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і </a:t>
            </a:r>
            <a:r>
              <a:rPr lang="ru-RU" dirty="0" err="1">
                <a:solidFill>
                  <a:schemeClr val="bg1"/>
                </a:solidFill>
                <a:latin typeface="Arial" pitchFamily="34" charset="0"/>
                <a:cs typeface="Arial" pitchFamily="34" charset="0"/>
              </a:rPr>
              <a:t>він</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дуже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ефективний</a:t>
            </a:r>
            <a:r>
              <a:rPr lang="ru-RU" dirty="0">
                <a:solidFill>
                  <a:schemeClr val="bg1"/>
                </a:solidFill>
                <a:latin typeface="Arial" pitchFamily="34" charset="0"/>
                <a:cs typeface="Arial" pitchFamily="34" charset="0"/>
              </a:rPr>
              <a:t>, коли </a:t>
            </a:r>
            <a:r>
              <a:rPr lang="ru-RU" dirty="0" err="1">
                <a:solidFill>
                  <a:schemeClr val="bg1"/>
                </a:solidFill>
                <a:latin typeface="Arial" pitchFamily="34" charset="0"/>
                <a:cs typeface="Arial" pitchFamily="34" charset="0"/>
              </a:rPr>
              <a:t>апріорі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відомо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значення</a:t>
            </a:r>
            <a:r>
              <a:rPr lang="ru-RU" dirty="0">
                <a:solidFill>
                  <a:schemeClr val="bg1"/>
                </a:solidFill>
                <a:latin typeface="Arial" pitchFamily="34" charset="0"/>
                <a:cs typeface="Arial" pitchFamily="34" charset="0"/>
              </a:rPr>
              <a:t> ℎ </a:t>
            </a:r>
            <a:r>
              <a:rPr lang="ru-RU" dirty="0" err="1">
                <a:solidFill>
                  <a:schemeClr val="bg1"/>
                </a:solidFill>
                <a:latin typeface="Arial" pitchFamily="34" charset="0"/>
                <a:cs typeface="Arial" pitchFamily="34" charset="0"/>
              </a:rPr>
              <a:t>мале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Наприклад</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якщо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оболонка</a:t>
            </a:r>
            <a:r>
              <a:rPr lang="ru-RU" dirty="0">
                <a:solidFill>
                  <a:schemeClr val="bg1"/>
                </a:solidFill>
                <a:latin typeface="Arial" pitchFamily="34" charset="0"/>
                <a:cs typeface="Arial" pitchFamily="34" charset="0"/>
              </a:rPr>
              <a:t> є </a:t>
            </a:r>
            <a:r>
              <a:rPr lang="ru-RU" dirty="0" err="1">
                <a:solidFill>
                  <a:schemeClr val="bg1"/>
                </a:solidFill>
                <a:latin typeface="Arial" pitchFamily="34" charset="0"/>
                <a:cs typeface="Arial" pitchFamily="34" charset="0"/>
              </a:rPr>
              <a:t>многокутником</a:t>
            </a:r>
            <a:r>
              <a:rPr lang="ru-RU" dirty="0">
                <a:solidFill>
                  <a:schemeClr val="bg1"/>
                </a:solidFill>
                <a:latin typeface="Arial" pitchFamily="34" charset="0"/>
                <a:cs typeface="Arial" pitchFamily="34" charset="0"/>
              </a:rPr>
              <a:t> з </a:t>
            </a:r>
            <a:r>
              <a:rPr lang="ru-RU" dirty="0" err="1">
                <a:solidFill>
                  <a:schemeClr val="bg1"/>
                </a:solidFill>
                <a:latin typeface="Arial" pitchFamily="34" charset="0"/>
                <a:cs typeface="Arial" pitchFamily="34" charset="0"/>
              </a:rPr>
              <a:t>довільним</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постійним</a:t>
            </a:r>
            <a:r>
              <a:rPr lang="ru-RU" dirty="0">
                <a:solidFill>
                  <a:schemeClr val="bg1"/>
                </a:solidFill>
                <a:latin typeface="Arial" pitchFamily="34" charset="0"/>
                <a:cs typeface="Arial" pitchFamily="34" charset="0"/>
              </a:rPr>
              <a:t> числом </a:t>
            </a:r>
            <a:r>
              <a:rPr lang="ru-RU" dirty="0" err="1">
                <a:solidFill>
                  <a:schemeClr val="bg1"/>
                </a:solidFill>
                <a:latin typeface="Arial" pitchFamily="34" charset="0"/>
                <a:cs typeface="Arial" pitchFamily="34" charset="0"/>
              </a:rPr>
              <a:t>сторін</a:t>
            </a:r>
            <a:r>
              <a:rPr lang="ru-RU" dirty="0">
                <a:solidFill>
                  <a:schemeClr val="bg1"/>
                </a:solidFill>
                <a:latin typeface="Arial" pitchFamily="34" charset="0"/>
                <a:cs typeface="Arial" pitchFamily="34" charset="0"/>
              </a:rPr>
              <a:t>, то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можна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знайти</a:t>
            </a:r>
            <a:r>
              <a:rPr lang="ru-RU" dirty="0">
                <a:solidFill>
                  <a:schemeClr val="bg1"/>
                </a:solidFill>
                <a:latin typeface="Arial" pitchFamily="34" charset="0"/>
                <a:cs typeface="Arial" pitchFamily="34" charset="0"/>
              </a:rPr>
              <a:t> за </a:t>
            </a:r>
            <a:r>
              <a:rPr lang="ru-RU" dirty="0" err="1">
                <a:solidFill>
                  <a:schemeClr val="bg1"/>
                </a:solidFill>
                <a:latin typeface="Arial" pitchFamily="34" charset="0"/>
                <a:cs typeface="Arial" pitchFamily="34" charset="0"/>
              </a:rPr>
              <a:t>лінійний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відносно</a:t>
            </a:r>
            <a:r>
              <a:rPr lang="ru-RU" dirty="0">
                <a:solidFill>
                  <a:schemeClr val="bg1"/>
                </a:solidFill>
                <a:latin typeface="Arial" pitchFamily="34" charset="0"/>
                <a:cs typeface="Arial" pitchFamily="34" charset="0"/>
              </a:rPr>
              <a:t> числа </a:t>
            </a:r>
            <a:r>
              <a:rPr lang="ru-RU" dirty="0" err="1">
                <a:solidFill>
                  <a:schemeClr val="bg1"/>
                </a:solidFill>
                <a:latin typeface="Arial" pitchFamily="34" charset="0"/>
                <a:cs typeface="Arial" pitchFamily="34" charset="0"/>
              </a:rPr>
              <a:t>точок</a:t>
            </a:r>
            <a:r>
              <a:rPr lang="ru-RU" dirty="0">
                <a:solidFill>
                  <a:schemeClr val="bg1"/>
                </a:solidFill>
                <a:latin typeface="Arial" pitchFamily="34" charset="0"/>
                <a:cs typeface="Arial" pitchFamily="34" charset="0"/>
              </a:rPr>
              <a:t> час. </a:t>
            </a:r>
            <a:r>
              <a:rPr lang="ru-RU" dirty="0" err="1">
                <a:solidFill>
                  <a:schemeClr val="bg1"/>
                </a:solidFill>
                <a:latin typeface="Arial" pitchFamily="34" charset="0"/>
                <a:cs typeface="Arial" pitchFamily="34" charset="0"/>
              </a:rPr>
              <a:t>Ідея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пошуку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послідовних</a:t>
            </a:r>
            <a:r>
              <a:rPr lang="ru-RU" dirty="0">
                <a:solidFill>
                  <a:schemeClr val="bg1"/>
                </a:solidFill>
                <a:latin typeface="Arial" pitchFamily="34" charset="0"/>
                <a:cs typeface="Arial" pitchFamily="34" charset="0"/>
              </a:rPr>
              <a:t> вершин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через </a:t>
            </a:r>
            <a:r>
              <a:rPr lang="ru-RU" dirty="0" err="1">
                <a:solidFill>
                  <a:schemeClr val="bg1"/>
                </a:solidFill>
                <a:latin typeface="Arial" pitchFamily="34" charset="0"/>
                <a:cs typeface="Arial" pitchFamily="34" charset="0"/>
              </a:rPr>
              <a:t>багатократне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визначення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мінімального</a:t>
            </a:r>
            <a:r>
              <a:rPr lang="ru-RU" dirty="0">
                <a:solidFill>
                  <a:schemeClr val="bg1"/>
                </a:solidFill>
                <a:latin typeface="Arial" pitchFamily="34" charset="0"/>
                <a:cs typeface="Arial" pitchFamily="34" charset="0"/>
              </a:rPr>
              <a:t> кута </a:t>
            </a:r>
            <a:r>
              <a:rPr lang="ru-RU" dirty="0" err="1">
                <a:solidFill>
                  <a:schemeClr val="bg1"/>
                </a:solidFill>
                <a:latin typeface="Arial" pitchFamily="34" charset="0"/>
                <a:cs typeface="Arial" pitchFamily="34" charset="0"/>
              </a:rPr>
              <a:t>викликає</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асоціацію</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із</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загортанням</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двовимірного</a:t>
            </a:r>
            <a:r>
              <a:rPr lang="ru-RU" dirty="0">
                <a:solidFill>
                  <a:schemeClr val="bg1"/>
                </a:solidFill>
                <a:latin typeface="Arial" pitchFamily="34" charset="0"/>
                <a:cs typeface="Arial" pitchFamily="34" charset="0"/>
              </a:rPr>
              <a:t> предмета </a:t>
            </a:r>
            <a:r>
              <a:rPr lang="ru-RU" dirty="0" err="1">
                <a:solidFill>
                  <a:schemeClr val="bg1"/>
                </a:solidFill>
                <a:latin typeface="Arial" pitchFamily="34" charset="0"/>
                <a:cs typeface="Arial" pitchFamily="34" charset="0"/>
              </a:rPr>
              <a:t>або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обтягуванням</a:t>
            </a:r>
            <a:r>
              <a:rPr lang="ru-RU" dirty="0">
                <a:solidFill>
                  <a:schemeClr val="bg1"/>
                </a:solidFill>
                <a:latin typeface="Arial" pitchFamily="34" charset="0"/>
                <a:cs typeface="Arial" pitchFamily="34" charset="0"/>
              </a:rPr>
              <a:t> шнурком </a:t>
            </a:r>
            <a:r>
              <a:rPr lang="ru-RU" dirty="0" err="1">
                <a:solidFill>
                  <a:schemeClr val="bg1"/>
                </a:solidFill>
                <a:latin typeface="Arial" pitchFamily="34" charset="0"/>
                <a:cs typeface="Arial" pitchFamily="34" charset="0"/>
              </a:rPr>
              <a:t>групи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вбитих</a:t>
            </a:r>
            <a:r>
              <a:rPr lang="ru-RU" dirty="0">
                <a:solidFill>
                  <a:schemeClr val="bg1"/>
                </a:solidFill>
                <a:latin typeface="Arial" pitchFamily="34" charset="0"/>
                <a:cs typeface="Arial" pitchFamily="34" charset="0"/>
              </a:rPr>
              <a:t> у </a:t>
            </a:r>
            <a:r>
              <a:rPr lang="ru-RU" dirty="0" err="1">
                <a:solidFill>
                  <a:schemeClr val="bg1"/>
                </a:solidFill>
                <a:latin typeface="Arial" pitchFamily="34" charset="0"/>
                <a:cs typeface="Arial" pitchFamily="34" charset="0"/>
              </a:rPr>
              <a:t>дошку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гвіздків</a:t>
            </a:r>
            <a:r>
              <a:rPr lang="ru-RU" dirty="0">
                <a:solidFill>
                  <a:schemeClr val="bg1"/>
                </a:solidFill>
                <a:latin typeface="Arial" pitchFamily="34" charset="0"/>
                <a:cs typeface="Arial" pitchFamily="34" charset="0"/>
              </a:rPr>
              <a:t> (рис. 69). </a:t>
            </a: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2106579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pic>
        <p:nvPicPr>
          <p:cNvPr id="450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0738" y="2152650"/>
            <a:ext cx="4962525" cy="255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777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843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7744" y="2492896"/>
            <a:ext cx="3383470" cy="2294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57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Визначається точка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для якої трикутник </a:t>
            </a:r>
            <a:r>
              <a:rPr lang="en-US" dirty="0" smtClean="0">
                <a:solidFill>
                  <a:schemeClr val="bg1"/>
                </a:solidFill>
                <a:latin typeface="Arial" panose="020B0604020202020204" pitchFamily="34" charset="0"/>
                <a:cs typeface="Arial" panose="020B0604020202020204" pitchFamily="34" charset="0"/>
              </a:rPr>
              <a:t>hlr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має максимальну площу серед всіх трикутників  </a:t>
            </a:r>
            <a:r>
              <a:rPr lang="en-US" dirty="0" smtClean="0">
                <a:solidFill>
                  <a:schemeClr val="bg1"/>
                </a:solidFill>
                <a:latin typeface="Arial" panose="020B0604020202020204" pitchFamily="34" charset="0"/>
                <a:cs typeface="Arial" panose="020B0604020202020204" pitchFamily="34" charset="0"/>
              </a:rPr>
              <a:t>plr</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таких точок декілька , то вибирається та у якої кут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найбільший</a:t>
            </a:r>
            <a:r>
              <a:rPr lang="uk-UA" dirty="0">
                <a:solidFill>
                  <a:schemeClr val="bg1"/>
                </a:solidFill>
                <a:latin typeface="Arial" panose="020B0604020202020204" pitchFamily="34" charset="0"/>
                <a:cs typeface="Arial" panose="020B0604020202020204" pitchFamily="34" charset="0"/>
              </a:rPr>
              <a:t>. Будуються дві прямі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до </a:t>
            </a:r>
            <a:r>
              <a:rPr lang="en-US" dirty="0" smtClean="0">
                <a:solidFill>
                  <a:schemeClr val="bg1"/>
                </a:solidFill>
                <a:latin typeface="Arial" panose="020B0604020202020204" pitchFamily="34" charset="0"/>
                <a:cs typeface="Arial" panose="020B0604020202020204" pitchFamily="34" charset="0"/>
              </a:rPr>
              <a:t>h </a:t>
            </a:r>
            <a:r>
              <a:rPr lang="uk-UA" dirty="0" smtClean="0">
                <a:solidFill>
                  <a:schemeClr val="bg1"/>
                </a:solidFill>
                <a:latin typeface="Arial" panose="020B0604020202020204" pitchFamily="34" charset="0"/>
                <a:cs typeface="Arial" panose="020B0604020202020204" pitchFamily="34" charset="0"/>
              </a:rPr>
              <a:t>і</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a:t>
            </a:r>
            <a:r>
              <a:rPr lang="en-US" dirty="0" smtClean="0">
                <a:solidFill>
                  <a:schemeClr val="bg1"/>
                </a:solidFill>
                <a:latin typeface="Arial" panose="020B0604020202020204" pitchFamily="34" charset="0"/>
                <a:cs typeface="Arial" panose="020B0604020202020204" pitchFamily="34" charset="0"/>
              </a:rPr>
              <a:t> 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до </a:t>
            </a:r>
            <a:r>
              <a:rPr lang="en-US" dirty="0" smtClean="0">
                <a:solidFill>
                  <a:schemeClr val="bg1"/>
                </a:solidFill>
                <a:latin typeface="Arial" panose="020B0604020202020204" pitchFamily="34" charset="0"/>
                <a:cs typeface="Arial" panose="020B0604020202020204" pitchFamily="34" charset="0"/>
              </a:rPr>
              <a:t>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Для кожної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визначається </a:t>
            </a:r>
            <a:r>
              <a:rPr lang="uk-UA" dirty="0">
                <a:solidFill>
                  <a:schemeClr val="bg1"/>
                </a:solidFill>
                <a:latin typeface="Arial" panose="020B0604020202020204" pitchFamily="34" charset="0"/>
                <a:cs typeface="Arial" panose="020B0604020202020204" pitchFamily="34" charset="0"/>
              </a:rPr>
              <a:t>її положення відносно цих прямих. Всі точки розташовані справа від обох прямих є внутрішніми і вилучаються з подальшої обробки.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87064325"/>
              </p:ext>
            </p:extLst>
          </p:nvPr>
        </p:nvGraphicFramePr>
        <p:xfrm>
          <a:off x="7596336" y="1988840"/>
          <a:ext cx="719460" cy="420589"/>
        </p:xfrm>
        <a:graphic>
          <a:graphicData uri="http://schemas.openxmlformats.org/presentationml/2006/ole">
            <mc:AlternateContent xmlns:mc="http://schemas.openxmlformats.org/markup-compatibility/2006">
              <mc:Choice xmlns:v="urn:schemas-microsoft-com:vml" Requires="v">
                <p:oleObj spid="_x0000_s20837" name="Формула" r:id="rId3" imgW="583947" imgH="279279" progId="Equation.3">
                  <p:embed/>
                </p:oleObj>
              </mc:Choice>
              <mc:Fallback>
                <p:oleObj name="Формула" r:id="rId3" imgW="583947" imgH="279279" progId="Equation.3">
                  <p:embed/>
                  <p:pic>
                    <p:nvPicPr>
                      <p:cNvPr id="0" name="Объект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6336" y="1988840"/>
                        <a:ext cx="719460" cy="42058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376629051"/>
              </p:ext>
            </p:extLst>
          </p:nvPr>
        </p:nvGraphicFramePr>
        <p:xfrm>
          <a:off x="1331640" y="2780928"/>
          <a:ext cx="576262" cy="323850"/>
        </p:xfrm>
        <a:graphic>
          <a:graphicData uri="http://schemas.openxmlformats.org/presentationml/2006/ole">
            <mc:AlternateContent xmlns:mc="http://schemas.openxmlformats.org/markup-compatibility/2006">
              <mc:Choice xmlns:v="urn:schemas-microsoft-com:vml" Requires="v">
                <p:oleObj spid="_x0000_s20838" name="Формула" r:id="rId5" imgW="355138" imgH="177569" progId="Equation.3">
                  <p:embed/>
                </p:oleObj>
              </mc:Choice>
              <mc:Fallback>
                <p:oleObj name="Формула" r:id="rId5" imgW="355138" imgH="177569"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40" y="2780928"/>
                        <a:ext cx="57626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32616982"/>
              </p:ext>
            </p:extLst>
          </p:nvPr>
        </p:nvGraphicFramePr>
        <p:xfrm>
          <a:off x="6732240" y="2780928"/>
          <a:ext cx="360363" cy="382588"/>
        </p:xfrm>
        <a:graphic>
          <a:graphicData uri="http://schemas.openxmlformats.org/presentationml/2006/ole">
            <mc:AlternateContent xmlns:mc="http://schemas.openxmlformats.org/markup-compatibility/2006">
              <mc:Choice xmlns:v="urn:schemas-microsoft-com:vml" Requires="v">
                <p:oleObj spid="_x0000_s20839" name="Формула" r:id="rId7" imgW="190417" imgH="241195" progId="Equation.3">
                  <p:embed/>
                </p:oleObj>
              </mc:Choice>
              <mc:Fallback>
                <p:oleObj name="Формула" r:id="rId7" imgW="190417" imgH="241195" progId="Equation.3">
                  <p:embed/>
                  <p:pic>
                    <p:nvPicPr>
                      <p:cNvPr id="0" name="Объект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32240" y="2780928"/>
                        <a:ext cx="360363"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44594760"/>
              </p:ext>
            </p:extLst>
          </p:nvPr>
        </p:nvGraphicFramePr>
        <p:xfrm>
          <a:off x="5292080" y="3140968"/>
          <a:ext cx="360362" cy="373063"/>
        </p:xfrm>
        <a:graphic>
          <a:graphicData uri="http://schemas.openxmlformats.org/presentationml/2006/ole">
            <mc:AlternateContent xmlns:mc="http://schemas.openxmlformats.org/markup-compatibility/2006">
              <mc:Choice xmlns:v="urn:schemas-microsoft-com:vml" Requires="v">
                <p:oleObj spid="_x0000_s20840" name="Формула" r:id="rId9" imgW="279400" imgH="228600" progId="Equation.3">
                  <p:embed/>
                </p:oleObj>
              </mc:Choice>
              <mc:Fallback>
                <p:oleObj name="Формула" r:id="rId9" imgW="279400" imgH="228600" progId="Equation.3">
                  <p:embed/>
                  <p:pic>
                    <p:nvPicPr>
                      <p:cNvPr id="0" name="Объект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2080" y="3140968"/>
                        <a:ext cx="3603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67715097"/>
              </p:ext>
            </p:extLst>
          </p:nvPr>
        </p:nvGraphicFramePr>
        <p:xfrm>
          <a:off x="827584" y="3212976"/>
          <a:ext cx="384175" cy="384175"/>
        </p:xfrm>
        <a:graphic>
          <a:graphicData uri="http://schemas.openxmlformats.org/presentationml/2006/ole">
            <mc:AlternateContent xmlns:mc="http://schemas.openxmlformats.org/markup-compatibility/2006">
              <mc:Choice xmlns:v="urn:schemas-microsoft-com:vml" Requires="v">
                <p:oleObj spid="_x0000_s20841" name="Формула" r:id="rId11" imgW="203040" imgH="241200" progId="Equation.3">
                  <p:embed/>
                </p:oleObj>
              </mc:Choice>
              <mc:Fallback>
                <p:oleObj name="Формула" r:id="rId11" imgW="203040" imgH="241200" progId="Equation.3">
                  <p:embed/>
                  <p:pic>
                    <p:nvPicPr>
                      <p:cNvPr id="0" name="Объект 6"/>
                      <p:cNvPicPr>
                        <a:picLocks noChangeAspect="1" noChangeArrowheads="1"/>
                      </p:cNvPicPr>
                      <p:nvPr/>
                    </p:nvPicPr>
                    <p:blipFill>
                      <a:blip r:embed="rId12"/>
                      <a:srcRect/>
                      <a:stretch>
                        <a:fillRect/>
                      </a:stretch>
                    </p:blipFill>
                    <p:spPr bwMode="auto">
                      <a:xfrm>
                        <a:off x="827584" y="3212976"/>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64450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a:t>
            </a:r>
            <a:r>
              <a:rPr lang="en-US" b="0" dirty="0" smtClean="0">
                <a:solidFill>
                  <a:schemeClr val="bg1"/>
                </a:solidFill>
                <a:latin typeface="Arial" panose="020B0604020202020204" pitchFamily="34" charset="0"/>
                <a:cs typeface="Arial" panose="020B0604020202020204" pitchFamily="34" charset="0"/>
              </a:rPr>
              <a:t> 6</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Опуклі оболонки</a:t>
            </a: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Джарвіса</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швидкої побудови </a:t>
            </a:r>
            <a:r>
              <a:rPr lang="uk-UA" dirty="0" smtClean="0">
                <a:solidFill>
                  <a:schemeClr val="bg1"/>
                </a:solidFill>
                <a:latin typeface="Arial" panose="020B0604020202020204" pitchFamily="34" charset="0"/>
                <a:cs typeface="Arial" panose="020B0604020202020204" pitchFamily="34" charset="0"/>
              </a:rPr>
              <a:t>опуклої </a:t>
            </a:r>
            <a:r>
              <a:rPr lang="uk-UA" dirty="0">
                <a:solidFill>
                  <a:schemeClr val="bg1"/>
                </a:solidFill>
                <a:latin typeface="Arial" panose="020B0604020202020204" pitchFamily="34" charset="0"/>
                <a:cs typeface="Arial" panose="020B0604020202020204" pitchFamily="34" charset="0"/>
              </a:rPr>
              <a:t>оболонки</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апроксимації опуклої оболонки</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загортання </a:t>
            </a:r>
            <a:r>
              <a:rPr lang="uk-UA" dirty="0" smtClean="0">
                <a:solidFill>
                  <a:schemeClr val="bg1"/>
                </a:solidFill>
                <a:latin typeface="Arial" panose="020B0604020202020204" pitchFamily="34" charset="0"/>
                <a:cs typeface="Arial" panose="020B0604020202020204" pitchFamily="34" charset="0"/>
              </a:rPr>
              <a:t>подарунку</a:t>
            </a:r>
          </a:p>
          <a:p>
            <a:r>
              <a:rPr lang="uk-UA" dirty="0">
                <a:solidFill>
                  <a:schemeClr val="bg1"/>
                </a:solidFill>
                <a:latin typeface="Arial" panose="020B0604020202020204" pitchFamily="34" charset="0"/>
                <a:cs typeface="Arial" panose="020B0604020202020204" pitchFamily="34" charset="0"/>
              </a:rPr>
              <a:t>Побудова динамічної  опуклої </a:t>
            </a:r>
            <a:r>
              <a:rPr lang="uk-UA" dirty="0" smtClean="0">
                <a:solidFill>
                  <a:schemeClr val="bg1"/>
                </a:solidFill>
                <a:latin typeface="Arial" panose="020B0604020202020204" pitchFamily="34" charset="0"/>
                <a:cs typeface="Arial" panose="020B0604020202020204" pitchFamily="34" charset="0"/>
              </a:rPr>
              <a:t>оболонки</a:t>
            </a:r>
          </a:p>
          <a:p>
            <a:r>
              <a:rPr lang="uk-UA" dirty="0">
                <a:solidFill>
                  <a:schemeClr val="bg1"/>
                </a:solidFill>
                <a:latin typeface="Arial" panose="020B0604020202020204" pitchFamily="34" charset="0"/>
                <a:cs typeface="Arial" panose="020B0604020202020204" pitchFamily="34" charset="0"/>
              </a:rPr>
              <a:t>Застосування  опуклих оболонок</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Точки розташовані зліва від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утворюють множину</a:t>
            </a:r>
            <a:r>
              <a:rPr lang="en-US" dirty="0" smtClean="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Аналогічно будується множина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Ново утворені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передаються на наступний рівень рекурсивної обробки.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67524365"/>
              </p:ext>
            </p:extLst>
          </p:nvPr>
        </p:nvGraphicFramePr>
        <p:xfrm>
          <a:off x="4860032" y="1700808"/>
          <a:ext cx="360362" cy="382588"/>
        </p:xfrm>
        <a:graphic>
          <a:graphicData uri="http://schemas.openxmlformats.org/presentationml/2006/ole">
            <mc:AlternateContent xmlns:mc="http://schemas.openxmlformats.org/markup-compatibility/2006">
              <mc:Choice xmlns:v="urn:schemas-microsoft-com:vml" Requires="v">
                <p:oleObj spid="_x0000_s21854" name="Формула" r:id="rId3" imgW="190417" imgH="241195" progId="Equation.3">
                  <p:embed/>
                </p:oleObj>
              </mc:Choice>
              <mc:Fallback>
                <p:oleObj name="Формула" r:id="rId3" imgW="190417" imgH="241195"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700808"/>
                        <a:ext cx="360362"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138865436"/>
              </p:ext>
            </p:extLst>
          </p:nvPr>
        </p:nvGraphicFramePr>
        <p:xfrm>
          <a:off x="755576" y="2060848"/>
          <a:ext cx="490537" cy="393700"/>
        </p:xfrm>
        <a:graphic>
          <a:graphicData uri="http://schemas.openxmlformats.org/presentationml/2006/ole">
            <mc:AlternateContent xmlns:mc="http://schemas.openxmlformats.org/markup-compatibility/2006">
              <mc:Choice xmlns:v="urn:schemas-microsoft-com:vml" Requires="v">
                <p:oleObj spid="_x0000_s21855" name="Формула" r:id="rId5" imgW="380880" imgH="241200" progId="Equation.3">
                  <p:embed/>
                </p:oleObj>
              </mc:Choice>
              <mc:Fallback>
                <p:oleObj name="Формула" r:id="rId5" imgW="380880" imgH="241200" progId="Equation.3">
                  <p:embed/>
                  <p:pic>
                    <p:nvPicPr>
                      <p:cNvPr id="0" name="Объект 7"/>
                      <p:cNvPicPr>
                        <a:picLocks noChangeAspect="1" noChangeArrowheads="1"/>
                      </p:cNvPicPr>
                      <p:nvPr/>
                    </p:nvPicPr>
                    <p:blipFill>
                      <a:blip r:embed="rId6"/>
                      <a:srcRect/>
                      <a:stretch>
                        <a:fillRect/>
                      </a:stretch>
                    </p:blipFill>
                    <p:spPr bwMode="auto">
                      <a:xfrm>
                        <a:off x="755576" y="2060848"/>
                        <a:ext cx="49053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123847789"/>
              </p:ext>
            </p:extLst>
          </p:nvPr>
        </p:nvGraphicFramePr>
        <p:xfrm>
          <a:off x="2195736" y="2420888"/>
          <a:ext cx="488950" cy="393700"/>
        </p:xfrm>
        <a:graphic>
          <a:graphicData uri="http://schemas.openxmlformats.org/presentationml/2006/ole">
            <mc:AlternateContent xmlns:mc="http://schemas.openxmlformats.org/markup-compatibility/2006">
              <mc:Choice xmlns:v="urn:schemas-microsoft-com:vml" Requires="v">
                <p:oleObj spid="_x0000_s21856" name="Формула" r:id="rId7" imgW="380880" imgH="241200" progId="Equation.3">
                  <p:embed/>
                </p:oleObj>
              </mc:Choice>
              <mc:Fallback>
                <p:oleObj name="Формула" r:id="rId7" imgW="380880" imgH="241200" progId="Equation.3">
                  <p:embed/>
                  <p:pic>
                    <p:nvPicPr>
                      <p:cNvPr id="0" name="Объект 5"/>
                      <p:cNvPicPr>
                        <a:picLocks noChangeAspect="1" noChangeArrowheads="1"/>
                      </p:cNvPicPr>
                      <p:nvPr/>
                    </p:nvPicPr>
                    <p:blipFill>
                      <a:blip r:embed="rId8"/>
                      <a:srcRect/>
                      <a:stretch>
                        <a:fillRect/>
                      </a:stretch>
                    </p:blipFill>
                    <p:spPr bwMode="auto">
                      <a:xfrm>
                        <a:off x="2195736" y="2420888"/>
                        <a:ext cx="4889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908594146"/>
              </p:ext>
            </p:extLst>
          </p:nvPr>
        </p:nvGraphicFramePr>
        <p:xfrm>
          <a:off x="5940152" y="2060848"/>
          <a:ext cx="504825" cy="393700"/>
        </p:xfrm>
        <a:graphic>
          <a:graphicData uri="http://schemas.openxmlformats.org/presentationml/2006/ole">
            <mc:AlternateContent xmlns:mc="http://schemas.openxmlformats.org/markup-compatibility/2006">
              <mc:Choice xmlns:v="urn:schemas-microsoft-com:vml" Requires="v">
                <p:oleObj spid="_x0000_s21857" name="Формула" r:id="rId9" imgW="393480" imgH="241200" progId="Equation.3">
                  <p:embed/>
                </p:oleObj>
              </mc:Choice>
              <mc:Fallback>
                <p:oleObj name="Формула" r:id="rId9" imgW="393480" imgH="241200" progId="Equation.3">
                  <p:embed/>
                  <p:pic>
                    <p:nvPicPr>
                      <p:cNvPr id="0" name="Объект 6"/>
                      <p:cNvPicPr>
                        <a:picLocks noChangeAspect="1" noChangeArrowheads="1"/>
                      </p:cNvPicPr>
                      <p:nvPr/>
                    </p:nvPicPr>
                    <p:blipFill>
                      <a:blip r:embed="rId10"/>
                      <a:srcRect/>
                      <a:stretch>
                        <a:fillRect/>
                      </a:stretch>
                    </p:blipFill>
                    <p:spPr bwMode="auto">
                      <a:xfrm>
                        <a:off x="5940152" y="2060848"/>
                        <a:ext cx="5048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290828974"/>
              </p:ext>
            </p:extLst>
          </p:nvPr>
        </p:nvGraphicFramePr>
        <p:xfrm>
          <a:off x="2771800" y="2420888"/>
          <a:ext cx="504825" cy="393700"/>
        </p:xfrm>
        <a:graphic>
          <a:graphicData uri="http://schemas.openxmlformats.org/presentationml/2006/ole">
            <mc:AlternateContent xmlns:mc="http://schemas.openxmlformats.org/markup-compatibility/2006">
              <mc:Choice xmlns:v="urn:schemas-microsoft-com:vml" Requires="v">
                <p:oleObj spid="_x0000_s21858" name="Формула" r:id="rId11" imgW="393480" imgH="241200" progId="Equation.3">
                  <p:embed/>
                </p:oleObj>
              </mc:Choice>
              <mc:Fallback>
                <p:oleObj name="Формула" r:id="rId11" imgW="393480" imgH="241200"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71800" y="2420888"/>
                        <a:ext cx="5048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60626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695847"/>
            <a:ext cx="7992888" cy="41724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9763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err="1"/>
              <a:t>Розглянемо</a:t>
            </a:r>
            <a:r>
              <a:rPr lang="ru-RU" dirty="0"/>
              <a:t> </a:t>
            </a:r>
            <a:r>
              <a:rPr lang="ru-RU" dirty="0" err="1"/>
              <a:t>ще</a:t>
            </a:r>
            <a:r>
              <a:rPr lang="ru-RU" dirty="0"/>
              <a:t> один </a:t>
            </a:r>
            <a:r>
              <a:rPr lang="ru-RU" dirty="0" err="1"/>
              <a:t>підхід</a:t>
            </a:r>
            <a:r>
              <a:rPr lang="ru-RU" dirty="0"/>
              <a:t> до </a:t>
            </a:r>
            <a:r>
              <a:rPr lang="ru-RU" dirty="0" err="1"/>
              <a:t>побудови</a:t>
            </a:r>
            <a:r>
              <a:rPr lang="ru-RU" dirty="0"/>
              <a:t> </a:t>
            </a:r>
            <a:r>
              <a:rPr lang="ru-RU" dirty="0" err="1"/>
              <a:t>опуклої</a:t>
            </a:r>
            <a:r>
              <a:rPr lang="ru-RU" dirty="0"/>
              <a:t> </a:t>
            </a:r>
            <a:r>
              <a:rPr lang="ru-RU" dirty="0" err="1"/>
              <a:t>оболонки</a:t>
            </a:r>
            <a:r>
              <a:rPr lang="ru-RU" dirty="0"/>
              <a:t> – алгоритм Чана. Метод </a:t>
            </a:r>
            <a:r>
              <a:rPr lang="ru-RU" dirty="0" err="1"/>
              <a:t>об’єднує</a:t>
            </a:r>
            <a:r>
              <a:rPr lang="ru-RU" dirty="0"/>
              <a:t> два </a:t>
            </a:r>
            <a:r>
              <a:rPr lang="ru-RU" dirty="0" err="1"/>
              <a:t>підходи</a:t>
            </a:r>
            <a:r>
              <a:rPr lang="ru-RU" dirty="0"/>
              <a:t>: </a:t>
            </a:r>
            <a:r>
              <a:rPr lang="ru-RU" dirty="0" err="1"/>
              <a:t>Грехема</a:t>
            </a:r>
            <a:r>
              <a:rPr lang="ru-RU" dirty="0"/>
              <a:t> і </a:t>
            </a:r>
            <a:r>
              <a:rPr lang="ru-RU" dirty="0" err="1"/>
              <a:t>Джарвіса</a:t>
            </a:r>
            <a:r>
              <a:rPr lang="ru-RU" dirty="0"/>
              <a:t>, і </a:t>
            </a:r>
            <a:r>
              <a:rPr lang="ru-RU" dirty="0" err="1"/>
              <a:t>завжди</a:t>
            </a:r>
            <a:r>
              <a:rPr lang="ru-RU" dirty="0"/>
              <a:t> </a:t>
            </a:r>
            <a:r>
              <a:rPr lang="ru-RU" dirty="0" err="1"/>
              <a:t>працює</a:t>
            </a:r>
            <a:r>
              <a:rPr lang="ru-RU" dirty="0"/>
              <a:t> не </a:t>
            </a:r>
            <a:r>
              <a:rPr lang="ru-RU" dirty="0" err="1"/>
              <a:t>гірше</a:t>
            </a:r>
            <a:r>
              <a:rPr lang="ru-RU" dirty="0"/>
              <a:t> за них. Час </a:t>
            </a:r>
            <a:r>
              <a:rPr lang="ru-RU" dirty="0" err="1"/>
              <a:t>його</a:t>
            </a:r>
            <a:r>
              <a:rPr lang="ru-RU" dirty="0"/>
              <a:t> </a:t>
            </a:r>
            <a:r>
              <a:rPr lang="ru-RU" dirty="0" err="1"/>
              <a:t>роботи</a:t>
            </a:r>
            <a:r>
              <a:rPr lang="ru-RU" dirty="0"/>
              <a:t> </a:t>
            </a:r>
            <a:r>
              <a:rPr lang="ru-RU" dirty="0" err="1"/>
              <a:t>Οd</a:t>
            </a:r>
            <a:r>
              <a:rPr lang="ru-RU" dirty="0"/>
              <a:t> </a:t>
            </a:r>
            <a:r>
              <a:rPr lang="ru-RU" dirty="0" err="1"/>
              <a:t>log</a:t>
            </a:r>
            <a:r>
              <a:rPr lang="ru-RU" dirty="0"/>
              <a:t> ℎ , де ℎ – </a:t>
            </a:r>
            <a:r>
              <a:rPr lang="ru-RU" dirty="0" err="1"/>
              <a:t>кількість</a:t>
            </a:r>
            <a:r>
              <a:rPr lang="ru-RU" dirty="0"/>
              <a:t> ребер </a:t>
            </a:r>
            <a:r>
              <a:rPr lang="ru-RU" dirty="0" err="1"/>
              <a:t>опуклої</a:t>
            </a:r>
            <a:r>
              <a:rPr lang="ru-RU" dirty="0"/>
              <a:t> </a:t>
            </a:r>
            <a:r>
              <a:rPr lang="ru-RU" dirty="0" err="1"/>
              <a:t>оболонки</a:t>
            </a:r>
            <a:r>
              <a:rPr lang="ru-RU" dirty="0"/>
              <a:t>. </a:t>
            </a:r>
            <a:r>
              <a:rPr lang="ru-RU" dirty="0" err="1"/>
              <a:t>Кращої</a:t>
            </a:r>
            <a:r>
              <a:rPr lang="ru-RU" dirty="0"/>
              <a:t> </a:t>
            </a:r>
            <a:r>
              <a:rPr lang="ru-RU" dirty="0" err="1"/>
              <a:t>швидкості</a:t>
            </a:r>
            <a:r>
              <a:rPr lang="ru-RU" dirty="0"/>
              <a:t> </a:t>
            </a:r>
            <a:r>
              <a:rPr lang="ru-RU" dirty="0" err="1"/>
              <a:t>вже</a:t>
            </a:r>
            <a:r>
              <a:rPr lang="ru-RU" dirty="0"/>
              <a:t> не </a:t>
            </a:r>
            <a:r>
              <a:rPr lang="ru-RU" dirty="0" err="1"/>
              <a:t>досягти</a:t>
            </a:r>
            <a:r>
              <a:rPr lang="ru-RU" dirty="0"/>
              <a:t>. </a:t>
            </a:r>
            <a:r>
              <a:rPr lang="ru-RU" dirty="0" err="1"/>
              <a:t>Хоч</a:t>
            </a:r>
            <a:r>
              <a:rPr lang="ru-RU" dirty="0"/>
              <a:t> алгоритм не </a:t>
            </a:r>
            <a:r>
              <a:rPr lang="ru-RU" dirty="0" err="1"/>
              <a:t>дає</a:t>
            </a:r>
            <a:r>
              <a:rPr lang="ru-RU" dirty="0"/>
              <a:t> </a:t>
            </a:r>
            <a:r>
              <a:rPr lang="ru-RU" dirty="0" err="1"/>
              <a:t>принципового</a:t>
            </a:r>
            <a:r>
              <a:rPr lang="ru-RU" dirty="0"/>
              <a:t> </a:t>
            </a:r>
            <a:r>
              <a:rPr lang="ru-RU" dirty="0" err="1"/>
              <a:t>прискорення</a:t>
            </a:r>
            <a:r>
              <a:rPr lang="ru-RU" dirty="0"/>
              <a:t> для методу </a:t>
            </a:r>
            <a:r>
              <a:rPr lang="ru-RU" dirty="0" err="1"/>
              <a:t>Грехема</a:t>
            </a:r>
            <a:r>
              <a:rPr lang="ru-RU" dirty="0"/>
              <a:t> для </a:t>
            </a:r>
            <a:r>
              <a:rPr lang="ru-RU" dirty="0" err="1"/>
              <a:t>практичної</a:t>
            </a:r>
            <a:r>
              <a:rPr lang="ru-RU" dirty="0"/>
              <a:t> ваги, сам </a:t>
            </a:r>
            <a:r>
              <a:rPr lang="ru-RU" dirty="0" err="1"/>
              <a:t>підхід</a:t>
            </a:r>
            <a:r>
              <a:rPr lang="ru-RU" dirty="0"/>
              <a:t> </a:t>
            </a:r>
            <a:r>
              <a:rPr lang="ru-RU" dirty="0" err="1"/>
              <a:t>вартий</a:t>
            </a:r>
            <a:r>
              <a:rPr lang="ru-RU" dirty="0"/>
              <a:t> </a:t>
            </a:r>
            <a:r>
              <a:rPr lang="ru-RU" dirty="0" err="1"/>
              <a:t>уваги</a:t>
            </a:r>
            <a:r>
              <a:rPr lang="ru-RU" dirty="0"/>
              <a:t>. </a:t>
            </a:r>
            <a:r>
              <a:rPr lang="ru-RU" dirty="0" err="1"/>
              <a:t>Це</a:t>
            </a:r>
            <a:r>
              <a:rPr lang="ru-RU" dirty="0"/>
              <a:t> </a:t>
            </a:r>
            <a:r>
              <a:rPr lang="ru-RU" dirty="0" err="1"/>
              <a:t>швидкий</a:t>
            </a:r>
            <a:r>
              <a:rPr lang="ru-RU" dirty="0"/>
              <a:t> алгоритм, в </a:t>
            </a:r>
            <a:r>
              <a:rPr lang="ru-RU" dirty="0" err="1"/>
              <a:t>основі</a:t>
            </a:r>
            <a:r>
              <a:rPr lang="ru-RU" dirty="0"/>
              <a:t> </a:t>
            </a:r>
            <a:r>
              <a:rPr lang="ru-RU" dirty="0" err="1"/>
              <a:t>якого</a:t>
            </a:r>
            <a:r>
              <a:rPr lang="ru-RU" dirty="0"/>
              <a:t> </a:t>
            </a:r>
            <a:r>
              <a:rPr lang="ru-RU" dirty="0" err="1"/>
              <a:t>лежить</a:t>
            </a:r>
            <a:r>
              <a:rPr lang="ru-RU" dirty="0"/>
              <a:t> </a:t>
            </a:r>
            <a:r>
              <a:rPr lang="ru-RU" dirty="0" err="1"/>
              <a:t>комбінація</a:t>
            </a:r>
            <a:r>
              <a:rPr lang="ru-RU" dirty="0"/>
              <a:t> </a:t>
            </a:r>
            <a:r>
              <a:rPr lang="ru-RU" dirty="0" err="1"/>
              <a:t>двох</a:t>
            </a:r>
            <a:r>
              <a:rPr lang="ru-RU" dirty="0"/>
              <a:t> </a:t>
            </a:r>
            <a:r>
              <a:rPr lang="ru-RU" dirty="0" err="1"/>
              <a:t>повільніших</a:t>
            </a:r>
            <a:r>
              <a:rPr lang="ru-RU" dirty="0"/>
              <a:t>. В </a:t>
            </a:r>
            <a:r>
              <a:rPr lang="ru-RU" dirty="0" err="1"/>
              <a:t>основі</a:t>
            </a:r>
            <a:r>
              <a:rPr lang="ru-RU" dirty="0"/>
              <a:t> методу – «</a:t>
            </a:r>
            <a:r>
              <a:rPr lang="ru-RU" dirty="0" err="1"/>
              <a:t>знання</a:t>
            </a:r>
            <a:r>
              <a:rPr lang="ru-RU" dirty="0"/>
              <a:t>» </a:t>
            </a:r>
            <a:r>
              <a:rPr lang="ru-RU" dirty="0" err="1"/>
              <a:t>остаточної</a:t>
            </a:r>
            <a:r>
              <a:rPr lang="ru-RU" dirty="0"/>
              <a:t> </a:t>
            </a:r>
            <a:r>
              <a:rPr lang="ru-RU" dirty="0" err="1"/>
              <a:t>кількості</a:t>
            </a:r>
            <a:r>
              <a:rPr lang="ru-RU" dirty="0"/>
              <a:t> вершин </a:t>
            </a:r>
            <a:r>
              <a:rPr lang="ru-RU" dirty="0" err="1"/>
              <a:t>опуклої</a:t>
            </a:r>
            <a:r>
              <a:rPr lang="ru-RU" dirty="0"/>
              <a:t> </a:t>
            </a:r>
            <a:r>
              <a:rPr lang="ru-RU" dirty="0" err="1"/>
              <a:t>оболонки</a:t>
            </a:r>
            <a:r>
              <a:rPr lang="ru-RU" dirty="0"/>
              <a:t>. При </a:t>
            </a:r>
            <a:r>
              <a:rPr lang="ru-RU" dirty="0" err="1"/>
              <a:t>цьому</a:t>
            </a:r>
            <a:r>
              <a:rPr lang="ru-RU" dirty="0"/>
              <a:t> час на «</a:t>
            </a:r>
            <a:r>
              <a:rPr lang="ru-RU" dirty="0" err="1"/>
              <a:t>вгадування</a:t>
            </a:r>
            <a:r>
              <a:rPr lang="ru-RU" dirty="0"/>
              <a:t>» </a:t>
            </a:r>
            <a:r>
              <a:rPr lang="ru-RU" dirty="0" err="1"/>
              <a:t>асимптотично</a:t>
            </a:r>
            <a:r>
              <a:rPr lang="ru-RU" dirty="0"/>
              <a:t> </a:t>
            </a:r>
            <a:r>
              <a:rPr lang="ru-RU" dirty="0" err="1"/>
              <a:t>такий</a:t>
            </a:r>
            <a:r>
              <a:rPr lang="ru-RU" dirty="0"/>
              <a:t> </a:t>
            </a:r>
            <a:r>
              <a:rPr lang="ru-RU" dirty="0" err="1"/>
              <a:t>самий</a:t>
            </a:r>
            <a:r>
              <a:rPr lang="ru-RU" dirty="0"/>
              <a:t>, як і </a:t>
            </a:r>
            <a:r>
              <a:rPr lang="ru-RU" dirty="0" err="1"/>
              <a:t>остаточна</a:t>
            </a:r>
            <a:r>
              <a:rPr lang="ru-RU" dirty="0"/>
              <a:t> робота алгоритму! </a:t>
            </a: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4086262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Розбиття множини точок на підмножини</a:t>
            </a:r>
            <a:endParaRPr lang="ru-RU" dirty="0"/>
          </a:p>
        </p:txBody>
      </p:sp>
      <p:sp>
        <p:nvSpPr>
          <p:cNvPr id="3" name="Объект 2"/>
          <p:cNvSpPr>
            <a:spLocks noGrp="1"/>
          </p:cNvSpPr>
          <p:nvPr>
            <p:ph idx="1"/>
          </p:nvPr>
        </p:nvSpPr>
        <p:spPr/>
        <p:txBody>
          <a:bodyPr/>
          <a:lstStyle/>
          <a:p>
            <a:r>
              <a:rPr lang="ru-RU" dirty="0" err="1"/>
              <a:t>Множина</a:t>
            </a:r>
            <a:r>
              <a:rPr lang="ru-RU" dirty="0"/>
              <a:t> </a:t>
            </a:r>
            <a:r>
              <a:rPr lang="ru-RU" dirty="0" err="1"/>
              <a:t>точок</a:t>
            </a:r>
            <a:r>
              <a:rPr lang="ru-RU" dirty="0"/>
              <a:t> </a:t>
            </a:r>
            <a:r>
              <a:rPr lang="ru-RU" dirty="0" err="1"/>
              <a:t>розбивається</a:t>
            </a:r>
            <a:r>
              <a:rPr lang="ru-RU" dirty="0"/>
              <a:t> на </a:t>
            </a:r>
            <a:r>
              <a:rPr lang="ru-RU" dirty="0" err="1"/>
              <a:t>підмножини</a:t>
            </a:r>
            <a:r>
              <a:rPr lang="ru-RU" dirty="0"/>
              <a:t> </a:t>
            </a:r>
            <a:r>
              <a:rPr lang="ru-RU" dirty="0" err="1"/>
              <a:t>розміром</a:t>
            </a:r>
            <a:r>
              <a:rPr lang="ru-RU" dirty="0"/>
              <a:t> ℎ </a:t>
            </a:r>
            <a:r>
              <a:rPr lang="ru-RU" dirty="0" err="1"/>
              <a:t>кожна</a:t>
            </a:r>
            <a:r>
              <a:rPr lang="ru-RU" dirty="0"/>
              <a:t>, і за </a:t>
            </a:r>
            <a:r>
              <a:rPr lang="ru-RU" dirty="0" err="1"/>
              <a:t>Грехемом</a:t>
            </a:r>
            <a:r>
              <a:rPr lang="ru-RU" dirty="0"/>
              <a:t> </a:t>
            </a:r>
            <a:r>
              <a:rPr lang="ru-RU" dirty="0" err="1"/>
              <a:t>будується</a:t>
            </a:r>
            <a:r>
              <a:rPr lang="ru-RU" dirty="0"/>
              <a:t> d/ℎ </a:t>
            </a:r>
            <a:r>
              <a:rPr lang="ru-RU" dirty="0" err="1"/>
              <a:t>міні-оболонок</a:t>
            </a:r>
            <a:r>
              <a:rPr lang="ru-RU" dirty="0"/>
              <a:t>: </a:t>
            </a:r>
            <a:r>
              <a:rPr lang="ru-RU" dirty="0" err="1"/>
              <a:t>загалом</a:t>
            </a:r>
            <a:r>
              <a:rPr lang="ru-RU" dirty="0"/>
              <a:t> час </a:t>
            </a:r>
            <a:r>
              <a:rPr lang="ru-RU" dirty="0" err="1"/>
              <a:t>Οd</a:t>
            </a:r>
            <a:r>
              <a:rPr lang="ru-RU" dirty="0"/>
              <a:t> </a:t>
            </a:r>
            <a:r>
              <a:rPr lang="ru-RU" dirty="0" err="1"/>
              <a:t>log</a:t>
            </a:r>
            <a:r>
              <a:rPr lang="ru-RU" dirty="0"/>
              <a:t> ℎ .</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717032"/>
            <a:ext cx="40767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5951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До </a:t>
            </a:r>
            <a:r>
              <a:rPr lang="ru-RU" dirty="0" err="1"/>
              <a:t>отриманих</a:t>
            </a:r>
            <a:r>
              <a:rPr lang="ru-RU" dirty="0"/>
              <a:t> </a:t>
            </a:r>
            <a:r>
              <a:rPr lang="ru-RU" dirty="0" err="1"/>
              <a:t>міні-оболонок</a:t>
            </a:r>
            <a:r>
              <a:rPr lang="ru-RU" dirty="0"/>
              <a:t> </a:t>
            </a:r>
            <a:r>
              <a:rPr lang="ru-RU" dirty="0" err="1"/>
              <a:t>застосовується</a:t>
            </a:r>
            <a:r>
              <a:rPr lang="ru-RU" dirty="0"/>
              <a:t> </a:t>
            </a:r>
            <a:r>
              <a:rPr lang="ru-RU" dirty="0" err="1"/>
              <a:t>обхід</a:t>
            </a:r>
            <a:r>
              <a:rPr lang="ru-RU" dirty="0"/>
              <a:t> </a:t>
            </a:r>
            <a:r>
              <a:rPr lang="ru-RU" dirty="0" err="1"/>
              <a:t>Джарвіса</a:t>
            </a:r>
            <a:r>
              <a:rPr lang="ru-RU" dirty="0"/>
              <a:t> з метою </a:t>
            </a:r>
            <a:r>
              <a:rPr lang="ru-RU" dirty="0" err="1"/>
              <a:t>отримання</a:t>
            </a:r>
            <a:r>
              <a:rPr lang="ru-RU" dirty="0"/>
              <a:t> </a:t>
            </a:r>
            <a:r>
              <a:rPr lang="ru-RU" dirty="0" err="1"/>
              <a:t>єдиної</a:t>
            </a:r>
            <a:r>
              <a:rPr lang="ru-RU" dirty="0"/>
              <a:t> </a:t>
            </a:r>
            <a:r>
              <a:rPr lang="ru-RU" dirty="0" err="1"/>
              <a:t>оболонки</a:t>
            </a:r>
            <a:r>
              <a:rPr lang="ru-RU" dirty="0"/>
              <a:t>. При </a:t>
            </a:r>
            <a:r>
              <a:rPr lang="ru-RU" dirty="0" err="1"/>
              <a:t>цьому</a:t>
            </a:r>
            <a:r>
              <a:rPr lang="ru-RU" dirty="0"/>
              <a:t> </a:t>
            </a:r>
            <a:r>
              <a:rPr lang="ru-RU" dirty="0" err="1"/>
              <a:t>міні-оболонки</a:t>
            </a:r>
            <a:r>
              <a:rPr lang="ru-RU" dirty="0"/>
              <a:t> </a:t>
            </a:r>
            <a:r>
              <a:rPr lang="ru-RU" dirty="0" err="1"/>
              <a:t>розглядаються</a:t>
            </a:r>
            <a:r>
              <a:rPr lang="ru-RU" dirty="0"/>
              <a:t> як «</a:t>
            </a:r>
            <a:r>
              <a:rPr lang="ru-RU" dirty="0" err="1"/>
              <a:t>великі</a:t>
            </a:r>
            <a:r>
              <a:rPr lang="ru-RU" dirty="0"/>
              <a:t> точки». На кожному </a:t>
            </a:r>
            <a:r>
              <a:rPr lang="ru-RU" dirty="0" err="1"/>
              <a:t>кроці</a:t>
            </a:r>
            <a:r>
              <a:rPr lang="ru-RU" dirty="0"/>
              <a:t> </a:t>
            </a:r>
            <a:r>
              <a:rPr lang="ru-RU" dirty="0" err="1"/>
              <a:t>шукаються</a:t>
            </a:r>
            <a:r>
              <a:rPr lang="ru-RU" dirty="0"/>
              <a:t> </a:t>
            </a:r>
            <a:r>
              <a:rPr lang="ru-RU" dirty="0" err="1"/>
              <a:t>опорні</a:t>
            </a:r>
            <a:r>
              <a:rPr lang="ru-RU" dirty="0"/>
              <a:t> </a:t>
            </a:r>
            <a:r>
              <a:rPr lang="ru-RU" dirty="0" err="1"/>
              <a:t>прямі</a:t>
            </a:r>
            <a:r>
              <a:rPr lang="ru-RU" dirty="0"/>
              <a:t> з </a:t>
            </a:r>
            <a:r>
              <a:rPr lang="ru-RU" dirty="0" err="1"/>
              <a:t>поточної</a:t>
            </a:r>
            <a:r>
              <a:rPr lang="ru-RU" dirty="0"/>
              <a:t> </a:t>
            </a:r>
            <a:r>
              <a:rPr lang="ru-RU" dirty="0" err="1"/>
              <a:t>вершини</a:t>
            </a:r>
            <a:r>
              <a:rPr lang="ru-RU" dirty="0"/>
              <a:t> до </a:t>
            </a:r>
            <a:r>
              <a:rPr lang="ru-RU" dirty="0" err="1"/>
              <a:t>кожної</a:t>
            </a:r>
            <a:r>
              <a:rPr lang="ru-RU" dirty="0"/>
              <a:t> з </a:t>
            </a:r>
            <a:r>
              <a:rPr lang="ru-RU" dirty="0" err="1"/>
              <a:t>міні-оболонок</a:t>
            </a:r>
            <a:r>
              <a:rPr lang="ru-RU" dirty="0"/>
              <a:t> (</a:t>
            </a:r>
            <a:r>
              <a:rPr lang="ru-RU" dirty="0" err="1"/>
              <a:t>включно</a:t>
            </a:r>
            <a:r>
              <a:rPr lang="ru-RU" dirty="0"/>
              <a:t> з </a:t>
            </a:r>
            <a:r>
              <a:rPr lang="ru-RU" dirty="0" err="1"/>
              <a:t>тією</a:t>
            </a:r>
            <a:r>
              <a:rPr lang="ru-RU" dirty="0"/>
              <a:t>, </a:t>
            </a:r>
            <a:r>
              <a:rPr lang="ru-RU" dirty="0" err="1"/>
              <a:t>що</a:t>
            </a:r>
            <a:r>
              <a:rPr lang="ru-RU" dirty="0"/>
              <a:t> </a:t>
            </a:r>
            <a:r>
              <a:rPr lang="ru-RU" dirty="0" err="1"/>
              <a:t>містить</a:t>
            </a:r>
            <a:r>
              <a:rPr lang="ru-RU" dirty="0"/>
              <a:t> </a:t>
            </a:r>
            <a:r>
              <a:rPr lang="ru-RU" dirty="0" err="1"/>
              <a:t>цю</a:t>
            </a:r>
            <a:r>
              <a:rPr lang="ru-RU" dirty="0"/>
              <a:t> точку). </a:t>
            </a:r>
            <a:r>
              <a:rPr lang="ru-RU" dirty="0" err="1"/>
              <a:t>Кожна</a:t>
            </a:r>
            <a:r>
              <a:rPr lang="ru-RU" dirty="0"/>
              <a:t> </a:t>
            </a:r>
            <a:r>
              <a:rPr lang="ru-RU" dirty="0" err="1"/>
              <a:t>поточна</a:t>
            </a:r>
            <a:r>
              <a:rPr lang="ru-RU" dirty="0"/>
              <a:t> вершина </a:t>
            </a:r>
            <a:r>
              <a:rPr lang="ru-RU" dirty="0" err="1"/>
              <a:t>завжди</a:t>
            </a:r>
            <a:r>
              <a:rPr lang="ru-RU" dirty="0"/>
              <a:t> </a:t>
            </a:r>
            <a:r>
              <a:rPr lang="ru-RU" dirty="0" err="1"/>
              <a:t>належатиме</a:t>
            </a:r>
            <a:r>
              <a:rPr lang="ru-RU" dirty="0"/>
              <a:t> </a:t>
            </a:r>
            <a:r>
              <a:rPr lang="ru-RU" dirty="0" err="1"/>
              <a:t>загальній</a:t>
            </a:r>
            <a:r>
              <a:rPr lang="ru-RU" dirty="0"/>
              <a:t> </a:t>
            </a:r>
            <a:r>
              <a:rPr lang="ru-RU" dirty="0" err="1"/>
              <a:t>опуклій</a:t>
            </a:r>
            <a:r>
              <a:rPr lang="ru-RU" dirty="0"/>
              <a:t> </a:t>
            </a:r>
            <a:r>
              <a:rPr lang="ru-RU" dirty="0" err="1"/>
              <a:t>оболонці</a:t>
            </a:r>
            <a:r>
              <a:rPr lang="ru-RU" dirty="0"/>
              <a:t> (і не </a:t>
            </a:r>
            <a:r>
              <a:rPr lang="ru-RU" dirty="0" err="1"/>
              <a:t>може</a:t>
            </a:r>
            <a:r>
              <a:rPr lang="ru-RU" dirty="0"/>
              <a:t> </a:t>
            </a:r>
            <a:r>
              <a:rPr lang="ru-RU" dirty="0" err="1"/>
              <a:t>знаходитись</a:t>
            </a:r>
            <a:r>
              <a:rPr lang="ru-RU" dirty="0"/>
              <a:t> </a:t>
            </a:r>
            <a:r>
              <a:rPr lang="ru-RU" dirty="0" err="1"/>
              <a:t>всередині</a:t>
            </a:r>
            <a:r>
              <a:rPr lang="ru-RU" dirty="0"/>
              <a:t> </a:t>
            </a:r>
            <a:r>
              <a:rPr lang="ru-RU" dirty="0" err="1"/>
              <a:t>міні-оболонки</a:t>
            </a:r>
            <a:r>
              <a:rPr lang="ru-RU" dirty="0"/>
              <a:t>). </a:t>
            </a:r>
            <a:r>
              <a:rPr lang="ru-RU" dirty="0" err="1"/>
              <a:t>Серед</a:t>
            </a:r>
            <a:r>
              <a:rPr lang="ru-RU" dirty="0"/>
              <a:t> </a:t>
            </a:r>
            <a:r>
              <a:rPr lang="ru-RU" dirty="0" err="1"/>
              <a:t>усіх</a:t>
            </a:r>
            <a:r>
              <a:rPr lang="ru-RU" dirty="0"/>
              <a:t> </a:t>
            </a:r>
            <a:r>
              <a:rPr lang="ru-RU" dirty="0" err="1"/>
              <a:t>опорних</a:t>
            </a:r>
            <a:r>
              <a:rPr lang="ru-RU" dirty="0"/>
              <a:t> </a:t>
            </a:r>
            <a:r>
              <a:rPr lang="ru-RU" dirty="0" err="1"/>
              <a:t>прямих</a:t>
            </a:r>
            <a:r>
              <a:rPr lang="ru-RU" dirty="0"/>
              <a:t> </a:t>
            </a:r>
            <a:r>
              <a:rPr lang="ru-RU" dirty="0" err="1"/>
              <a:t>вибирається</a:t>
            </a:r>
            <a:r>
              <a:rPr lang="ru-RU" dirty="0"/>
              <a:t> та, </a:t>
            </a:r>
            <a:r>
              <a:rPr lang="ru-RU" dirty="0" err="1"/>
              <a:t>що</a:t>
            </a:r>
            <a:r>
              <a:rPr lang="ru-RU" dirty="0"/>
              <a:t> </a:t>
            </a:r>
            <a:r>
              <a:rPr lang="ru-RU" dirty="0" err="1"/>
              <a:t>має</a:t>
            </a:r>
            <a:r>
              <a:rPr lang="ru-RU" dirty="0"/>
              <a:t> </a:t>
            </a:r>
            <a:r>
              <a:rPr lang="ru-RU" dirty="0" err="1"/>
              <a:t>найменший</a:t>
            </a:r>
            <a:r>
              <a:rPr lang="ru-RU" dirty="0"/>
              <a:t> </a:t>
            </a:r>
            <a:r>
              <a:rPr lang="ru-RU" dirty="0" err="1"/>
              <a:t>зовнішній</a:t>
            </a:r>
            <a:r>
              <a:rPr lang="ru-RU" dirty="0"/>
              <a:t> кут. З </a:t>
            </a:r>
            <a:r>
              <a:rPr lang="ru-RU" dirty="0" err="1"/>
              <a:t>однієї</a:t>
            </a:r>
            <a:r>
              <a:rPr lang="ru-RU" dirty="0"/>
              <a:t> </a:t>
            </a:r>
            <a:r>
              <a:rPr lang="ru-RU" dirty="0" err="1"/>
              <a:t>міні-оболонки</a:t>
            </a:r>
            <a:r>
              <a:rPr lang="ru-RU" dirty="0"/>
              <a:t> до </a:t>
            </a:r>
            <a:r>
              <a:rPr lang="ru-RU" dirty="0" err="1"/>
              <a:t>результуючої</a:t>
            </a:r>
            <a:r>
              <a:rPr lang="ru-RU" dirty="0"/>
              <a:t> </a:t>
            </a:r>
            <a:r>
              <a:rPr lang="ru-RU" dirty="0" err="1"/>
              <a:t>опуклої</a:t>
            </a:r>
            <a:r>
              <a:rPr lang="ru-RU" dirty="0"/>
              <a:t> </a:t>
            </a:r>
            <a:r>
              <a:rPr lang="ru-RU" dirty="0" err="1"/>
              <a:t>оболонки</a:t>
            </a:r>
            <a:r>
              <a:rPr lang="ru-RU" dirty="0"/>
              <a:t> </a:t>
            </a:r>
            <a:r>
              <a:rPr lang="ru-RU" dirty="0" err="1"/>
              <a:t>може</a:t>
            </a:r>
            <a:r>
              <a:rPr lang="ru-RU" dirty="0"/>
              <a:t> </a:t>
            </a:r>
            <a:r>
              <a:rPr lang="ru-RU" dirty="0" err="1"/>
              <a:t>увійти</a:t>
            </a:r>
            <a:r>
              <a:rPr lang="ru-RU" dirty="0"/>
              <a:t> </a:t>
            </a:r>
            <a:r>
              <a:rPr lang="ru-RU" dirty="0" err="1"/>
              <a:t>більше</a:t>
            </a:r>
            <a:r>
              <a:rPr lang="ru-RU" dirty="0"/>
              <a:t> </a:t>
            </a:r>
            <a:r>
              <a:rPr lang="ru-RU" dirty="0" err="1"/>
              <a:t>однієї</a:t>
            </a:r>
            <a:r>
              <a:rPr lang="ru-RU" dirty="0"/>
              <a:t> </a:t>
            </a:r>
            <a:r>
              <a:rPr lang="ru-RU" dirty="0" err="1"/>
              <a:t>вершини</a:t>
            </a:r>
            <a:r>
              <a:rPr lang="ru-RU" dirty="0"/>
              <a:t>.</a:t>
            </a: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1005266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 Для </a:t>
            </a:r>
            <a:r>
              <a:rPr lang="ru-RU" dirty="0" err="1"/>
              <a:t>міні-оболонок</a:t>
            </a:r>
            <a:r>
              <a:rPr lang="ru-RU" dirty="0"/>
              <a:t> </a:t>
            </a:r>
            <a:r>
              <a:rPr lang="ru-RU" dirty="0" err="1"/>
              <a:t>обчислюємо</a:t>
            </a:r>
            <a:r>
              <a:rPr lang="ru-RU" dirty="0"/>
              <a:t> </a:t>
            </a:r>
            <a:r>
              <a:rPr lang="ru-RU" dirty="0" err="1"/>
              <a:t>тільки</a:t>
            </a:r>
            <a:r>
              <a:rPr lang="ru-RU" dirty="0"/>
              <a:t> праву </a:t>
            </a:r>
            <a:r>
              <a:rPr lang="ru-RU" dirty="0" err="1"/>
              <a:t>опорну</a:t>
            </a:r>
            <a:r>
              <a:rPr lang="ru-RU" dirty="0"/>
              <a:t> </a:t>
            </a:r>
            <a:r>
              <a:rPr lang="ru-RU" dirty="0" err="1"/>
              <a:t>пряму</a:t>
            </a:r>
            <a:r>
              <a:rPr lang="ru-RU" dirty="0"/>
              <a:t>. </a:t>
            </a:r>
            <a:r>
              <a:rPr lang="ru-RU" dirty="0" err="1"/>
              <a:t>Якщо</a:t>
            </a:r>
            <a:r>
              <a:rPr lang="ru-RU" dirty="0"/>
              <a:t> </a:t>
            </a:r>
            <a:r>
              <a:rPr lang="ru-RU" dirty="0" err="1"/>
              <a:t>вершини</a:t>
            </a:r>
            <a:r>
              <a:rPr lang="ru-RU" dirty="0"/>
              <a:t> </a:t>
            </a:r>
            <a:r>
              <a:rPr lang="ru-RU" dirty="0" err="1"/>
              <a:t>мініоболонок</a:t>
            </a:r>
            <a:r>
              <a:rPr lang="ru-RU" dirty="0"/>
              <a:t> </a:t>
            </a:r>
            <a:r>
              <a:rPr lang="ru-RU" dirty="0" err="1"/>
              <a:t>циклічно</a:t>
            </a:r>
            <a:r>
              <a:rPr lang="ru-RU" dirty="0"/>
              <a:t> </a:t>
            </a:r>
            <a:r>
              <a:rPr lang="ru-RU" dirty="0" err="1"/>
              <a:t>впорядковані</a:t>
            </a:r>
            <a:r>
              <a:rPr lang="ru-RU" dirty="0"/>
              <a:t>, на </a:t>
            </a:r>
            <a:r>
              <a:rPr lang="ru-RU" dirty="0" err="1"/>
              <a:t>пошук</a:t>
            </a:r>
            <a:r>
              <a:rPr lang="ru-RU" dirty="0"/>
              <a:t> </a:t>
            </a:r>
            <a:r>
              <a:rPr lang="ru-RU" dirty="0" err="1"/>
              <a:t>опорної</a:t>
            </a:r>
            <a:r>
              <a:rPr lang="ru-RU" dirty="0"/>
              <a:t> </a:t>
            </a:r>
            <a:r>
              <a:rPr lang="ru-RU" dirty="0" err="1"/>
              <a:t>прямої</a:t>
            </a:r>
            <a:r>
              <a:rPr lang="ru-RU" dirty="0"/>
              <a:t> до </a:t>
            </a:r>
            <a:r>
              <a:rPr lang="ru-RU" dirty="0" err="1"/>
              <a:t>кожної</a:t>
            </a:r>
            <a:r>
              <a:rPr lang="ru-RU" dirty="0"/>
              <a:t> з них </a:t>
            </a:r>
            <a:r>
              <a:rPr lang="ru-RU" dirty="0" err="1"/>
              <a:t>достатньо</a:t>
            </a:r>
            <a:r>
              <a:rPr lang="ru-RU" dirty="0"/>
              <a:t> часу </a:t>
            </a:r>
            <a:r>
              <a:rPr lang="ru-RU" dirty="0" err="1"/>
              <a:t>hlog</a:t>
            </a:r>
            <a:r>
              <a:rPr lang="ru-RU" dirty="0"/>
              <a:t> ℎ при </a:t>
            </a:r>
            <a:r>
              <a:rPr lang="ru-RU" dirty="0" err="1"/>
              <a:t>застосуванні</a:t>
            </a:r>
            <a:r>
              <a:rPr lang="ru-RU" dirty="0"/>
              <a:t> </a:t>
            </a:r>
            <a:r>
              <a:rPr lang="ru-RU" dirty="0" err="1"/>
              <a:t>бінарного</a:t>
            </a:r>
            <a:r>
              <a:rPr lang="ru-RU" dirty="0"/>
              <a:t> </a:t>
            </a:r>
            <a:r>
              <a:rPr lang="ru-RU" dirty="0" err="1"/>
              <a:t>пошуку</a:t>
            </a:r>
            <a:r>
              <a:rPr lang="ru-RU" dirty="0"/>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1137384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Застосування обходу </a:t>
            </a:r>
            <a:r>
              <a:rPr lang="uk-UA" dirty="0" err="1" smtClean="0"/>
              <a:t>Джарвіса</a:t>
            </a:r>
            <a:r>
              <a:rPr lang="uk-UA" dirty="0" smtClean="0"/>
              <a:t> до міні оболонок та побудова єдиної оболонки</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pic>
        <p:nvPicPr>
          <p:cNvPr id="378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450" y="2328863"/>
            <a:ext cx="4991100" cy="220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5671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endParaRPr lang="uk-UA"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деяких задачах, наприклад у статистиці, дані спостережень є наближеними і тому цілком виправданим є побудова наближеної опуклої оболонки</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Ідея алгоритму полягає в тому, що виділяється деяка підмножина точок, опукла оболонка якої і буде служити апроксимацією вихідної множини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2636812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i="1"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dirty="0">
                <a:solidFill>
                  <a:schemeClr val="bg1"/>
                </a:solidFill>
                <a:latin typeface="Arial" panose="020B0604020202020204" pitchFamily="34" charset="0"/>
                <a:cs typeface="Arial" panose="020B0604020202020204" pitchFamily="34" charset="0"/>
              </a:rPr>
              <a:t> </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348880"/>
            <a:ext cx="4893716" cy="28896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8357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i="1" dirty="0">
                <a:solidFill>
                  <a:schemeClr val="bg1"/>
                </a:solidFill>
                <a:latin typeface="Arial" panose="020B0604020202020204" pitchFamily="34" charset="0"/>
                <a:cs typeface="Arial" panose="020B0604020202020204" pitchFamily="34" charset="0"/>
              </a:rPr>
              <a:t>.</a:t>
            </a:r>
            <a:r>
              <a:rPr lang="uk-UA" b="0" dirty="0">
                <a:solidFill>
                  <a:schemeClr val="bg1"/>
                </a:solidFill>
                <a:latin typeface="Arial" panose="020B0604020202020204" pitchFamily="34" charset="0"/>
                <a:cs typeface="Arial" panose="020B0604020202020204" pitchFamily="34" charset="0"/>
              </a:rPr>
              <a:t> </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На першому кроці алгоритму знаходяться мінімальне та максимальне значення  </a:t>
            </a:r>
            <a:r>
              <a:rPr lang="en-US" dirty="0" smtClean="0">
                <a:solidFill>
                  <a:schemeClr val="bg1"/>
                </a:solidFill>
                <a:latin typeface="Arial" panose="020B0604020202020204" pitchFamily="34" charset="0"/>
                <a:cs typeface="Arial" panose="020B0604020202020204" pitchFamily="34" charset="0"/>
              </a:rPr>
              <a:t>x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координати, а потім вертикальна смуга </a:t>
            </a:r>
            <a:r>
              <a:rPr lang="uk-UA" dirty="0" smtClean="0">
                <a:solidFill>
                  <a:schemeClr val="bg1"/>
                </a:solidFill>
                <a:latin typeface="Arial" panose="020B0604020202020204" pitchFamily="34" charset="0"/>
                <a:cs typeface="Arial" panose="020B0604020202020204" pitchFamily="34" charset="0"/>
              </a:rPr>
              <a:t>між ними </a:t>
            </a:r>
            <a:r>
              <a:rPr lang="uk-UA" dirty="0">
                <a:solidFill>
                  <a:schemeClr val="bg1"/>
                </a:solidFill>
                <a:latin typeface="Arial" panose="020B0604020202020204" pitchFamily="34" charset="0"/>
                <a:cs typeface="Arial" panose="020B0604020202020204" pitchFamily="34" charset="0"/>
              </a:rPr>
              <a:t>розбивається на  </a:t>
            </a:r>
            <a:r>
              <a:rPr lang="en-US" dirty="0" smtClean="0">
                <a:solidFill>
                  <a:schemeClr val="bg1"/>
                </a:solidFill>
                <a:latin typeface="Arial" panose="020B0604020202020204" pitchFamily="34" charset="0"/>
                <a:cs typeface="Arial" panose="020B0604020202020204" pitchFamily="34" charset="0"/>
              </a:rPr>
              <a:t>K </a:t>
            </a:r>
            <a:r>
              <a:rPr lang="uk-UA" dirty="0" smtClean="0">
                <a:solidFill>
                  <a:schemeClr val="bg1"/>
                </a:solidFill>
                <a:latin typeface="Arial" panose="020B0604020202020204" pitchFamily="34" charset="0"/>
                <a:cs typeface="Arial" panose="020B0604020202020204" pitchFamily="34" charset="0"/>
              </a:rPr>
              <a:t>смуг </a:t>
            </a:r>
            <a:r>
              <a:rPr lang="uk-UA" dirty="0">
                <a:solidFill>
                  <a:schemeClr val="bg1"/>
                </a:solidFill>
                <a:latin typeface="Arial" panose="020B0604020202020204" pitchFamily="34" charset="0"/>
                <a:cs typeface="Arial" panose="020B0604020202020204" pitchFamily="34" charset="0"/>
              </a:rPr>
              <a:t>рівної ширини. Після цього в кожній із смуг знаходяться дві точки з мінімальною і максимальною  </a:t>
            </a:r>
            <a:r>
              <a:rPr lang="en-US" dirty="0" smtClean="0">
                <a:solidFill>
                  <a:schemeClr val="bg1"/>
                </a:solidFill>
                <a:latin typeface="Arial" panose="020B0604020202020204" pitchFamily="34" charset="0"/>
                <a:cs typeface="Arial" panose="020B0604020202020204" pitchFamily="34" charset="0"/>
              </a:rPr>
              <a:t>y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координатою. Крім цього вибираються дві точки з екстремальними  </a:t>
            </a:r>
            <a:r>
              <a:rPr lang="en-US" dirty="0" smtClean="0">
                <a:solidFill>
                  <a:schemeClr val="bg1"/>
                </a:solidFill>
                <a:latin typeface="Arial" panose="020B0604020202020204" pitchFamily="34" charset="0"/>
                <a:cs typeface="Arial" panose="020B0604020202020204" pitchFamily="34" charset="0"/>
              </a:rPr>
              <a:t>x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координатами. Якщо таких точок декілька, то вибираються точки з мінімальною і максимальною </a:t>
            </a:r>
            <a:r>
              <a:rPr lang="en-US"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координатою</a:t>
            </a: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244267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необхідно знайти певні характеристики множини точок  на площині, то майже не існує випадків коли задачі цього типу можна було б розв’язати без побудови опуклої оболонки. Опуклою оболонкою множини  </a:t>
            </a:r>
            <a:r>
              <a:rPr lang="uk-UA" dirty="0" smtClean="0">
                <a:solidFill>
                  <a:schemeClr val="bg1"/>
                </a:solidFill>
                <a:latin typeface="Arial" panose="020B0604020202020204" pitchFamily="34" charset="0"/>
                <a:cs typeface="Arial" panose="020B0604020202020204" pitchFamily="34" charset="0"/>
              </a:rPr>
              <a:t>     точок     називається </a:t>
            </a:r>
            <a:r>
              <a:rPr lang="uk-UA" dirty="0">
                <a:solidFill>
                  <a:srgbClr val="FF0000"/>
                </a:solidFill>
                <a:latin typeface="Arial" panose="020B0604020202020204" pitchFamily="34" charset="0"/>
                <a:cs typeface="Arial" panose="020B0604020202020204" pitchFamily="34" charset="0"/>
              </a:rPr>
              <a:t>найменша </a:t>
            </a:r>
            <a:r>
              <a:rPr lang="uk-UA" dirty="0">
                <a:solidFill>
                  <a:schemeClr val="bg1"/>
                </a:solidFill>
                <a:latin typeface="Arial" panose="020B0604020202020204" pitchFamily="34" charset="0"/>
                <a:cs typeface="Arial" panose="020B0604020202020204" pitchFamily="34" charset="0"/>
              </a:rPr>
              <a:t>опукла область </a:t>
            </a:r>
            <a:r>
              <a:rPr lang="uk-UA" dirty="0" smtClean="0">
                <a:solidFill>
                  <a:schemeClr val="bg1"/>
                </a:solidFill>
                <a:latin typeface="Arial" panose="020B0604020202020204" pitchFamily="34" charset="0"/>
                <a:cs typeface="Arial" panose="020B0604020202020204" pitchFamily="34" charset="0"/>
              </a:rPr>
              <a:t>яка </a:t>
            </a:r>
            <a:r>
              <a:rPr lang="uk-UA" dirty="0">
                <a:solidFill>
                  <a:schemeClr val="bg1"/>
                </a:solidFill>
                <a:latin typeface="Arial" panose="020B0604020202020204" pitchFamily="34" charset="0"/>
                <a:cs typeface="Arial" panose="020B0604020202020204" pitchFamily="34" charset="0"/>
              </a:rPr>
              <a:t>містить всі точки . Область є опуклою тоді,  коли вона повністю розташована по одну сторону від дотичної  у будь якій точці границі. Очевидно, що опуклий багатокутник лежить по одну сторону від будь якої із своїх сторін.</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515351738"/>
              </p:ext>
            </p:extLst>
          </p:nvPr>
        </p:nvGraphicFramePr>
        <p:xfrm>
          <a:off x="2267744" y="3140968"/>
          <a:ext cx="255587" cy="358775"/>
        </p:xfrm>
        <a:graphic>
          <a:graphicData uri="http://schemas.openxmlformats.org/presentationml/2006/ole">
            <mc:AlternateContent xmlns:mc="http://schemas.openxmlformats.org/markup-compatibility/2006">
              <mc:Choice xmlns:v="urn:schemas-microsoft-com:vml" Requires="v">
                <p:oleObj spid="_x0000_s22664" name="Формула" r:id="rId3" imgW="152280" imgH="190440" progId="Equation.3">
                  <p:embed/>
                </p:oleObj>
              </mc:Choice>
              <mc:Fallback>
                <p:oleObj name="Формула" r:id="rId3" imgW="152280" imgH="190440" progId="Equation.3">
                  <p:embed/>
                  <p:pic>
                    <p:nvPicPr>
                      <p:cNvPr id="0" name="Объект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3140968"/>
                        <a:ext cx="25558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514769924"/>
              </p:ext>
            </p:extLst>
          </p:nvPr>
        </p:nvGraphicFramePr>
        <p:xfrm>
          <a:off x="3491880" y="3068960"/>
          <a:ext cx="319088" cy="454025"/>
        </p:xfrm>
        <a:graphic>
          <a:graphicData uri="http://schemas.openxmlformats.org/presentationml/2006/ole">
            <mc:AlternateContent xmlns:mc="http://schemas.openxmlformats.org/markup-compatibility/2006">
              <mc:Choice xmlns:v="urn:schemas-microsoft-com:vml" Requires="v">
                <p:oleObj spid="_x0000_s22665" name="Формула" r:id="rId5" imgW="190440" imgH="241200" progId="Equation.3">
                  <p:embed/>
                </p:oleObj>
              </mc:Choice>
              <mc:Fallback>
                <p:oleObj name="Формула" r:id="rId5" imgW="190440" imgH="241200" progId="Equation.3">
                  <p:embed/>
                  <p:pic>
                    <p:nvPicPr>
                      <p:cNvPr id="0" name="Объект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1880" y="3068960"/>
                        <a:ext cx="31908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244542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i="1" dirty="0">
                <a:solidFill>
                  <a:schemeClr val="bg1"/>
                </a:solidFill>
                <a:latin typeface="Arial" panose="020B0604020202020204" pitchFamily="34" charset="0"/>
                <a:cs typeface="Arial" panose="020B0604020202020204" pitchFamily="34" charset="0"/>
              </a:rPr>
              <a:t>.</a:t>
            </a:r>
            <a:r>
              <a:rPr lang="uk-UA" b="0" dirty="0">
                <a:solidFill>
                  <a:schemeClr val="bg1"/>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Таким чином результуюча множина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буде </a:t>
            </a:r>
            <a:r>
              <a:rPr lang="uk-UA" dirty="0">
                <a:solidFill>
                  <a:schemeClr val="bg1"/>
                </a:solidFill>
                <a:latin typeface="Arial" panose="020B0604020202020204" pitchFamily="34" charset="0"/>
                <a:cs typeface="Arial" panose="020B0604020202020204" pitchFamily="34" charset="0"/>
              </a:rPr>
              <a:t>містити саме більше  </a:t>
            </a:r>
            <a:r>
              <a:rPr lang="en-US" dirty="0" smtClean="0">
                <a:solidFill>
                  <a:schemeClr val="bg1"/>
                </a:solidFill>
                <a:latin typeface="Arial" panose="020B0604020202020204" pitchFamily="34" charset="0"/>
                <a:cs typeface="Arial" panose="020B0604020202020204" pitchFamily="34" charset="0"/>
              </a:rPr>
              <a:t>2K+4 </a:t>
            </a:r>
            <a:r>
              <a:rPr lang="uk-UA" dirty="0" smtClean="0">
                <a:solidFill>
                  <a:schemeClr val="bg1"/>
                </a:solidFill>
                <a:latin typeface="Arial" panose="020B0604020202020204" pitchFamily="34" charset="0"/>
                <a:cs typeface="Arial" panose="020B0604020202020204" pitchFamily="34" charset="0"/>
              </a:rPr>
              <a:t>точки</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Номер смуги у якій знаходиться точка  знаходиться за формулою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у якій операція ділення проводиться націло.</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194721112"/>
              </p:ext>
            </p:extLst>
          </p:nvPr>
        </p:nvGraphicFramePr>
        <p:xfrm>
          <a:off x="5939829" y="1628800"/>
          <a:ext cx="360363" cy="309562"/>
        </p:xfrm>
        <a:graphic>
          <a:graphicData uri="http://schemas.openxmlformats.org/presentationml/2006/ole">
            <mc:AlternateContent xmlns:mc="http://schemas.openxmlformats.org/markup-compatibility/2006">
              <mc:Choice xmlns:v="urn:schemas-microsoft-com:vml" Requires="v">
                <p:oleObj spid="_x0000_s28758" name="Формула" r:id="rId3" imgW="215713" imgH="241091" progId="Equation.3">
                  <p:embed/>
                </p:oleObj>
              </mc:Choice>
              <mc:Fallback>
                <p:oleObj name="Формула" r:id="rId3" imgW="215713" imgH="241091"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9829" y="1628800"/>
                        <a:ext cx="360363"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09031343"/>
              </p:ext>
            </p:extLst>
          </p:nvPr>
        </p:nvGraphicFramePr>
        <p:xfrm>
          <a:off x="3131840" y="2996952"/>
          <a:ext cx="1944216" cy="927794"/>
        </p:xfrm>
        <a:graphic>
          <a:graphicData uri="http://schemas.openxmlformats.org/presentationml/2006/ole">
            <mc:AlternateContent xmlns:mc="http://schemas.openxmlformats.org/markup-compatibility/2006">
              <mc:Choice xmlns:v="urn:schemas-microsoft-com:vml" Requires="v">
                <p:oleObj spid="_x0000_s28759" name="Формула" r:id="rId5" imgW="1333500" imgH="495300" progId="Equation.3">
                  <p:embed/>
                </p:oleObj>
              </mc:Choice>
              <mc:Fallback>
                <p:oleObj name="Формула" r:id="rId5" imgW="1333500" imgH="495300"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2996952"/>
                        <a:ext cx="1944216" cy="92779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48806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До </a:t>
            </a:r>
            <a:r>
              <a:rPr lang="uk-UA" dirty="0">
                <a:solidFill>
                  <a:schemeClr val="bg1"/>
                </a:solidFill>
                <a:latin typeface="Arial" panose="020B0604020202020204" pitchFamily="34" charset="0"/>
                <a:cs typeface="Arial" panose="020B0604020202020204" pitchFamily="34" charset="0"/>
              </a:rPr>
              <a:t>цього розглядалися алгоритми замкнутого або статичного типу, коли кількість точок множини була стала. </a:t>
            </a:r>
            <a:r>
              <a:rPr lang="uk-UA" b="1" i="1" dirty="0">
                <a:solidFill>
                  <a:schemeClr val="bg1"/>
                </a:solidFill>
                <a:latin typeface="Arial" panose="020B0604020202020204" pitchFamily="34" charset="0"/>
                <a:cs typeface="Arial" panose="020B0604020202020204" pitchFamily="34" charset="0"/>
              </a:rPr>
              <a:t>Необхідною умовою побудови динамічної  опуклої оболонки є вимога, щоб час необхідний для корекції оболонки був не меншим за час через який з’явиться нова точка</a:t>
            </a:r>
            <a:r>
              <a:rPr lang="uk-UA" dirty="0">
                <a:solidFill>
                  <a:schemeClr val="bg1"/>
                </a:solidFill>
                <a:latin typeface="Arial" panose="020B0604020202020204" pitchFamily="34" charset="0"/>
                <a:cs typeface="Arial" panose="020B0604020202020204" pitchFamily="34" charset="0"/>
              </a:rPr>
              <a:t>. Позначимо через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нову точку. Дії які необхідно виконати для побудови  залежать від того чи буде ця точка внутрішньою чи зовнішню по відношенню до багатокутника </a:t>
            </a:r>
            <a:r>
              <a:rPr lang="en-US" i="1" dirty="0" smtClean="0">
                <a:solidFill>
                  <a:schemeClr val="bg1"/>
                </a:solidFill>
                <a:latin typeface="Arial" panose="020B0604020202020204" pitchFamily="34" charset="0"/>
                <a:cs typeface="Arial" panose="020B0604020202020204" pitchFamily="34" charset="0"/>
              </a:rPr>
              <a:t>cons(V)</a:t>
            </a:r>
            <a:r>
              <a:rPr lang="uk-UA"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У першому випадку опукла оболонка не змінюється, а в другому необхідна її перебудова. Для цього вводиться поняття опорної прямої, яку позначимо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71369606"/>
              </p:ext>
            </p:extLst>
          </p:nvPr>
        </p:nvGraphicFramePr>
        <p:xfrm>
          <a:off x="6444208" y="5661248"/>
          <a:ext cx="504056" cy="382141"/>
        </p:xfrm>
        <a:graphic>
          <a:graphicData uri="http://schemas.openxmlformats.org/presentationml/2006/ole">
            <mc:AlternateContent xmlns:mc="http://schemas.openxmlformats.org/markup-compatibility/2006">
              <mc:Choice xmlns:v="urn:schemas-microsoft-com:vml" Requires="v">
                <p:oleObj spid="_x0000_s29740" name="Формула" r:id="rId3" imgW="304668" imgH="241195" progId="Equation.3">
                  <p:embed/>
                </p:oleObj>
              </mc:Choice>
              <mc:Fallback>
                <p:oleObj name="Формула" r:id="rId3" imgW="304668" imgH="241195" progId="Equation.3">
                  <p:embed/>
                  <p:pic>
                    <p:nvPicPr>
                      <p:cNvPr id="0" name="Объект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5661248"/>
                        <a:ext cx="504056" cy="3821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35264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327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2708920"/>
            <a:ext cx="5862305" cy="2304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848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Приклад </a:t>
            </a:r>
            <a:r>
              <a:rPr lang="ru-RU" b="0" dirty="0" err="1">
                <a:solidFill>
                  <a:schemeClr val="bg1"/>
                </a:solidFill>
                <a:latin typeface="Arial" panose="020B0604020202020204" pitchFamily="34" charset="0"/>
                <a:cs typeface="Arial" panose="020B0604020202020204" pitchFamily="34" charset="0"/>
              </a:rPr>
              <a:t>видалення</a:t>
            </a:r>
            <a:r>
              <a:rPr lang="ru-RU" b="0" dirty="0">
                <a:solidFill>
                  <a:schemeClr val="bg1"/>
                </a:solidFill>
                <a:latin typeface="Arial" panose="020B0604020202020204" pitchFamily="34" charset="0"/>
                <a:cs typeface="Arial" panose="020B0604020202020204" pitchFamily="34" charset="0"/>
              </a:rPr>
              <a:t> точки </a:t>
            </a:r>
            <a:r>
              <a:rPr lang="ru-RU" b="0" dirty="0" err="1">
                <a:solidFill>
                  <a:schemeClr val="bg1"/>
                </a:solidFill>
                <a:latin typeface="Arial" panose="020B0604020202020204" pitchFamily="34" charset="0"/>
                <a:cs typeface="Arial" panose="020B0604020202020204" pitchFamily="34" charset="0"/>
              </a:rPr>
              <a:t>опуклої</a:t>
            </a:r>
            <a:r>
              <a:rPr lang="ru-RU" b="0" dirty="0">
                <a:solidFill>
                  <a:schemeClr val="bg1"/>
                </a:solidFill>
                <a:latin typeface="Arial" panose="020B0604020202020204" pitchFamily="34" charset="0"/>
                <a:cs typeface="Arial" panose="020B0604020202020204" pitchFamily="34" charset="0"/>
              </a:rPr>
              <a:t> </a:t>
            </a:r>
            <a:r>
              <a:rPr lang="ru-RU" b="0" dirty="0" err="1">
                <a:solidFill>
                  <a:schemeClr val="bg1"/>
                </a:solidFill>
                <a:latin typeface="Arial" panose="020B0604020202020204" pitchFamily="34" charset="0"/>
                <a:cs typeface="Arial" panose="020B0604020202020204" pitchFamily="34" charset="0"/>
              </a:rPr>
              <a:t>оболонки</a:t>
            </a:r>
            <a:r>
              <a:rPr lang="uk-UA" b="0" dirty="0">
                <a:latin typeface="Arial" panose="020B0604020202020204" pitchFamily="34" charset="0"/>
                <a:cs typeface="Arial" panose="020B0604020202020204" pitchFamily="34" charset="0"/>
              </a:rPr>
              <a:t/>
            </a:r>
            <a:br>
              <a:rPr lang="uk-UA" b="0" dirty="0">
                <a:latin typeface="Arial" panose="020B0604020202020204" pitchFamily="34" charset="0"/>
                <a:cs typeface="Arial" panose="020B0604020202020204" pitchFamily="34" charset="0"/>
              </a:rPr>
            </a:br>
            <a:endParaRPr lang="uk-UA" b="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900" y="2366963"/>
            <a:ext cx="3886200" cy="212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3568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Пряма називається лівою(правою) опорною, якщо багатокутник розташований повністю зліва(справа) від </a:t>
            </a:r>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Звідси витікає природний спосіб корекції оболонки : знайти ліву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праву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опорні </a:t>
            </a:r>
            <a:r>
              <a:rPr lang="uk-UA" dirty="0">
                <a:solidFill>
                  <a:schemeClr val="bg1"/>
                </a:solidFill>
                <a:latin typeface="Arial" panose="020B0604020202020204" pitchFamily="34" charset="0"/>
                <a:cs typeface="Arial" panose="020B0604020202020204" pitchFamily="34" charset="0"/>
              </a:rPr>
              <a:t>прямі , вершини що знаходяться між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вилучити з оболонки, а точку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включити як нову вершину. Для визначення опорних прямих дуже ефективним є наступний тест: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якщо на деякому кроці перевірки три суміжні вершини  </a:t>
            </a:r>
            <a:r>
              <a:rPr lang="en-US" i="1" dirty="0" err="1" smtClean="0">
                <a:solidFill>
                  <a:schemeClr val="bg1"/>
                </a:solidFill>
                <a:latin typeface="Arial" panose="020B0604020202020204" pitchFamily="34" charset="0"/>
                <a:cs typeface="Arial" panose="020B0604020202020204" pitchFamily="34" charset="0"/>
              </a:rPr>
              <a:t>conv</a:t>
            </a:r>
            <a:r>
              <a:rPr lang="en-US" i="1" dirty="0" smtClean="0">
                <a:solidFill>
                  <a:schemeClr val="bg1"/>
                </a:solidFill>
                <a:latin typeface="Arial" panose="020B0604020202020204" pitchFamily="34" charset="0"/>
                <a:cs typeface="Arial" panose="020B0604020202020204" pitchFamily="34" charset="0"/>
              </a:rPr>
              <a:t>(S)</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знаходяться </a:t>
            </a:r>
            <a:r>
              <a:rPr lang="uk-UA" dirty="0">
                <a:solidFill>
                  <a:schemeClr val="bg1"/>
                </a:solidFill>
                <a:latin typeface="Arial" panose="020B0604020202020204" pitchFamily="34" charset="0"/>
                <a:cs typeface="Arial" panose="020B0604020202020204" pitchFamily="34" charset="0"/>
              </a:rPr>
              <a:t>по одну сторону прямої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ця пряма є </a:t>
            </a:r>
            <a:r>
              <a:rPr lang="uk-UA" dirty="0" smtClean="0">
                <a:solidFill>
                  <a:schemeClr val="bg1"/>
                </a:solidFill>
                <a:latin typeface="Arial" panose="020B0604020202020204" pitchFamily="34" charset="0"/>
                <a:cs typeface="Arial" panose="020B0604020202020204" pitchFamily="34" charset="0"/>
              </a:rPr>
              <a:t>опорною.</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15359990"/>
              </p:ext>
            </p:extLst>
          </p:nvPr>
        </p:nvGraphicFramePr>
        <p:xfrm>
          <a:off x="4067944" y="2852936"/>
          <a:ext cx="432048" cy="382141"/>
        </p:xfrm>
        <a:graphic>
          <a:graphicData uri="http://schemas.openxmlformats.org/presentationml/2006/ole">
            <mc:AlternateContent xmlns:mc="http://schemas.openxmlformats.org/markup-compatibility/2006">
              <mc:Choice xmlns:v="urn:schemas-microsoft-com:vml" Requires="v">
                <p:oleObj spid="_x0000_s30978" name="Формула" r:id="rId3" imgW="330057" imgH="241195" progId="Equation.3">
                  <p:embed/>
                </p:oleObj>
              </mc:Choice>
              <mc:Fallback>
                <p:oleObj name="Формула" r:id="rId3" imgW="330057" imgH="241195" progId="Equation.3">
                  <p:embed/>
                  <p:pic>
                    <p:nvPicPr>
                      <p:cNvPr id="0" name="Объект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944" y="2852936"/>
                        <a:ext cx="432048" cy="38214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34857782"/>
              </p:ext>
            </p:extLst>
          </p:nvPr>
        </p:nvGraphicFramePr>
        <p:xfrm>
          <a:off x="5580112" y="2852936"/>
          <a:ext cx="576064" cy="382141"/>
        </p:xfrm>
        <a:graphic>
          <a:graphicData uri="http://schemas.openxmlformats.org/presentationml/2006/ole">
            <mc:AlternateContent xmlns:mc="http://schemas.openxmlformats.org/markup-compatibility/2006">
              <mc:Choice xmlns:v="urn:schemas-microsoft-com:vml" Requires="v">
                <p:oleObj spid="_x0000_s30979" name="Формула" r:id="rId5" imgW="355446" imgH="241195" progId="Equation.3">
                  <p:embed/>
                </p:oleObj>
              </mc:Choice>
              <mc:Fallback>
                <p:oleObj name="Формула" r:id="rId5" imgW="355446" imgH="241195" progId="Equation.3">
                  <p:embed/>
                  <p:pic>
                    <p:nvPicPr>
                      <p:cNvPr id="0" name="Объект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0112" y="2852936"/>
                        <a:ext cx="576064" cy="382141"/>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024270193"/>
              </p:ext>
            </p:extLst>
          </p:nvPr>
        </p:nvGraphicFramePr>
        <p:xfrm>
          <a:off x="5148064" y="3212976"/>
          <a:ext cx="576064" cy="382141"/>
        </p:xfrm>
        <a:graphic>
          <a:graphicData uri="http://schemas.openxmlformats.org/presentationml/2006/ole">
            <mc:AlternateContent xmlns:mc="http://schemas.openxmlformats.org/markup-compatibility/2006">
              <mc:Choice xmlns:v="urn:schemas-microsoft-com:vml" Requires="v">
                <p:oleObj spid="_x0000_s30980" name="Формула" r:id="rId7" imgW="457200" imgH="241200" progId="Equation.3">
                  <p:embed/>
                </p:oleObj>
              </mc:Choice>
              <mc:Fallback>
                <p:oleObj name="Формула" r:id="rId7" imgW="457200" imgH="241200" progId="Equation.3">
                  <p:embed/>
                  <p:pic>
                    <p:nvPicPr>
                      <p:cNvPr id="0" name="Объект 43"/>
                      <p:cNvPicPr>
                        <a:picLocks noChangeAspect="1" noChangeArrowheads="1"/>
                      </p:cNvPicPr>
                      <p:nvPr/>
                    </p:nvPicPr>
                    <p:blipFill>
                      <a:blip r:embed="rId8"/>
                      <a:srcRect/>
                      <a:stretch>
                        <a:fillRect/>
                      </a:stretch>
                    </p:blipFill>
                    <p:spPr bwMode="auto">
                      <a:xfrm>
                        <a:off x="5148064" y="3212976"/>
                        <a:ext cx="576064" cy="382141"/>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95055096"/>
              </p:ext>
            </p:extLst>
          </p:nvPr>
        </p:nvGraphicFramePr>
        <p:xfrm>
          <a:off x="899592" y="2420888"/>
          <a:ext cx="432048" cy="382141"/>
        </p:xfrm>
        <a:graphic>
          <a:graphicData uri="http://schemas.openxmlformats.org/presentationml/2006/ole">
            <mc:AlternateContent xmlns:mc="http://schemas.openxmlformats.org/markup-compatibility/2006">
              <mc:Choice xmlns:v="urn:schemas-microsoft-com:vml" Requires="v">
                <p:oleObj spid="_x0000_s30981" name="Формула" r:id="rId9" imgW="304668" imgH="241195" progId="Equation.3">
                  <p:embed/>
                </p:oleObj>
              </mc:Choice>
              <mc:Fallback>
                <p:oleObj name="Формула" r:id="rId9" imgW="304668" imgH="241195" progId="Equation.3">
                  <p:embed/>
                  <p:pic>
                    <p:nvPicPr>
                      <p:cNvPr id="0" name="Объект 5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2" y="2420888"/>
                        <a:ext cx="432048" cy="382141"/>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597449444"/>
              </p:ext>
            </p:extLst>
          </p:nvPr>
        </p:nvGraphicFramePr>
        <p:xfrm>
          <a:off x="3491880" y="5085184"/>
          <a:ext cx="1152128" cy="382141"/>
        </p:xfrm>
        <a:graphic>
          <a:graphicData uri="http://schemas.openxmlformats.org/presentationml/2006/ole">
            <mc:AlternateContent xmlns:mc="http://schemas.openxmlformats.org/markup-compatibility/2006">
              <mc:Choice xmlns:v="urn:schemas-microsoft-com:vml" Requires="v">
                <p:oleObj spid="_x0000_s30982" name="Формула" r:id="rId11" imgW="965200" imgH="241300" progId="Equation.3">
                  <p:embed/>
                </p:oleObj>
              </mc:Choice>
              <mc:Fallback>
                <p:oleObj name="Формула" r:id="rId11" imgW="965200" imgH="241300" progId="Equation.3">
                  <p:embed/>
                  <p:pic>
                    <p:nvPicPr>
                      <p:cNvPr id="0" name="Объект 9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1880" y="5085184"/>
                        <a:ext cx="1152128" cy="382141"/>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885975299"/>
              </p:ext>
            </p:extLst>
          </p:nvPr>
        </p:nvGraphicFramePr>
        <p:xfrm>
          <a:off x="3059832" y="5445224"/>
          <a:ext cx="431800" cy="382587"/>
        </p:xfrm>
        <a:graphic>
          <a:graphicData uri="http://schemas.openxmlformats.org/presentationml/2006/ole">
            <mc:AlternateContent xmlns:mc="http://schemas.openxmlformats.org/markup-compatibility/2006">
              <mc:Choice xmlns:v="urn:schemas-microsoft-com:vml" Requires="v">
                <p:oleObj spid="_x0000_s30983" name="Формула" r:id="rId13" imgW="304668" imgH="241195" progId="Equation.3">
                  <p:embed/>
                </p:oleObj>
              </mc:Choice>
              <mc:Fallback>
                <p:oleObj name="Формула" r:id="rId13" imgW="304668" imgH="241195"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9832" y="5445224"/>
                        <a:ext cx="4318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01707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М</a:t>
            </a:r>
            <a:r>
              <a:rPr lang="ru-RU" b="0" dirty="0" err="1" smtClean="0">
                <a:solidFill>
                  <a:schemeClr val="bg1"/>
                </a:solidFill>
                <a:latin typeface="Arial" pitchFamily="34" charset="0"/>
                <a:cs typeface="Arial" pitchFamily="34" charset="0"/>
              </a:rPr>
              <a:t>етод</a:t>
            </a:r>
            <a:r>
              <a:rPr lang="ru-RU" b="0" dirty="0" smtClean="0">
                <a:solidFill>
                  <a:schemeClr val="bg1"/>
                </a:solidFill>
                <a:latin typeface="Arial" pitchFamily="34" charset="0"/>
                <a:cs typeface="Arial" pitchFamily="34" charset="0"/>
              </a:rPr>
              <a:t> </a:t>
            </a:r>
            <a:r>
              <a:rPr lang="ru-RU" b="0" dirty="0">
                <a:solidFill>
                  <a:schemeClr val="bg1"/>
                </a:solidFill>
                <a:latin typeface="Arial" pitchFamily="34" charset="0"/>
                <a:cs typeface="Arial" pitchFamily="34" charset="0"/>
              </a:rPr>
              <a:t>«</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p>
        </p:txBody>
      </p:sp>
      <p:sp>
        <p:nvSpPr>
          <p:cNvPr id="3" name="Объект 2"/>
          <p:cNvSpPr>
            <a:spLocks noGrp="1"/>
          </p:cNvSpPr>
          <p:nvPr>
            <p:ph idx="1"/>
          </p:nvPr>
        </p:nvSpPr>
        <p:spPr/>
        <p:txBody>
          <a:bodyPr>
            <a:normAutofit/>
          </a:bodyPr>
          <a:lstStyle/>
          <a:p>
            <a:r>
              <a:rPr lang="ru-RU" sz="2200" dirty="0" err="1">
                <a:solidFill>
                  <a:schemeClr val="bg1"/>
                </a:solidFill>
                <a:latin typeface="Arial" pitchFamily="34" charset="0"/>
                <a:cs typeface="Arial" pitchFamily="34" charset="0"/>
              </a:rPr>
              <a:t>Серед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усіх</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алгоритмів</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побудови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опуклої</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у </a:t>
            </a:r>
            <a:r>
              <a:rPr lang="ru-RU" sz="2200" dirty="0" err="1">
                <a:solidFill>
                  <a:schemeClr val="bg1"/>
                </a:solidFill>
                <a:latin typeface="Arial" pitchFamily="34" charset="0"/>
                <a:cs typeface="Arial" pitchFamily="34" charset="0"/>
              </a:rPr>
              <a:t>тривимірному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просторі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інкрементний</a:t>
            </a:r>
            <a:r>
              <a:rPr lang="ru-RU" sz="2200" dirty="0">
                <a:solidFill>
                  <a:schemeClr val="bg1"/>
                </a:solidFill>
                <a:latin typeface="Arial" pitchFamily="34" charset="0"/>
                <a:cs typeface="Arial" pitchFamily="34" charset="0"/>
              </a:rPr>
              <a:t> метод </a:t>
            </a:r>
            <a:r>
              <a:rPr lang="ru-RU" sz="2200" dirty="0" err="1">
                <a:solidFill>
                  <a:schemeClr val="bg1"/>
                </a:solidFill>
                <a:latin typeface="Arial" pitchFamily="34" charset="0"/>
                <a:cs typeface="Arial" pitchFamily="34" charset="0"/>
              </a:rPr>
              <a:t>реалізується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відносно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найпростіше</a:t>
            </a:r>
            <a:r>
              <a:rPr lang="ru-RU" sz="2200" dirty="0">
                <a:solidFill>
                  <a:schemeClr val="bg1"/>
                </a:solidFill>
                <a:latin typeface="Arial" pitchFamily="34" charset="0"/>
                <a:cs typeface="Arial" pitchFamily="34" charset="0"/>
              </a:rPr>
              <a:t>, тому на </a:t>
            </a:r>
            <a:r>
              <a:rPr lang="ru-RU" sz="2200" dirty="0" err="1">
                <a:solidFill>
                  <a:schemeClr val="bg1"/>
                </a:solidFill>
                <a:latin typeface="Arial" pitchFamily="34" charset="0"/>
                <a:cs typeface="Arial" pitchFamily="34" charset="0"/>
              </a:rPr>
              <a:t>практиці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йому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надають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перевагу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незважаючи</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квадратичну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складність</a:t>
            </a:r>
            <a:r>
              <a:rPr lang="ru-RU" sz="2200" dirty="0">
                <a:solidFill>
                  <a:schemeClr val="bg1"/>
                </a:solidFill>
                <a:latin typeface="Arial" pitchFamily="34" charset="0"/>
                <a:cs typeface="Arial" pitchFamily="34" charset="0"/>
              </a:rPr>
              <a:t>.</a:t>
            </a:r>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3146404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pic>
        <p:nvPicPr>
          <p:cNvPr id="5" name="Объект 4"/>
          <p:cNvPicPr>
            <a:picLocks noGrp="1"/>
          </p:cNvPicPr>
          <p:nvPr>
            <p:ph idx="1"/>
          </p:nvPr>
        </p:nvPicPr>
        <p:blipFill>
          <a:blip r:embed="rId2"/>
          <a:stretch>
            <a:fillRect/>
          </a:stretch>
        </p:blipFill>
        <p:spPr>
          <a:xfrm>
            <a:off x="1835696" y="1988840"/>
            <a:ext cx="5076403" cy="2636341"/>
          </a:xfrm>
          <a:prstGeom prst="rect">
            <a:avLst/>
          </a:prstGeom>
        </p:spPr>
      </p:pic>
    </p:spTree>
    <p:extLst>
      <p:ext uri="{BB962C8B-B14F-4D97-AF65-F5344CB8AC3E}">
        <p14:creationId xmlns:p14="http://schemas.microsoft.com/office/powerpoint/2010/main" val="4087941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dirty="0" err="1">
                <a:solidFill>
                  <a:schemeClr val="bg1"/>
                </a:solidFill>
                <a:latin typeface="Arial" pitchFamily="34" charset="0"/>
                <a:cs typeface="Arial" pitchFamily="34" charset="0"/>
              </a:rPr>
              <a:t>Створюється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початковий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тетраедр</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CH</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беруться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дві</a:t>
            </a:r>
            <a:r>
              <a:rPr lang="ru-RU" dirty="0">
                <a:solidFill>
                  <a:schemeClr val="bg1"/>
                </a:solidFill>
                <a:latin typeface="Arial" pitchFamily="34" charset="0"/>
                <a:cs typeface="Arial" pitchFamily="34" charset="0"/>
              </a:rPr>
              <a:t> точки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і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додається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третя</a:t>
            </a:r>
            <a:r>
              <a:rPr lang="ru-RU" dirty="0">
                <a:solidFill>
                  <a:schemeClr val="bg1"/>
                </a:solidFill>
                <a:latin typeface="Arial" pitchFamily="34" charset="0"/>
                <a:cs typeface="Arial" pitchFamily="34" charset="0"/>
              </a:rPr>
              <a:t> точка поза прямою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шукається</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не </a:t>
            </a:r>
            <a:r>
              <a:rPr lang="ru-RU" dirty="0" err="1">
                <a:solidFill>
                  <a:schemeClr val="bg1"/>
                </a:solidFill>
                <a:latin typeface="Arial" pitchFamily="34" charset="0"/>
                <a:cs typeface="Arial" pitchFamily="34" charset="0"/>
              </a:rPr>
              <a:t>належить</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площині</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інакше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використовується</a:t>
            </a:r>
            <a:r>
              <a:rPr lang="ru-RU" dirty="0">
                <a:solidFill>
                  <a:schemeClr val="bg1"/>
                </a:solidFill>
                <a:latin typeface="Arial" pitchFamily="34" charset="0"/>
                <a:cs typeface="Arial" pitchFamily="34" charset="0"/>
              </a:rPr>
              <a:t> 2D-алгоритм</a:t>
            </a:r>
            <a:r>
              <a:rPr lang="ru-RU" dirty="0" smtClean="0">
                <a:solidFill>
                  <a:schemeClr val="bg1"/>
                </a:solidFill>
                <a:latin typeface="Arial" pitchFamily="34" charset="0"/>
                <a:cs typeface="Arial" pitchFamily="34" charset="0"/>
              </a:rPr>
              <a:t>.)</a:t>
            </a:r>
          </a:p>
          <a:p>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81031905"/>
              </p:ext>
            </p:extLst>
          </p:nvPr>
        </p:nvGraphicFramePr>
        <p:xfrm>
          <a:off x="3851920" y="2060848"/>
          <a:ext cx="288032" cy="363091"/>
        </p:xfrm>
        <a:graphic>
          <a:graphicData uri="http://schemas.openxmlformats.org/presentationml/2006/ole">
            <mc:AlternateContent xmlns:mc="http://schemas.openxmlformats.org/markup-compatibility/2006">
              <mc:Choice xmlns:v="urn:schemas-microsoft-com:vml" Requires="v">
                <p:oleObj spid="_x0000_s38976" name="Формула" r:id="rId3" imgW="177569" imgH="215619" progId="Equation.3">
                  <p:embed/>
                </p:oleObj>
              </mc:Choice>
              <mc:Fallback>
                <p:oleObj name="Формула" r:id="rId3" imgW="177569" imgH="215619"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2060848"/>
                        <a:ext cx="288032" cy="36309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42187397"/>
              </p:ext>
            </p:extLst>
          </p:nvPr>
        </p:nvGraphicFramePr>
        <p:xfrm>
          <a:off x="4355976" y="2060848"/>
          <a:ext cx="307975" cy="363537"/>
        </p:xfrm>
        <a:graphic>
          <a:graphicData uri="http://schemas.openxmlformats.org/presentationml/2006/ole">
            <mc:AlternateContent xmlns:mc="http://schemas.openxmlformats.org/markup-compatibility/2006">
              <mc:Choice xmlns:v="urn:schemas-microsoft-com:vml" Requires="v">
                <p:oleObj spid="_x0000_s38977" name="Формула" r:id="rId5" imgW="190440" imgH="215640" progId="Equation.3">
                  <p:embed/>
                </p:oleObj>
              </mc:Choice>
              <mc:Fallback>
                <p:oleObj name="Формула" r:id="rId5" imgW="190440" imgH="215640" progId="Equation.3">
                  <p:embed/>
                  <p:pic>
                    <p:nvPicPr>
                      <p:cNvPr id="0" name="Объект 4"/>
                      <p:cNvPicPr>
                        <a:picLocks noChangeAspect="1" noChangeArrowheads="1"/>
                      </p:cNvPicPr>
                      <p:nvPr/>
                    </p:nvPicPr>
                    <p:blipFill>
                      <a:blip r:embed="rId6"/>
                      <a:srcRect/>
                      <a:stretch>
                        <a:fillRect/>
                      </a:stretch>
                    </p:blipFill>
                    <p:spPr bwMode="auto">
                      <a:xfrm>
                        <a:off x="4355976" y="2060848"/>
                        <a:ext cx="3079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21458936"/>
              </p:ext>
            </p:extLst>
          </p:nvPr>
        </p:nvGraphicFramePr>
        <p:xfrm>
          <a:off x="6300192" y="2564904"/>
          <a:ext cx="479425" cy="339725"/>
        </p:xfrm>
        <a:graphic>
          <a:graphicData uri="http://schemas.openxmlformats.org/presentationml/2006/ole">
            <mc:AlternateContent xmlns:mc="http://schemas.openxmlformats.org/markup-compatibility/2006">
              <mc:Choice xmlns:v="urn:schemas-microsoft-com:vml" Requires="v">
                <p:oleObj spid="_x0000_s38978" name="Формула" r:id="rId7" imgW="330120" imgH="215640" progId="Equation.3">
                  <p:embed/>
                </p:oleObj>
              </mc:Choice>
              <mc:Fallback>
                <p:oleObj name="Формула" r:id="rId7" imgW="330120" imgH="215640" progId="Equation.3">
                  <p:embed/>
                  <p:pic>
                    <p:nvPicPr>
                      <p:cNvPr id="0" name="Объект 8"/>
                      <p:cNvPicPr>
                        <a:picLocks noChangeAspect="1" noChangeArrowheads="1"/>
                      </p:cNvPicPr>
                      <p:nvPr/>
                    </p:nvPicPr>
                    <p:blipFill>
                      <a:blip r:embed="rId8"/>
                      <a:srcRect/>
                      <a:stretch>
                        <a:fillRect/>
                      </a:stretch>
                    </p:blipFill>
                    <p:spPr bwMode="auto">
                      <a:xfrm>
                        <a:off x="6300192" y="2564904"/>
                        <a:ext cx="479425" cy="339725"/>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13705633"/>
              </p:ext>
            </p:extLst>
          </p:nvPr>
        </p:nvGraphicFramePr>
        <p:xfrm>
          <a:off x="2699792" y="2924944"/>
          <a:ext cx="288032" cy="363091"/>
        </p:xfrm>
        <a:graphic>
          <a:graphicData uri="http://schemas.openxmlformats.org/presentationml/2006/ole">
            <mc:AlternateContent xmlns:mc="http://schemas.openxmlformats.org/markup-compatibility/2006">
              <mc:Choice xmlns:v="urn:schemas-microsoft-com:vml" Requires="v">
                <p:oleObj spid="_x0000_s38979" name="Формула" r:id="rId9" imgW="190335" imgH="215713" progId="Equation.3">
                  <p:embed/>
                </p:oleObj>
              </mc:Choice>
              <mc:Fallback>
                <p:oleObj name="Формула" r:id="rId9" imgW="190335" imgH="215713"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9792" y="2924944"/>
                        <a:ext cx="288032" cy="36309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809875320"/>
              </p:ext>
            </p:extLst>
          </p:nvPr>
        </p:nvGraphicFramePr>
        <p:xfrm>
          <a:off x="6804248" y="2998217"/>
          <a:ext cx="719137" cy="358775"/>
        </p:xfrm>
        <a:graphic>
          <a:graphicData uri="http://schemas.openxmlformats.org/presentationml/2006/ole">
            <mc:AlternateContent xmlns:mc="http://schemas.openxmlformats.org/markup-compatibility/2006">
              <mc:Choice xmlns:v="urn:schemas-microsoft-com:vml" Requires="v">
                <p:oleObj spid="_x0000_s38980" name="Формула" r:id="rId11" imgW="495085" imgH="228501" progId="Equation.3">
                  <p:embed/>
                </p:oleObj>
              </mc:Choice>
              <mc:Fallback>
                <p:oleObj name="Формула" r:id="rId11" imgW="495085" imgH="228501" progId="Equation.3">
                  <p:embed/>
                  <p:pic>
                    <p:nvPicPr>
                      <p:cNvPr id="0" name="Объект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04248" y="2998217"/>
                        <a:ext cx="71913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422181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sz="2200" dirty="0" err="1">
                <a:solidFill>
                  <a:schemeClr val="bg1"/>
                </a:solidFill>
                <a:latin typeface="Arial" pitchFamily="34" charset="0"/>
                <a:cs typeface="Arial" pitchFamily="34" charset="0"/>
              </a:rPr>
              <a:t>Далі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робиться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довільна</a:t>
            </a:r>
            <a:r>
              <a:rPr lang="ru-RU" sz="2200" dirty="0">
                <a:solidFill>
                  <a:schemeClr val="bg1"/>
                </a:solidFill>
                <a:latin typeface="Arial" pitchFamily="34" charset="0"/>
                <a:cs typeface="Arial" pitchFamily="34" charset="0"/>
              </a:rPr>
              <a:t> перестановка </a:t>
            </a:r>
            <a:r>
              <a:rPr lang="ru-RU" sz="2200" dirty="0" err="1">
                <a:solidFill>
                  <a:schemeClr val="bg1"/>
                </a:solidFill>
                <a:latin typeface="Arial" pitchFamily="34" charset="0"/>
                <a:cs typeface="Arial" pitchFamily="34" charset="0"/>
              </a:rPr>
              <a:t>точок</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залишились</a:t>
            </a:r>
            <a:r>
              <a:rPr lang="ru-RU" sz="2200" dirty="0">
                <a:solidFill>
                  <a:schemeClr val="bg1"/>
                </a:solidFill>
                <a:latin typeface="Arial" pitchFamily="34" charset="0"/>
                <a:cs typeface="Arial" pitchFamily="34" charset="0"/>
              </a:rPr>
              <a:t>. </a:t>
            </a:r>
            <a:endParaRPr lang="en-US"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Для </a:t>
            </a:r>
            <a:r>
              <a:rPr lang="ru-RU" sz="2200" dirty="0" err="1">
                <a:solidFill>
                  <a:schemeClr val="bg1"/>
                </a:solidFill>
                <a:latin typeface="Arial" pitchFamily="34" charset="0"/>
                <a:cs typeface="Arial" pitchFamily="34" charset="0"/>
              </a:rPr>
              <a:t>кожної</a:t>
            </a:r>
            <a:r>
              <a:rPr lang="ru-RU" sz="2200" dirty="0">
                <a:solidFill>
                  <a:schemeClr val="bg1"/>
                </a:solidFill>
                <a:latin typeface="Arial" pitchFamily="34" charset="0"/>
                <a:cs typeface="Arial" pitchFamily="34" charset="0"/>
              </a:rPr>
              <a:t> з </a:t>
            </a:r>
            <a:r>
              <a:rPr lang="ru-RU" sz="2200" dirty="0" err="1">
                <a:solidFill>
                  <a:schemeClr val="bg1"/>
                </a:solidFill>
                <a:latin typeface="Arial" pitchFamily="34" charset="0"/>
                <a:cs typeface="Arial" pitchFamily="34" charset="0"/>
              </a:rPr>
              <a:t>решти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точок</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 </a:t>
            </a:r>
          </a:p>
          <a:p>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знаходиться</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всередині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або</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границі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p>
          <a:p>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то </a:t>
            </a:r>
            <a:r>
              <a:rPr lang="ru-RU" sz="2200" dirty="0" err="1">
                <a:solidFill>
                  <a:schemeClr val="bg1"/>
                </a:solidFill>
                <a:latin typeface="Arial" pitchFamily="34" charset="0"/>
                <a:cs typeface="Arial" pitchFamily="34" charset="0"/>
              </a:rPr>
              <a:t>нічого</a:t>
            </a:r>
            <a:r>
              <a:rPr lang="ru-RU" sz="2200" dirty="0">
                <a:solidFill>
                  <a:schemeClr val="bg1"/>
                </a:solidFill>
                <a:latin typeface="Arial" pitchFamily="34" charset="0"/>
                <a:cs typeface="Arial" pitchFamily="34" charset="0"/>
              </a:rPr>
              <a:t> не </a:t>
            </a:r>
            <a:r>
              <a:rPr lang="ru-RU" sz="2200" dirty="0" err="1">
                <a:solidFill>
                  <a:schemeClr val="bg1"/>
                </a:solidFill>
                <a:latin typeface="Arial" pitchFamily="34" charset="0"/>
                <a:cs typeface="Arial" pitchFamily="34" charset="0"/>
              </a:rPr>
              <a:t>виконується</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ззовні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вона </a:t>
            </a:r>
            <a:r>
              <a:rPr lang="ru-RU" sz="2200" dirty="0" err="1">
                <a:solidFill>
                  <a:schemeClr val="bg1"/>
                </a:solidFill>
                <a:latin typeface="Arial" pitchFamily="34" charset="0"/>
                <a:cs typeface="Arial" pitchFamily="34" charset="0"/>
              </a:rPr>
              <a:t>додається</a:t>
            </a:r>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до</a:t>
            </a:r>
            <a:endParaRPr lang="en-US" sz="2200" dirty="0" smtClean="0">
              <a:solidFill>
                <a:schemeClr val="bg1"/>
              </a:solidFill>
              <a:latin typeface="Arial" pitchFamily="34" charset="0"/>
              <a:cs typeface="Arial" pitchFamily="34" charset="0"/>
            </a:endParaRPr>
          </a:p>
          <a:p>
            <a:r>
              <a:rPr lang="en-US"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a:t>
            </a: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301332105"/>
              </p:ext>
            </p:extLst>
          </p:nvPr>
        </p:nvGraphicFramePr>
        <p:xfrm>
          <a:off x="1763688" y="2780928"/>
          <a:ext cx="288032" cy="363091"/>
        </p:xfrm>
        <a:graphic>
          <a:graphicData uri="http://schemas.openxmlformats.org/presentationml/2006/ole">
            <mc:AlternateContent xmlns:mc="http://schemas.openxmlformats.org/markup-compatibility/2006">
              <mc:Choice xmlns:v="urn:schemas-microsoft-com:vml" Requires="v">
                <p:oleObj spid="_x0000_s40013" name="Формула" r:id="rId3" imgW="190335" imgH="215713" progId="Equation.3">
                  <p:embed/>
                </p:oleObj>
              </mc:Choice>
              <mc:Fallback>
                <p:oleObj name="Формула" r:id="rId3" imgW="190335" imgH="215713" progId="Equation.3">
                  <p:embed/>
                  <p:pic>
                    <p:nvPicPr>
                      <p:cNvPr id="0" name="Объект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2780928"/>
                        <a:ext cx="288032" cy="36309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5671700"/>
              </p:ext>
            </p:extLst>
          </p:nvPr>
        </p:nvGraphicFramePr>
        <p:xfrm>
          <a:off x="7164288" y="2780928"/>
          <a:ext cx="648072" cy="363091"/>
        </p:xfrm>
        <a:graphic>
          <a:graphicData uri="http://schemas.openxmlformats.org/presentationml/2006/ole">
            <mc:AlternateContent xmlns:mc="http://schemas.openxmlformats.org/markup-compatibility/2006">
              <mc:Choice xmlns:v="urn:schemas-microsoft-com:vml" Requires="v">
                <p:oleObj spid="_x0000_s40014" name="Формула" r:id="rId5" imgW="406048" imgH="215713" progId="Equation.3">
                  <p:embed/>
                </p:oleObj>
              </mc:Choice>
              <mc:Fallback>
                <p:oleObj name="Формула" r:id="rId5" imgW="406048" imgH="215713" progId="Equation.3">
                  <p:embed/>
                  <p:pic>
                    <p:nvPicPr>
                      <p:cNvPr id="0" name="Объект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4288" y="2780928"/>
                        <a:ext cx="648072" cy="363091"/>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721686200"/>
              </p:ext>
            </p:extLst>
          </p:nvPr>
        </p:nvGraphicFramePr>
        <p:xfrm>
          <a:off x="4211960" y="2348880"/>
          <a:ext cx="287338" cy="363538"/>
        </p:xfrm>
        <a:graphic>
          <a:graphicData uri="http://schemas.openxmlformats.org/presentationml/2006/ole">
            <mc:AlternateContent xmlns:mc="http://schemas.openxmlformats.org/markup-compatibility/2006">
              <mc:Choice xmlns:v="urn:schemas-microsoft-com:vml" Requires="v">
                <p:oleObj spid="_x0000_s40015" name="Формула" r:id="rId7" imgW="190335" imgH="215713" progId="Equation.3">
                  <p:embed/>
                </p:oleObj>
              </mc:Choice>
              <mc:Fallback>
                <p:oleObj name="Формула" r:id="rId7" imgW="190335" imgH="215713"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960" y="2348880"/>
                        <a:ext cx="287338"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23947065"/>
              </p:ext>
            </p:extLst>
          </p:nvPr>
        </p:nvGraphicFramePr>
        <p:xfrm>
          <a:off x="4427984" y="3213671"/>
          <a:ext cx="1296144" cy="359345"/>
        </p:xfrm>
        <a:graphic>
          <a:graphicData uri="http://schemas.openxmlformats.org/presentationml/2006/ole">
            <mc:AlternateContent xmlns:mc="http://schemas.openxmlformats.org/markup-compatibility/2006">
              <mc:Choice xmlns:v="urn:schemas-microsoft-com:vml" Requires="v">
                <p:oleObj spid="_x0000_s40016" name="Формула" r:id="rId8" imgW="850531" imgH="215806" progId="Equation.3">
                  <p:embed/>
                </p:oleObj>
              </mc:Choice>
              <mc:Fallback>
                <p:oleObj name="Формула" r:id="rId8" imgW="850531" imgH="215806" progId="Equation.3">
                  <p:embed/>
                  <p:pic>
                    <p:nvPicPr>
                      <p:cNvPr id="0" name="Объект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27984" y="3213671"/>
                        <a:ext cx="1296144" cy="359345"/>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855397523"/>
              </p:ext>
            </p:extLst>
          </p:nvPr>
        </p:nvGraphicFramePr>
        <p:xfrm>
          <a:off x="1763688" y="3569518"/>
          <a:ext cx="287337" cy="363538"/>
        </p:xfrm>
        <a:graphic>
          <a:graphicData uri="http://schemas.openxmlformats.org/presentationml/2006/ole">
            <mc:AlternateContent xmlns:mc="http://schemas.openxmlformats.org/markup-compatibility/2006">
              <mc:Choice xmlns:v="urn:schemas-microsoft-com:vml" Requires="v">
                <p:oleObj spid="_x0000_s40017" name="Формула" r:id="rId10" imgW="190335" imgH="215713" progId="Equation.3">
                  <p:embed/>
                </p:oleObj>
              </mc:Choice>
              <mc:Fallback>
                <p:oleObj name="Формула" r:id="rId10"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569518"/>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3092435282"/>
              </p:ext>
            </p:extLst>
          </p:nvPr>
        </p:nvGraphicFramePr>
        <p:xfrm>
          <a:off x="4355976" y="3643114"/>
          <a:ext cx="647700" cy="361950"/>
        </p:xfrm>
        <a:graphic>
          <a:graphicData uri="http://schemas.openxmlformats.org/presentationml/2006/ole">
            <mc:AlternateContent xmlns:mc="http://schemas.openxmlformats.org/markup-compatibility/2006">
              <mc:Choice xmlns:v="urn:schemas-microsoft-com:vml" Requires="v">
                <p:oleObj spid="_x0000_s40018" name="Формула" r:id="rId11" imgW="406048" imgH="215713" progId="Equation.3">
                  <p:embed/>
                </p:oleObj>
              </mc:Choice>
              <mc:Fallback>
                <p:oleObj name="Формула" r:id="rId11" imgW="406048" imgH="215713"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5976" y="3643114"/>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229610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dirty="0" err="1">
                <a:solidFill>
                  <a:schemeClr val="bg1"/>
                </a:solidFill>
                <a:latin typeface="Arial" pitchFamily="34" charset="0"/>
                <a:cs typeface="Arial" pitchFamily="34" charset="0"/>
              </a:rPr>
              <a:t>Потрібно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уточнити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поняття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видимості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Розглянемо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площину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ℎf</a:t>
            </a:r>
            <a:r>
              <a:rPr lang="ru-RU" dirty="0">
                <a:solidFill>
                  <a:schemeClr val="bg1"/>
                </a:solidFill>
                <a:latin typeface="Arial" pitchFamily="34" charset="0"/>
                <a:cs typeface="Arial" pitchFamily="34" charset="0"/>
              </a:rPr>
              <a:t>, яка </a:t>
            </a:r>
            <a:r>
              <a:rPr lang="ru-RU" dirty="0" err="1">
                <a:solidFill>
                  <a:schemeClr val="bg1"/>
                </a:solidFill>
                <a:latin typeface="Arial" pitchFamily="34" charset="0"/>
                <a:cs typeface="Arial" pitchFamily="34" charset="0"/>
              </a:rPr>
              <a:t>містить</a:t>
            </a:r>
            <a:r>
              <a:rPr lang="ru-RU" dirty="0">
                <a:solidFill>
                  <a:schemeClr val="bg1"/>
                </a:solidFill>
                <a:latin typeface="Arial" pitchFamily="34" charset="0"/>
                <a:cs typeface="Arial" pitchFamily="34" charset="0"/>
              </a:rPr>
              <a:t> грань @ (рис. 125).</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pic>
        <p:nvPicPr>
          <p:cNvPr id="5" name="Рисунок 4"/>
          <p:cNvPicPr/>
          <p:nvPr/>
        </p:nvPicPr>
        <p:blipFill>
          <a:blip r:embed="rId2"/>
          <a:stretch>
            <a:fillRect/>
          </a:stretch>
        </p:blipFill>
        <p:spPr>
          <a:xfrm>
            <a:off x="1763688" y="2860551"/>
            <a:ext cx="4521101" cy="2160240"/>
          </a:xfrm>
          <a:prstGeom prst="rect">
            <a:avLst/>
          </a:prstGeom>
        </p:spPr>
      </p:pic>
    </p:spTree>
    <p:extLst>
      <p:ext uri="{BB962C8B-B14F-4D97-AF65-F5344CB8AC3E}">
        <p14:creationId xmlns:p14="http://schemas.microsoft.com/office/powerpoint/2010/main" val="32958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Точка р </a:t>
            </a:r>
            <a:r>
              <a:rPr lang="ru-RU" b="1" i="1" dirty="0">
                <a:solidFill>
                  <a:schemeClr val="bg1"/>
                </a:solidFill>
                <a:latin typeface="Arial" panose="020B0604020202020204" pitchFamily="34" charset="0"/>
                <a:cs typeface="Arial" panose="020B0604020202020204" pitchFamily="34" charset="0"/>
              </a:rPr>
              <a:t>не є крайньою</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плоскої опуклої м</a:t>
            </a:r>
            <a:r>
              <a:rPr lang="uk-UA" dirty="0" smtClean="0">
                <a:solidFill>
                  <a:schemeClr val="bg1"/>
                </a:solidFill>
                <a:latin typeface="Arial" panose="020B0604020202020204" pitchFamily="34" charset="0"/>
                <a:cs typeface="Arial" panose="020B0604020202020204" pitchFamily="34" charset="0"/>
              </a:rPr>
              <a:t>ножини </a:t>
            </a:r>
            <a:r>
              <a:rPr lang="ru-RU" dirty="0" smtClean="0">
                <a:solidFill>
                  <a:schemeClr val="bg1"/>
                </a:solidFill>
                <a:latin typeface="Arial" panose="020B0604020202020204" pitchFamily="34" charset="0"/>
                <a:cs typeface="Arial" panose="020B0604020202020204" pitchFamily="34" charset="0"/>
              </a:rPr>
              <a:t>S </a:t>
            </a:r>
            <a:r>
              <a:rPr lang="ru-RU" dirty="0">
                <a:solidFill>
                  <a:schemeClr val="bg1"/>
                </a:solidFill>
                <a:latin typeface="Arial" panose="020B0604020202020204" pitchFamily="34" charset="0"/>
                <a:cs typeface="Arial" panose="020B0604020202020204" pitchFamily="34" charset="0"/>
              </a:rPr>
              <a:t>тільки тоді, коли вона лежить в деякому трикутнику, вершинами якого є точки з S, але сама вона не є вершиною цього </a:t>
            </a:r>
            <a:r>
              <a:rPr lang="ru-RU" dirty="0" smtClean="0">
                <a:solidFill>
                  <a:schemeClr val="bg1"/>
                </a:solidFill>
                <a:latin typeface="Arial" panose="020B0604020202020204" pitchFamily="34" charset="0"/>
                <a:cs typeface="Arial" panose="020B0604020202020204" pitchFamily="34" charset="0"/>
              </a:rPr>
              <a:t>трикутника</a:t>
            </a:r>
            <a:r>
              <a:rPr lang="en-US" dirty="0" smtClean="0">
                <a:solidFill>
                  <a:schemeClr val="bg1"/>
                </a:solidFill>
                <a:latin typeface="Arial" panose="020B0604020202020204" pitchFamily="34" charset="0"/>
                <a:cs typeface="Arial" panose="020B0604020202020204" pitchFamily="34" charset="0"/>
              </a:rPr>
              <a:t>.</a:t>
            </a:r>
            <a:r>
              <a:rPr lang="ru-RU"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Множина крайніх точок співпадає з множиною вершин </a:t>
            </a:r>
            <a:r>
              <a:rPr lang="en-US" dirty="0" smtClean="0">
                <a:solidFill>
                  <a:schemeClr val="bg1"/>
                </a:solidFill>
                <a:latin typeface="Arial" panose="020B0604020202020204" pitchFamily="34" charset="0"/>
                <a:cs typeface="Arial" panose="020B0604020202020204" pitchFamily="34" charset="0"/>
              </a:rPr>
              <a:t>conv(S)</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Звідси витікає цілком природний спосіб побудови: знайти всі крайні  точки і з’єднати їх у визначеному порядку. Безпосереднє визначення крайніх точок є досить трудомісткою </a:t>
            </a:r>
            <a:r>
              <a:rPr lang="uk-UA" dirty="0" smtClean="0">
                <a:solidFill>
                  <a:schemeClr val="bg1"/>
                </a:solidFill>
                <a:latin typeface="Arial" panose="020B0604020202020204" pitchFamily="34" charset="0"/>
                <a:cs typeface="Arial" panose="020B0604020202020204" pitchFamily="34" charset="0"/>
              </a:rPr>
              <a:t>операцією</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767256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sz="2200" dirty="0">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видима з точки </a:t>
            </a:r>
            <a:r>
              <a:rPr lang="en-US" sz="2200" dirty="0" smtClean="0">
                <a:solidFill>
                  <a:schemeClr val="bg1"/>
                </a:solidFill>
                <a:latin typeface="Arial" pitchFamily="34" charset="0"/>
                <a:cs typeface="Arial" pitchFamily="34" charset="0"/>
              </a:rPr>
              <a:t>p</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вона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у </a:t>
            </a:r>
            <a:r>
              <a:rPr lang="ru-RU" sz="2200" dirty="0" err="1">
                <a:solidFill>
                  <a:schemeClr val="bg1"/>
                </a:solidFill>
                <a:latin typeface="Arial" pitchFamily="34" charset="0"/>
                <a:cs typeface="Arial" pitchFamily="34" charset="0"/>
              </a:rPr>
              <a:t>відкритому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півпросторі</a:t>
            </a:r>
            <a:r>
              <a:rPr lang="ru-RU" sz="2200" dirty="0">
                <a:solidFill>
                  <a:schemeClr val="bg1"/>
                </a:solidFill>
                <a:latin typeface="Arial" pitchFamily="34" charset="0"/>
                <a:cs typeface="Arial" pitchFamily="34" charset="0"/>
              </a:rPr>
              <a:t> по </a:t>
            </a:r>
            <a:r>
              <a:rPr lang="ru-RU" sz="2200" dirty="0" err="1">
                <a:solidFill>
                  <a:schemeClr val="bg1"/>
                </a:solidFill>
                <a:latin typeface="Arial" pitchFamily="34" charset="0"/>
                <a:cs typeface="Arial" pitchFamily="34" charset="0"/>
              </a:rPr>
              <a:t>зовнішній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відносно</a:t>
            </a:r>
            <a:r>
              <a:rPr lang="ru-RU" sz="2200" dirty="0">
                <a:solidFill>
                  <a:schemeClr val="bg1"/>
                </a:solidFill>
                <a:latin typeface="Arial" pitchFamily="34" charset="0"/>
                <a:cs typeface="Arial" pitchFamily="34" charset="0"/>
              </a:rPr>
              <a:t> многогранника </a:t>
            </a:r>
            <a:r>
              <a:rPr lang="ru-RU" sz="2200" dirty="0" err="1">
                <a:solidFill>
                  <a:schemeClr val="bg1"/>
                </a:solidFill>
                <a:latin typeface="Arial" pitchFamily="34" charset="0"/>
                <a:cs typeface="Arial" pitchFamily="34" charset="0"/>
              </a:rPr>
              <a:t>бік</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видима з </a:t>
            </a:r>
            <a:r>
              <a:rPr lang="en-US" sz="2200" dirty="0" smtClean="0">
                <a:solidFill>
                  <a:schemeClr val="bg1"/>
                </a:solidFill>
                <a:latin typeface="Arial" pitchFamily="34" charset="0"/>
                <a:cs typeface="Arial" pitchFamily="34" charset="0"/>
              </a:rPr>
              <a:t>p</a:t>
            </a:r>
            <a:r>
              <a:rPr lang="ru-RU"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лежить</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над </a:t>
            </a:r>
            <a:r>
              <a:rPr lang="ru-RU" sz="2200" dirty="0" err="1">
                <a:solidFill>
                  <a:schemeClr val="bg1"/>
                </a:solidFill>
                <a:latin typeface="Arial" pitchFamily="34" charset="0"/>
                <a:cs typeface="Arial" pitchFamily="34" charset="0"/>
              </a:rPr>
              <a:t>площиною</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endParaRPr lang="en-US" sz="2200" dirty="0" smtClean="0">
              <a:solidFill>
                <a:schemeClr val="bg1"/>
              </a:solidFill>
              <a:latin typeface="Arial" pitchFamily="34" charset="0"/>
              <a:cs typeface="Arial" pitchFamily="34" charset="0"/>
            </a:endParaRPr>
          </a:p>
          <a:p>
            <a:r>
              <a:rPr lang="en-US"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невидима з </a:t>
            </a:r>
            <a:r>
              <a:rPr lang="en-US" sz="2200" dirty="0" smtClean="0">
                <a:solidFill>
                  <a:schemeClr val="bg1"/>
                </a:solidFill>
                <a:latin typeface="Arial" pitchFamily="34" charset="0"/>
                <a:cs typeface="Arial" pitchFamily="34" charset="0"/>
              </a:rPr>
              <a:t>r</a:t>
            </a:r>
            <a:r>
              <a:rPr lang="ru-RU"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лежить</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на </a:t>
            </a:r>
            <a:r>
              <a:rPr lang="ru-RU" sz="2200" dirty="0" err="1">
                <a:solidFill>
                  <a:schemeClr val="bg1"/>
                </a:solidFill>
                <a:latin typeface="Arial" pitchFamily="34" charset="0"/>
                <a:cs typeface="Arial" pitchFamily="34" charset="0"/>
              </a:rPr>
              <a:t>площині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p>
          <a:p>
            <a:r>
              <a:rPr lang="en-US"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невидима з  </a:t>
            </a:r>
            <a:r>
              <a:rPr lang="en-US" sz="2200" dirty="0" smtClean="0">
                <a:solidFill>
                  <a:schemeClr val="bg1"/>
                </a:solidFill>
                <a:latin typeface="Arial" pitchFamily="34" charset="0"/>
                <a:cs typeface="Arial" pitchFamily="34" charset="0"/>
              </a:rPr>
              <a:t>q</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площиною</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851623210"/>
              </p:ext>
            </p:extLst>
          </p:nvPr>
        </p:nvGraphicFramePr>
        <p:xfrm>
          <a:off x="6444208" y="3190429"/>
          <a:ext cx="215900" cy="382587"/>
        </p:xfrm>
        <a:graphic>
          <a:graphicData uri="http://schemas.openxmlformats.org/presentationml/2006/ole">
            <mc:AlternateContent xmlns:mc="http://schemas.openxmlformats.org/markup-compatibility/2006">
              <mc:Choice xmlns:v="urn:schemas-microsoft-com:vml" Requires="v">
                <p:oleObj spid="_x0000_s41001" name="Формула" r:id="rId3" imgW="190417" imgH="241195" progId="Equation.3">
                  <p:embed/>
                </p:oleObj>
              </mc:Choice>
              <mc:Fallback>
                <p:oleObj name="Формула" r:id="rId3"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190429"/>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914892405"/>
              </p:ext>
            </p:extLst>
          </p:nvPr>
        </p:nvGraphicFramePr>
        <p:xfrm>
          <a:off x="6516216" y="2398341"/>
          <a:ext cx="215900" cy="382587"/>
        </p:xfrm>
        <a:graphic>
          <a:graphicData uri="http://schemas.openxmlformats.org/presentationml/2006/ole">
            <mc:AlternateContent xmlns:mc="http://schemas.openxmlformats.org/markup-compatibility/2006">
              <mc:Choice xmlns:v="urn:schemas-microsoft-com:vml" Requires="v">
                <p:oleObj spid="_x0000_s41002" name="Формула" r:id="rId5" imgW="190417" imgH="241195" progId="Equation.3">
                  <p:embed/>
                </p:oleObj>
              </mc:Choice>
              <mc:Fallback>
                <p:oleObj name="Формула" r:id="rId5"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6" y="2398341"/>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59353463"/>
              </p:ext>
            </p:extLst>
          </p:nvPr>
        </p:nvGraphicFramePr>
        <p:xfrm>
          <a:off x="7020272" y="4005064"/>
          <a:ext cx="215900" cy="382587"/>
        </p:xfrm>
        <a:graphic>
          <a:graphicData uri="http://schemas.openxmlformats.org/presentationml/2006/ole">
            <mc:AlternateContent xmlns:mc="http://schemas.openxmlformats.org/markup-compatibility/2006">
              <mc:Choice xmlns:v="urn:schemas-microsoft-com:vml" Requires="v">
                <p:oleObj spid="_x0000_s41003" name="Формула" r:id="rId6" imgW="190417" imgH="241195" progId="Equation.3">
                  <p:embed/>
                </p:oleObj>
              </mc:Choice>
              <mc:Fallback>
                <p:oleObj name="Формула" r:id="rId6"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4005064"/>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45857864"/>
              </p:ext>
            </p:extLst>
          </p:nvPr>
        </p:nvGraphicFramePr>
        <p:xfrm>
          <a:off x="7668468" y="1966293"/>
          <a:ext cx="215900" cy="382587"/>
        </p:xfrm>
        <a:graphic>
          <a:graphicData uri="http://schemas.openxmlformats.org/presentationml/2006/ole">
            <mc:AlternateContent xmlns:mc="http://schemas.openxmlformats.org/markup-compatibility/2006">
              <mc:Choice xmlns:v="urn:schemas-microsoft-com:vml" Requires="v">
                <p:oleObj spid="_x0000_s41004" name="Формула" r:id="rId7" imgW="190417" imgH="241195" progId="Equation.3">
                  <p:embed/>
                </p:oleObj>
              </mc:Choice>
              <mc:Fallback>
                <p:oleObj name="Формула" r:id="rId7"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468" y="1966293"/>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6809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sz="2200" dirty="0" err="1">
                <a:solidFill>
                  <a:schemeClr val="bg1"/>
                </a:solidFill>
                <a:latin typeface="Arial" pitchFamily="34" charset="0"/>
                <a:cs typeface="Arial" pitchFamily="34" charset="0"/>
              </a:rPr>
              <a:t>Видимі</a:t>
            </a:r>
            <a:r>
              <a:rPr lang="ru-RU" sz="2200" dirty="0">
                <a:solidFill>
                  <a:schemeClr val="bg1"/>
                </a:solidFill>
                <a:latin typeface="Arial" pitchFamily="34" charset="0"/>
                <a:cs typeface="Arial" pitchFamily="34" charset="0"/>
              </a:rPr>
              <a:t> з точки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грані</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формують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видимий</a:t>
            </a:r>
            <a:r>
              <a:rPr lang="ru-RU" sz="2200" dirty="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регіон</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на </a:t>
            </a:r>
            <a:r>
              <a:rPr lang="ru-RU" sz="2200" dirty="0" err="1">
                <a:solidFill>
                  <a:schemeClr val="bg1"/>
                </a:solidFill>
                <a:latin typeface="Arial" pitchFamily="34" charset="0"/>
                <a:cs typeface="Arial" pitchFamily="34" charset="0"/>
              </a:rPr>
              <a:t>оболонці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обмежений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замкненою</a:t>
            </a:r>
            <a:r>
              <a:rPr lang="ru-RU" sz="2200" dirty="0">
                <a:solidFill>
                  <a:schemeClr val="bg1"/>
                </a:solidFill>
                <a:latin typeface="Arial" pitchFamily="34" charset="0"/>
                <a:cs typeface="Arial" pitchFamily="34" charset="0"/>
              </a:rPr>
              <a:t> кривою, </a:t>
            </a:r>
            <a:r>
              <a:rPr lang="ru-RU" sz="2200" dirty="0" err="1">
                <a:solidFill>
                  <a:schemeClr val="bg1"/>
                </a:solidFill>
                <a:latin typeface="Arial" pitchFamily="34" charset="0"/>
                <a:cs typeface="Arial" pitchFamily="34" charset="0"/>
              </a:rPr>
              <a:t>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складається</a:t>
            </a:r>
            <a:r>
              <a:rPr lang="ru-RU" sz="2200" dirty="0">
                <a:solidFill>
                  <a:schemeClr val="bg1"/>
                </a:solidFill>
                <a:latin typeface="Arial" pitchFamily="34" charset="0"/>
                <a:cs typeface="Arial" pitchFamily="34" charset="0"/>
              </a:rPr>
              <a:t> з ребер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 </a:t>
            </a:r>
            <a:r>
              <a:rPr lang="ru-RU" sz="2200" dirty="0" smtClean="0">
                <a:solidFill>
                  <a:schemeClr val="bg1"/>
                </a:solidFill>
                <a:latin typeface="Arial" pitchFamily="34" charset="0"/>
                <a:cs typeface="Arial" pitchFamily="34" charset="0"/>
              </a:rPr>
              <a:t>горизонт</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на        </a:t>
            </a:r>
          </a:p>
          <a:p>
            <a:r>
              <a:rPr lang="ru-RU" sz="2200" dirty="0" smtClean="0">
                <a:solidFill>
                  <a:schemeClr val="bg1"/>
                </a:solidFill>
                <a:latin typeface="Arial" pitchFamily="34" charset="0"/>
                <a:cs typeface="Arial" pitchFamily="34" charset="0"/>
              </a:rPr>
              <a:t>(рис</a:t>
            </a:r>
            <a:r>
              <a:rPr lang="ru-RU" sz="2200" dirty="0">
                <a:solidFill>
                  <a:schemeClr val="bg1"/>
                </a:solidFill>
                <a:latin typeface="Arial" pitchFamily="34" charset="0"/>
                <a:cs typeface="Arial" pitchFamily="34" charset="0"/>
              </a:rPr>
              <a:t>. 126).</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41</a:t>
            </a:fld>
            <a:endParaRPr lang="ru-RU" dirty="0"/>
          </a:p>
        </p:txBody>
      </p:sp>
      <p:pic>
        <p:nvPicPr>
          <p:cNvPr id="5" name="Рисунок 4"/>
          <p:cNvPicPr/>
          <p:nvPr/>
        </p:nvPicPr>
        <p:blipFill>
          <a:blip r:embed="rId3"/>
          <a:stretch>
            <a:fillRect/>
          </a:stretch>
        </p:blipFill>
        <p:spPr>
          <a:xfrm>
            <a:off x="1331640" y="3501008"/>
            <a:ext cx="5400600" cy="2448272"/>
          </a:xfrm>
          <a:prstGeom prst="rect">
            <a:avLst/>
          </a:prstGeom>
        </p:spPr>
      </p:pic>
      <p:graphicFrame>
        <p:nvGraphicFramePr>
          <p:cNvPr id="6" name="Объект 5"/>
          <p:cNvGraphicFramePr>
            <a:graphicFrameLocks noChangeAspect="1"/>
          </p:cNvGraphicFramePr>
          <p:nvPr>
            <p:extLst>
              <p:ext uri="{D42A27DB-BD31-4B8C-83A1-F6EECF244321}">
                <p14:modId xmlns:p14="http://schemas.microsoft.com/office/powerpoint/2010/main" val="1573691723"/>
              </p:ext>
            </p:extLst>
          </p:nvPr>
        </p:nvGraphicFramePr>
        <p:xfrm>
          <a:off x="7308304" y="1628800"/>
          <a:ext cx="287337" cy="363538"/>
        </p:xfrm>
        <a:graphic>
          <a:graphicData uri="http://schemas.openxmlformats.org/presentationml/2006/ole">
            <mc:AlternateContent xmlns:mc="http://schemas.openxmlformats.org/markup-compatibility/2006">
              <mc:Choice xmlns:v="urn:schemas-microsoft-com:vml" Requires="v">
                <p:oleObj spid="_x0000_s42031" name="Формула" r:id="rId4" imgW="190335" imgH="215713" progId="Equation.3">
                  <p:embed/>
                </p:oleObj>
              </mc:Choice>
              <mc:Fallback>
                <p:oleObj name="Формула" r:id="rId4"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16288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96070180"/>
              </p:ext>
            </p:extLst>
          </p:nvPr>
        </p:nvGraphicFramePr>
        <p:xfrm>
          <a:off x="2771800" y="1628800"/>
          <a:ext cx="287337" cy="363538"/>
        </p:xfrm>
        <a:graphic>
          <a:graphicData uri="http://schemas.openxmlformats.org/presentationml/2006/ole">
            <mc:AlternateContent xmlns:mc="http://schemas.openxmlformats.org/markup-compatibility/2006">
              <mc:Choice xmlns:v="urn:schemas-microsoft-com:vml" Requires="v">
                <p:oleObj spid="_x0000_s42032" name="Формула" r:id="rId6" imgW="190335" imgH="215713" progId="Equation.3">
                  <p:embed/>
                </p:oleObj>
              </mc:Choice>
              <mc:Fallback>
                <p:oleObj name="Формула" r:id="rId6"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0" y="16288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169505381"/>
              </p:ext>
            </p:extLst>
          </p:nvPr>
        </p:nvGraphicFramePr>
        <p:xfrm>
          <a:off x="6300192" y="2276872"/>
          <a:ext cx="287337" cy="363538"/>
        </p:xfrm>
        <a:graphic>
          <a:graphicData uri="http://schemas.openxmlformats.org/presentationml/2006/ole">
            <mc:AlternateContent xmlns:mc="http://schemas.openxmlformats.org/markup-compatibility/2006">
              <mc:Choice xmlns:v="urn:schemas-microsoft-com:vml" Requires="v">
                <p:oleObj spid="_x0000_s42033" name="Формула" r:id="rId7" imgW="190335" imgH="215713" progId="Equation.3">
                  <p:embed/>
                </p:oleObj>
              </mc:Choice>
              <mc:Fallback>
                <p:oleObj name="Формула" r:id="rId7"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0192" y="2276872"/>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494417183"/>
              </p:ext>
            </p:extLst>
          </p:nvPr>
        </p:nvGraphicFramePr>
        <p:xfrm>
          <a:off x="2051720" y="1988840"/>
          <a:ext cx="647700" cy="361950"/>
        </p:xfrm>
        <a:graphic>
          <a:graphicData uri="http://schemas.openxmlformats.org/presentationml/2006/ole">
            <mc:AlternateContent xmlns:mc="http://schemas.openxmlformats.org/markup-compatibility/2006">
              <mc:Choice xmlns:v="urn:schemas-microsoft-com:vml" Requires="v">
                <p:oleObj spid="_x0000_s42034" name="Формула" r:id="rId8" imgW="406048" imgH="215713" progId="Equation.3">
                  <p:embed/>
                </p:oleObj>
              </mc:Choice>
              <mc:Fallback>
                <p:oleObj name="Формула" r:id="rId8" imgW="406048" imgH="215713" progId="Equation.3">
                  <p:embed/>
                  <p:pic>
                    <p:nvPicPr>
                      <p:cNvPr id="0" name="Объект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1720" y="1988840"/>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92060713"/>
              </p:ext>
            </p:extLst>
          </p:nvPr>
        </p:nvGraphicFramePr>
        <p:xfrm>
          <a:off x="7092280" y="2346970"/>
          <a:ext cx="647700" cy="361950"/>
        </p:xfrm>
        <a:graphic>
          <a:graphicData uri="http://schemas.openxmlformats.org/presentationml/2006/ole">
            <mc:AlternateContent xmlns:mc="http://schemas.openxmlformats.org/markup-compatibility/2006">
              <mc:Choice xmlns:v="urn:schemas-microsoft-com:vml" Requires="v">
                <p:oleObj spid="_x0000_s42035" name="Формула" r:id="rId10" imgW="406048" imgH="215713" progId="Equation.3">
                  <p:embed/>
                </p:oleObj>
              </mc:Choice>
              <mc:Fallback>
                <p:oleObj name="Формула" r:id="rId10" imgW="406048" imgH="215713" progId="Equation.3">
                  <p:embed/>
                  <p:pic>
                    <p:nvPicPr>
                      <p:cNvPr id="0" name="Объект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92280" y="2346970"/>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61000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sz="2200" dirty="0">
                <a:solidFill>
                  <a:schemeClr val="bg1"/>
                </a:solidFill>
                <a:latin typeface="Arial" pitchFamily="34" charset="0"/>
                <a:cs typeface="Arial" pitchFamily="34" charset="0"/>
              </a:rPr>
              <a:t>Таким чином, нова </a:t>
            </a:r>
            <a:r>
              <a:rPr lang="ru-RU" sz="2200" dirty="0" err="1">
                <a:solidFill>
                  <a:schemeClr val="bg1"/>
                </a:solidFill>
                <a:latin typeface="Arial" pitchFamily="34" charset="0"/>
                <a:cs typeface="Arial" pitchFamily="34" charset="0"/>
              </a:rPr>
              <a:t>опукла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оболонка</a:t>
            </a:r>
            <a:r>
              <a:rPr lang="ru-RU" sz="2200" dirty="0">
                <a:solidFill>
                  <a:schemeClr val="bg1"/>
                </a:solidFill>
                <a:latin typeface="Arial" pitchFamily="34" charset="0"/>
                <a:cs typeface="Arial" pitchFamily="34" charset="0"/>
              </a:rPr>
              <a:t> буде </a:t>
            </a:r>
            <a:r>
              <a:rPr lang="ru-RU" sz="2200" dirty="0" err="1">
                <a:solidFill>
                  <a:schemeClr val="bg1"/>
                </a:solidFill>
                <a:latin typeface="Arial" pitchFamily="34" charset="0"/>
                <a:cs typeface="Arial" pitchFamily="34" charset="0"/>
              </a:rPr>
              <a:t>формуватися</a:t>
            </a:r>
            <a:r>
              <a:rPr lang="ru-RU" sz="2200" dirty="0">
                <a:solidFill>
                  <a:schemeClr val="bg1"/>
                </a:solidFill>
                <a:latin typeface="Arial" pitchFamily="34" charset="0"/>
                <a:cs typeface="Arial" pitchFamily="34" charset="0"/>
              </a:rPr>
              <a:t> шляхом </a:t>
            </a:r>
            <a:r>
              <a:rPr lang="ru-RU" sz="2200" dirty="0" err="1">
                <a:solidFill>
                  <a:schemeClr val="bg1"/>
                </a:solidFill>
                <a:latin typeface="Arial" pitchFamily="34" charset="0"/>
                <a:cs typeface="Arial" pitchFamily="34" charset="0"/>
              </a:rPr>
              <a:t>додавання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нових</a:t>
            </a:r>
            <a:r>
              <a:rPr lang="ru-RU" sz="2200" dirty="0">
                <a:solidFill>
                  <a:schemeClr val="bg1"/>
                </a:solidFill>
                <a:latin typeface="Arial" pitchFamily="34" charset="0"/>
                <a:cs typeface="Arial" pitchFamily="34" charset="0"/>
              </a:rPr>
              <a:t> граней – </a:t>
            </a:r>
            <a:r>
              <a:rPr lang="ru-RU" sz="2200" dirty="0" err="1">
                <a:solidFill>
                  <a:schemeClr val="bg1"/>
                </a:solidFill>
                <a:latin typeface="Arial" pitchFamily="34" charset="0"/>
                <a:cs typeface="Arial" pitchFamily="34" charset="0"/>
              </a:rPr>
              <a:t>з’єднанням</a:t>
            </a:r>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точки      </a:t>
            </a:r>
            <a:r>
              <a:rPr lang="ru-RU" sz="2200" dirty="0">
                <a:solidFill>
                  <a:schemeClr val="bg1"/>
                </a:solidFill>
                <a:latin typeface="Arial" pitchFamily="34" charset="0"/>
                <a:cs typeface="Arial" pitchFamily="34" charset="0"/>
              </a:rPr>
              <a:t>з ребрами горизонту – і </a:t>
            </a:r>
            <a:r>
              <a:rPr lang="ru-RU" sz="2200" dirty="0" err="1">
                <a:solidFill>
                  <a:schemeClr val="bg1"/>
                </a:solidFill>
                <a:latin typeface="Arial" pitchFamily="34" charset="0"/>
                <a:cs typeface="Arial" pitchFamily="34" charset="0"/>
              </a:rPr>
              <a:t>видалення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невидимих</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тобто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видимих</a:t>
            </a:r>
            <a:r>
              <a:rPr lang="ru-RU" sz="2200" dirty="0">
                <a:solidFill>
                  <a:schemeClr val="bg1"/>
                </a:solidFill>
                <a:latin typeface="Arial" pitchFamily="34" charset="0"/>
                <a:cs typeface="Arial" pitchFamily="34" charset="0"/>
              </a:rPr>
              <a:t> з </a:t>
            </a:r>
            <a:r>
              <a:rPr lang="ru-RU" sz="2200" dirty="0" smtClean="0">
                <a:solidFill>
                  <a:schemeClr val="bg1"/>
                </a:solidFill>
                <a:latin typeface="Arial" pitchFamily="34" charset="0"/>
                <a:cs typeface="Arial" pitchFamily="34" charset="0"/>
              </a:rPr>
              <a:t>   )  </a:t>
            </a:r>
            <a:r>
              <a:rPr lang="ru-RU" sz="2200" dirty="0">
                <a:solidFill>
                  <a:schemeClr val="bg1"/>
                </a:solidFill>
                <a:latin typeface="Arial" pitchFamily="34" charset="0"/>
                <a:cs typeface="Arial" pitchFamily="34" charset="0"/>
              </a:rPr>
              <a:t>граней.   </a:t>
            </a:r>
          </a:p>
          <a:p>
            <a:r>
              <a:rPr lang="ru-RU" sz="2200" dirty="0">
                <a:solidFill>
                  <a:schemeClr val="bg1"/>
                </a:solidFill>
                <a:latin typeface="Arial" pitchFamily="34" charset="0"/>
                <a:cs typeface="Arial" pitchFamily="34" charset="0"/>
              </a:rPr>
              <a:t>Многогранник </a:t>
            </a:r>
            <a:r>
              <a:rPr lang="ru-RU" sz="2200" dirty="0" err="1">
                <a:solidFill>
                  <a:schemeClr val="bg1"/>
                </a:solidFill>
                <a:latin typeface="Arial" pitchFamily="34" charset="0"/>
                <a:cs typeface="Arial" pitchFamily="34" charset="0"/>
              </a:rPr>
              <a:t>можна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зберігати</a:t>
            </a:r>
            <a:r>
              <a:rPr lang="ru-RU" sz="2200" dirty="0">
                <a:solidFill>
                  <a:schemeClr val="bg1"/>
                </a:solidFill>
                <a:latin typeface="Arial" pitchFamily="34" charset="0"/>
                <a:cs typeface="Arial" pitchFamily="34" charset="0"/>
              </a:rPr>
              <a:t> в </a:t>
            </a:r>
            <a:r>
              <a:rPr lang="ru-RU" sz="2200" dirty="0" err="1">
                <a:solidFill>
                  <a:schemeClr val="bg1"/>
                </a:solidFill>
                <a:latin typeface="Arial" pitchFamily="34" charset="0"/>
                <a:cs typeface="Arial" pitchFamily="34" charset="0"/>
              </a:rPr>
              <a:t>структурі</a:t>
            </a:r>
            <a:r>
              <a:rPr lang="ru-RU" sz="2200" dirty="0">
                <a:solidFill>
                  <a:schemeClr val="bg1"/>
                </a:solidFill>
                <a:latin typeface="Arial" pitchFamily="34" charset="0"/>
                <a:cs typeface="Arial" pitchFamily="34" charset="0"/>
              </a:rPr>
              <a:t> реберного списку з </a:t>
            </a:r>
            <a:r>
              <a:rPr lang="ru-RU" sz="2200" dirty="0" err="1">
                <a:solidFill>
                  <a:schemeClr val="bg1"/>
                </a:solidFill>
                <a:latin typeface="Arial" pitchFamily="34" charset="0"/>
                <a:cs typeface="Arial" pitchFamily="34" charset="0"/>
              </a:rPr>
              <a:t>подвійними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зв’язками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причому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півребра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направлені</a:t>
            </a:r>
            <a:r>
              <a:rPr lang="ru-RU" sz="2200" dirty="0">
                <a:solidFill>
                  <a:schemeClr val="bg1"/>
                </a:solidFill>
                <a:latin typeface="Arial" pitchFamily="34" charset="0"/>
                <a:cs typeface="Arial" pitchFamily="34" charset="0"/>
              </a:rPr>
              <a:t> так, </a:t>
            </a:r>
            <a:r>
              <a:rPr lang="ru-RU" sz="2200" dirty="0" err="1">
                <a:solidFill>
                  <a:schemeClr val="bg1"/>
                </a:solidFill>
                <a:latin typeface="Arial" pitchFamily="34" charset="0"/>
                <a:cs typeface="Arial" pitchFamily="34" charset="0"/>
              </a:rPr>
              <a:t>щоб</a:t>
            </a:r>
            <a:r>
              <a:rPr lang="ru-RU" sz="2200" dirty="0">
                <a:solidFill>
                  <a:schemeClr val="bg1"/>
                </a:solidFill>
                <a:latin typeface="Arial" pitchFamily="34" charset="0"/>
                <a:cs typeface="Arial" pitchFamily="34" charset="0"/>
              </a:rPr>
              <a:t> обходили </a:t>
            </a:r>
            <a:r>
              <a:rPr lang="ru-RU" sz="2200" dirty="0" err="1">
                <a:solidFill>
                  <a:schemeClr val="bg1"/>
                </a:solidFill>
                <a:latin typeface="Arial" pitchFamily="34" charset="0"/>
                <a:cs typeface="Arial" pitchFamily="34" charset="0"/>
              </a:rPr>
              <a:t>границю</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проти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стрілки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годинника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дивитися</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поліедр</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ззовні</a:t>
            </a:r>
            <a:r>
              <a:rPr lang="ru-RU" sz="2200" dirty="0">
                <a:solidFill>
                  <a:schemeClr val="bg1"/>
                </a:solidFill>
                <a:latin typeface="Arial" pitchFamily="34" charset="0"/>
                <a:cs typeface="Arial" pitchFamily="34" charset="0"/>
              </a:rPr>
              <a:t> (рис. 127).</a:t>
            </a: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739224685"/>
              </p:ext>
            </p:extLst>
          </p:nvPr>
        </p:nvGraphicFramePr>
        <p:xfrm>
          <a:off x="7740352" y="1985342"/>
          <a:ext cx="287337" cy="363538"/>
        </p:xfrm>
        <a:graphic>
          <a:graphicData uri="http://schemas.openxmlformats.org/presentationml/2006/ole">
            <mc:AlternateContent xmlns:mc="http://schemas.openxmlformats.org/markup-compatibility/2006">
              <mc:Choice xmlns:v="urn:schemas-microsoft-com:vml" Requires="v">
                <p:oleObj spid="_x0000_s43026" name="Формула" r:id="rId3" imgW="190335" imgH="215713" progId="Equation.3">
                  <p:embed/>
                </p:oleObj>
              </mc:Choice>
              <mc:Fallback>
                <p:oleObj name="Формула" r:id="rId3"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1985342"/>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825007445"/>
              </p:ext>
            </p:extLst>
          </p:nvPr>
        </p:nvGraphicFramePr>
        <p:xfrm>
          <a:off x="2196431" y="2633414"/>
          <a:ext cx="287337" cy="363538"/>
        </p:xfrm>
        <a:graphic>
          <a:graphicData uri="http://schemas.openxmlformats.org/presentationml/2006/ole">
            <mc:AlternateContent xmlns:mc="http://schemas.openxmlformats.org/markup-compatibility/2006">
              <mc:Choice xmlns:v="urn:schemas-microsoft-com:vml" Requires="v">
                <p:oleObj spid="_x0000_s43027" name="Формула" r:id="rId5" imgW="190335" imgH="215713" progId="Equation.3">
                  <p:embed/>
                </p:oleObj>
              </mc:Choice>
              <mc:Fallback>
                <p:oleObj name="Формула" r:id="rId5"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6431" y="2633414"/>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9853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43</a:t>
            </a:fld>
            <a:endParaRPr lang="ru-RU" dirty="0"/>
          </a:p>
        </p:txBody>
      </p:sp>
      <p:pic>
        <p:nvPicPr>
          <p:cNvPr id="5" name="Объект 4"/>
          <p:cNvPicPr>
            <a:picLocks noGrp="1"/>
          </p:cNvPicPr>
          <p:nvPr>
            <p:ph idx="1"/>
          </p:nvPr>
        </p:nvPicPr>
        <p:blipFill>
          <a:blip r:embed="rId2"/>
          <a:stretch>
            <a:fillRect/>
          </a:stretch>
        </p:blipFill>
        <p:spPr>
          <a:xfrm>
            <a:off x="1862137" y="2420888"/>
            <a:ext cx="5419725" cy="2736304"/>
          </a:xfrm>
          <a:prstGeom prst="rect">
            <a:avLst/>
          </a:prstGeom>
        </p:spPr>
      </p:pic>
    </p:spTree>
    <p:extLst>
      <p:ext uri="{BB962C8B-B14F-4D97-AF65-F5344CB8AC3E}">
        <p14:creationId xmlns:p14="http://schemas.microsoft.com/office/powerpoint/2010/main" val="2528990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sz="2200" dirty="0" err="1">
                <a:solidFill>
                  <a:schemeClr val="bg1"/>
                </a:solidFill>
                <a:latin typeface="Arial" pitchFamily="34" charset="0"/>
                <a:cs typeface="Arial" pitchFamily="34" charset="0"/>
              </a:rPr>
              <a:t>Тоді</a:t>
            </a:r>
            <a:r>
              <a:rPr lang="ru-RU" sz="2200" dirty="0">
                <a:solidFill>
                  <a:schemeClr val="bg1"/>
                </a:solidFill>
                <a:latin typeface="Arial" pitchFamily="34" charset="0"/>
                <a:cs typeface="Arial" pitchFamily="34" charset="0"/>
              </a:rPr>
              <a:t> ми </a:t>
            </a:r>
            <a:r>
              <a:rPr lang="ru-RU" sz="2200" dirty="0" err="1">
                <a:solidFill>
                  <a:schemeClr val="bg1"/>
                </a:solidFill>
                <a:latin typeface="Arial" pitchFamily="34" charset="0"/>
                <a:cs typeface="Arial" pitchFamily="34" charset="0"/>
              </a:rPr>
              <a:t>зможемо</a:t>
            </a:r>
            <a:r>
              <a:rPr lang="ru-RU" sz="2200" dirty="0">
                <a:solidFill>
                  <a:schemeClr val="bg1"/>
                </a:solidFill>
                <a:latin typeface="Arial" pitchFamily="34" charset="0"/>
                <a:cs typeface="Arial" pitchFamily="34" charset="0"/>
              </a:rPr>
              <a:t> за </a:t>
            </a:r>
            <a:r>
              <a:rPr lang="ru-RU" sz="2200" dirty="0" err="1">
                <a:solidFill>
                  <a:schemeClr val="bg1"/>
                </a:solidFill>
                <a:latin typeface="Arial" pitchFamily="34" charset="0"/>
                <a:cs typeface="Arial" pitchFamily="34" charset="0"/>
              </a:rPr>
              <a:t>лінійний</a:t>
            </a:r>
            <a:r>
              <a:rPr lang="ru-RU" sz="2200" dirty="0">
                <a:solidFill>
                  <a:schemeClr val="bg1"/>
                </a:solidFill>
                <a:latin typeface="Arial" pitchFamily="34" charset="0"/>
                <a:cs typeface="Arial" pitchFamily="34" charset="0"/>
              </a:rPr>
              <a:t> час внести </a:t>
            </a:r>
            <a:r>
              <a:rPr lang="ru-RU" sz="2200" dirty="0" err="1">
                <a:solidFill>
                  <a:schemeClr val="bg1"/>
                </a:solidFill>
                <a:latin typeface="Arial" pitchFamily="34" charset="0"/>
                <a:cs typeface="Arial" pitchFamily="34" charset="0"/>
              </a:rPr>
              <a:t>зміни</a:t>
            </a:r>
            <a:r>
              <a:rPr lang="ru-RU" sz="2200" dirty="0">
                <a:solidFill>
                  <a:schemeClr val="bg1"/>
                </a:solidFill>
                <a:latin typeface="Arial" pitchFamily="34" charset="0"/>
                <a:cs typeface="Arial" pitchFamily="34" charset="0"/>
              </a:rPr>
              <a:t> в структуру при </a:t>
            </a:r>
            <a:r>
              <a:rPr lang="ru-RU" sz="2200" dirty="0" err="1">
                <a:solidFill>
                  <a:schemeClr val="bg1"/>
                </a:solidFill>
                <a:latin typeface="Arial" pitchFamily="34" charset="0"/>
                <a:cs typeface="Arial" pitchFamily="34" charset="0"/>
              </a:rPr>
              <a:t>перебудові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знатимемо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старі</a:t>
            </a:r>
            <a:r>
              <a:rPr lang="ru-RU" sz="2200" dirty="0">
                <a:solidFill>
                  <a:schemeClr val="bg1"/>
                </a:solidFill>
                <a:latin typeface="Arial" pitchFamily="34" charset="0"/>
                <a:cs typeface="Arial" pitchFamily="34" charset="0"/>
              </a:rPr>
              <a:t> і </a:t>
            </a:r>
            <a:r>
              <a:rPr lang="ru-RU" sz="2200" dirty="0" err="1">
                <a:solidFill>
                  <a:schemeClr val="bg1"/>
                </a:solidFill>
                <a:latin typeface="Arial" pitchFamily="34" charset="0"/>
                <a:cs typeface="Arial" pitchFamily="34" charset="0"/>
              </a:rPr>
              <a:t>нові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грані</a:t>
            </a:r>
            <a:r>
              <a:rPr lang="ru-RU" sz="2200" dirty="0">
                <a:solidFill>
                  <a:schemeClr val="bg1"/>
                </a:solidFill>
                <a:latin typeface="Arial" pitchFamily="34" charset="0"/>
                <a:cs typeface="Arial" pitchFamily="34" charset="0"/>
              </a:rPr>
              <a:t>. </a:t>
            </a:r>
          </a:p>
          <a:p>
            <a:endParaRPr lang="ru-RU" sz="2200" dirty="0" smtClean="0">
              <a:solidFill>
                <a:schemeClr val="bg1"/>
              </a:solidFill>
              <a:latin typeface="Arial" pitchFamily="34" charset="0"/>
              <a:cs typeface="Arial" pitchFamily="34" charset="0"/>
            </a:endParaRPr>
          </a:p>
          <a:p>
            <a:r>
              <a:rPr lang="ru-RU" sz="2200" dirty="0" err="1" smtClean="0">
                <a:solidFill>
                  <a:schemeClr val="bg1"/>
                </a:solidFill>
                <a:latin typeface="Arial" pitchFamily="34" charset="0"/>
                <a:cs typeface="Arial" pitchFamily="34" charset="0"/>
              </a:rPr>
              <a:t>Окремо</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слід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розглянути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копланарний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випадок</a:t>
            </a:r>
            <a:r>
              <a:rPr lang="ru-RU" sz="2200" dirty="0">
                <a:solidFill>
                  <a:schemeClr val="bg1"/>
                </a:solidFill>
                <a:latin typeface="Arial" pitchFamily="34" charset="0"/>
                <a:cs typeface="Arial" pitchFamily="34" charset="0"/>
              </a:rPr>
              <a:t> для </a:t>
            </a:r>
            <a:r>
              <a:rPr lang="ru-RU" sz="2200" dirty="0" err="1">
                <a:solidFill>
                  <a:schemeClr val="bg1"/>
                </a:solidFill>
                <a:latin typeface="Arial" pitchFamily="34" charset="0"/>
                <a:cs typeface="Arial" pitchFamily="34" charset="0"/>
              </a:rPr>
              <a:t>нової</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грані</a:t>
            </a:r>
            <a:r>
              <a:rPr lang="ru-RU" sz="2200" dirty="0">
                <a:solidFill>
                  <a:schemeClr val="bg1"/>
                </a:solidFill>
                <a:latin typeface="Arial" pitchFamily="34" charset="0"/>
                <a:cs typeface="Arial" pitchFamily="34" charset="0"/>
              </a:rPr>
              <a:t>, коли точка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в </a:t>
            </a:r>
            <a:r>
              <a:rPr lang="ru-RU" sz="2200" dirty="0" err="1">
                <a:solidFill>
                  <a:schemeClr val="bg1"/>
                </a:solidFill>
                <a:latin typeface="Arial" pitchFamily="34" charset="0"/>
                <a:cs typeface="Arial" pitchFamily="34" charset="0"/>
              </a:rPr>
              <a:t>одній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площині</a:t>
            </a:r>
            <a:r>
              <a:rPr lang="ru-RU" sz="2200" dirty="0">
                <a:solidFill>
                  <a:schemeClr val="bg1"/>
                </a:solidFill>
                <a:latin typeface="Arial" pitchFamily="34" charset="0"/>
                <a:cs typeface="Arial" pitchFamily="34" charset="0"/>
              </a:rPr>
              <a:t> з </a:t>
            </a:r>
            <a:r>
              <a:rPr lang="ru-RU" sz="2200" dirty="0" err="1">
                <a:solidFill>
                  <a:schemeClr val="bg1"/>
                </a:solidFill>
                <a:latin typeface="Arial" pitchFamily="34" charset="0"/>
                <a:cs typeface="Arial" pitchFamily="34" charset="0"/>
              </a:rPr>
              <a:t>гранню</a:t>
            </a:r>
            <a:r>
              <a:rPr lang="ru-RU" sz="2200" dirty="0">
                <a:solidFill>
                  <a:schemeClr val="bg1"/>
                </a:solidFill>
                <a:latin typeface="Arial" pitchFamily="34" charset="0"/>
                <a:cs typeface="Arial" pitchFamily="34" charset="0"/>
              </a:rPr>
              <a:t> @ (рис. 128). </a:t>
            </a:r>
            <a:r>
              <a:rPr lang="ru-RU" sz="2200" dirty="0" err="1">
                <a:solidFill>
                  <a:schemeClr val="bg1"/>
                </a:solidFill>
                <a:latin typeface="Arial" pitchFamily="34" charset="0"/>
                <a:cs typeface="Arial" pitchFamily="34" charset="0"/>
              </a:rPr>
              <a:t>Тоді</a:t>
            </a:r>
            <a:r>
              <a:rPr lang="ru-RU" sz="2200" dirty="0">
                <a:solidFill>
                  <a:schemeClr val="bg1"/>
                </a:solidFill>
                <a:latin typeface="Arial" pitchFamily="34" charset="0"/>
                <a:cs typeface="Arial" pitchFamily="34" charset="0"/>
              </a:rPr>
              <a:t> 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є невидимою з точки і </a:t>
            </a:r>
            <a:r>
              <a:rPr lang="ru-RU" sz="2200" dirty="0" err="1">
                <a:solidFill>
                  <a:schemeClr val="bg1"/>
                </a:solidFill>
                <a:latin typeface="Arial" pitchFamily="34" charset="0"/>
                <a:cs typeface="Arial" pitchFamily="34" charset="0"/>
              </a:rPr>
              <a:t>новоотримана</a:t>
            </a:r>
            <a:r>
              <a:rPr lang="ru-RU" sz="2200" dirty="0">
                <a:solidFill>
                  <a:schemeClr val="bg1"/>
                </a:solidFill>
                <a:latin typeface="Arial" pitchFamily="34" charset="0"/>
                <a:cs typeface="Arial" pitchFamily="34" charset="0"/>
              </a:rPr>
              <a:t> грань </a:t>
            </a:r>
            <a:r>
              <a:rPr lang="ru-RU" sz="2200" dirty="0" err="1">
                <a:solidFill>
                  <a:schemeClr val="bg1"/>
                </a:solidFill>
                <a:latin typeface="Arial" pitchFamily="34" charset="0"/>
                <a:cs typeface="Arial" pitchFamily="34" charset="0"/>
              </a:rPr>
              <a:t>має</a:t>
            </a:r>
            <a:r>
              <a:rPr lang="ru-RU" sz="2200" dirty="0">
                <a:solidFill>
                  <a:schemeClr val="bg1"/>
                </a:solidFill>
                <a:latin typeface="Arial" pitchFamily="34" charset="0"/>
                <a:cs typeface="Arial" pitchFamily="34" charset="0"/>
              </a:rPr>
              <a:t> бути </a:t>
            </a:r>
            <a:r>
              <a:rPr lang="ru-RU" sz="2200" dirty="0" err="1">
                <a:solidFill>
                  <a:schemeClr val="bg1"/>
                </a:solidFill>
                <a:latin typeface="Arial" pitchFamily="34" charset="0"/>
                <a:cs typeface="Arial" pitchFamily="34" charset="0"/>
              </a:rPr>
              <a:t>злита</a:t>
            </a:r>
            <a:r>
              <a:rPr lang="ru-RU" sz="2200" dirty="0">
                <a:solidFill>
                  <a:schemeClr val="bg1"/>
                </a:solidFill>
                <a:latin typeface="Arial" pitchFamily="34" charset="0"/>
                <a:cs typeface="Arial" pitchFamily="34" charset="0"/>
              </a:rPr>
              <a:t> з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18918792"/>
              </p:ext>
            </p:extLst>
          </p:nvPr>
        </p:nvGraphicFramePr>
        <p:xfrm>
          <a:off x="3059832" y="3429000"/>
          <a:ext cx="287337" cy="363538"/>
        </p:xfrm>
        <a:graphic>
          <a:graphicData uri="http://schemas.openxmlformats.org/presentationml/2006/ole">
            <mc:AlternateContent xmlns:mc="http://schemas.openxmlformats.org/markup-compatibility/2006">
              <mc:Choice xmlns:v="urn:schemas-microsoft-com:vml" Requires="v">
                <p:oleObj spid="_x0000_s44041" name="Формула" r:id="rId3" imgW="190335" imgH="215713" progId="Equation.3">
                  <p:embed/>
                </p:oleObj>
              </mc:Choice>
              <mc:Fallback>
                <p:oleObj name="Формула" r:id="rId3"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34290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263826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45</a:t>
            </a:fld>
            <a:endParaRPr lang="ru-RU" dirty="0"/>
          </a:p>
        </p:txBody>
      </p:sp>
      <p:pic>
        <p:nvPicPr>
          <p:cNvPr id="5" name="Объект 4"/>
          <p:cNvPicPr>
            <a:picLocks noGrp="1"/>
          </p:cNvPicPr>
          <p:nvPr>
            <p:ph idx="1"/>
          </p:nvPr>
        </p:nvPicPr>
        <p:blipFill>
          <a:blip r:embed="rId2"/>
          <a:stretch>
            <a:fillRect/>
          </a:stretch>
        </p:blipFill>
        <p:spPr>
          <a:xfrm>
            <a:off x="1835696" y="2852936"/>
            <a:ext cx="4032448" cy="1800200"/>
          </a:xfrm>
          <a:prstGeom prst="rect">
            <a:avLst/>
          </a:prstGeom>
        </p:spPr>
      </p:pic>
    </p:spTree>
    <p:extLst>
      <p:ext uri="{BB962C8B-B14F-4D97-AF65-F5344CB8AC3E}">
        <p14:creationId xmlns:p14="http://schemas.microsoft.com/office/powerpoint/2010/main" val="1062062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Метод </a:t>
            </a:r>
            <a:r>
              <a:rPr lang="uk-UA" b="0" dirty="0">
                <a:solidFill>
                  <a:schemeClr val="bg1"/>
                </a:solidFill>
                <a:latin typeface="Arial" panose="020B0604020202020204" pitchFamily="34" charset="0"/>
                <a:cs typeface="Arial" panose="020B0604020202020204" pitchFamily="34" charset="0"/>
              </a:rPr>
              <a:t>загортання подарунку</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метод побудови опуклої оболонки для випадку трьох </a:t>
            </a:r>
            <a:r>
              <a:rPr lang="uk-UA" dirty="0" smtClean="0">
                <a:solidFill>
                  <a:schemeClr val="bg1"/>
                </a:solidFill>
                <a:latin typeface="Arial" panose="020B0604020202020204" pitchFamily="34" charset="0"/>
                <a:cs typeface="Arial" panose="020B0604020202020204" pitchFamily="34" charset="0"/>
              </a:rPr>
              <a:t>вимірів, </a:t>
            </a:r>
            <a:r>
              <a:rPr lang="uk-UA" dirty="0">
                <a:solidFill>
                  <a:schemeClr val="bg1"/>
                </a:solidFill>
                <a:latin typeface="Arial" panose="020B0604020202020204" pitchFamily="34" charset="0"/>
                <a:cs typeface="Arial" panose="020B0604020202020204" pitchFamily="34" charset="0"/>
              </a:rPr>
              <a:t>який є тривимірним аналогом метода обходу </a:t>
            </a:r>
            <a:r>
              <a:rPr lang="uk-UA" dirty="0" smtClean="0">
                <a:solidFill>
                  <a:schemeClr val="bg1"/>
                </a:solidFill>
                <a:latin typeface="Arial" panose="020B0604020202020204" pitchFamily="34" charset="0"/>
                <a:cs typeface="Arial" panose="020B0604020202020204" pitchFamily="34" charset="0"/>
              </a:rPr>
              <a:t>Джарвіса. </a:t>
            </a:r>
          </a:p>
          <a:p>
            <a:r>
              <a:rPr lang="uk-UA" dirty="0">
                <a:solidFill>
                  <a:schemeClr val="bg1"/>
                </a:solidFill>
                <a:latin typeface="Arial" panose="020B0604020202020204" pitchFamily="34" charset="0"/>
                <a:cs typeface="Arial" panose="020B0604020202020204" pitchFamily="34" charset="0"/>
              </a:rPr>
              <a:t>На кожного кроці алгоритму будується одна грань оболонки, яка є симплексом тобто має три вершини. Вважається, що </a:t>
            </a:r>
            <a:r>
              <a:rPr lang="uk-UA" dirty="0" smtClean="0">
                <a:solidFill>
                  <a:schemeClr val="bg1"/>
                </a:solidFill>
                <a:latin typeface="Arial" panose="020B0604020202020204" pitchFamily="34" charset="0"/>
                <a:cs typeface="Arial" panose="020B0604020202020204" pitchFamily="34" charset="0"/>
              </a:rPr>
              <a:t>одне </a:t>
            </a:r>
            <a:r>
              <a:rPr lang="uk-UA" dirty="0">
                <a:solidFill>
                  <a:schemeClr val="bg1"/>
                </a:solidFill>
                <a:latin typeface="Arial" panose="020B0604020202020204" pitchFamily="34" charset="0"/>
                <a:cs typeface="Arial" panose="020B0604020202020204" pitchFamily="34" charset="0"/>
              </a:rPr>
              <a:t>ребро грані є відомим і для побудови площини необхідно знайти ще одну точку, таку що шукана поверхня утворює найменший кут з деякою опорною площиною.</a:t>
            </a:r>
            <a:endParaRPr lang="en-US" dirty="0" smtClean="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46</a:t>
            </a:fld>
            <a:endParaRPr lang="ru-RU" dirty="0"/>
          </a:p>
        </p:txBody>
      </p:sp>
    </p:spTree>
    <p:extLst>
      <p:ext uri="{BB962C8B-B14F-4D97-AF65-F5344CB8AC3E}">
        <p14:creationId xmlns:p14="http://schemas.microsoft.com/office/powerpoint/2010/main" val="42414750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 якості такої площини (за винятком першого кроку) береться знайдена на попередньому кроці грань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Нехай </a:t>
            </a:r>
            <a:r>
              <a:rPr lang="uk-UA" dirty="0" smtClean="0">
                <a:solidFill>
                  <a:schemeClr val="bg1"/>
                </a:solidFill>
                <a:latin typeface="Arial" panose="020B0604020202020204" pitchFamily="34" charset="0"/>
                <a:cs typeface="Arial" panose="020B0604020202020204" pitchFamily="34" charset="0"/>
              </a:rPr>
              <a:t>ребро    </a:t>
            </a:r>
            <a:r>
              <a:rPr lang="uk-UA" dirty="0">
                <a:solidFill>
                  <a:schemeClr val="bg1"/>
                </a:solidFill>
                <a:latin typeface="Arial" panose="020B0604020202020204" pitchFamily="34" charset="0"/>
                <a:cs typeface="Arial" panose="020B0604020202020204" pitchFamily="34" charset="0"/>
              </a:rPr>
              <a:t>задається  кінцевими точками </a:t>
            </a:r>
            <a:r>
              <a:rPr lang="uk-UA" dirty="0" smtClean="0">
                <a:solidFill>
                  <a:schemeClr val="bg1"/>
                </a:solidFill>
                <a:latin typeface="Arial" panose="020B0604020202020204" pitchFamily="34" charset="0"/>
                <a:cs typeface="Arial" panose="020B0604020202020204" pitchFamily="34" charset="0"/>
              </a:rPr>
              <a:t>   і     а вектор визначимо </a:t>
            </a:r>
            <a:r>
              <a:rPr lang="uk-UA" dirty="0">
                <a:solidFill>
                  <a:schemeClr val="bg1"/>
                </a:solidFill>
                <a:latin typeface="Arial" panose="020B0604020202020204" pitchFamily="34" charset="0"/>
                <a:cs typeface="Arial" panose="020B0604020202020204" pitchFamily="34" charset="0"/>
              </a:rPr>
              <a:t>як </a:t>
            </a:r>
            <a:r>
              <a:rPr lang="uk-UA" dirty="0" smtClean="0">
                <a:solidFill>
                  <a:schemeClr val="bg1"/>
                </a:solidFill>
                <a:latin typeface="Arial" panose="020B0604020202020204" pitchFamily="34" charset="0"/>
                <a:cs typeface="Arial" panose="020B0604020202020204" pitchFamily="34" charset="0"/>
              </a:rPr>
              <a:t>            (або       ).    Тоді </a:t>
            </a:r>
            <a:r>
              <a:rPr lang="uk-UA" dirty="0">
                <a:solidFill>
                  <a:schemeClr val="bg1"/>
                </a:solidFill>
                <a:latin typeface="Arial" panose="020B0604020202020204" pitchFamily="34" charset="0"/>
                <a:cs typeface="Arial" panose="020B0604020202020204" pitchFamily="34" charset="0"/>
              </a:rPr>
              <a:t>наступна площина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яка містить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шукану точку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повинна утворювати з </a:t>
            </a:r>
            <a:r>
              <a:rPr lang="uk-UA" dirty="0" smtClean="0">
                <a:solidFill>
                  <a:schemeClr val="bg1"/>
                </a:solidFill>
                <a:latin typeface="Arial" panose="020B0604020202020204" pitchFamily="34" charset="0"/>
                <a:cs typeface="Arial" panose="020B0604020202020204" pitchFamily="34" charset="0"/>
              </a:rPr>
              <a:t>         найменший </a:t>
            </a:r>
            <a:r>
              <a:rPr lang="uk-UA" dirty="0">
                <a:solidFill>
                  <a:schemeClr val="bg1"/>
                </a:solidFill>
                <a:latin typeface="Arial" panose="020B0604020202020204" pitchFamily="34" charset="0"/>
                <a:cs typeface="Arial" panose="020B0604020202020204" pitchFamily="34" charset="0"/>
              </a:rPr>
              <a:t>кут , а точка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доставляти максимум величині </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69107331"/>
              </p:ext>
            </p:extLst>
          </p:nvPr>
        </p:nvGraphicFramePr>
        <p:xfrm>
          <a:off x="3059832" y="4509120"/>
          <a:ext cx="2088232" cy="1223640"/>
        </p:xfrm>
        <a:graphic>
          <a:graphicData uri="http://schemas.openxmlformats.org/presentationml/2006/ole">
            <mc:AlternateContent xmlns:mc="http://schemas.openxmlformats.org/markup-compatibility/2006">
              <mc:Choice xmlns:v="urn:schemas-microsoft-com:vml" Requires="v">
                <p:oleObj spid="_x0000_s25346" name="Формула" r:id="rId3" imgW="926698" imgH="545863" progId="Equation.3">
                  <p:embed/>
                </p:oleObj>
              </mc:Choice>
              <mc:Fallback>
                <p:oleObj name="Формула" r:id="rId3" imgW="926698" imgH="545863" progId="Equation.3">
                  <p:embed/>
                  <p:pic>
                    <p:nvPicPr>
                      <p:cNvPr id="0" name="Объект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4509120"/>
                        <a:ext cx="2088232" cy="1223640"/>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584222992"/>
              </p:ext>
            </p:extLst>
          </p:nvPr>
        </p:nvGraphicFramePr>
        <p:xfrm>
          <a:off x="7740352" y="1988840"/>
          <a:ext cx="503237" cy="382588"/>
        </p:xfrm>
        <a:graphic>
          <a:graphicData uri="http://schemas.openxmlformats.org/presentationml/2006/ole">
            <mc:AlternateContent xmlns:mc="http://schemas.openxmlformats.org/markup-compatibility/2006">
              <mc:Choice xmlns:v="urn:schemas-microsoft-com:vml" Requires="v">
                <p:oleObj spid="_x0000_s25347" name="Формула" r:id="rId5" imgW="330057" imgH="241195" progId="Equation.3">
                  <p:embed/>
                </p:oleObj>
              </mc:Choice>
              <mc:Fallback>
                <p:oleObj name="Формула" r:id="rId5" imgW="330057" imgH="241195" progId="Equation.3">
                  <p:embed/>
                  <p:pic>
                    <p:nvPicPr>
                      <p:cNvPr id="0" name="Объект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40352" y="1988840"/>
                        <a:ext cx="50323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1885936"/>
              </p:ext>
            </p:extLst>
          </p:nvPr>
        </p:nvGraphicFramePr>
        <p:xfrm>
          <a:off x="7236296" y="2420888"/>
          <a:ext cx="288925" cy="382587"/>
        </p:xfrm>
        <a:graphic>
          <a:graphicData uri="http://schemas.openxmlformats.org/presentationml/2006/ole">
            <mc:AlternateContent xmlns:mc="http://schemas.openxmlformats.org/markup-compatibility/2006">
              <mc:Choice xmlns:v="urn:schemas-microsoft-com:vml" Requires="v">
                <p:oleObj spid="_x0000_s25348" name="Формула" r:id="rId7" imgW="228600" imgH="241300" progId="Equation.3">
                  <p:embed/>
                </p:oleObj>
              </mc:Choice>
              <mc:Fallback>
                <p:oleObj name="Формула" r:id="rId7" imgW="228600" imgH="241300" progId="Equation.3">
                  <p:embed/>
                  <p:pic>
                    <p:nvPicPr>
                      <p:cNvPr id="0" name="Объект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6296" y="2420888"/>
                        <a:ext cx="2889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438372369"/>
              </p:ext>
            </p:extLst>
          </p:nvPr>
        </p:nvGraphicFramePr>
        <p:xfrm>
          <a:off x="7668344" y="2420888"/>
          <a:ext cx="288925" cy="381000"/>
        </p:xfrm>
        <a:graphic>
          <a:graphicData uri="http://schemas.openxmlformats.org/presentationml/2006/ole">
            <mc:AlternateContent xmlns:mc="http://schemas.openxmlformats.org/markup-compatibility/2006">
              <mc:Choice xmlns:v="urn:schemas-microsoft-com:vml" Requires="v">
                <p:oleObj spid="_x0000_s25349" name="Формула" r:id="rId9" imgW="177646" imgH="241091" progId="Equation.3">
                  <p:embed/>
                </p:oleObj>
              </mc:Choice>
              <mc:Fallback>
                <p:oleObj name="Формула" r:id="rId9" imgW="177646" imgH="241091" progId="Equation.3">
                  <p:embed/>
                  <p:pic>
                    <p:nvPicPr>
                      <p:cNvPr id="0" name="Объект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68344" y="2420888"/>
                        <a:ext cx="288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650165173"/>
              </p:ext>
            </p:extLst>
          </p:nvPr>
        </p:nvGraphicFramePr>
        <p:xfrm>
          <a:off x="5508104" y="2780928"/>
          <a:ext cx="504825" cy="382588"/>
        </p:xfrm>
        <a:graphic>
          <a:graphicData uri="http://schemas.openxmlformats.org/presentationml/2006/ole">
            <mc:AlternateContent xmlns:mc="http://schemas.openxmlformats.org/markup-compatibility/2006">
              <mc:Choice xmlns:v="urn:schemas-microsoft-com:vml" Requires="v">
                <p:oleObj spid="_x0000_s25350" name="Формула" r:id="rId11" imgW="342751" imgH="241195" progId="Equation.3">
                  <p:embed/>
                </p:oleObj>
              </mc:Choice>
              <mc:Fallback>
                <p:oleObj name="Формула" r:id="rId11" imgW="342751" imgH="241195" progId="Equation.3">
                  <p:embed/>
                  <p:pic>
                    <p:nvPicPr>
                      <p:cNvPr id="0" name="Объект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08104" y="2780928"/>
                        <a:ext cx="50482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604580669"/>
              </p:ext>
            </p:extLst>
          </p:nvPr>
        </p:nvGraphicFramePr>
        <p:xfrm>
          <a:off x="3851920" y="2780928"/>
          <a:ext cx="863600" cy="382588"/>
        </p:xfrm>
        <a:graphic>
          <a:graphicData uri="http://schemas.openxmlformats.org/presentationml/2006/ole">
            <mc:AlternateContent xmlns:mc="http://schemas.openxmlformats.org/markup-compatibility/2006">
              <mc:Choice xmlns:v="urn:schemas-microsoft-com:vml" Requires="v">
                <p:oleObj spid="_x0000_s25351" name="Формула" r:id="rId13" imgW="748975" imgH="241195" progId="Equation.3">
                  <p:embed/>
                </p:oleObj>
              </mc:Choice>
              <mc:Fallback>
                <p:oleObj name="Формула" r:id="rId13" imgW="748975" imgH="241195" progId="Equation.3">
                  <p:embed/>
                  <p:pic>
                    <p:nvPicPr>
                      <p:cNvPr id="0" name="Объект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51920" y="2780928"/>
                        <a:ext cx="8636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3073254923"/>
              </p:ext>
            </p:extLst>
          </p:nvPr>
        </p:nvGraphicFramePr>
        <p:xfrm>
          <a:off x="2627784" y="2420888"/>
          <a:ext cx="360363" cy="344487"/>
        </p:xfrm>
        <a:graphic>
          <a:graphicData uri="http://schemas.openxmlformats.org/presentationml/2006/ole">
            <mc:AlternateContent xmlns:mc="http://schemas.openxmlformats.org/markup-compatibility/2006">
              <mc:Choice xmlns:v="urn:schemas-microsoft-com:vml" Requires="v">
                <p:oleObj spid="_x0000_s25352" name="Формула" r:id="rId15" imgW="139639" imgH="203112" progId="Equation.3">
                  <p:embed/>
                </p:oleObj>
              </mc:Choice>
              <mc:Fallback>
                <p:oleObj name="Формула" r:id="rId15" imgW="139639" imgH="203112" progId="Equation.3">
                  <p:embed/>
                  <p:pic>
                    <p:nvPicPr>
                      <p:cNvPr id="0" name="Объект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27784" y="2420888"/>
                        <a:ext cx="360363"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2852587241"/>
              </p:ext>
            </p:extLst>
          </p:nvPr>
        </p:nvGraphicFramePr>
        <p:xfrm>
          <a:off x="2195736" y="3140968"/>
          <a:ext cx="249237" cy="382587"/>
        </p:xfrm>
        <a:graphic>
          <a:graphicData uri="http://schemas.openxmlformats.org/presentationml/2006/ole">
            <mc:AlternateContent xmlns:mc="http://schemas.openxmlformats.org/markup-compatibility/2006">
              <mc:Choice xmlns:v="urn:schemas-microsoft-com:vml" Requires="v">
                <p:oleObj spid="_x0000_s25353" name="Формула" r:id="rId17" imgW="190440" imgH="241200" progId="Equation.3">
                  <p:embed/>
                </p:oleObj>
              </mc:Choice>
              <mc:Fallback>
                <p:oleObj name="Формула" r:id="rId17" imgW="190440" imgH="241200" progId="Equation.3">
                  <p:embed/>
                  <p:pic>
                    <p:nvPicPr>
                      <p:cNvPr id="0" name="Объект 5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95736" y="3140968"/>
                        <a:ext cx="2492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620365722"/>
              </p:ext>
            </p:extLst>
          </p:nvPr>
        </p:nvGraphicFramePr>
        <p:xfrm>
          <a:off x="4355976" y="3140968"/>
          <a:ext cx="360362" cy="301625"/>
        </p:xfrm>
        <a:graphic>
          <a:graphicData uri="http://schemas.openxmlformats.org/presentationml/2006/ole">
            <mc:AlternateContent xmlns:mc="http://schemas.openxmlformats.org/markup-compatibility/2006">
              <mc:Choice xmlns:v="urn:schemas-microsoft-com:vml" Requires="v">
                <p:oleObj spid="_x0000_s25354" name="Формула" r:id="rId19" imgW="139680" imgH="177480" progId="Equation.3">
                  <p:embed/>
                </p:oleObj>
              </mc:Choice>
              <mc:Fallback>
                <p:oleObj name="Формула" r:id="rId19" imgW="139680" imgH="177480" progId="Equation.3">
                  <p:embed/>
                  <p:pic>
                    <p:nvPicPr>
                      <p:cNvPr id="0" name="Объект 11"/>
                      <p:cNvPicPr>
                        <a:picLocks noChangeAspect="1" noChangeArrowheads="1"/>
                      </p:cNvPicPr>
                      <p:nvPr/>
                    </p:nvPicPr>
                    <p:blipFill>
                      <a:blip r:embed="rId20"/>
                      <a:srcRect/>
                      <a:stretch>
                        <a:fillRect/>
                      </a:stretch>
                    </p:blipFill>
                    <p:spPr bwMode="auto">
                      <a:xfrm>
                        <a:off x="4355976" y="3140968"/>
                        <a:ext cx="360362"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126173856"/>
              </p:ext>
            </p:extLst>
          </p:nvPr>
        </p:nvGraphicFramePr>
        <p:xfrm>
          <a:off x="6876256" y="3140968"/>
          <a:ext cx="257175" cy="382587"/>
        </p:xfrm>
        <a:graphic>
          <a:graphicData uri="http://schemas.openxmlformats.org/presentationml/2006/ole">
            <mc:AlternateContent xmlns:mc="http://schemas.openxmlformats.org/markup-compatibility/2006">
              <mc:Choice xmlns:v="urn:schemas-microsoft-com:vml" Requires="v">
                <p:oleObj spid="_x0000_s25355" name="Формула" r:id="rId21" imgW="203040" imgH="241200" progId="Equation.3">
                  <p:embed/>
                </p:oleObj>
              </mc:Choice>
              <mc:Fallback>
                <p:oleObj name="Формула" r:id="rId21" imgW="203040" imgH="241200" progId="Equation.3">
                  <p:embed/>
                  <p:pic>
                    <p:nvPicPr>
                      <p:cNvPr id="0" name="Объект 6"/>
                      <p:cNvPicPr>
                        <a:picLocks noChangeAspect="1" noChangeArrowheads="1"/>
                      </p:cNvPicPr>
                      <p:nvPr/>
                    </p:nvPicPr>
                    <p:blipFill>
                      <a:blip r:embed="rId22"/>
                      <a:srcRect/>
                      <a:stretch>
                        <a:fillRect/>
                      </a:stretch>
                    </p:blipFill>
                    <p:spPr bwMode="auto">
                      <a:xfrm>
                        <a:off x="6876256" y="3140968"/>
                        <a:ext cx="25717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2494012462"/>
              </p:ext>
            </p:extLst>
          </p:nvPr>
        </p:nvGraphicFramePr>
        <p:xfrm>
          <a:off x="2843808" y="3501008"/>
          <a:ext cx="503238" cy="382587"/>
        </p:xfrm>
        <a:graphic>
          <a:graphicData uri="http://schemas.openxmlformats.org/presentationml/2006/ole">
            <mc:AlternateContent xmlns:mc="http://schemas.openxmlformats.org/markup-compatibility/2006">
              <mc:Choice xmlns:v="urn:schemas-microsoft-com:vml" Requires="v">
                <p:oleObj spid="_x0000_s25356" name="Формула" r:id="rId23" imgW="330057" imgH="241195" progId="Equation.3">
                  <p:embed/>
                </p:oleObj>
              </mc:Choice>
              <mc:Fallback>
                <p:oleObj name="Формула" r:id="rId23" imgW="330057"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3501008"/>
                        <a:ext cx="50323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890007763"/>
              </p:ext>
            </p:extLst>
          </p:nvPr>
        </p:nvGraphicFramePr>
        <p:xfrm>
          <a:off x="7092280" y="3501008"/>
          <a:ext cx="257175" cy="382587"/>
        </p:xfrm>
        <a:graphic>
          <a:graphicData uri="http://schemas.openxmlformats.org/presentationml/2006/ole">
            <mc:AlternateContent xmlns:mc="http://schemas.openxmlformats.org/markup-compatibility/2006">
              <mc:Choice xmlns:v="urn:schemas-microsoft-com:vml" Requires="v">
                <p:oleObj spid="_x0000_s25357" name="Формула" r:id="rId24" imgW="203040" imgH="241200" progId="Equation.3">
                  <p:embed/>
                </p:oleObj>
              </mc:Choice>
              <mc:Fallback>
                <p:oleObj name="Формула" r:id="rId24" imgW="203040" imgH="241200" progId="Equation.3">
                  <p:embed/>
                  <p:pic>
                    <p:nvPicPr>
                      <p:cNvPr id="0" name="Объект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92280" y="3501008"/>
                        <a:ext cx="25717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048091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 останній формулі    </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допоміжний </a:t>
            </a:r>
            <a:r>
              <a:rPr lang="uk-UA" dirty="0">
                <a:solidFill>
                  <a:schemeClr val="bg1"/>
                </a:solidFill>
                <a:latin typeface="Arial" panose="020B0604020202020204" pitchFamily="34" charset="0"/>
                <a:cs typeface="Arial" panose="020B0604020202020204" pitchFamily="34" charset="0"/>
              </a:rPr>
              <a:t>одиничний вектор , який є ортогональним як до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так і до нормалі </a:t>
            </a:r>
            <a:r>
              <a:rPr lang="uk-UA" dirty="0" smtClean="0">
                <a:solidFill>
                  <a:schemeClr val="bg1"/>
                </a:solidFill>
                <a:latin typeface="Arial" panose="020B0604020202020204" pitchFamily="34" charset="0"/>
                <a:cs typeface="Arial" panose="020B0604020202020204" pitchFamily="34" charset="0"/>
              </a:rPr>
              <a:t>    до </a:t>
            </a:r>
            <a:r>
              <a:rPr lang="uk-UA" dirty="0">
                <a:solidFill>
                  <a:schemeClr val="bg1"/>
                </a:solidFill>
                <a:latin typeface="Arial" panose="020B0604020202020204" pitchFamily="34" charset="0"/>
                <a:cs typeface="Arial" panose="020B0604020202020204" pitchFamily="34" charset="0"/>
              </a:rPr>
              <a:t>площини  і його напрямок співпадає 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Таким чином отримуємо площину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визначається трьома точками опуклої оболонки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наступного кроку необхідно взяти ребро утворене двома з цих трьох точок, </a:t>
            </a:r>
            <a:r>
              <a:rPr lang="uk-UA" b="1" i="1" dirty="0">
                <a:solidFill>
                  <a:schemeClr val="bg1"/>
                </a:solidFill>
                <a:latin typeface="Arial" panose="020B0604020202020204" pitchFamily="34" charset="0"/>
                <a:cs typeface="Arial" panose="020B0604020202020204" pitchFamily="34" charset="0"/>
              </a:rPr>
              <a:t>але воно не повинно належати більш ніж двом граням опуклою оболонки</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45738386"/>
              </p:ext>
            </p:extLst>
          </p:nvPr>
        </p:nvGraphicFramePr>
        <p:xfrm>
          <a:off x="3635896" y="1628800"/>
          <a:ext cx="288032" cy="387573"/>
        </p:xfrm>
        <a:graphic>
          <a:graphicData uri="http://schemas.openxmlformats.org/presentationml/2006/ole">
            <mc:AlternateContent xmlns:mc="http://schemas.openxmlformats.org/markup-compatibility/2006">
              <mc:Choice xmlns:v="urn:schemas-microsoft-com:vml" Requires="v">
                <p:oleObj spid="_x0000_s26999" name="Формула" r:id="rId3" imgW="152268" imgH="203024" progId="Equation.3">
                  <p:embed/>
                </p:oleObj>
              </mc:Choice>
              <mc:Fallback>
                <p:oleObj name="Формула" r:id="rId3" imgW="152268" imgH="203024" progId="Equation.3">
                  <p:embed/>
                  <p:pic>
                    <p:nvPicPr>
                      <p:cNvPr id="0" name="Объект 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1628800"/>
                        <a:ext cx="288032" cy="38757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20774858"/>
              </p:ext>
            </p:extLst>
          </p:nvPr>
        </p:nvGraphicFramePr>
        <p:xfrm>
          <a:off x="4788024" y="2060848"/>
          <a:ext cx="360363" cy="344487"/>
        </p:xfrm>
        <a:graphic>
          <a:graphicData uri="http://schemas.openxmlformats.org/presentationml/2006/ole">
            <mc:AlternateContent xmlns:mc="http://schemas.openxmlformats.org/markup-compatibility/2006">
              <mc:Choice xmlns:v="urn:schemas-microsoft-com:vml" Requires="v">
                <p:oleObj spid="_x0000_s27000" name="Формула" r:id="rId5" imgW="139639" imgH="203112" progId="Equation.3">
                  <p:embed/>
                </p:oleObj>
              </mc:Choice>
              <mc:Fallback>
                <p:oleObj name="Формула" r:id="rId5" imgW="139639" imgH="203112" progId="Equation.3">
                  <p:embed/>
                  <p:pic>
                    <p:nvPicPr>
                      <p:cNvPr id="0" name="Объект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2060848"/>
                        <a:ext cx="360363"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123951872"/>
              </p:ext>
            </p:extLst>
          </p:nvPr>
        </p:nvGraphicFramePr>
        <p:xfrm>
          <a:off x="7524328" y="2060848"/>
          <a:ext cx="287337" cy="344488"/>
        </p:xfrm>
        <a:graphic>
          <a:graphicData uri="http://schemas.openxmlformats.org/presentationml/2006/ole">
            <mc:AlternateContent xmlns:mc="http://schemas.openxmlformats.org/markup-compatibility/2006">
              <mc:Choice xmlns:v="urn:schemas-microsoft-com:vml" Requires="v">
                <p:oleObj spid="_x0000_s27001" name="Формула" r:id="rId7" imgW="152268" imgH="203024" progId="Equation.3">
                  <p:embed/>
                </p:oleObj>
              </mc:Choice>
              <mc:Fallback>
                <p:oleObj name="Формула" r:id="rId7" imgW="152268" imgH="203024" progId="Equation.3">
                  <p:embed/>
                  <p:pic>
                    <p:nvPicPr>
                      <p:cNvPr id="0" name="Объект 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24328" y="2060848"/>
                        <a:ext cx="287337"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72181827"/>
              </p:ext>
            </p:extLst>
          </p:nvPr>
        </p:nvGraphicFramePr>
        <p:xfrm>
          <a:off x="6300192" y="2420888"/>
          <a:ext cx="576262" cy="344487"/>
        </p:xfrm>
        <a:graphic>
          <a:graphicData uri="http://schemas.openxmlformats.org/presentationml/2006/ole">
            <mc:AlternateContent xmlns:mc="http://schemas.openxmlformats.org/markup-compatibility/2006">
              <mc:Choice xmlns:v="urn:schemas-microsoft-com:vml" Requires="v">
                <p:oleObj spid="_x0000_s27002" name="Формула" r:id="rId9" imgW="406048" imgH="203024" progId="Equation.3">
                  <p:embed/>
                </p:oleObj>
              </mc:Choice>
              <mc:Fallback>
                <p:oleObj name="Формула" r:id="rId9" imgW="406048" imgH="203024" progId="Equation.3">
                  <p:embed/>
                  <p:pic>
                    <p:nvPicPr>
                      <p:cNvPr id="0" name="Объект 6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00192" y="2420888"/>
                        <a:ext cx="576262"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146342289"/>
              </p:ext>
            </p:extLst>
          </p:nvPr>
        </p:nvGraphicFramePr>
        <p:xfrm>
          <a:off x="4716016" y="2780928"/>
          <a:ext cx="249237" cy="382587"/>
        </p:xfrm>
        <a:graphic>
          <a:graphicData uri="http://schemas.openxmlformats.org/presentationml/2006/ole">
            <mc:AlternateContent xmlns:mc="http://schemas.openxmlformats.org/markup-compatibility/2006">
              <mc:Choice xmlns:v="urn:schemas-microsoft-com:vml" Requires="v">
                <p:oleObj spid="_x0000_s27003" name="Формула" r:id="rId11" imgW="190440" imgH="241200" progId="Equation.3">
                  <p:embed/>
                </p:oleObj>
              </mc:Choice>
              <mc:Fallback>
                <p:oleObj name="Формула" r:id="rId11" imgW="190440" imgH="241200" progId="Equation.3">
                  <p:embed/>
                  <p:pic>
                    <p:nvPicPr>
                      <p:cNvPr id="0" name="Объект 5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6016" y="2780928"/>
                        <a:ext cx="2492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29286160"/>
              </p:ext>
            </p:extLst>
          </p:nvPr>
        </p:nvGraphicFramePr>
        <p:xfrm>
          <a:off x="5724128" y="3140968"/>
          <a:ext cx="865188" cy="382587"/>
        </p:xfrm>
        <a:graphic>
          <a:graphicData uri="http://schemas.openxmlformats.org/presentationml/2006/ole">
            <mc:AlternateContent xmlns:mc="http://schemas.openxmlformats.org/markup-compatibility/2006">
              <mc:Choice xmlns:v="urn:schemas-microsoft-com:vml" Requires="v">
                <p:oleObj spid="_x0000_s27004" name="Формула" r:id="rId13" imgW="685800" imgH="241300" progId="Equation.3">
                  <p:embed/>
                </p:oleObj>
              </mc:Choice>
              <mc:Fallback>
                <p:oleObj name="Формула" r:id="rId13" imgW="685800" imgH="241300" progId="Equation.3">
                  <p:embed/>
                  <p:pic>
                    <p:nvPicPr>
                      <p:cNvPr id="0" name="Объект 6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24128" y="3140968"/>
                        <a:ext cx="86518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761676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49</a:t>
            </a:fld>
            <a:endParaRPr lang="ru-RU" dirty="0"/>
          </a:p>
        </p:txBody>
      </p:sp>
      <p:pic>
        <p:nvPicPr>
          <p:cNvPr id="25602" name="Picture 2" descr="C:\Users\Владелец\Pictures\img-a7TyI7.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3137" y="1600200"/>
            <a:ext cx="4737725"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5836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Приклад </a:t>
            </a:r>
            <a:r>
              <a:rPr lang="ru-RU" b="0" dirty="0" smtClean="0">
                <a:solidFill>
                  <a:schemeClr val="bg1"/>
                </a:solidFill>
                <a:latin typeface="Arial" panose="020B0604020202020204" pitchFamily="34" charset="0"/>
                <a:cs typeface="Arial" panose="020B0604020202020204" pitchFamily="34" charset="0"/>
              </a:rPr>
              <a:t>не </a:t>
            </a:r>
            <a:r>
              <a:rPr lang="ru-RU" b="0" dirty="0" err="1" smtClean="0">
                <a:solidFill>
                  <a:schemeClr val="bg1"/>
                </a:solidFill>
                <a:latin typeface="Arial" panose="020B0604020202020204" pitchFamily="34" charset="0"/>
                <a:cs typeface="Arial" panose="020B0604020202020204" pitchFamily="34" charset="0"/>
              </a:rPr>
              <a:t>крайньої</a:t>
            </a:r>
            <a:r>
              <a:rPr lang="ru-RU" b="0" dirty="0" smtClean="0">
                <a:solidFill>
                  <a:schemeClr val="bg1"/>
                </a:solidFill>
                <a:latin typeface="Arial" panose="020B0604020202020204" pitchFamily="34" charset="0"/>
                <a:cs typeface="Arial" panose="020B0604020202020204" pitchFamily="34" charset="0"/>
              </a:rPr>
              <a:t> </a:t>
            </a:r>
            <a:r>
              <a:rPr lang="ru-RU" b="0" dirty="0">
                <a:solidFill>
                  <a:schemeClr val="bg1"/>
                </a:solidFill>
                <a:latin typeface="Arial" panose="020B0604020202020204" pitchFamily="34" charset="0"/>
                <a:cs typeface="Arial" panose="020B0604020202020204" pitchFamily="34" charset="0"/>
              </a:rPr>
              <a:t>точки</a:t>
            </a:r>
            <a:r>
              <a:rPr lang="uk-UA" b="0" dirty="0">
                <a:solidFill>
                  <a:schemeClr val="bg1"/>
                </a:solidFill>
                <a:latin typeface="Arial" panose="020B0604020202020204" pitchFamily="34" charset="0"/>
                <a:cs typeface="Arial" panose="020B0604020202020204" pitchFamily="34" charset="0"/>
              </a:rPr>
              <a:t/>
            </a:r>
            <a:br>
              <a:rPr lang="uk-UA"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372296"/>
            <a:ext cx="5255468" cy="25361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37698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Застосування  </a:t>
            </a:r>
            <a:r>
              <a:rPr lang="uk-UA" b="0" dirty="0">
                <a:solidFill>
                  <a:schemeClr val="bg1"/>
                </a:solidFill>
                <a:latin typeface="Arial" panose="020B0604020202020204" pitchFamily="34" charset="0"/>
                <a:cs typeface="Arial" panose="020B0604020202020204" pitchFamily="34" charset="0"/>
              </a:rPr>
              <a:t>опуклих оболонок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a:t>
            </a:r>
            <a:r>
              <a:rPr lang="uk-UA" b="1" i="1" dirty="0">
                <a:solidFill>
                  <a:schemeClr val="bg1"/>
                </a:solidFill>
                <a:latin typeface="Arial" panose="020B0604020202020204" pitchFamily="34" charset="0"/>
                <a:cs typeface="Arial" panose="020B0604020202020204" pitchFamily="34" charset="0"/>
              </a:rPr>
              <a:t>Задача про монотонну регресію </a:t>
            </a:r>
            <a:r>
              <a:rPr lang="uk-UA" dirty="0">
                <a:solidFill>
                  <a:schemeClr val="bg1"/>
                </a:solidFill>
                <a:latin typeface="Arial" panose="020B0604020202020204" pitchFamily="34" charset="0"/>
                <a:cs typeface="Arial" panose="020B0604020202020204" pitchFamily="34" charset="0"/>
              </a:rPr>
              <a:t>полягає у пошуку найкращої монотонної функції, що апроксимує функцію задану у вигляді таблиці на скінченій множині точок. В рамках наближення по методу найменших квадратів найкращу відповідність дає ступінчата </a:t>
            </a:r>
            <a:r>
              <a:rPr lang="uk-UA" dirty="0" smtClean="0">
                <a:solidFill>
                  <a:schemeClr val="bg1"/>
                </a:solidFill>
                <a:latin typeface="Arial" panose="020B0604020202020204" pitchFamily="34" charset="0"/>
                <a:cs typeface="Arial" panose="020B0604020202020204" pitchFamily="34" charset="0"/>
              </a:rPr>
              <a:t>функція</a:t>
            </a:r>
            <a:r>
              <a:rPr lang="ru-RU" dirty="0" smtClean="0">
                <a:solidFill>
                  <a:schemeClr val="bg1"/>
                </a:solidFill>
                <a:latin typeface="Arial" panose="020B0604020202020204" pitchFamily="34" charset="0"/>
                <a:cs typeface="Arial" panose="020B0604020202020204" pitchFamily="34" charset="0"/>
              </a:rPr>
              <a:t>(</a:t>
            </a:r>
            <a:r>
              <a:rPr lang="ru-RU" dirty="0" err="1" smtClean="0">
                <a:solidFill>
                  <a:schemeClr val="bg1"/>
                </a:solidFill>
                <a:latin typeface="Arial" panose="020B0604020202020204" pitchFamily="34" charset="0"/>
                <a:cs typeface="Arial" panose="020B0604020202020204" pitchFamily="34" charset="0"/>
              </a:rPr>
              <a:t>кусочно</a:t>
            </a:r>
            <a:r>
              <a:rPr lang="ru-RU" dirty="0" smtClean="0">
                <a:solidFill>
                  <a:schemeClr val="bg1"/>
                </a:solidFill>
                <a:latin typeface="Arial" panose="020B0604020202020204" pitchFamily="34" charset="0"/>
                <a:cs typeface="Arial" panose="020B0604020202020204" pitchFamily="34" charset="0"/>
              </a:rPr>
              <a:t> - </a:t>
            </a:r>
            <a:r>
              <a:rPr lang="ru-RU" dirty="0" err="1" smtClean="0">
                <a:solidFill>
                  <a:schemeClr val="bg1"/>
                </a:solidFill>
                <a:latin typeface="Arial" panose="020B0604020202020204" pitchFamily="34" charset="0"/>
                <a:cs typeface="Arial" panose="020B0604020202020204" pitchFamily="34" charset="0"/>
              </a:rPr>
              <a:t>постійне</a:t>
            </a:r>
            <a:r>
              <a:rPr lang="ru-RU" dirty="0" smtClean="0">
                <a:solidFill>
                  <a:schemeClr val="bg1"/>
                </a:solidFill>
                <a:latin typeface="Arial" panose="020B0604020202020204" pitchFamily="34" charset="0"/>
                <a:cs typeface="Arial" panose="020B0604020202020204" pitchFamily="34" charset="0"/>
              </a:rPr>
              <a:t> </a:t>
            </a:r>
            <a:r>
              <a:rPr lang="ru-RU" dirty="0" err="1" smtClean="0">
                <a:solidFill>
                  <a:schemeClr val="bg1"/>
                </a:solidFill>
                <a:latin typeface="Arial" panose="020B0604020202020204" pitchFamily="34" charset="0"/>
                <a:cs typeface="Arial" panose="020B0604020202020204" pitchFamily="34" charset="0"/>
              </a:rPr>
              <a:t>наближення</a:t>
            </a:r>
            <a:r>
              <a:rPr lang="ru-RU"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50</a:t>
            </a:fld>
            <a:endParaRPr lang="ru-RU" dirty="0"/>
          </a:p>
        </p:txBody>
      </p:sp>
    </p:spTree>
    <p:extLst>
      <p:ext uri="{BB962C8B-B14F-4D97-AF65-F5344CB8AC3E}">
        <p14:creationId xmlns:p14="http://schemas.microsoft.com/office/powerpoint/2010/main" val="17146340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монотонну регресію</a:t>
            </a:r>
            <a:endParaRPr lang="uk-UA" b="0" dirty="0"/>
          </a:p>
        </p:txBody>
      </p:sp>
      <p:sp>
        <p:nvSpPr>
          <p:cNvPr id="4" name="Номер слайда 3"/>
          <p:cNvSpPr>
            <a:spLocks noGrp="1"/>
          </p:cNvSpPr>
          <p:nvPr>
            <p:ph type="sldNum" sz="quarter" idx="12"/>
          </p:nvPr>
        </p:nvSpPr>
        <p:spPr/>
        <p:txBody>
          <a:bodyPr/>
          <a:lstStyle/>
          <a:p>
            <a:fld id="{B19B0651-EE4F-4900-A07F-96A6BFA9D0F0}" type="slidenum">
              <a:rPr lang="ru-RU" smtClean="0"/>
              <a:t>51</a:t>
            </a:fld>
            <a:endParaRPr lang="ru-RU" dirty="0"/>
          </a:p>
        </p:txBody>
      </p:sp>
      <p:pic>
        <p:nvPicPr>
          <p:cNvPr id="296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3688" y="2204864"/>
            <a:ext cx="4704130" cy="247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24456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монотонну регресію</a:t>
            </a:r>
            <a:endParaRPr lang="uk-UA"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Нехай дані є упорядкованими по координаті </a:t>
            </a:r>
            <a:r>
              <a:rPr lang="en-US" dirty="0" smtClean="0">
                <a:solidFill>
                  <a:schemeClr val="bg1"/>
                </a:solidFill>
                <a:latin typeface="Arial" panose="020B0604020202020204" pitchFamily="34" charset="0"/>
                <a:cs typeface="Arial" panose="020B0604020202020204" pitchFamily="34" charset="0"/>
              </a:rPr>
              <a:t>x</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Визначимо діаграму часткових сум, як множину </a:t>
            </a:r>
            <a:r>
              <a:rPr lang="uk-UA" dirty="0" smtClean="0">
                <a:solidFill>
                  <a:schemeClr val="bg1"/>
                </a:solidFill>
                <a:latin typeface="Arial" panose="020B0604020202020204" pitchFamily="34" charset="0"/>
                <a:cs typeface="Arial" panose="020B0604020202020204" pitchFamily="34" charset="0"/>
              </a:rPr>
              <a:t>точок</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де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часткова сума </a:t>
            </a:r>
            <a:r>
              <a:rPr lang="uk-UA" dirty="0" smtClean="0">
                <a:solidFill>
                  <a:schemeClr val="bg1"/>
                </a:solidFill>
                <a:latin typeface="Arial" panose="020B0604020202020204" pitchFamily="34" charset="0"/>
                <a:cs typeface="Arial" panose="020B0604020202020204" pitchFamily="34" charset="0"/>
              </a:rPr>
              <a:t>ординат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Нахил </a:t>
            </a:r>
            <a:r>
              <a:rPr lang="uk-UA" dirty="0">
                <a:solidFill>
                  <a:schemeClr val="bg1"/>
                </a:solidFill>
                <a:latin typeface="Arial" panose="020B0604020202020204" pitchFamily="34" charset="0"/>
                <a:cs typeface="Arial" panose="020B0604020202020204" pitchFamily="34" charset="0"/>
              </a:rPr>
              <a:t>прямої, що з’єднує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рівний</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Допустимо тепер, що побудована нижня оболонка  множини точок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Між </a:t>
            </a:r>
            <a:r>
              <a:rPr lang="uk-UA" dirty="0">
                <a:solidFill>
                  <a:schemeClr val="bg1"/>
                </a:solidFill>
                <a:latin typeface="Arial" panose="020B0604020202020204" pitchFamily="34" charset="0"/>
                <a:cs typeface="Arial" panose="020B0604020202020204" pitchFamily="34" charset="0"/>
              </a:rPr>
              <a:t>нижньою оболонкою  і монотонною регресією існує знаменний зв’язок : монотонна функція регресії для множини </a:t>
            </a:r>
            <a:r>
              <a:rPr lang="uk-UA" dirty="0" smtClean="0">
                <a:solidFill>
                  <a:schemeClr val="bg1"/>
                </a:solidFill>
                <a:latin typeface="Arial" panose="020B0604020202020204" pitchFamily="34" charset="0"/>
                <a:cs typeface="Arial" panose="020B0604020202020204" pitchFamily="34" charset="0"/>
              </a:rPr>
              <a:t>точок</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визначається </a:t>
            </a:r>
            <a:r>
              <a:rPr lang="uk-UA" dirty="0">
                <a:solidFill>
                  <a:schemeClr val="bg1"/>
                </a:solidFill>
                <a:latin typeface="Arial" panose="020B0604020202020204" pitchFamily="34" charset="0"/>
                <a:cs typeface="Arial" panose="020B0604020202020204" pitchFamily="34" charset="0"/>
              </a:rPr>
              <a:t>нахилом нижньої оболонки </a:t>
            </a:r>
            <a:r>
              <a:rPr lang="en-US" dirty="0" smtClean="0">
                <a:solidFill>
                  <a:schemeClr val="bg1"/>
                </a:solidFill>
                <a:latin typeface="Arial" panose="020B0604020202020204" pitchFamily="34" charset="0"/>
                <a:cs typeface="Arial" panose="020B0604020202020204" pitchFamily="34" charset="0"/>
              </a:rPr>
              <a:t>H </a:t>
            </a:r>
            <a:r>
              <a:rPr lang="uk-UA" dirty="0" smtClean="0">
                <a:solidFill>
                  <a:schemeClr val="bg1"/>
                </a:solidFill>
                <a:latin typeface="Arial" panose="020B0604020202020204" pitchFamily="34" charset="0"/>
                <a:cs typeface="Arial" panose="020B0604020202020204" pitchFamily="34" charset="0"/>
              </a:rPr>
              <a:t>її </a:t>
            </a:r>
            <a:r>
              <a:rPr lang="uk-UA" dirty="0">
                <a:solidFill>
                  <a:schemeClr val="bg1"/>
                </a:solidFill>
                <a:latin typeface="Arial" panose="020B0604020202020204" pitchFamily="34" charset="0"/>
                <a:cs typeface="Arial" panose="020B0604020202020204" pitchFamily="34" charset="0"/>
              </a:rPr>
              <a:t>діаграми часткових </a:t>
            </a:r>
            <a:r>
              <a:rPr lang="uk-UA" dirty="0" smtClean="0">
                <a:solidFill>
                  <a:schemeClr val="bg1"/>
                </a:solidFill>
                <a:latin typeface="Arial" panose="020B0604020202020204" pitchFamily="34" charset="0"/>
                <a:cs typeface="Arial" panose="020B0604020202020204" pitchFamily="34" charset="0"/>
              </a:rPr>
              <a:t>сум</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22962553"/>
              </p:ext>
            </p:extLst>
          </p:nvPr>
        </p:nvGraphicFramePr>
        <p:xfrm>
          <a:off x="755576" y="2420888"/>
          <a:ext cx="1884362" cy="409575"/>
        </p:xfrm>
        <a:graphic>
          <a:graphicData uri="http://schemas.openxmlformats.org/presentationml/2006/ole">
            <mc:AlternateContent xmlns:mc="http://schemas.openxmlformats.org/markup-compatibility/2006">
              <mc:Choice xmlns:v="urn:schemas-microsoft-com:vml" Requires="v">
                <p:oleObj spid="_x0000_s32043" name="Формула" r:id="rId3" imgW="1638000" imgH="266400" progId="Equation.3">
                  <p:embed/>
                </p:oleObj>
              </mc:Choice>
              <mc:Fallback>
                <p:oleObj name="Формула" r:id="rId3" imgW="1638000" imgH="266400" progId="Equation.3">
                  <p:embed/>
                  <p:pic>
                    <p:nvPicPr>
                      <p:cNvPr id="0" name="Объект 59"/>
                      <p:cNvPicPr>
                        <a:picLocks noChangeAspect="1" noChangeArrowheads="1"/>
                      </p:cNvPicPr>
                      <p:nvPr/>
                    </p:nvPicPr>
                    <p:blipFill>
                      <a:blip r:embed="rId4"/>
                      <a:srcRect/>
                      <a:stretch>
                        <a:fillRect/>
                      </a:stretch>
                    </p:blipFill>
                    <p:spPr bwMode="auto">
                      <a:xfrm>
                        <a:off x="755576" y="2420888"/>
                        <a:ext cx="1884362" cy="409575"/>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633318147"/>
              </p:ext>
            </p:extLst>
          </p:nvPr>
        </p:nvGraphicFramePr>
        <p:xfrm>
          <a:off x="3275856" y="2348880"/>
          <a:ext cx="288032" cy="410716"/>
        </p:xfrm>
        <a:graphic>
          <a:graphicData uri="http://schemas.openxmlformats.org/presentationml/2006/ole">
            <mc:AlternateContent xmlns:mc="http://schemas.openxmlformats.org/markup-compatibility/2006">
              <mc:Choice xmlns:v="urn:schemas-microsoft-com:vml" Requires="v">
                <p:oleObj spid="_x0000_s32044" name="Формула" r:id="rId5" imgW="215619" imgH="266353" progId="Equation.3">
                  <p:embed/>
                </p:oleObj>
              </mc:Choice>
              <mc:Fallback>
                <p:oleObj name="Формула" r:id="rId5" imgW="215619" imgH="266353" progId="Equation.3">
                  <p:embed/>
                  <p:pic>
                    <p:nvPicPr>
                      <p:cNvPr id="0" name="Объект 6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2348880"/>
                        <a:ext cx="288032" cy="410716"/>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203718732"/>
              </p:ext>
            </p:extLst>
          </p:nvPr>
        </p:nvGraphicFramePr>
        <p:xfrm>
          <a:off x="3131840" y="2780928"/>
          <a:ext cx="1224136" cy="792088"/>
        </p:xfrm>
        <a:graphic>
          <a:graphicData uri="http://schemas.openxmlformats.org/presentationml/2006/ole">
            <mc:AlternateContent xmlns:mc="http://schemas.openxmlformats.org/markup-compatibility/2006">
              <mc:Choice xmlns:v="urn:schemas-microsoft-com:vml" Requires="v">
                <p:oleObj spid="_x0000_s32045" name="Формула" r:id="rId7" imgW="774364" imgH="533169" progId="Equation.3">
                  <p:embed/>
                </p:oleObj>
              </mc:Choice>
              <mc:Fallback>
                <p:oleObj name="Формула" r:id="rId7" imgW="774364" imgH="533169" progId="Equation.3">
                  <p:embed/>
                  <p:pic>
                    <p:nvPicPr>
                      <p:cNvPr id="0" name="Объект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1840" y="2780928"/>
                        <a:ext cx="1224136" cy="792088"/>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849558701"/>
              </p:ext>
            </p:extLst>
          </p:nvPr>
        </p:nvGraphicFramePr>
        <p:xfrm>
          <a:off x="5364088" y="3573016"/>
          <a:ext cx="405458" cy="410419"/>
        </p:xfrm>
        <a:graphic>
          <a:graphicData uri="http://schemas.openxmlformats.org/presentationml/2006/ole">
            <mc:AlternateContent xmlns:mc="http://schemas.openxmlformats.org/markup-compatibility/2006">
              <mc:Choice xmlns:v="urn:schemas-microsoft-com:vml" Requires="v">
                <p:oleObj spid="_x0000_s32046" name="Формула" r:id="rId9" imgW="330057" imgH="266584" progId="Equation.3">
                  <p:embed/>
                </p:oleObj>
              </mc:Choice>
              <mc:Fallback>
                <p:oleObj name="Формула" r:id="rId9" imgW="330057" imgH="266584" progId="Equation.3">
                  <p:embed/>
                  <p:pic>
                    <p:nvPicPr>
                      <p:cNvPr id="0" name="Объект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4088" y="3573016"/>
                        <a:ext cx="405458" cy="410419"/>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449148266"/>
              </p:ext>
            </p:extLst>
          </p:nvPr>
        </p:nvGraphicFramePr>
        <p:xfrm>
          <a:off x="5940152" y="3573016"/>
          <a:ext cx="343744" cy="410419"/>
        </p:xfrm>
        <a:graphic>
          <a:graphicData uri="http://schemas.openxmlformats.org/presentationml/2006/ole">
            <mc:AlternateContent xmlns:mc="http://schemas.openxmlformats.org/markup-compatibility/2006">
              <mc:Choice xmlns:v="urn:schemas-microsoft-com:vml" Requires="v">
                <p:oleObj spid="_x0000_s32047" name="Формула" r:id="rId11" imgW="203024" imgH="266469" progId="Equation.3">
                  <p:embed/>
                </p:oleObj>
              </mc:Choice>
              <mc:Fallback>
                <p:oleObj name="Формула" r:id="rId11" imgW="203024" imgH="266469" progId="Equation.3">
                  <p:embed/>
                  <p:pic>
                    <p:nvPicPr>
                      <p:cNvPr id="0" name="Объект 7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40152" y="3573016"/>
                        <a:ext cx="343744" cy="410419"/>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138445082"/>
              </p:ext>
            </p:extLst>
          </p:nvPr>
        </p:nvGraphicFramePr>
        <p:xfrm>
          <a:off x="827584" y="5279404"/>
          <a:ext cx="1440705" cy="381844"/>
        </p:xfrm>
        <a:graphic>
          <a:graphicData uri="http://schemas.openxmlformats.org/presentationml/2006/ole">
            <mc:AlternateContent xmlns:mc="http://schemas.openxmlformats.org/markup-compatibility/2006">
              <mc:Choice xmlns:v="urn:schemas-microsoft-com:vml" Requires="v">
                <p:oleObj spid="_x0000_s32048" name="Формула" r:id="rId13" imgW="977900" imgH="241300" progId="Equation.3">
                  <p:embed/>
                </p:oleObj>
              </mc:Choice>
              <mc:Fallback>
                <p:oleObj name="Формула" r:id="rId13" imgW="977900" imgH="241300" progId="Equation.3">
                  <p:embed/>
                  <p:pic>
                    <p:nvPicPr>
                      <p:cNvPr id="0" name="Объект 7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7584" y="5279404"/>
                        <a:ext cx="1440705" cy="381844"/>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1092852737"/>
              </p:ext>
            </p:extLst>
          </p:nvPr>
        </p:nvGraphicFramePr>
        <p:xfrm>
          <a:off x="7452320" y="3573016"/>
          <a:ext cx="287337" cy="411162"/>
        </p:xfrm>
        <a:graphic>
          <a:graphicData uri="http://schemas.openxmlformats.org/presentationml/2006/ole">
            <mc:AlternateContent xmlns:mc="http://schemas.openxmlformats.org/markup-compatibility/2006">
              <mc:Choice xmlns:v="urn:schemas-microsoft-com:vml" Requires="v">
                <p:oleObj spid="_x0000_s32049" name="Формула" r:id="rId15" imgW="215640" imgH="266400" progId="Equation.3">
                  <p:embed/>
                </p:oleObj>
              </mc:Choice>
              <mc:Fallback>
                <p:oleObj name="Формула" r:id="rId15" imgW="215640" imgH="266400" progId="Equation.3">
                  <p:embed/>
                  <p:pic>
                    <p:nvPicPr>
                      <p:cNvPr id="0" name="Объект 6"/>
                      <p:cNvPicPr>
                        <a:picLocks noChangeAspect="1" noChangeArrowheads="1"/>
                      </p:cNvPicPr>
                      <p:nvPr/>
                    </p:nvPicPr>
                    <p:blipFill>
                      <a:blip r:embed="rId16"/>
                      <a:srcRect/>
                      <a:stretch>
                        <a:fillRect/>
                      </a:stretch>
                    </p:blipFill>
                    <p:spPr bwMode="auto">
                      <a:xfrm>
                        <a:off x="7452320" y="3573016"/>
                        <a:ext cx="2873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655921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Основною </a:t>
            </a:r>
            <a:r>
              <a:rPr lang="uk-UA" dirty="0">
                <a:solidFill>
                  <a:schemeClr val="bg1"/>
                </a:solidFill>
                <a:latin typeface="Arial" panose="020B0604020202020204" pitchFamily="34" charset="0"/>
                <a:cs typeface="Arial" panose="020B0604020202020204" pitchFamily="34" charset="0"/>
              </a:rPr>
              <a:t>задачею статистики є оцінка параметрів деякої випадкової величини таких як середнє значення на основі обмеженої вибірки. Середні значення є дуже чутливим до викидів спостережень, які суттєво відрізняються від основної маси. Тому бажано зменшити вплив таких викидів Відповідна властивість, якій повинна відповідати оцінка називається </a:t>
            </a:r>
            <a:r>
              <a:rPr lang="uk-UA" dirty="0" err="1">
                <a:solidFill>
                  <a:schemeClr val="bg1"/>
                </a:solidFill>
                <a:latin typeface="Arial" panose="020B0604020202020204" pitchFamily="34" charset="0"/>
                <a:cs typeface="Arial" panose="020B0604020202020204" pitchFamily="34" charset="0"/>
              </a:rPr>
              <a:t>рабастністью</a:t>
            </a:r>
            <a:r>
              <a:rPr lang="uk-UA" dirty="0">
                <a:solidFill>
                  <a:schemeClr val="bg1"/>
                </a:solidFill>
                <a:latin typeface="Arial" panose="020B0604020202020204" pitchFamily="34" charset="0"/>
                <a:cs typeface="Arial" panose="020B0604020202020204" pitchFamily="34" charset="0"/>
              </a:rPr>
              <a:t>( нечутливість до відхилень від передбачуваної величини). В одновимірному випадку для забезпечення цієї властивості роблять наступним чином. Якщо трактувати вибірку </a:t>
            </a:r>
            <a:r>
              <a:rPr lang="uk-UA" dirty="0" smtClean="0">
                <a:solidFill>
                  <a:schemeClr val="bg1"/>
                </a:solidFill>
                <a:latin typeface="Arial" panose="020B0604020202020204" pitchFamily="34" charset="0"/>
                <a:cs typeface="Arial" panose="020B0604020202020204" pitchFamily="34" charset="0"/>
              </a:rPr>
              <a:t>з </a:t>
            </a:r>
            <a:r>
              <a:rPr lang="en-US" dirty="0" smtClean="0">
                <a:solidFill>
                  <a:schemeClr val="bg1"/>
                </a:solidFill>
                <a:latin typeface="Arial" panose="020B0604020202020204" pitchFamily="34" charset="0"/>
                <a:cs typeface="Arial" panose="020B0604020202020204" pitchFamily="34" charset="0"/>
              </a:rPr>
              <a:t>N</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спостережень</a:t>
            </a:r>
            <a:r>
              <a:rPr lang="uk-UA" dirty="0">
                <a:solidFill>
                  <a:schemeClr val="bg1"/>
                </a:solidFill>
                <a:latin typeface="Arial" panose="020B0604020202020204" pitchFamily="34" charset="0"/>
                <a:cs typeface="Arial" panose="020B0604020202020204" pitchFamily="34" charset="0"/>
              </a:rPr>
              <a:t>, як  </a:t>
            </a:r>
            <a:r>
              <a:rPr lang="en-US" dirty="0" smtClean="0">
                <a:solidFill>
                  <a:schemeClr val="bg1"/>
                </a:solidFill>
                <a:latin typeface="Arial" panose="020B0604020202020204" pitchFamily="34" charset="0"/>
                <a:cs typeface="Arial" panose="020B0604020202020204" pitchFamily="34" charset="0"/>
              </a:rPr>
              <a:t>N</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точок на числовій осі (відрізок), </a:t>
            </a:r>
            <a:r>
              <a:rPr lang="uk-UA" dirty="0" smtClean="0">
                <a:solidFill>
                  <a:schemeClr val="bg1"/>
                </a:solidFill>
                <a:latin typeface="Arial" panose="020B0604020202020204" pitchFamily="34" charset="0"/>
                <a:cs typeface="Arial" panose="020B0604020202020204" pitchFamily="34" charset="0"/>
              </a:rPr>
              <a:t>то</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 </a:t>
            </a:r>
            <a:r>
              <a:rPr lang="uk-UA" dirty="0">
                <a:solidFill>
                  <a:schemeClr val="bg1"/>
                </a:solidFill>
                <a:latin typeface="Arial" panose="020B0604020202020204" pitchFamily="34" charset="0"/>
                <a:cs typeface="Arial" panose="020B0604020202020204" pitchFamily="34" charset="0"/>
              </a:rPr>
              <a:t>кожного кінця відрізка вилучається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точок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857316849"/>
              </p:ext>
            </p:extLst>
          </p:nvPr>
        </p:nvGraphicFramePr>
        <p:xfrm>
          <a:off x="6372200" y="5661248"/>
          <a:ext cx="649287" cy="334963"/>
        </p:xfrm>
        <a:graphic>
          <a:graphicData uri="http://schemas.openxmlformats.org/presentationml/2006/ole">
            <mc:AlternateContent xmlns:mc="http://schemas.openxmlformats.org/markup-compatibility/2006">
              <mc:Choice xmlns:v="urn:schemas-microsoft-com:vml" Requires="v">
                <p:oleObj spid="_x0000_s34855" name="Формула" r:id="rId3" imgW="279400" imgH="190500" progId="Equation.3">
                  <p:embed/>
                </p:oleObj>
              </mc:Choice>
              <mc:Fallback>
                <p:oleObj name="Формула" r:id="rId3" imgW="279400" imgH="190500" progId="Equation.3">
                  <p:embed/>
                  <p:pic>
                    <p:nvPicPr>
                      <p:cNvPr id="0" name="Объект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5661248"/>
                        <a:ext cx="6492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363871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Але вже у двовимірному випадку ситуація стає не такою простою. Глибиною точки множини  називається кількість опуклих оболонок до яких вона </a:t>
            </a:r>
            <a:r>
              <a:rPr lang="uk-UA" dirty="0" smtClean="0">
                <a:solidFill>
                  <a:schemeClr val="bg1"/>
                </a:solidFill>
                <a:latin typeface="Arial" panose="020B0604020202020204" pitchFamily="34" charset="0"/>
                <a:cs typeface="Arial" panose="020B0604020202020204" pitchFamily="34" charset="0"/>
              </a:rPr>
              <a:t>належить. </a:t>
            </a:r>
            <a:r>
              <a:rPr lang="uk-UA" dirty="0">
                <a:solidFill>
                  <a:schemeClr val="bg1"/>
                </a:solidFill>
                <a:latin typeface="Arial" panose="020B0604020202020204" pitchFamily="34" charset="0"/>
                <a:cs typeface="Arial" panose="020B0604020202020204" pitchFamily="34" charset="0"/>
              </a:rPr>
              <a:t>Звідси випливає природний спосіб визначення цієї характеристики – побудувати опуклу оболонку множини і вилучити з  крайні точки. Цей процес можна повторювати до тих пір поки у множині не залишиться три точки. Тоді роль відкинутої точки для одновимірного випадку будуть відігравати точки, що належать до вилученої опуклої оболонки.</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54</a:t>
            </a:fld>
            <a:endParaRPr lang="ru-RU" dirty="0"/>
          </a:p>
        </p:txBody>
      </p:sp>
    </p:spTree>
    <p:extLst>
      <p:ext uri="{BB962C8B-B14F-4D97-AF65-F5344CB8AC3E}">
        <p14:creationId xmlns:p14="http://schemas.microsoft.com/office/powerpoint/2010/main" val="19657241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55</a:t>
            </a:fld>
            <a:endParaRPr lang="ru-RU" dirty="0"/>
          </a:p>
        </p:txBody>
      </p:sp>
      <p:pic>
        <p:nvPicPr>
          <p:cNvPr id="307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348880"/>
            <a:ext cx="3404256"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82643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p>
        </p:txBody>
      </p:sp>
      <p:sp>
        <p:nvSpPr>
          <p:cNvPr id="3" name="Объект 2"/>
          <p:cNvSpPr>
            <a:spLocks noGrp="1"/>
          </p:cNvSpPr>
          <p:nvPr>
            <p:ph idx="1"/>
          </p:nvPr>
        </p:nvSpPr>
        <p:spPr/>
        <p:txBody>
          <a:bodyPr/>
          <a:lstStyle/>
          <a:p>
            <a:r>
              <a:rPr lang="uk-UA" i="1" dirty="0" smtClean="0">
                <a:solidFill>
                  <a:schemeClr val="bg1"/>
                </a:solidFill>
              </a:rPr>
              <a:t>.</a:t>
            </a:r>
            <a:r>
              <a:rPr lang="uk-UA" dirty="0" smtClean="0">
                <a:solidFill>
                  <a:schemeClr val="bg1"/>
                </a:solidFill>
              </a:rPr>
              <a:t> </a:t>
            </a:r>
            <a:r>
              <a:rPr lang="uk-UA" dirty="0">
                <a:solidFill>
                  <a:schemeClr val="bg1"/>
                </a:solidFill>
              </a:rPr>
              <a:t>	</a:t>
            </a:r>
            <a:r>
              <a:rPr lang="uk-UA" dirty="0">
                <a:solidFill>
                  <a:schemeClr val="bg1"/>
                </a:solidFill>
                <a:latin typeface="Arial" panose="020B0604020202020204" pitchFamily="34" charset="0"/>
                <a:cs typeface="Arial" panose="020B0604020202020204" pitchFamily="34" charset="0"/>
              </a:rPr>
              <a:t>Діаметр множини точок рівний діаметру її опуклої оболонки. Діаметр опуклої фігури рівний найбільшій відстані між паралельними опорними прямими до цієї фігури. Очевидно, паралельні опорні прямі можна провести не до кожної із вершин, а ті пари точок , для яких це є можливим, називаються протилежну парами.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визначення протилежних пар існує наступний спосіб.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56</a:t>
            </a:fld>
            <a:endParaRPr lang="ru-RU" dirty="0"/>
          </a:p>
        </p:txBody>
      </p:sp>
    </p:spTree>
    <p:extLst>
      <p:ext uri="{BB962C8B-B14F-4D97-AF65-F5344CB8AC3E}">
        <p14:creationId xmlns:p14="http://schemas.microsoft.com/office/powerpoint/2010/main" val="247583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Візьмемо  ребро опуклої оболонки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шляхом обходу проти годинникової стрілки знайдемо вершину, яка разом з цим ребром утворює трикутник з найбільшою площею позначимо її -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Аналогічно для ребра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обходом </a:t>
            </a:r>
            <a:r>
              <a:rPr lang="uk-UA" dirty="0">
                <a:solidFill>
                  <a:schemeClr val="bg1"/>
                </a:solidFill>
                <a:latin typeface="Arial" panose="020B0604020202020204" pitchFamily="34" charset="0"/>
                <a:cs typeface="Arial" panose="020B0604020202020204" pitchFamily="34" charset="0"/>
              </a:rPr>
              <a:t>за годинниковою стрілкою знайдемо </a:t>
            </a:r>
            <a:r>
              <a:rPr lang="uk-UA" dirty="0" smtClean="0">
                <a:solidFill>
                  <a:schemeClr val="bg1"/>
                </a:solidFill>
                <a:latin typeface="Arial" panose="020B0604020202020204" pitchFamily="34" charset="0"/>
                <a:cs typeface="Arial" panose="020B0604020202020204" pitchFamily="34" charset="0"/>
              </a:rPr>
              <a:t>вершину.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Тоді  </a:t>
            </a:r>
            <a:r>
              <a:rPr lang="uk-UA" dirty="0">
                <a:solidFill>
                  <a:schemeClr val="bg1"/>
                </a:solidFill>
                <a:latin typeface="Arial" panose="020B0604020202020204" pitchFamily="34" charset="0"/>
                <a:cs typeface="Arial" panose="020B0604020202020204" pitchFamily="34" charset="0"/>
              </a:rPr>
              <a:t>ланцюг з вершин </a:t>
            </a:r>
            <a:r>
              <a:rPr lang="uk-UA" dirty="0" smtClean="0">
                <a:solidFill>
                  <a:schemeClr val="bg1"/>
                </a:solidFill>
                <a:latin typeface="Arial" panose="020B0604020202020204" pitchFamily="34" charset="0"/>
                <a:cs typeface="Arial" panose="020B0604020202020204" pitchFamily="34" charset="0"/>
              </a:rPr>
              <a:t>між      </a:t>
            </a:r>
            <a:r>
              <a:rPr lang="uk-UA" dirty="0">
                <a:solidFill>
                  <a:schemeClr val="bg1"/>
                </a:solidFill>
                <a:latin typeface="Arial" panose="020B0604020202020204" pitchFamily="34" charset="0"/>
                <a:cs typeface="Arial" panose="020B0604020202020204" pitchFamily="34" charset="0"/>
              </a:rPr>
              <a:t>і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множиною точок, які утворюють з  </a:t>
            </a:r>
            <a:r>
              <a:rPr lang="uk-UA" dirty="0" smtClean="0">
                <a:solidFill>
                  <a:schemeClr val="bg1"/>
                </a:solidFill>
                <a:latin typeface="Arial" panose="020B0604020202020204" pitchFamily="34" charset="0"/>
                <a:cs typeface="Arial" panose="020B0604020202020204" pitchFamily="34" charset="0"/>
              </a:rPr>
              <a:t>    протилежні </a:t>
            </a:r>
            <a:r>
              <a:rPr lang="uk-UA" dirty="0">
                <a:solidFill>
                  <a:schemeClr val="bg1"/>
                </a:solidFill>
                <a:latin typeface="Arial" panose="020B0604020202020204" pitchFamily="34" charset="0"/>
                <a:cs typeface="Arial" panose="020B0604020202020204" pitchFamily="34" charset="0"/>
              </a:rPr>
              <a:t>пари.</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06611333"/>
              </p:ext>
            </p:extLst>
          </p:nvPr>
        </p:nvGraphicFramePr>
        <p:xfrm>
          <a:off x="5724128" y="1628800"/>
          <a:ext cx="720700" cy="382489"/>
        </p:xfrm>
        <a:graphic>
          <a:graphicData uri="http://schemas.openxmlformats.org/presentationml/2006/ole">
            <mc:AlternateContent xmlns:mc="http://schemas.openxmlformats.org/markup-compatibility/2006">
              <mc:Choice xmlns:v="urn:schemas-microsoft-com:vml" Requires="v">
                <p:oleObj spid="_x0000_s33027" name="Формула" r:id="rId3" imgW="482391" imgH="241195" progId="Equation.3">
                  <p:embed/>
                </p:oleObj>
              </mc:Choice>
              <mc:Fallback>
                <p:oleObj name="Формула" r:id="rId3" imgW="482391" imgH="241195" progId="Equation.3">
                  <p:embed/>
                  <p:pic>
                    <p:nvPicPr>
                      <p:cNvPr id="0" name="Объект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1628800"/>
                        <a:ext cx="720700" cy="38248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94548470"/>
              </p:ext>
            </p:extLst>
          </p:nvPr>
        </p:nvGraphicFramePr>
        <p:xfrm>
          <a:off x="5868144" y="2708920"/>
          <a:ext cx="431577" cy="449164"/>
        </p:xfrm>
        <a:graphic>
          <a:graphicData uri="http://schemas.openxmlformats.org/presentationml/2006/ole">
            <mc:AlternateContent xmlns:mc="http://schemas.openxmlformats.org/markup-compatibility/2006">
              <mc:Choice xmlns:v="urn:schemas-microsoft-com:vml" Requires="v">
                <p:oleObj spid="_x0000_s33028" name="Формула" r:id="rId5" imgW="304536" imgH="304536" progId="Equation.3">
                  <p:embed/>
                </p:oleObj>
              </mc:Choice>
              <mc:Fallback>
                <p:oleObj name="Формула" r:id="rId5" imgW="304536" imgH="304536" progId="Equation.3">
                  <p:embed/>
                  <p:pic>
                    <p:nvPicPr>
                      <p:cNvPr id="0" name="Объект 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8144" y="2708920"/>
                        <a:ext cx="431577" cy="449164"/>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079537888"/>
              </p:ext>
            </p:extLst>
          </p:nvPr>
        </p:nvGraphicFramePr>
        <p:xfrm>
          <a:off x="2340298" y="3140968"/>
          <a:ext cx="575518" cy="382489"/>
        </p:xfrm>
        <a:graphic>
          <a:graphicData uri="http://schemas.openxmlformats.org/presentationml/2006/ole">
            <mc:AlternateContent xmlns:mc="http://schemas.openxmlformats.org/markup-compatibility/2006">
              <mc:Choice xmlns:v="urn:schemas-microsoft-com:vml" Requires="v">
                <p:oleObj spid="_x0000_s33029" name="Формула" r:id="rId7" imgW="482391" imgH="241195" progId="Equation.3">
                  <p:embed/>
                </p:oleObj>
              </mc:Choice>
              <mc:Fallback>
                <p:oleObj name="Формула" r:id="rId7" imgW="482391" imgH="241195" progId="Equation.3">
                  <p:embed/>
                  <p:pic>
                    <p:nvPicPr>
                      <p:cNvPr id="0" name="Объект 8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40298" y="3140968"/>
                        <a:ext cx="575518" cy="38248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370147572"/>
              </p:ext>
            </p:extLst>
          </p:nvPr>
        </p:nvGraphicFramePr>
        <p:xfrm>
          <a:off x="3563888" y="3429000"/>
          <a:ext cx="431428" cy="449164"/>
        </p:xfrm>
        <a:graphic>
          <a:graphicData uri="http://schemas.openxmlformats.org/presentationml/2006/ole">
            <mc:AlternateContent xmlns:mc="http://schemas.openxmlformats.org/markup-compatibility/2006">
              <mc:Choice xmlns:v="urn:schemas-microsoft-com:vml" Requires="v">
                <p:oleObj spid="_x0000_s33030" name="Формула" r:id="rId9" imgW="304536" imgH="304536" progId="Equation.3">
                  <p:embed/>
                </p:oleObj>
              </mc:Choice>
              <mc:Fallback>
                <p:oleObj name="Формула" r:id="rId9" imgW="304536" imgH="304536" progId="Equation.3">
                  <p:embed/>
                  <p:pic>
                    <p:nvPicPr>
                      <p:cNvPr id="0" name="Объект 8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3888" y="3429000"/>
                        <a:ext cx="431428" cy="449164"/>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029993524"/>
              </p:ext>
            </p:extLst>
          </p:nvPr>
        </p:nvGraphicFramePr>
        <p:xfrm>
          <a:off x="7884368" y="3429000"/>
          <a:ext cx="431800" cy="448147"/>
        </p:xfrm>
        <a:graphic>
          <a:graphicData uri="http://schemas.openxmlformats.org/presentationml/2006/ole">
            <mc:AlternateContent xmlns:mc="http://schemas.openxmlformats.org/markup-compatibility/2006">
              <mc:Choice xmlns:v="urn:schemas-microsoft-com:vml" Requires="v">
                <p:oleObj spid="_x0000_s33031" name="Формула" r:id="rId11" imgW="304536" imgH="304536" progId="Equation.3">
                  <p:embed/>
                </p:oleObj>
              </mc:Choice>
              <mc:Fallback>
                <p:oleObj name="Формула" r:id="rId11" imgW="304536" imgH="304536" progId="Equation.3">
                  <p:embed/>
                  <p:pic>
                    <p:nvPicPr>
                      <p:cNvPr id="0" name="Объект 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84368" y="3429000"/>
                        <a:ext cx="431800" cy="448147"/>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2887957"/>
              </p:ext>
            </p:extLst>
          </p:nvPr>
        </p:nvGraphicFramePr>
        <p:xfrm>
          <a:off x="6516216" y="3933056"/>
          <a:ext cx="359593" cy="443955"/>
        </p:xfrm>
        <a:graphic>
          <a:graphicData uri="http://schemas.openxmlformats.org/presentationml/2006/ole">
            <mc:AlternateContent xmlns:mc="http://schemas.openxmlformats.org/markup-compatibility/2006">
              <mc:Choice xmlns:v="urn:schemas-microsoft-com:vml" Requires="v">
                <p:oleObj spid="_x0000_s33032" name="Формула" r:id="rId13" imgW="177646" imgH="228402" progId="Equation.3">
                  <p:embed/>
                </p:oleObj>
              </mc:Choice>
              <mc:Fallback>
                <p:oleObj name="Формула" r:id="rId13" imgW="177646" imgH="228402" progId="Equation.3">
                  <p:embed/>
                  <p:pic>
                    <p:nvPicPr>
                      <p:cNvPr id="0" name="Объект 8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6216" y="3933056"/>
                        <a:ext cx="359593" cy="443955"/>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918015178"/>
              </p:ext>
            </p:extLst>
          </p:nvPr>
        </p:nvGraphicFramePr>
        <p:xfrm>
          <a:off x="755576" y="3861048"/>
          <a:ext cx="431800" cy="449263"/>
        </p:xfrm>
        <a:graphic>
          <a:graphicData uri="http://schemas.openxmlformats.org/presentationml/2006/ole">
            <mc:AlternateContent xmlns:mc="http://schemas.openxmlformats.org/markup-compatibility/2006">
              <mc:Choice xmlns:v="urn:schemas-microsoft-com:vml" Requires="v">
                <p:oleObj spid="_x0000_s33033" name="Формула" r:id="rId15" imgW="304536" imgH="304536" progId="Equation.3">
                  <p:embed/>
                </p:oleObj>
              </mc:Choice>
              <mc:Fallback>
                <p:oleObj name="Формула" r:id="rId15" imgW="304536" imgH="304536" progId="Equation.3">
                  <p:embed/>
                  <p:pic>
                    <p:nvPicPr>
                      <p:cNvPr id="0" name="Объект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576" y="3861048"/>
                        <a:ext cx="431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483817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58</a:t>
            </a:fld>
            <a:endParaRPr lang="ru-RU" dirty="0"/>
          </a:p>
        </p:txBody>
      </p:sp>
      <p:pic>
        <p:nvPicPr>
          <p:cNvPr id="317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86285" y="3034610"/>
            <a:ext cx="3971429" cy="165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0182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Найменше </a:t>
            </a:r>
            <a:r>
              <a:rPr lang="uk-UA" b="0" dirty="0" err="1" smtClean="0">
                <a:solidFill>
                  <a:schemeClr val="bg1"/>
                </a:solidFill>
                <a:latin typeface="Arial" panose="020B0604020202020204" pitchFamily="34" charset="0"/>
                <a:cs typeface="Arial" panose="020B0604020202020204" pitchFamily="34" charset="0"/>
              </a:rPr>
              <a:t>охоплююче</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коло</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 площині задано  </a:t>
            </a:r>
            <a:r>
              <a:rPr lang="en-US" dirty="0" smtClean="0">
                <a:solidFill>
                  <a:schemeClr val="bg1"/>
                </a:solidFill>
                <a:latin typeface="Arial" panose="020B0604020202020204" pitchFamily="34" charset="0"/>
                <a:cs typeface="Arial" panose="020B0604020202020204" pitchFamily="34" charset="0"/>
              </a:rPr>
              <a:t>N </a:t>
            </a:r>
            <a:r>
              <a:rPr lang="uk-UA" dirty="0" smtClean="0">
                <a:solidFill>
                  <a:schemeClr val="bg1"/>
                </a:solidFill>
                <a:latin typeface="Arial" panose="020B0604020202020204" pitchFamily="34" charset="0"/>
                <a:cs typeface="Arial" panose="020B0604020202020204" pitchFamily="34" charset="0"/>
              </a:rPr>
              <a:t>точок</a:t>
            </a:r>
            <a:r>
              <a:rPr lang="uk-UA" dirty="0">
                <a:solidFill>
                  <a:schemeClr val="bg1"/>
                </a:solidFill>
                <a:latin typeface="Arial" panose="020B0604020202020204" pitchFamily="34" charset="0"/>
                <a:cs typeface="Arial" panose="020B0604020202020204" pitchFamily="34" charset="0"/>
              </a:rPr>
              <a:t>. Знайти найменше коло , що охоплює всі задані точки. Існує прямий алгоритм який перебирає всі пари і трійки точок, будує по ним кола, з яких </a:t>
            </a:r>
            <a:r>
              <a:rPr lang="uk-UA" dirty="0" smtClean="0">
                <a:solidFill>
                  <a:schemeClr val="bg1"/>
                </a:solidFill>
                <a:latin typeface="Arial" panose="020B0604020202020204" pitchFamily="34" charset="0"/>
                <a:cs typeface="Arial" panose="020B0604020202020204" pitchFamily="34" charset="0"/>
              </a:rPr>
              <a:t>вибирає те,</a:t>
            </a:r>
            <a:r>
              <a:rPr lang="en-US"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має найменший  діаметр. Але з наведеного вище визначення, витікає, </a:t>
            </a:r>
            <a:r>
              <a:rPr lang="uk-UA" dirty="0" smtClean="0">
                <a:solidFill>
                  <a:schemeClr val="bg1"/>
                </a:solidFill>
                <a:latin typeface="Arial" panose="020B0604020202020204" pitchFamily="34" charset="0"/>
                <a:cs typeface="Arial" panose="020B0604020202020204" pitchFamily="34" charset="0"/>
              </a:rPr>
              <a:t>що </a:t>
            </a:r>
            <a:r>
              <a:rPr lang="uk-UA" dirty="0">
                <a:solidFill>
                  <a:schemeClr val="bg1"/>
                </a:solidFill>
                <a:latin typeface="Arial" panose="020B0604020202020204" pitchFamily="34" charset="0"/>
                <a:cs typeface="Arial" panose="020B0604020202020204" pitchFamily="34" charset="0"/>
              </a:rPr>
              <a:t>ця задача еквівалентна  задачі про діаметр множини</a:t>
            </a:r>
          </a:p>
        </p:txBody>
      </p:sp>
      <p:sp>
        <p:nvSpPr>
          <p:cNvPr id="4" name="Номер слайда 3"/>
          <p:cNvSpPr>
            <a:spLocks noGrp="1"/>
          </p:cNvSpPr>
          <p:nvPr>
            <p:ph type="sldNum" sz="quarter" idx="12"/>
          </p:nvPr>
        </p:nvSpPr>
        <p:spPr/>
        <p:txBody>
          <a:bodyPr/>
          <a:lstStyle/>
          <a:p>
            <a:fld id="{B19B0651-EE4F-4900-A07F-96A6BFA9D0F0}" type="slidenum">
              <a:rPr lang="ru-RU" smtClean="0"/>
              <a:t>59</a:t>
            </a:fld>
            <a:endParaRPr lang="ru-RU" dirty="0"/>
          </a:p>
        </p:txBody>
      </p:sp>
    </p:spTree>
    <p:extLst>
      <p:ext uri="{BB962C8B-B14F-4D97-AF65-F5344CB8AC3E}">
        <p14:creationId xmlns:p14="http://schemas.microsoft.com/office/powerpoint/2010/main" val="4276299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Поскольку число можливих трикутників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є поєднанням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по 3, то воно прямо пропорційно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Перевірити належність точки заданому трикутнику можна за постійне число операцій, тому за час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можна </a:t>
            </a:r>
            <a:r>
              <a:rPr lang="ru-RU" dirty="0">
                <a:solidFill>
                  <a:schemeClr val="bg1"/>
                </a:solidFill>
                <a:latin typeface="Arial" panose="020B0604020202020204" pitchFamily="34" charset="0"/>
                <a:cs typeface="Arial" panose="020B0604020202020204" pitchFamily="34" charset="0"/>
              </a:rPr>
              <a:t>визначити, чи є конкретна точка крайньою. </a:t>
            </a:r>
            <a:r>
              <a:rPr lang="ru-RU" dirty="0" smtClean="0">
                <a:solidFill>
                  <a:schemeClr val="bg1"/>
                </a:solidFill>
                <a:latin typeface="Arial" panose="020B0604020202020204" pitchFamily="34" charset="0"/>
                <a:cs typeface="Arial" panose="020B0604020202020204" pitchFamily="34" charset="0"/>
              </a:rPr>
              <a:t>Повторення </a:t>
            </a:r>
            <a:r>
              <a:rPr lang="ru-RU" dirty="0">
                <a:solidFill>
                  <a:schemeClr val="bg1"/>
                </a:solidFill>
                <a:latin typeface="Arial" panose="020B0604020202020204" pitchFamily="34" charset="0"/>
                <a:cs typeface="Arial" panose="020B0604020202020204" pitchFamily="34" charset="0"/>
              </a:rPr>
              <a:t>цих дій для всіх N точок </a:t>
            </a:r>
            <a:r>
              <a:rPr lang="ru-RU" dirty="0" smtClean="0">
                <a:solidFill>
                  <a:schemeClr val="bg1"/>
                </a:solidFill>
                <a:latin typeface="Arial" panose="020B0604020202020204" pitchFamily="34" charset="0"/>
                <a:cs typeface="Arial" panose="020B0604020202020204" pitchFamily="34" charset="0"/>
              </a:rPr>
              <a:t>множини займе</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часу</a:t>
            </a:r>
            <a:r>
              <a:rPr lang="ru-RU" dirty="0">
                <a:solidFill>
                  <a:schemeClr val="bg1"/>
                </a:solidFill>
                <a:latin typeface="Arial" panose="020B0604020202020204" pitchFamily="34" charset="0"/>
                <a:cs typeface="Arial" panose="020B0604020202020204" pitchFamily="34" charset="0"/>
              </a:rPr>
              <a:t>. Хоча такий підхід вкрай неефективний, він дуже простий і показує, що крайні точки можуть бути знайдені за </a:t>
            </a:r>
            <a:r>
              <a:rPr lang="ru-RU" dirty="0" smtClean="0">
                <a:solidFill>
                  <a:schemeClr val="bg1"/>
                </a:solidFill>
                <a:latin typeface="Arial" panose="020B0604020202020204" pitchFamily="34" charset="0"/>
                <a:cs typeface="Arial" panose="020B0604020202020204" pitchFamily="34" charset="0"/>
              </a:rPr>
              <a:t>скінчене </a:t>
            </a:r>
            <a:r>
              <a:rPr lang="ru-RU" dirty="0">
                <a:solidFill>
                  <a:schemeClr val="bg1"/>
                </a:solidFill>
                <a:latin typeface="Arial" panose="020B0604020202020204" pitchFamily="34" charset="0"/>
                <a:cs typeface="Arial" panose="020B0604020202020204" pitchFamily="34" charset="0"/>
              </a:rPr>
              <a:t>число кроків. </a:t>
            </a: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949080668"/>
              </p:ext>
            </p:extLst>
          </p:nvPr>
        </p:nvGraphicFramePr>
        <p:xfrm>
          <a:off x="7740352" y="1988840"/>
          <a:ext cx="260350" cy="393700"/>
        </p:xfrm>
        <a:graphic>
          <a:graphicData uri="http://schemas.openxmlformats.org/presentationml/2006/ole">
            <mc:AlternateContent xmlns:mc="http://schemas.openxmlformats.org/markup-compatibility/2006">
              <mc:Choice xmlns:v="urn:schemas-microsoft-com:vml" Requires="v">
                <p:oleObj spid="_x0000_s23752" name="Формула" r:id="rId4" imgW="203040" imgH="241200" progId="Equation.3">
                  <p:embed/>
                </p:oleObj>
              </mc:Choice>
              <mc:Fallback>
                <p:oleObj name="Формула" r:id="rId4" imgW="203040" imgH="241200" progId="Equation.3">
                  <p:embed/>
                  <p:pic>
                    <p:nvPicPr>
                      <p:cNvPr id="0" name="Объект 38"/>
                      <p:cNvPicPr>
                        <a:picLocks noChangeAspect="1" noChangeArrowheads="1"/>
                      </p:cNvPicPr>
                      <p:nvPr/>
                    </p:nvPicPr>
                    <p:blipFill>
                      <a:blip r:embed="rId5"/>
                      <a:srcRect/>
                      <a:stretch>
                        <a:fillRect/>
                      </a:stretch>
                    </p:blipFill>
                    <p:spPr bwMode="auto">
                      <a:xfrm>
                        <a:off x="7740352" y="1988840"/>
                        <a:ext cx="2603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20854520"/>
              </p:ext>
            </p:extLst>
          </p:nvPr>
        </p:nvGraphicFramePr>
        <p:xfrm>
          <a:off x="827584" y="3933056"/>
          <a:ext cx="601662" cy="455613"/>
        </p:xfrm>
        <a:graphic>
          <a:graphicData uri="http://schemas.openxmlformats.org/presentationml/2006/ole">
            <mc:AlternateContent xmlns:mc="http://schemas.openxmlformats.org/markup-compatibility/2006">
              <mc:Choice xmlns:v="urn:schemas-microsoft-com:vml" Requires="v">
                <p:oleObj spid="_x0000_s23753" name="Формула" r:id="rId6" imgW="469800" imgH="279360" progId="Equation.3">
                  <p:embed/>
                </p:oleObj>
              </mc:Choice>
              <mc:Fallback>
                <p:oleObj name="Формула" r:id="rId6" imgW="469800" imgH="279360" progId="Equation.3">
                  <p:embed/>
                  <p:pic>
                    <p:nvPicPr>
                      <p:cNvPr id="0" name="Объект 3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584" y="3933056"/>
                        <a:ext cx="601662"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986893480"/>
              </p:ext>
            </p:extLst>
          </p:nvPr>
        </p:nvGraphicFramePr>
        <p:xfrm>
          <a:off x="7524328" y="2708920"/>
          <a:ext cx="601663" cy="455612"/>
        </p:xfrm>
        <a:graphic>
          <a:graphicData uri="http://schemas.openxmlformats.org/presentationml/2006/ole">
            <mc:AlternateContent xmlns:mc="http://schemas.openxmlformats.org/markup-compatibility/2006">
              <mc:Choice xmlns:v="urn:schemas-microsoft-com:vml" Requires="v">
                <p:oleObj spid="_x0000_s23754" name="Формула" r:id="rId8" imgW="469900" imgH="279400" progId="Equation.3">
                  <p:embed/>
                </p:oleObj>
              </mc:Choice>
              <mc:Fallback>
                <p:oleObj name="Формула" r:id="rId8" imgW="469900" imgH="279400" progId="Equation.3">
                  <p:embed/>
                  <p:pic>
                    <p:nvPicPr>
                      <p:cNvPr id="0" name="Объект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24328" y="2708920"/>
                        <a:ext cx="601663"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531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pic>
        <p:nvPicPr>
          <p:cNvPr id="14338" name="Picture 2" descr="C:\Users\Владелец\Pictures\выпоболочка.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2060848"/>
            <a:ext cx="5119876"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71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Метод </a:t>
            </a:r>
            <a:r>
              <a:rPr lang="uk-UA" b="0" dirty="0">
                <a:solidFill>
                  <a:schemeClr val="bg1"/>
                </a:solidFill>
                <a:latin typeface="Arial" panose="020B0604020202020204" pitchFamily="34" charset="0"/>
                <a:cs typeface="Arial" panose="020B0604020202020204" pitchFamily="34" charset="0"/>
              </a:rPr>
              <a:t>Джарвіса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Першою </a:t>
            </a:r>
            <a:r>
              <a:rPr lang="uk-UA" dirty="0">
                <a:solidFill>
                  <a:schemeClr val="bg1"/>
                </a:solidFill>
                <a:latin typeface="Arial" panose="020B0604020202020204" pitchFamily="34" charset="0"/>
                <a:cs typeface="Arial" panose="020B0604020202020204" pitchFamily="34" charset="0"/>
              </a:rPr>
              <a:t>точкою опуклої оболонки буде точка з мінімальною </a:t>
            </a:r>
            <a:r>
              <a:rPr lang="en-US"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-координатою</a:t>
            </a:r>
            <a:r>
              <a:rPr lang="uk-UA" dirty="0">
                <a:solidFill>
                  <a:schemeClr val="bg1"/>
                </a:solidFill>
                <a:latin typeface="Arial" panose="020B0604020202020204" pitchFamily="34" charset="0"/>
                <a:cs typeface="Arial" panose="020B0604020202020204" pitchFamily="34" charset="0"/>
              </a:rPr>
              <a:t>, яка береться в якості початку координат. Після цього знаходиться точка, радіус – вектор якої утворює мінімальний кут з віссю абсцис. Вона є наступною точкою опуклої оболонки  і новим початком системи координат</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2010043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0" dirty="0">
                <a:solidFill>
                  <a:schemeClr val="bg1"/>
                </a:solidFill>
                <a:latin typeface="Arial" pitchFamily="34" charset="0"/>
                <a:cs typeface="Arial" pitchFamily="34" charset="0"/>
              </a:rPr>
              <a:t>Методи побудови опуклих оболонок</a:t>
            </a:r>
            <a:r>
              <a:rPr lang="uk-UA" dirty="0"/>
              <a:t>.</a:t>
            </a:r>
            <a:endParaRPr lang="ru-RU" dirty="0"/>
          </a:p>
        </p:txBody>
      </p:sp>
      <p:sp>
        <p:nvSpPr>
          <p:cNvPr id="3" name="Объект 2"/>
          <p:cNvSpPr>
            <a:spLocks noGrp="1"/>
          </p:cNvSpPr>
          <p:nvPr>
            <p:ph idx="1"/>
          </p:nvPr>
        </p:nvSpPr>
        <p:spPr/>
        <p:txBody>
          <a:bodyPr>
            <a:normAutofit/>
          </a:bodyPr>
          <a:lstStyle/>
          <a:p>
            <a:r>
              <a:rPr lang="uk-UA" dirty="0"/>
              <a:t>4.1 	</a:t>
            </a:r>
            <a:endParaRPr lang="ru-RU" dirty="0"/>
          </a:p>
          <a:p>
            <a:r>
              <a:rPr lang="uk-UA" dirty="0"/>
              <a:t>	</a:t>
            </a:r>
            <a:r>
              <a:rPr lang="uk-UA" i="1" dirty="0"/>
              <a:t>Метод </a:t>
            </a:r>
            <a:r>
              <a:rPr lang="uk-UA" i="1" dirty="0" err="1"/>
              <a:t>Грехема</a:t>
            </a:r>
            <a:r>
              <a:rPr lang="uk-UA" dirty="0"/>
              <a:t> . Цей метод оснований на наступних двох властивостях опуклих оболонок: </a:t>
            </a:r>
            <a:endParaRPr lang="ru-RU" dirty="0"/>
          </a:p>
          <a:p>
            <a:pPr lvl="0"/>
            <a:r>
              <a:rPr lang="uk-UA" dirty="0"/>
              <a:t>промінь, що виходить з внутрішньої точки обмеженої опуклої області перетинає її границю тільки в одній точці;</a:t>
            </a:r>
            <a:endParaRPr lang="ru-RU" dirty="0"/>
          </a:p>
          <a:p>
            <a:pPr lvl="0"/>
            <a:r>
              <a:rPr lang="uk-UA" dirty="0"/>
              <a:t>послідовність вершин опуклого багатокутника розташована у порядку зміни кута відносно внутрішньої точки </a:t>
            </a:r>
            <a:r>
              <a:rPr lang="uk-UA"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3793963484"/>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3112</TotalTime>
  <Words>2295</Words>
  <Application>Microsoft Office PowerPoint</Application>
  <PresentationFormat>Экран (4:3)</PresentationFormat>
  <Paragraphs>197</Paragraphs>
  <Slides>59</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59</vt:i4>
      </vt:variant>
    </vt:vector>
  </HeadingPairs>
  <TitlesOfParts>
    <vt:vector size="61" baseType="lpstr">
      <vt:lpstr>Паркет</vt:lpstr>
      <vt:lpstr>Формула</vt:lpstr>
      <vt:lpstr>СУЧАСНІ КОМП’ЮТЕРНІ ГРАФІЧНІ СИСТЕМИ</vt:lpstr>
      <vt:lpstr>ЛЕКЦІЯ 6</vt:lpstr>
      <vt:lpstr>Опуклі оболонки</vt:lpstr>
      <vt:lpstr>Опуклі оболонки</vt:lpstr>
      <vt:lpstr>Приклад не крайньої точки </vt:lpstr>
      <vt:lpstr>Опуклі оболонки</vt:lpstr>
      <vt:lpstr>Опуклі оболонки</vt:lpstr>
      <vt:lpstr>Метод Джарвіса</vt:lpstr>
      <vt:lpstr>Методи побудови опуклих оболонок.</vt:lpstr>
      <vt:lpstr>Презентация PowerPoint</vt:lpstr>
      <vt:lpstr>Презентация PowerPoint</vt:lpstr>
      <vt:lpstr>Презентация PowerPoint</vt:lpstr>
      <vt:lpstr>Метод Джарвіса</vt:lpstr>
      <vt:lpstr>Презентация PowerPoint</vt:lpstr>
      <vt:lpstr>Метод швидкої побудови   опуклої оболонки.</vt:lpstr>
      <vt:lpstr>Презентация PowerPoint</vt:lpstr>
      <vt:lpstr>Презентация PowerPoint</vt:lpstr>
      <vt:lpstr>Метод швидкої побудови   опуклої оболонки.</vt:lpstr>
      <vt:lpstr>Метод швидкої побудови   опуклої оболонки.</vt:lpstr>
      <vt:lpstr>Метод швидкої побудови   опуклої оболонки.</vt:lpstr>
      <vt:lpstr>Метод швидкої побудови   опуклої оболонки</vt:lpstr>
      <vt:lpstr>Презентация PowerPoint</vt:lpstr>
      <vt:lpstr>Розбиття множини точок на підмножини</vt:lpstr>
      <vt:lpstr>Презентация PowerPoint</vt:lpstr>
      <vt:lpstr>Презентация PowerPoint</vt:lpstr>
      <vt:lpstr>Застосування обходу Джарвіса до міні оболонок та побудова єдиної оболонки</vt:lpstr>
      <vt:lpstr>Метод апроксимації опуклої оболонки</vt:lpstr>
      <vt:lpstr>Метод апроксимації опуклої оболонки. </vt:lpstr>
      <vt:lpstr>Метод апроксимації опуклої оболонки. </vt:lpstr>
      <vt:lpstr>Метод апроксимації опуклої оболонки. </vt:lpstr>
      <vt:lpstr>Побудова динамічної  опуклої оболонки.</vt:lpstr>
      <vt:lpstr>Побудова динамічної  опуклої оболонки.</vt:lpstr>
      <vt:lpstr>Приклад видалення точки опуклої оболонки </vt:lpstr>
      <vt:lpstr>Побудова динамічної  опуклої оболонки.</vt:lpstr>
      <vt:lpstr>Метод «під-над»</vt:lpstr>
      <vt:lpstr>Метод «під-над»</vt:lpstr>
      <vt:lpstr>Метод «під-над»</vt:lpstr>
      <vt:lpstr>Метод «під-над»</vt:lpstr>
      <vt:lpstr>Метод «під-над»</vt:lpstr>
      <vt:lpstr>Метод «під-над»</vt:lpstr>
      <vt:lpstr>Метод «під-над»</vt:lpstr>
      <vt:lpstr>Метод «під-над»</vt:lpstr>
      <vt:lpstr>Презентация PowerPoint</vt:lpstr>
      <vt:lpstr>Презентация PowerPoint</vt:lpstr>
      <vt:lpstr>Презентация PowerPoint</vt:lpstr>
      <vt:lpstr>Метод загортання подарунку</vt:lpstr>
      <vt:lpstr>Метод загортання подарунку</vt:lpstr>
      <vt:lpstr>Метод загортання подарунку</vt:lpstr>
      <vt:lpstr>Метод загортання подарунку</vt:lpstr>
      <vt:lpstr>Застосування  опуклих оболонок </vt:lpstr>
      <vt:lpstr>Задача про монотонну регресію</vt:lpstr>
      <vt:lpstr>Задача про монотонну регресію</vt:lpstr>
      <vt:lpstr>Задача про глибину точки.</vt:lpstr>
      <vt:lpstr>Задача про глибину точки.</vt:lpstr>
      <vt:lpstr>Задача про глибину точки.</vt:lpstr>
      <vt:lpstr>Задача про діаметр множини</vt:lpstr>
      <vt:lpstr>Задача про діаметр множини</vt:lpstr>
      <vt:lpstr>Задача про діаметр множини</vt:lpstr>
      <vt:lpstr>Найменше охоплююче коло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248</cp:revision>
  <dcterms:created xsi:type="dcterms:W3CDTF">2018-09-10T07:12:08Z</dcterms:created>
  <dcterms:modified xsi:type="dcterms:W3CDTF">2023-09-01T06:31:13Z</dcterms:modified>
</cp:coreProperties>
</file>