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8345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8098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315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743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2319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498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150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093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600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255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2036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431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404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139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222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242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3F8475-A274-498C-862D-8E5B4DE67DA4}" type="datetimeFigureOut">
              <a:rPr lang="uk-UA" smtClean="0"/>
              <a:t>03.09.2023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D1DF39A-AA7A-48BE-906E-25A4B3FF0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898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3B95A-622F-46E7-91BA-A0BAAF3CC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41864"/>
            <a:ext cx="9144000" cy="1947493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Соціологія праці – складова соціологічної науки</a:t>
            </a:r>
          </a:p>
        </p:txBody>
      </p:sp>
    </p:spTree>
    <p:extLst>
      <p:ext uri="{BB962C8B-B14F-4D97-AF65-F5344CB8AC3E}">
        <p14:creationId xmlns:p14="http://schemas.microsoft.com/office/powerpoint/2010/main" val="117908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C13BB1-A59C-41DE-BEDD-D6AE32644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582750"/>
            <a:ext cx="11105965" cy="5604985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/>
              <a:t>Соціологія праці </a:t>
            </a:r>
            <a:r>
              <a:rPr lang="uk-UA" sz="2400" dirty="0"/>
              <a:t>– це галузь соціології, що вивчає, досліджує трудову </a:t>
            </a:r>
            <a:r>
              <a:rPr lang="ru-RU" sz="2400" dirty="0" err="1"/>
              <a:t>діяльність</a:t>
            </a:r>
            <a:r>
              <a:rPr lang="ru-RU" sz="2400" dirty="0"/>
              <a:t> як </a:t>
            </a:r>
            <a:r>
              <a:rPr lang="ru-RU" sz="2400" dirty="0" err="1"/>
              <a:t>соціальний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, </a:t>
            </a:r>
            <a:r>
              <a:rPr lang="ru-RU" sz="2400" dirty="0" err="1"/>
              <a:t>соціальні</a:t>
            </a:r>
            <a:r>
              <a:rPr lang="ru-RU" sz="2400" dirty="0"/>
              <a:t> </a:t>
            </a:r>
            <a:r>
              <a:rPr lang="ru-RU" sz="2400" dirty="0" err="1"/>
              <a:t>чинники</a:t>
            </a:r>
            <a:r>
              <a:rPr lang="ru-RU" sz="2400" dirty="0"/>
              <a:t>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, </a:t>
            </a:r>
            <a:r>
              <a:rPr lang="ru-RU" sz="2400" dirty="0" err="1"/>
              <a:t>вплив</a:t>
            </a:r>
            <a:r>
              <a:rPr lang="ru-RU" sz="2400" dirty="0"/>
              <a:t> на </a:t>
            </a:r>
            <a:r>
              <a:rPr lang="ru-RU" sz="2400" dirty="0" err="1"/>
              <a:t>останню</a:t>
            </a:r>
            <a:r>
              <a:rPr lang="ru-RU" sz="2400" dirty="0"/>
              <a:t> </a:t>
            </a:r>
            <a:r>
              <a:rPr lang="ru-RU" sz="2400" dirty="0" err="1"/>
              <a:t>техніко-технологічних</a:t>
            </a:r>
            <a:r>
              <a:rPr lang="ru-RU" sz="2400" dirty="0"/>
              <a:t>, </a:t>
            </a:r>
            <a:r>
              <a:rPr lang="ru-RU" sz="2400" dirty="0" err="1"/>
              <a:t>психологічних</a:t>
            </a:r>
            <a:r>
              <a:rPr lang="ru-RU" sz="2400" dirty="0"/>
              <a:t> та </a:t>
            </a:r>
            <a:r>
              <a:rPr lang="ru-RU" sz="2400" dirty="0" err="1"/>
              <a:t>інших</a:t>
            </a:r>
            <a:r>
              <a:rPr lang="ru-RU" sz="2400" dirty="0"/>
              <a:t> умов на </a:t>
            </a:r>
            <a:r>
              <a:rPr lang="uk-UA" sz="2400" dirty="0"/>
              <a:t>результативність праці.</a:t>
            </a:r>
          </a:p>
          <a:p>
            <a:pPr algn="just"/>
            <a:r>
              <a:rPr lang="uk-UA" sz="2400" b="1" dirty="0"/>
              <a:t>Соціологія </a:t>
            </a:r>
            <a:r>
              <a:rPr lang="uk-UA" sz="2400" dirty="0"/>
              <a:t>(лат. </a:t>
            </a:r>
            <a:r>
              <a:rPr lang="en-US" sz="2400" b="1" dirty="0" err="1"/>
              <a:t>societas</a:t>
            </a:r>
            <a:r>
              <a:rPr lang="en-US" sz="2400" b="1" dirty="0"/>
              <a:t> </a:t>
            </a:r>
            <a:r>
              <a:rPr lang="en-US" sz="2400" dirty="0"/>
              <a:t>– </a:t>
            </a:r>
            <a:r>
              <a:rPr lang="uk-UA" sz="2400" dirty="0"/>
              <a:t>суспільство та </a:t>
            </a:r>
            <a:r>
              <a:rPr lang="uk-UA" sz="2400" dirty="0" err="1"/>
              <a:t>грец</a:t>
            </a:r>
            <a:r>
              <a:rPr lang="uk-UA" sz="2400" dirty="0"/>
              <a:t>. </a:t>
            </a:r>
            <a:r>
              <a:rPr lang="en-US" sz="2400" b="1" dirty="0"/>
              <a:t>logos </a:t>
            </a:r>
            <a:r>
              <a:rPr lang="en-US" sz="2400" dirty="0"/>
              <a:t>– </a:t>
            </a:r>
            <a:r>
              <a:rPr lang="uk-UA" sz="2400" dirty="0"/>
              <a:t>наука) – наука про </a:t>
            </a:r>
            <a:r>
              <a:rPr lang="ru-RU" sz="2400" dirty="0" err="1"/>
              <a:t>закономірності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функціонування</a:t>
            </a:r>
            <a:r>
              <a:rPr lang="ru-RU" sz="2400" dirty="0"/>
              <a:t> як </a:t>
            </a:r>
            <a:r>
              <a:rPr lang="ru-RU" sz="2400" dirty="0" err="1"/>
              <a:t>глобальних</a:t>
            </a:r>
            <a:r>
              <a:rPr lang="ru-RU" sz="2400" dirty="0"/>
              <a:t> (</a:t>
            </a:r>
            <a:r>
              <a:rPr lang="ru-RU" sz="2400" dirty="0" err="1"/>
              <a:t>суспільство</a:t>
            </a:r>
            <a:r>
              <a:rPr lang="ru-RU" sz="2400" dirty="0"/>
              <a:t> в </a:t>
            </a:r>
            <a:r>
              <a:rPr lang="ru-RU" sz="2400" dirty="0" err="1"/>
              <a:t>цілому</a:t>
            </a:r>
            <a:r>
              <a:rPr lang="ru-RU" sz="2400" dirty="0"/>
              <a:t>), так і </a:t>
            </a:r>
            <a:r>
              <a:rPr lang="ru-RU" sz="2400" dirty="0" err="1"/>
              <a:t>часткових</a:t>
            </a:r>
            <a:r>
              <a:rPr lang="ru-RU" sz="2400" dirty="0"/>
              <a:t>, </a:t>
            </a:r>
            <a:r>
              <a:rPr lang="ru-RU" sz="2400" dirty="0" err="1"/>
              <a:t>локальних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систем.</a:t>
            </a:r>
          </a:p>
          <a:p>
            <a:pPr algn="just"/>
            <a:r>
              <a:rPr lang="ru-RU" sz="2400" b="1" dirty="0" err="1"/>
              <a:t>Соціологія</a:t>
            </a:r>
            <a:r>
              <a:rPr lang="ru-RU" sz="2400" b="1" dirty="0"/>
              <a:t> </a:t>
            </a:r>
            <a:r>
              <a:rPr lang="ru-RU" sz="2400" b="1" dirty="0" err="1"/>
              <a:t>праці</a:t>
            </a:r>
            <a:r>
              <a:rPr lang="ru-RU" sz="2400" dirty="0"/>
              <a:t> – </a:t>
            </a:r>
            <a:r>
              <a:rPr lang="ru-RU" sz="2400" dirty="0" err="1"/>
              <a:t>самостійний</a:t>
            </a:r>
            <a:r>
              <a:rPr lang="ru-RU" sz="2400" dirty="0"/>
              <a:t> </a:t>
            </a:r>
            <a:r>
              <a:rPr lang="ru-RU" sz="2400" dirty="0" err="1"/>
              <a:t>науковий</a:t>
            </a:r>
            <a:r>
              <a:rPr lang="ru-RU" sz="2400" dirty="0"/>
              <a:t> </a:t>
            </a:r>
            <a:r>
              <a:rPr lang="ru-RU" sz="2400" dirty="0" err="1"/>
              <a:t>напрям</a:t>
            </a:r>
            <a:r>
              <a:rPr lang="ru-RU" sz="2400" dirty="0"/>
              <a:t> </a:t>
            </a:r>
            <a:r>
              <a:rPr lang="ru-RU" sz="2400" dirty="0" err="1"/>
              <a:t>соціологічної</a:t>
            </a:r>
            <a:r>
              <a:rPr lang="ru-RU" sz="2400" dirty="0"/>
              <a:t> науки,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uk-UA" sz="2400" dirty="0"/>
              <a:t>вивчає соціальні закономірності формування систем мотивації соціальної та </a:t>
            </a:r>
            <a:r>
              <a:rPr lang="ru-RU" sz="2400" dirty="0" err="1"/>
              <a:t>трудової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і </a:t>
            </a:r>
            <a:r>
              <a:rPr lang="ru-RU" sz="2400" dirty="0" err="1"/>
              <a:t>взаємодії</a:t>
            </a:r>
            <a:r>
              <a:rPr lang="ru-RU" sz="2400" dirty="0"/>
              <a:t> людей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засобами</a:t>
            </a:r>
            <a:r>
              <a:rPr lang="ru-RU" sz="2400" dirty="0"/>
              <a:t> та предметами </a:t>
            </a:r>
            <a:r>
              <a:rPr lang="ru-RU" sz="2400" dirty="0" err="1"/>
              <a:t>праці</a:t>
            </a:r>
            <a:r>
              <a:rPr lang="ru-RU" sz="2400" dirty="0"/>
              <a:t> (</a:t>
            </a:r>
            <a:r>
              <a:rPr lang="ru-RU" sz="2400" dirty="0" err="1"/>
              <a:t>системи</a:t>
            </a:r>
            <a:r>
              <a:rPr lang="ru-RU" sz="2400" dirty="0"/>
              <a:t> "</a:t>
            </a:r>
            <a:r>
              <a:rPr lang="ru-RU" sz="2400" dirty="0" err="1"/>
              <a:t>людина</a:t>
            </a:r>
            <a:r>
              <a:rPr lang="ru-RU" sz="2400" dirty="0"/>
              <a:t> – </a:t>
            </a:r>
            <a:r>
              <a:rPr lang="ru-RU" sz="2400" dirty="0" err="1"/>
              <a:t>техніка</a:t>
            </a:r>
            <a:r>
              <a:rPr lang="ru-RU" sz="2400" dirty="0"/>
              <a:t>", "</a:t>
            </a:r>
            <a:r>
              <a:rPr lang="ru-RU" sz="2400" dirty="0" err="1"/>
              <a:t>людина</a:t>
            </a:r>
            <a:r>
              <a:rPr lang="ru-RU" sz="2400" dirty="0"/>
              <a:t> – </a:t>
            </a:r>
            <a:r>
              <a:rPr lang="ru-RU" sz="2400" dirty="0" err="1"/>
              <a:t>інструмент</a:t>
            </a:r>
            <a:r>
              <a:rPr lang="ru-RU" sz="2400" dirty="0"/>
              <a:t>", "</a:t>
            </a:r>
            <a:r>
              <a:rPr lang="ru-RU" sz="2400" dirty="0" err="1"/>
              <a:t>людина</a:t>
            </a:r>
            <a:r>
              <a:rPr lang="ru-RU" sz="2400" dirty="0"/>
              <a:t> – машина" та </a:t>
            </a:r>
            <a:r>
              <a:rPr lang="ru-RU" sz="2400" dirty="0" err="1"/>
              <a:t>ін</a:t>
            </a:r>
            <a:r>
              <a:rPr lang="ru-RU" sz="2400" dirty="0"/>
              <a:t>.), </a:t>
            </a:r>
            <a:r>
              <a:rPr lang="ru-RU" sz="2400" dirty="0" err="1"/>
              <a:t>механізми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 і </a:t>
            </a:r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прояву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</a:t>
            </a:r>
            <a:r>
              <a:rPr lang="ru-RU" sz="2400" dirty="0" err="1"/>
              <a:t>закономірностей</a:t>
            </a:r>
            <a:r>
              <a:rPr lang="ru-RU" sz="2400" dirty="0"/>
              <a:t> в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трудових</a:t>
            </a:r>
            <a:r>
              <a:rPr lang="ru-RU" sz="2400" dirty="0"/>
              <a:t> </a:t>
            </a:r>
            <a:r>
              <a:rPr lang="ru-RU" sz="2400" dirty="0" err="1"/>
              <a:t>колективів</a:t>
            </a:r>
            <a:r>
              <a:rPr lang="ru-RU" sz="2400" dirty="0"/>
              <a:t> і </a:t>
            </a:r>
            <a:r>
              <a:rPr lang="uk-UA" sz="2400" dirty="0"/>
              <a:t>особистості.</a:t>
            </a:r>
          </a:p>
        </p:txBody>
      </p:sp>
    </p:spTree>
    <p:extLst>
      <p:ext uri="{BB962C8B-B14F-4D97-AF65-F5344CB8AC3E}">
        <p14:creationId xmlns:p14="http://schemas.microsoft.com/office/powerpoint/2010/main" val="200385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07813A-9A3E-497B-AB87-6ABE6DE56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8" y="639192"/>
            <a:ext cx="11185864" cy="55377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управління</a:t>
            </a:r>
            <a:r>
              <a:rPr lang="ru-RU" sz="2400" dirty="0"/>
              <a:t> ними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прогнозування</a:t>
            </a:r>
            <a:r>
              <a:rPr lang="ru-RU" sz="2400" dirty="0"/>
              <a:t>, </a:t>
            </a:r>
            <a:r>
              <a:rPr lang="ru-RU" sz="2400" dirty="0" err="1"/>
              <a:t>планування</a:t>
            </a:r>
            <a:r>
              <a:rPr lang="ru-RU" sz="2400" dirty="0"/>
              <a:t> і </a:t>
            </a:r>
            <a:r>
              <a:rPr lang="ru-RU" sz="2400" dirty="0" err="1"/>
              <a:t>регулювання</a:t>
            </a:r>
            <a:r>
              <a:rPr lang="ru-RU" sz="2400" dirty="0"/>
              <a:t>. </a:t>
            </a:r>
            <a:r>
              <a:rPr lang="ru-RU" sz="2400" dirty="0" err="1"/>
              <a:t>Прогнозування</a:t>
            </a:r>
            <a:r>
              <a:rPr lang="ru-RU" sz="2400" dirty="0"/>
              <a:t> </a:t>
            </a:r>
            <a:r>
              <a:rPr lang="ru-RU" sz="2400" dirty="0" err="1"/>
              <a:t>означає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і </a:t>
            </a:r>
            <a:r>
              <a:rPr lang="uk-UA" sz="2400" dirty="0"/>
              <a:t>обґрунтування необхідності і можливості виникнення певних соціальних явищ, </a:t>
            </a:r>
            <a:r>
              <a:rPr lang="ru-RU" sz="2400" dirty="0" err="1"/>
              <a:t>процесів</a:t>
            </a:r>
            <a:r>
              <a:rPr lang="ru-RU" sz="2400" dirty="0"/>
              <a:t>. </a:t>
            </a:r>
            <a:r>
              <a:rPr lang="ru-RU" sz="2400" dirty="0" err="1"/>
              <a:t>Планування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цілей</a:t>
            </a:r>
            <a:r>
              <a:rPr lang="ru-RU" sz="2400" dirty="0"/>
              <a:t>, </a:t>
            </a:r>
            <a:r>
              <a:rPr lang="ru-RU" sz="2400" dirty="0" err="1"/>
              <a:t>завдань</a:t>
            </a:r>
            <a:r>
              <a:rPr lang="ru-RU" sz="2400" dirty="0"/>
              <a:t> і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шляхів</a:t>
            </a:r>
            <a:r>
              <a:rPr lang="ru-RU" sz="2400" dirty="0"/>
              <a:t> для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в </a:t>
            </a:r>
            <a:r>
              <a:rPr lang="ru-RU" sz="2400" dirty="0" err="1"/>
              <a:t>конкретних</a:t>
            </a:r>
            <a:r>
              <a:rPr lang="ru-RU" sz="2400" dirty="0"/>
              <a:t>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. </a:t>
            </a:r>
            <a:r>
              <a:rPr lang="ru-RU" sz="2400" dirty="0" err="1"/>
              <a:t>Регулювання</a:t>
            </a:r>
            <a:r>
              <a:rPr lang="ru-RU" sz="2400" dirty="0"/>
              <a:t> </a:t>
            </a:r>
            <a:r>
              <a:rPr lang="ru-RU" sz="2400" dirty="0" err="1"/>
              <a:t>здійснюється</a:t>
            </a:r>
            <a:r>
              <a:rPr lang="ru-RU" sz="2400" dirty="0"/>
              <a:t> </a:t>
            </a:r>
            <a:r>
              <a:rPr lang="ru-RU" sz="2400" dirty="0" err="1"/>
              <a:t>безпосереднім</a:t>
            </a:r>
            <a:r>
              <a:rPr lang="ru-RU" sz="2400" dirty="0"/>
              <a:t> </a:t>
            </a:r>
            <a:r>
              <a:rPr lang="ru-RU" sz="2400" dirty="0" err="1"/>
              <a:t>впливом</a:t>
            </a:r>
            <a:r>
              <a:rPr lang="ru-RU" sz="2400" dirty="0"/>
              <a:t> на </a:t>
            </a:r>
            <a:r>
              <a:rPr lang="ru-RU" sz="2400" dirty="0" err="1"/>
              <a:t>соціальні</a:t>
            </a:r>
            <a:r>
              <a:rPr lang="ru-RU" sz="2400" dirty="0"/>
              <a:t> </a:t>
            </a:r>
            <a:r>
              <a:rPr lang="ru-RU" sz="2400" dirty="0" err="1"/>
              <a:t>процеси</a:t>
            </a:r>
            <a:r>
              <a:rPr lang="ru-RU" sz="2400" dirty="0"/>
              <a:t> через </a:t>
            </a:r>
            <a:r>
              <a:rPr lang="ru-RU" sz="2400" dirty="0" err="1"/>
              <a:t>узгодження</a:t>
            </a:r>
            <a:r>
              <a:rPr lang="ru-RU" sz="2400" dirty="0"/>
              <a:t> </a:t>
            </a:r>
            <a:r>
              <a:rPr lang="ru-RU" sz="2400" dirty="0" err="1"/>
              <a:t>трудової</a:t>
            </a:r>
            <a:r>
              <a:rPr lang="ru-RU" sz="2400" dirty="0"/>
              <a:t> </a:t>
            </a:r>
            <a:r>
              <a:rPr lang="ru-RU" sz="2400" dirty="0" err="1"/>
              <a:t>поведінки</a:t>
            </a:r>
            <a:r>
              <a:rPr lang="ru-RU" sz="2400" dirty="0"/>
              <a:t> </a:t>
            </a:r>
            <a:r>
              <a:rPr lang="ru-RU" sz="2400" dirty="0" err="1"/>
              <a:t>членів</a:t>
            </a:r>
            <a:r>
              <a:rPr lang="ru-RU" sz="2400" dirty="0"/>
              <a:t> </a:t>
            </a:r>
            <a:r>
              <a:rPr lang="ru-RU" sz="2400" dirty="0" err="1"/>
              <a:t>колективу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суспільними</a:t>
            </a:r>
            <a:r>
              <a:rPr lang="ru-RU" sz="2400" dirty="0"/>
              <a:t> </a:t>
            </a:r>
            <a:r>
              <a:rPr lang="ru-RU" sz="2400" dirty="0" err="1"/>
              <a:t>інтересами</a:t>
            </a:r>
            <a:r>
              <a:rPr lang="ru-RU" sz="2400" dirty="0"/>
              <a:t>, </a:t>
            </a:r>
            <a:r>
              <a:rPr lang="ru-RU" sz="2400" dirty="0" err="1"/>
              <a:t>цілями</a:t>
            </a:r>
            <a:r>
              <a:rPr lang="ru-RU" sz="2400" dirty="0"/>
              <a:t> </a:t>
            </a:r>
            <a:r>
              <a:rPr lang="uk-UA" sz="2400" dirty="0"/>
              <a:t>та завданнями.</a:t>
            </a:r>
          </a:p>
          <a:p>
            <a:pPr algn="just"/>
            <a:endParaRPr lang="uk-UA" sz="2400" dirty="0"/>
          </a:p>
          <a:p>
            <a:pPr algn="ctr"/>
            <a:r>
              <a:rPr lang="ru-RU" sz="2400" b="1" dirty="0" err="1"/>
              <a:t>Понятійний</a:t>
            </a:r>
            <a:r>
              <a:rPr lang="ru-RU" sz="2400" b="1" dirty="0"/>
              <a:t> </a:t>
            </a:r>
            <a:r>
              <a:rPr lang="ru-RU" sz="2400" b="1" dirty="0" err="1"/>
              <a:t>апарат</a:t>
            </a:r>
            <a:r>
              <a:rPr lang="ru-RU" sz="2400" b="1" dirty="0"/>
              <a:t> науки </a:t>
            </a:r>
            <a:r>
              <a:rPr lang="ru-RU" sz="2400" b="1" dirty="0" err="1"/>
              <a:t>соціологія</a:t>
            </a:r>
            <a:r>
              <a:rPr lang="ru-RU" sz="2400" b="1" dirty="0"/>
              <a:t> </a:t>
            </a:r>
            <a:r>
              <a:rPr lang="ru-RU" sz="2400" b="1" dirty="0" err="1"/>
              <a:t>праці</a:t>
            </a:r>
            <a:endParaRPr lang="ru-RU" sz="2400" b="1" dirty="0"/>
          </a:p>
          <a:p>
            <a:pPr algn="ctr"/>
            <a:endParaRPr lang="ru-RU" sz="2400" dirty="0"/>
          </a:p>
          <a:p>
            <a:pPr algn="just"/>
            <a:r>
              <a:rPr lang="ru-RU" sz="2400" dirty="0" err="1"/>
              <a:t>Праця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доцільної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, </a:t>
            </a:r>
            <a:r>
              <a:rPr lang="ru-RU" sz="2400" dirty="0" err="1"/>
              <a:t>спрямований</a:t>
            </a:r>
            <a:r>
              <a:rPr lang="ru-RU" sz="2400" dirty="0"/>
              <a:t> на </a:t>
            </a:r>
            <a:r>
              <a:rPr lang="ru-RU" sz="2400" dirty="0" err="1"/>
              <a:t>перетворення</a:t>
            </a:r>
            <a:r>
              <a:rPr lang="ru-RU" sz="2400" dirty="0"/>
              <a:t> того, </a:t>
            </a:r>
            <a:r>
              <a:rPr lang="ru-RU" sz="2400" dirty="0" err="1"/>
              <a:t>що</a:t>
            </a:r>
            <a:r>
              <a:rPr lang="ru-RU" sz="2400" dirty="0"/>
              <a:t> дала природа, та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привласнення</a:t>
            </a:r>
            <a:r>
              <a:rPr lang="ru-RU" sz="2400" dirty="0"/>
              <a:t> у </a:t>
            </a:r>
            <a:r>
              <a:rPr lang="ru-RU" sz="2400" dirty="0" err="1"/>
              <a:t>формі</a:t>
            </a:r>
            <a:r>
              <a:rPr lang="ru-RU" sz="2400" dirty="0"/>
              <a:t>, </a:t>
            </a:r>
            <a:r>
              <a:rPr lang="ru-RU" sz="2400" dirty="0" err="1"/>
              <a:t>придатній</a:t>
            </a:r>
            <a:r>
              <a:rPr lang="ru-RU" sz="2400" dirty="0"/>
              <a:t> для </a:t>
            </a:r>
            <a:r>
              <a:rPr lang="ru-RU" sz="2400" dirty="0" err="1"/>
              <a:t>задоволення</a:t>
            </a:r>
            <a:r>
              <a:rPr lang="ru-RU" sz="2400" dirty="0"/>
              <a:t> </a:t>
            </a:r>
            <a:r>
              <a:rPr lang="uk-UA" sz="2400" dirty="0"/>
              <a:t>людських потреб.</a:t>
            </a:r>
          </a:p>
        </p:txBody>
      </p:sp>
    </p:spTree>
    <p:extLst>
      <p:ext uri="{BB962C8B-B14F-4D97-AF65-F5344CB8AC3E}">
        <p14:creationId xmlns:p14="http://schemas.microsoft.com/office/powerpoint/2010/main" val="3091999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3AAF6B-901C-4946-B216-000FDDCBD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963" y="612559"/>
            <a:ext cx="11469949" cy="5564404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З </a:t>
            </a:r>
            <a:r>
              <a:rPr lang="ru-RU" sz="2400" dirty="0" err="1"/>
              <a:t>соціального</a:t>
            </a:r>
            <a:r>
              <a:rPr lang="ru-RU" sz="2400" dirty="0"/>
              <a:t> </a:t>
            </a:r>
            <a:r>
              <a:rPr lang="ru-RU" sz="2400" dirty="0" err="1"/>
              <a:t>погляду</a:t>
            </a:r>
            <a:r>
              <a:rPr lang="ru-RU" sz="2400" dirty="0"/>
              <a:t>, </a:t>
            </a:r>
            <a:r>
              <a:rPr lang="ru-RU" sz="2400" dirty="0" err="1"/>
              <a:t>праця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свідома</a:t>
            </a:r>
            <a:r>
              <a:rPr lang="ru-RU" sz="2400" dirty="0"/>
              <a:t>, </a:t>
            </a:r>
            <a:r>
              <a:rPr lang="ru-RU" sz="2400" dirty="0" err="1"/>
              <a:t>універсальна</a:t>
            </a:r>
            <a:r>
              <a:rPr lang="ru-RU" sz="2400" dirty="0"/>
              <a:t> і </a:t>
            </a:r>
            <a:r>
              <a:rPr lang="ru-RU" sz="2400" dirty="0" err="1"/>
              <a:t>організована</a:t>
            </a:r>
            <a:r>
              <a:rPr lang="ru-RU" sz="2400" dirty="0"/>
              <a:t> </a:t>
            </a:r>
            <a:r>
              <a:rPr lang="ru-RU" sz="2400" dirty="0" err="1"/>
              <a:t>людська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, </a:t>
            </a:r>
            <a:r>
              <a:rPr lang="ru-RU" sz="2400" dirty="0" err="1"/>
              <a:t>зміст</a:t>
            </a:r>
            <a:r>
              <a:rPr lang="ru-RU" sz="2400" dirty="0"/>
              <a:t> і характер </a:t>
            </a:r>
            <a:r>
              <a:rPr lang="ru-RU" sz="2400" dirty="0" err="1"/>
              <a:t>якої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</a:t>
            </a:r>
            <a:r>
              <a:rPr lang="ru-RU" sz="2400" dirty="0" err="1"/>
              <a:t>ступенем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і </a:t>
            </a:r>
            <a:r>
              <a:rPr lang="ru-RU" sz="2400" dirty="0" err="1"/>
              <a:t>особливостями</a:t>
            </a:r>
            <a:r>
              <a:rPr lang="ru-RU" sz="2400" dirty="0"/>
              <a:t> </a:t>
            </a:r>
            <a:r>
              <a:rPr lang="ru-RU" sz="2400" dirty="0" err="1"/>
              <a:t>суспільних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, в межах </a:t>
            </a:r>
            <a:r>
              <a:rPr lang="ru-RU" sz="2400" dirty="0" err="1"/>
              <a:t>яких</a:t>
            </a:r>
            <a:r>
              <a:rPr lang="ru-RU" sz="2400" dirty="0"/>
              <a:t> вона </a:t>
            </a:r>
            <a:r>
              <a:rPr lang="ru-RU" sz="2400" dirty="0" err="1"/>
              <a:t>здійснюється</a:t>
            </a:r>
            <a:r>
              <a:rPr lang="ru-RU" sz="2400" dirty="0"/>
              <a:t>, </a:t>
            </a:r>
            <a:r>
              <a:rPr lang="ru-RU" sz="2400" dirty="0" err="1"/>
              <a:t>людина</a:t>
            </a:r>
            <a:r>
              <a:rPr lang="ru-RU" sz="2400" dirty="0"/>
              <a:t> </a:t>
            </a:r>
            <a:r>
              <a:rPr lang="ru-RU" sz="2400" dirty="0" err="1"/>
              <a:t>самостверджується</a:t>
            </a:r>
            <a:r>
              <a:rPr lang="ru-RU" sz="2400" dirty="0"/>
              <a:t> в </a:t>
            </a:r>
            <a:r>
              <a:rPr lang="ru-RU" sz="2400" dirty="0" err="1"/>
              <a:t>ній</a:t>
            </a:r>
            <a:r>
              <a:rPr lang="ru-RU" sz="2400" dirty="0"/>
              <a:t> як </a:t>
            </a:r>
            <a:r>
              <a:rPr lang="ru-RU" sz="2400" dirty="0" err="1"/>
              <a:t>генетична</a:t>
            </a:r>
            <a:r>
              <a:rPr lang="ru-RU" sz="2400" dirty="0"/>
              <a:t> </a:t>
            </a:r>
            <a:r>
              <a:rPr lang="ru-RU" sz="2400" dirty="0" err="1"/>
              <a:t>істота</a:t>
            </a:r>
            <a:r>
              <a:rPr lang="ru-RU" sz="2400" dirty="0"/>
              <a:t>, </a:t>
            </a:r>
            <a:r>
              <a:rPr lang="ru-RU" sz="2400" dirty="0" err="1"/>
              <a:t>створюючи</a:t>
            </a:r>
            <a:r>
              <a:rPr lang="ru-RU" sz="2400" dirty="0"/>
              <a:t> </a:t>
            </a:r>
            <a:r>
              <a:rPr lang="ru-RU" sz="2400" dirty="0" err="1"/>
              <a:t>матеріальні</a:t>
            </a:r>
            <a:r>
              <a:rPr lang="ru-RU" sz="2400" dirty="0"/>
              <a:t> і </a:t>
            </a:r>
            <a:r>
              <a:rPr lang="ru-RU" sz="2400" dirty="0" err="1"/>
              <a:t>духовні</a:t>
            </a:r>
            <a:r>
              <a:rPr lang="ru-RU" sz="2400" dirty="0"/>
              <a:t> </a:t>
            </a:r>
            <a:r>
              <a:rPr lang="ru-RU" sz="2400" dirty="0" err="1"/>
              <a:t>цінності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задовольняють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потреби.</a:t>
            </a:r>
          </a:p>
          <a:p>
            <a:pPr algn="just"/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взаємодія</a:t>
            </a:r>
            <a:r>
              <a:rPr lang="ru-RU" sz="2400" dirty="0"/>
              <a:t> </a:t>
            </a:r>
            <a:r>
              <a:rPr lang="ru-RU" sz="2400" dirty="0" err="1"/>
              <a:t>суб’єкта</a:t>
            </a:r>
            <a:r>
              <a:rPr lang="ru-RU" sz="2400" dirty="0"/>
              <a:t> з </a:t>
            </a:r>
            <a:r>
              <a:rPr lang="ru-RU" sz="2400" dirty="0" err="1"/>
              <a:t>об’єктом</a:t>
            </a:r>
            <a:r>
              <a:rPr lang="ru-RU" sz="2400" dirty="0"/>
              <a:t>, </a:t>
            </a:r>
            <a:r>
              <a:rPr lang="ru-RU" sz="2400" dirty="0" err="1"/>
              <a:t>людини</a:t>
            </a:r>
            <a:r>
              <a:rPr lang="ru-RU" sz="2400" dirty="0"/>
              <a:t> з природою для </a:t>
            </a:r>
            <a:r>
              <a:rPr lang="ru-RU" sz="2400" dirty="0" err="1"/>
              <a:t>перетворення</a:t>
            </a:r>
            <a:r>
              <a:rPr lang="ru-RU" sz="2400" dirty="0"/>
              <a:t> </a:t>
            </a:r>
            <a:r>
              <a:rPr lang="ru-RU" sz="2400" dirty="0" err="1"/>
              <a:t>ідеального</a:t>
            </a:r>
            <a:r>
              <a:rPr lang="ru-RU" sz="2400" dirty="0"/>
              <a:t> результату,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був</a:t>
            </a:r>
            <a:r>
              <a:rPr lang="ru-RU" sz="2400" dirty="0"/>
              <a:t> на початку </a:t>
            </a:r>
            <a:r>
              <a:rPr lang="ru-RU" sz="2400" dirty="0" err="1"/>
              <a:t>уявним</a:t>
            </a:r>
            <a:r>
              <a:rPr lang="ru-RU" sz="2400" dirty="0"/>
              <a:t>, на </a:t>
            </a:r>
            <a:r>
              <a:rPr lang="ru-RU" sz="2400" dirty="0" err="1"/>
              <a:t>реальний</a:t>
            </a:r>
            <a:r>
              <a:rPr lang="ru-RU" sz="2400" dirty="0"/>
              <a:t> продукт </a:t>
            </a:r>
            <a:r>
              <a:rPr lang="ru-RU" sz="2400" dirty="0" err="1"/>
              <a:t>праці</a:t>
            </a:r>
            <a:r>
              <a:rPr lang="ru-RU" sz="2400" dirty="0"/>
              <a:t> в </a:t>
            </a:r>
            <a:r>
              <a:rPr lang="ru-RU" sz="2400" dirty="0" err="1"/>
              <a:t>кінці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, з </a:t>
            </a:r>
            <a:r>
              <a:rPr lang="ru-RU" sz="2400" dirty="0" err="1"/>
              <a:t>використанням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 і </a:t>
            </a:r>
            <a:r>
              <a:rPr lang="ru-RU" sz="2400" dirty="0" err="1"/>
              <a:t>рухів</a:t>
            </a:r>
            <a:r>
              <a:rPr lang="ru-RU" sz="2400" dirty="0"/>
              <a:t> і в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uk-UA" sz="2400" dirty="0"/>
              <a:t>певних  взаємовідносин між людьми.</a:t>
            </a:r>
          </a:p>
          <a:p>
            <a:pPr algn="just"/>
            <a:r>
              <a:rPr lang="ru-RU" sz="2400" dirty="0" err="1"/>
              <a:t>Цілі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динамічна</a:t>
            </a:r>
            <a:r>
              <a:rPr lang="ru-RU" sz="2400" dirty="0"/>
              <a:t> модель </a:t>
            </a:r>
            <a:r>
              <a:rPr lang="ru-RU" sz="2400" dirty="0" err="1"/>
              <a:t>майбутнього</a:t>
            </a:r>
            <a:r>
              <a:rPr lang="ru-RU" sz="2400" dirty="0"/>
              <a:t> результату </a:t>
            </a:r>
            <a:r>
              <a:rPr lang="ru-RU" sz="2400" dirty="0" err="1"/>
              <a:t>діяльності</a:t>
            </a:r>
            <a:r>
              <a:rPr lang="ru-RU" sz="2400" dirty="0"/>
              <a:t>, яка </a:t>
            </a:r>
            <a:r>
              <a:rPr lang="ru-RU" sz="2400" dirty="0" err="1"/>
              <a:t>визначає</a:t>
            </a:r>
            <a:r>
              <a:rPr lang="ru-RU" sz="2400" dirty="0"/>
              <a:t> систему </a:t>
            </a:r>
            <a:r>
              <a:rPr lang="ru-RU" sz="2400" dirty="0" err="1"/>
              <a:t>дій</a:t>
            </a:r>
            <a:r>
              <a:rPr lang="ru-RU" sz="2400" dirty="0"/>
              <a:t> та </a:t>
            </a:r>
            <a:r>
              <a:rPr lang="ru-RU" sz="2400" dirty="0" err="1"/>
              <a:t>рухів</a:t>
            </a:r>
            <a:r>
              <a:rPr lang="ru-RU" sz="2400" dirty="0"/>
              <a:t>, </a:t>
            </a:r>
            <a:r>
              <a:rPr lang="ru-RU" sz="2400" dirty="0" err="1"/>
              <a:t>необхідних</a:t>
            </a:r>
            <a:r>
              <a:rPr lang="ru-RU" sz="2400" dirty="0"/>
              <a:t> для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досягнення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48944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E164AC-2054-4A02-B7A2-DDE8E5FB1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6" y="594804"/>
            <a:ext cx="11283518" cy="5983549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Рутинна </a:t>
            </a:r>
            <a:r>
              <a:rPr lang="ru-RU" sz="2000" dirty="0" err="1"/>
              <a:t>праця</a:t>
            </a:r>
            <a:r>
              <a:rPr lang="ru-RU" sz="2000" dirty="0"/>
              <a:t> 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праця</a:t>
            </a:r>
            <a:r>
              <a:rPr lang="ru-RU" sz="2000" dirty="0"/>
              <a:t>, </a:t>
            </a:r>
            <a:r>
              <a:rPr lang="ru-RU" sz="2000" dirty="0" err="1"/>
              <a:t>основними</a:t>
            </a:r>
            <a:r>
              <a:rPr lang="ru-RU" sz="2000" dirty="0"/>
              <a:t> </a:t>
            </a:r>
            <a:r>
              <a:rPr lang="ru-RU" sz="2000" dirty="0" err="1"/>
              <a:t>ознаками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є </a:t>
            </a:r>
            <a:r>
              <a:rPr lang="ru-RU" sz="2000" dirty="0" err="1"/>
              <a:t>стандартність</a:t>
            </a:r>
            <a:r>
              <a:rPr lang="ru-RU" sz="2000" dirty="0"/>
              <a:t>, </a:t>
            </a:r>
            <a:r>
              <a:rPr lang="uk-UA" sz="2000" dirty="0"/>
              <a:t>однотипність, досягнення цілі не передбачає змін умов, корекції цілі і дій. Вона </a:t>
            </a:r>
            <a:r>
              <a:rPr lang="ru-RU" sz="2000" dirty="0" err="1"/>
              <a:t>виконується</a:t>
            </a:r>
            <a:r>
              <a:rPr lang="ru-RU" sz="2000" dirty="0"/>
              <a:t> </a:t>
            </a:r>
            <a:r>
              <a:rPr lang="ru-RU" sz="2000" dirty="0" err="1"/>
              <a:t>механічно</a:t>
            </a:r>
            <a:r>
              <a:rPr lang="ru-RU" sz="2000" dirty="0"/>
              <a:t> і </a:t>
            </a:r>
            <a:r>
              <a:rPr lang="ru-RU" sz="2000" dirty="0" err="1"/>
              <a:t>може</a:t>
            </a:r>
            <a:r>
              <a:rPr lang="ru-RU" sz="2000" dirty="0"/>
              <a:t> бути легко </a:t>
            </a:r>
            <a:r>
              <a:rPr lang="ru-RU" sz="2000" dirty="0" err="1"/>
              <a:t>автоматизована</a:t>
            </a:r>
            <a:r>
              <a:rPr lang="ru-RU" sz="2000" dirty="0"/>
              <a:t>, з </a:t>
            </a:r>
            <a:r>
              <a:rPr lang="ru-RU" sz="2000" dirty="0" err="1"/>
              <a:t>тим</a:t>
            </a:r>
            <a:r>
              <a:rPr lang="ru-RU" sz="2000" dirty="0"/>
              <a:t>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людина</a:t>
            </a:r>
            <a:r>
              <a:rPr lang="ru-RU" sz="2000" dirty="0"/>
              <a:t> не </a:t>
            </a:r>
            <a:r>
              <a:rPr lang="ru-RU" sz="2000" dirty="0" err="1"/>
              <a:t>сприймала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як </a:t>
            </a:r>
            <a:r>
              <a:rPr lang="ru-RU" sz="2000" dirty="0" err="1"/>
              <a:t>важкий</a:t>
            </a:r>
            <a:r>
              <a:rPr lang="ru-RU" sz="2000" dirty="0"/>
              <a:t> </a:t>
            </a:r>
            <a:r>
              <a:rPr lang="ru-RU" sz="2000" dirty="0" err="1"/>
              <a:t>тягар</a:t>
            </a:r>
            <a:r>
              <a:rPr lang="ru-RU" sz="2000" dirty="0"/>
              <a:t>, як </a:t>
            </a:r>
            <a:r>
              <a:rPr lang="ru-RU" sz="2000" dirty="0" err="1"/>
              <a:t>прокляття</a:t>
            </a:r>
            <a:r>
              <a:rPr lang="ru-RU" sz="2000" dirty="0"/>
              <a:t>, не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обтяжливою</a:t>
            </a:r>
            <a:r>
              <a:rPr lang="ru-RU" sz="2000" dirty="0"/>
              <a:t> та </a:t>
            </a:r>
            <a:r>
              <a:rPr lang="ru-RU" sz="2000" dirty="0" err="1"/>
              <a:t>відразливою</a:t>
            </a:r>
            <a:r>
              <a:rPr lang="ru-RU" sz="2000" dirty="0"/>
              <a:t>. Продукт </a:t>
            </a:r>
            <a:r>
              <a:rPr lang="ru-RU" sz="2000" dirty="0" err="1"/>
              <a:t>рутинної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 – </a:t>
            </a:r>
            <a:r>
              <a:rPr lang="ru-RU" sz="2000" dirty="0" err="1"/>
              <a:t>це</a:t>
            </a:r>
            <a:r>
              <a:rPr lang="ru-RU" sz="2000" dirty="0"/>
              <a:t> результат </a:t>
            </a:r>
            <a:r>
              <a:rPr lang="ru-RU" sz="2000" dirty="0" err="1"/>
              <a:t>репродуктивних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Творча</a:t>
            </a:r>
            <a:r>
              <a:rPr lang="ru-RU" sz="2000" dirty="0"/>
              <a:t> </a:t>
            </a:r>
            <a:r>
              <a:rPr lang="ru-RU" sz="2000" dirty="0" err="1"/>
              <a:t>праця</a:t>
            </a:r>
            <a:r>
              <a:rPr lang="ru-RU" sz="2000" dirty="0"/>
              <a:t> </a:t>
            </a:r>
            <a:r>
              <a:rPr lang="ru-RU" sz="2000" b="1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праця</a:t>
            </a:r>
            <a:r>
              <a:rPr lang="ru-RU" sz="2000" dirty="0"/>
              <a:t>, яка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реалізацію</a:t>
            </a:r>
            <a:r>
              <a:rPr lang="ru-RU" sz="2000" dirty="0"/>
              <a:t> </a:t>
            </a:r>
            <a:r>
              <a:rPr lang="ru-RU" sz="2000" dirty="0" err="1"/>
              <a:t>інтелектуальних</a:t>
            </a:r>
            <a:r>
              <a:rPr lang="ru-RU" sz="2000" dirty="0"/>
              <a:t> </a:t>
            </a:r>
            <a:r>
              <a:rPr lang="ru-RU" sz="2000" dirty="0" err="1"/>
              <a:t>потенцій</a:t>
            </a:r>
            <a:r>
              <a:rPr lang="ru-RU" sz="2000" dirty="0"/>
              <a:t> </a:t>
            </a:r>
            <a:r>
              <a:rPr lang="ru-RU" sz="2000" dirty="0" err="1"/>
              <a:t>індивіда</a:t>
            </a:r>
            <a:r>
              <a:rPr lang="ru-RU" sz="2000" dirty="0"/>
              <a:t>, </a:t>
            </a:r>
            <a:r>
              <a:rPr lang="ru-RU" sz="2000" dirty="0" err="1"/>
              <a:t>внесення</a:t>
            </a:r>
            <a:r>
              <a:rPr lang="ru-RU" sz="2000" dirty="0"/>
              <a:t> нового в </a:t>
            </a:r>
            <a:r>
              <a:rPr lang="ru-RU" sz="2000" dirty="0" err="1"/>
              <a:t>процес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, </a:t>
            </a:r>
            <a:r>
              <a:rPr lang="ru-RU" sz="2000" dirty="0" err="1"/>
              <a:t>удосконалення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 і </a:t>
            </a:r>
            <a:r>
              <a:rPr lang="ru-RU" sz="2000" dirty="0" err="1"/>
              <a:t>рухів</a:t>
            </a:r>
            <a:r>
              <a:rPr lang="ru-RU" sz="2000" dirty="0"/>
              <a:t>, </a:t>
            </a:r>
            <a:r>
              <a:rPr lang="ru-RU" sz="2000" dirty="0" err="1"/>
              <a:t>спрямованих</a:t>
            </a:r>
            <a:r>
              <a:rPr lang="ru-RU" sz="2000" dirty="0"/>
              <a:t> на </a:t>
            </a:r>
            <a:r>
              <a:rPr lang="uk-UA" sz="2000" dirty="0"/>
              <a:t>досягнення цілі. Результату творчої праці передує робота думки. Інтуїція і </a:t>
            </a:r>
            <a:r>
              <a:rPr lang="ru-RU" sz="2000" dirty="0" err="1"/>
              <a:t>натхнення</a:t>
            </a:r>
            <a:r>
              <a:rPr lang="ru-RU" sz="2000" dirty="0"/>
              <a:t> як характеристики </a:t>
            </a:r>
            <a:r>
              <a:rPr lang="ru-RU" sz="2000" dirty="0" err="1"/>
              <a:t>творчої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 не </a:t>
            </a:r>
            <a:r>
              <a:rPr lang="ru-RU" sz="2000" dirty="0" err="1"/>
              <a:t>протистоять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 </a:t>
            </a:r>
            <a:r>
              <a:rPr lang="ru-RU" sz="2000" dirty="0" err="1"/>
              <a:t>взагалі</a:t>
            </a:r>
            <a:r>
              <a:rPr lang="ru-RU" sz="2000" dirty="0"/>
              <a:t>, </a:t>
            </a:r>
            <a:r>
              <a:rPr lang="ru-RU" sz="2000" dirty="0" err="1"/>
              <a:t>здебільшого</a:t>
            </a:r>
            <a:r>
              <a:rPr lang="ru-RU" sz="2000" dirty="0"/>
              <a:t> вони </a:t>
            </a:r>
            <a:r>
              <a:rPr lang="ru-RU" sz="2000" dirty="0" err="1"/>
              <a:t>самі</a:t>
            </a:r>
            <a:r>
              <a:rPr lang="ru-RU" sz="2000" dirty="0"/>
              <a:t> результат, </a:t>
            </a:r>
            <a:r>
              <a:rPr lang="ru-RU" sz="2000" dirty="0" err="1"/>
              <a:t>підсумковий</a:t>
            </a:r>
            <a:r>
              <a:rPr lang="ru-RU" sz="2000" dirty="0"/>
              <a:t> момент особливого </a:t>
            </a:r>
            <a:r>
              <a:rPr lang="ru-RU" sz="2000" dirty="0" err="1"/>
              <a:t>піднесення</a:t>
            </a:r>
            <a:r>
              <a:rPr lang="ru-RU" sz="2000" dirty="0"/>
              <a:t>, </a:t>
            </a:r>
            <a:r>
              <a:rPr lang="ru-RU" sz="2000" dirty="0" err="1"/>
              <a:t>зосередження</a:t>
            </a:r>
            <a:r>
              <a:rPr lang="ru-RU" sz="2000" dirty="0"/>
              <a:t> </a:t>
            </a:r>
            <a:r>
              <a:rPr lang="ru-RU" sz="2000" dirty="0" err="1"/>
              <a:t>фізичних</a:t>
            </a:r>
            <a:r>
              <a:rPr lang="ru-RU" sz="2000" dirty="0"/>
              <a:t> і </a:t>
            </a:r>
            <a:r>
              <a:rPr lang="ru-RU" sz="2000" dirty="0" err="1"/>
              <a:t>духовних</a:t>
            </a:r>
            <a:r>
              <a:rPr lang="ru-RU" sz="2000" dirty="0"/>
              <a:t> сил,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спрямовує</a:t>
            </a:r>
            <a:r>
              <a:rPr lang="ru-RU" sz="2000" dirty="0"/>
              <a:t> воля </a:t>
            </a:r>
            <a:r>
              <a:rPr lang="ru-RU" sz="2000" dirty="0" err="1"/>
              <a:t>людини</a:t>
            </a:r>
            <a:r>
              <a:rPr lang="ru-RU" sz="2000" dirty="0"/>
              <a:t> на 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uk-UA" sz="2000" dirty="0"/>
              <a:t>певного продукту.</a:t>
            </a:r>
          </a:p>
          <a:p>
            <a:pPr algn="just"/>
            <a:r>
              <a:rPr lang="ru-RU" sz="2000" dirty="0" err="1"/>
              <a:t>Відношення</a:t>
            </a:r>
            <a:r>
              <a:rPr lang="ru-RU" sz="2000" dirty="0"/>
              <a:t> до </a:t>
            </a:r>
            <a:r>
              <a:rPr lang="ru-RU" sz="2000" dirty="0" err="1"/>
              <a:t>праці</a:t>
            </a:r>
            <a:r>
              <a:rPr lang="ru-RU" sz="2000" dirty="0"/>
              <a:t> – </a:t>
            </a:r>
            <a:r>
              <a:rPr lang="ru-RU" sz="2000" dirty="0" err="1"/>
              <a:t>це</a:t>
            </a:r>
            <a:r>
              <a:rPr lang="ru-RU" sz="2000" dirty="0"/>
              <a:t> складне </a:t>
            </a:r>
            <a:r>
              <a:rPr lang="ru-RU" sz="2000" dirty="0" err="1"/>
              <a:t>соціальне</a:t>
            </a:r>
            <a:r>
              <a:rPr lang="ru-RU" sz="2000" dirty="0"/>
              <a:t> </a:t>
            </a:r>
            <a:r>
              <a:rPr lang="ru-RU" sz="2000" dirty="0" err="1"/>
              <a:t>явище</a:t>
            </a:r>
            <a:r>
              <a:rPr lang="ru-RU" sz="2000" dirty="0"/>
              <a:t>, </a:t>
            </a:r>
            <a:r>
              <a:rPr lang="ru-RU" sz="2000" dirty="0" err="1"/>
              <a:t>вираз</a:t>
            </a:r>
            <a:r>
              <a:rPr lang="ru-RU" sz="2000" dirty="0"/>
              <a:t> </a:t>
            </a:r>
            <a:r>
              <a:rPr lang="ru-RU" sz="2000" dirty="0" err="1"/>
              <a:t>трудової</a:t>
            </a:r>
            <a:r>
              <a:rPr lang="ru-RU" sz="2000" dirty="0"/>
              <a:t> </a:t>
            </a:r>
            <a:r>
              <a:rPr lang="ru-RU" sz="2000" dirty="0" err="1"/>
              <a:t>активності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в </a:t>
            </a:r>
            <a:r>
              <a:rPr lang="ru-RU" sz="2000" dirty="0" err="1"/>
              <a:t>системі</a:t>
            </a:r>
            <a:r>
              <a:rPr lang="ru-RU" sz="2000" dirty="0"/>
              <a:t> </a:t>
            </a:r>
            <a:r>
              <a:rPr lang="ru-RU" sz="2000" dirty="0" err="1"/>
              <a:t>трудових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 </a:t>
            </a:r>
            <a:r>
              <a:rPr lang="ru-RU" sz="2000" dirty="0" err="1"/>
              <a:t>суспільства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відображає</a:t>
            </a:r>
            <a:r>
              <a:rPr lang="ru-RU" sz="2000" dirty="0"/>
              <a:t> </a:t>
            </a:r>
            <a:r>
              <a:rPr lang="ru-RU" sz="2000" dirty="0" err="1"/>
              <a:t>ставлення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групи</a:t>
            </a:r>
            <a:r>
              <a:rPr lang="ru-RU" sz="2000" dirty="0"/>
              <a:t> людей до </a:t>
            </a:r>
            <a:r>
              <a:rPr lang="ru-RU" sz="2000" dirty="0" err="1"/>
              <a:t>конкретних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трудової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та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. На </a:t>
            </a:r>
            <a:r>
              <a:rPr lang="ru-RU" sz="2000" dirty="0" err="1"/>
              <a:t>рівні</a:t>
            </a:r>
            <a:r>
              <a:rPr lang="ru-RU" sz="2000" dirty="0"/>
              <a:t> </a:t>
            </a:r>
            <a:r>
              <a:rPr lang="ru-RU" sz="2000" dirty="0" err="1"/>
              <a:t>індивіда</a:t>
            </a:r>
            <a:r>
              <a:rPr lang="ru-RU" sz="2000" dirty="0"/>
              <a:t> </a:t>
            </a:r>
            <a:r>
              <a:rPr lang="ru-RU" sz="2000" dirty="0" err="1"/>
              <a:t>відношення</a:t>
            </a:r>
            <a:r>
              <a:rPr lang="ru-RU" sz="2000" dirty="0"/>
              <a:t> до </a:t>
            </a:r>
            <a:r>
              <a:rPr lang="ru-RU" sz="2000" dirty="0" err="1"/>
              <a:t>праці</a:t>
            </a:r>
            <a:r>
              <a:rPr lang="ru-RU" sz="2000" dirty="0"/>
              <a:t> </a:t>
            </a:r>
            <a:r>
              <a:rPr lang="ru-RU" sz="2000" dirty="0" err="1"/>
              <a:t>проявляється</a:t>
            </a:r>
            <a:r>
              <a:rPr lang="ru-RU" sz="2000" dirty="0"/>
              <a:t> в </a:t>
            </a:r>
            <a:r>
              <a:rPr lang="ru-RU" sz="2000" dirty="0" err="1"/>
              <a:t>емоційній</a:t>
            </a:r>
            <a:r>
              <a:rPr lang="ru-RU" sz="2000" dirty="0"/>
              <a:t> </a:t>
            </a:r>
            <a:r>
              <a:rPr lang="ru-RU" sz="2000" dirty="0" err="1"/>
              <a:t>схильності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відчуженості</a:t>
            </a:r>
            <a:r>
              <a:rPr lang="ru-RU" sz="2000" dirty="0"/>
              <a:t> по </a:t>
            </a:r>
            <a:r>
              <a:rPr lang="ru-RU" sz="2000" dirty="0" err="1"/>
              <a:t>відношенню</a:t>
            </a:r>
            <a:r>
              <a:rPr lang="ru-RU" sz="2000" dirty="0"/>
              <a:t> до </a:t>
            </a:r>
            <a:r>
              <a:rPr lang="ru-RU" sz="2000" dirty="0" err="1"/>
              <a:t>своєї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, у </a:t>
            </a:r>
            <a:r>
              <a:rPr lang="ru-RU" sz="2000" dirty="0" err="1"/>
              <a:t>розумінні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доцільності</a:t>
            </a:r>
            <a:r>
              <a:rPr lang="ru-RU" sz="2000" dirty="0"/>
              <a:t> і </a:t>
            </a:r>
            <a:r>
              <a:rPr lang="ru-RU" sz="2000" dirty="0" err="1"/>
              <a:t>залежить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uk-UA" sz="2000" dirty="0"/>
              <a:t>цінностей, установок, потреб, мотивів.</a:t>
            </a:r>
          </a:p>
        </p:txBody>
      </p:sp>
    </p:spTree>
    <p:extLst>
      <p:ext uri="{BB962C8B-B14F-4D97-AF65-F5344CB8AC3E}">
        <p14:creationId xmlns:p14="http://schemas.microsoft.com/office/powerpoint/2010/main" val="369618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E753F4-EC87-4CD2-A0DB-D7C5C2883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51" y="514905"/>
            <a:ext cx="11185864" cy="5662058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Цінність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об’єкт</a:t>
            </a:r>
            <a:r>
              <a:rPr lang="ru-RU" sz="2400" dirty="0"/>
              <a:t>, </a:t>
            </a:r>
            <a:r>
              <a:rPr lang="ru-RU" sz="2400" dirty="0" err="1"/>
              <a:t>котрий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певне</a:t>
            </a:r>
            <a:r>
              <a:rPr lang="ru-RU" sz="2400" dirty="0"/>
              <a:t> </a:t>
            </a:r>
            <a:r>
              <a:rPr lang="ru-RU" sz="2400" dirty="0" err="1"/>
              <a:t>емпіричне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 для </a:t>
            </a:r>
            <a:r>
              <a:rPr lang="ru-RU" sz="2400" dirty="0" err="1"/>
              <a:t>соціальної</a:t>
            </a:r>
            <a:r>
              <a:rPr lang="ru-RU" sz="2400" dirty="0"/>
              <a:t> </a:t>
            </a:r>
            <a:r>
              <a:rPr lang="ru-RU" sz="2400" dirty="0" err="1"/>
              <a:t>групи</a:t>
            </a:r>
            <a:r>
              <a:rPr lang="ru-RU" sz="2400" dirty="0"/>
              <a:t> і тому </a:t>
            </a:r>
            <a:r>
              <a:rPr lang="ru-RU" sz="2400" dirty="0" err="1"/>
              <a:t>може</a:t>
            </a:r>
            <a:r>
              <a:rPr lang="ru-RU" sz="2400" dirty="0"/>
              <a:t> бути предметом </a:t>
            </a:r>
            <a:r>
              <a:rPr lang="ru-RU" sz="2400" dirty="0" err="1"/>
              <a:t>спільних</a:t>
            </a:r>
            <a:r>
              <a:rPr lang="ru-RU" sz="2400" dirty="0"/>
              <a:t> </a:t>
            </a:r>
            <a:r>
              <a:rPr lang="ru-RU" sz="2400" dirty="0" err="1"/>
              <a:t>інтересів</a:t>
            </a:r>
            <a:r>
              <a:rPr lang="ru-RU" sz="2400" dirty="0"/>
              <a:t> та </a:t>
            </a:r>
            <a:r>
              <a:rPr lang="ru-RU" sz="2400" dirty="0" err="1"/>
              <a:t>діяльності</a:t>
            </a:r>
            <a:r>
              <a:rPr lang="ru-RU" sz="2400" dirty="0"/>
              <a:t>. </a:t>
            </a:r>
            <a:r>
              <a:rPr lang="ru-RU" sz="2400" dirty="0" err="1"/>
              <a:t>Суспільна</a:t>
            </a:r>
            <a:r>
              <a:rPr lang="ru-RU" sz="2400" dirty="0"/>
              <a:t> </a:t>
            </a:r>
            <a:r>
              <a:rPr lang="ru-RU" sz="2400" dirty="0" err="1"/>
              <a:t>цінність</a:t>
            </a:r>
            <a:r>
              <a:rPr lang="ru-RU" sz="2400" dirty="0"/>
              <a:t> предмета не </a:t>
            </a:r>
            <a:r>
              <a:rPr lang="ru-RU" sz="2400" dirty="0" err="1"/>
              <a:t>тотожна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фізичній</a:t>
            </a:r>
            <a:r>
              <a:rPr lang="ru-RU" sz="2400" dirty="0"/>
              <a:t> </a:t>
            </a:r>
            <a:r>
              <a:rPr lang="ru-RU" sz="2400" dirty="0" err="1"/>
              <a:t>природі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вона </a:t>
            </a:r>
            <a:r>
              <a:rPr lang="ru-RU" sz="2400" dirty="0" err="1"/>
              <a:t>постає</a:t>
            </a:r>
            <a:r>
              <a:rPr lang="ru-RU" sz="2400" dirty="0"/>
              <a:t> в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uk-UA" sz="2400" dirty="0"/>
              <a:t>співвідношення об’єкта з людською дією.</a:t>
            </a:r>
          </a:p>
          <a:p>
            <a:pPr algn="just"/>
            <a:r>
              <a:rPr lang="ru-RU" sz="2400" dirty="0"/>
              <a:t>Установка – </a:t>
            </a:r>
            <a:r>
              <a:rPr lang="ru-RU" sz="2400" dirty="0" err="1"/>
              <a:t>це</a:t>
            </a:r>
            <a:r>
              <a:rPr lang="ru-RU" sz="2400" dirty="0"/>
              <a:t> форма </a:t>
            </a:r>
            <a:r>
              <a:rPr lang="ru-RU" sz="2400" dirty="0" err="1"/>
              <a:t>індивідуальної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, </a:t>
            </a:r>
            <a:r>
              <a:rPr lang="ru-RU" sz="2400" dirty="0" err="1"/>
              <a:t>суб’єктивний</a:t>
            </a:r>
            <a:r>
              <a:rPr lang="ru-RU" sz="2400" dirty="0"/>
              <a:t> </a:t>
            </a:r>
            <a:r>
              <a:rPr lang="ru-RU" sz="2400" dirty="0" err="1"/>
              <a:t>відповідник</a:t>
            </a:r>
            <a:r>
              <a:rPr lang="ru-RU" sz="2400" dirty="0"/>
              <a:t> </a:t>
            </a:r>
            <a:r>
              <a:rPr lang="uk-UA" sz="2400" dirty="0"/>
              <a:t>тієї чи іншої соціальної цінності, певний психологічний процес, який </a:t>
            </a:r>
            <a:r>
              <a:rPr lang="ru-RU" sz="2400" dirty="0" err="1"/>
              <a:t>співвідноситься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соціальним</a:t>
            </a:r>
            <a:r>
              <a:rPr lang="ru-RU" sz="2400" dirty="0"/>
              <a:t> </a:t>
            </a:r>
            <a:r>
              <a:rPr lang="ru-RU" sz="2400" dirty="0" err="1"/>
              <a:t>світом</a:t>
            </a:r>
            <a:r>
              <a:rPr lang="ru-RU" sz="2400" dirty="0"/>
              <a:t> та </a:t>
            </a:r>
            <a:r>
              <a:rPr lang="ru-RU" sz="2400" dirty="0" err="1"/>
              <a:t>існуючою</a:t>
            </a:r>
            <a:r>
              <a:rPr lang="ru-RU" sz="2400" dirty="0"/>
              <a:t> системою </a:t>
            </a:r>
            <a:r>
              <a:rPr lang="ru-RU" sz="2400" dirty="0" err="1"/>
              <a:t>цінностей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Потреба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основна</a:t>
            </a:r>
            <a:r>
              <a:rPr lang="ru-RU" sz="2400" dirty="0"/>
              <a:t> </a:t>
            </a:r>
            <a:r>
              <a:rPr lang="ru-RU" sz="2400" dirty="0" err="1"/>
              <a:t>рушійна</a:t>
            </a:r>
            <a:r>
              <a:rPr lang="ru-RU" sz="2400" dirty="0"/>
              <a:t> сила </a:t>
            </a:r>
            <a:r>
              <a:rPr lang="ru-RU" sz="2400" dirty="0" err="1"/>
              <a:t>дійової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індивіда</a:t>
            </a:r>
            <a:r>
              <a:rPr lang="ru-RU" sz="2400" dirty="0"/>
              <a:t>, </a:t>
            </a:r>
            <a:r>
              <a:rPr lang="ru-RU" sz="2400" dirty="0" err="1"/>
              <a:t>групи</a:t>
            </a:r>
            <a:r>
              <a:rPr lang="ru-RU" sz="2400" dirty="0"/>
              <a:t>, </a:t>
            </a:r>
            <a:r>
              <a:rPr lang="ru-RU" sz="2400" dirty="0" err="1"/>
              <a:t>колективу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самозбереження</a:t>
            </a:r>
            <a:r>
              <a:rPr lang="ru-RU" sz="2400" dirty="0"/>
              <a:t> та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власної</a:t>
            </a:r>
            <a:r>
              <a:rPr lang="ru-RU" sz="2400" dirty="0"/>
              <a:t> </a:t>
            </a:r>
            <a:r>
              <a:rPr lang="ru-RU" sz="2400" dirty="0" err="1"/>
              <a:t>біологічної</a:t>
            </a:r>
            <a:r>
              <a:rPr lang="ru-RU" sz="2400" dirty="0"/>
              <a:t> та </a:t>
            </a:r>
            <a:r>
              <a:rPr lang="ru-RU" sz="2400" dirty="0" err="1"/>
              <a:t>соціальної</a:t>
            </a:r>
            <a:r>
              <a:rPr lang="ru-RU" sz="2400" dirty="0"/>
              <a:t> </a:t>
            </a:r>
            <a:r>
              <a:rPr lang="uk-UA" sz="2400" dirty="0"/>
              <a:t>цілісності.</a:t>
            </a:r>
          </a:p>
          <a:p>
            <a:pPr algn="just"/>
            <a:r>
              <a:rPr lang="ru-RU" sz="2400" dirty="0"/>
              <a:t>Мотив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певний</a:t>
            </a:r>
            <a:r>
              <a:rPr lang="ru-RU" sz="2400" dirty="0"/>
              <a:t> </a:t>
            </a:r>
            <a:r>
              <a:rPr lang="ru-RU" sz="2400" dirty="0" err="1"/>
              <a:t>усвідомлюваний</a:t>
            </a:r>
            <a:r>
              <a:rPr lang="ru-RU" sz="2400" dirty="0"/>
              <a:t> образ,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збуджує</a:t>
            </a:r>
            <a:r>
              <a:rPr lang="ru-RU" sz="2400" dirty="0"/>
              <a:t> </a:t>
            </a:r>
            <a:r>
              <a:rPr lang="ru-RU" sz="2400" dirty="0" err="1"/>
              <a:t>активність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, </a:t>
            </a:r>
            <a:r>
              <a:rPr lang="ru-RU" sz="2400" dirty="0" err="1"/>
              <a:t>орієнтує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поведінку</a:t>
            </a:r>
            <a:r>
              <a:rPr lang="ru-RU" sz="2400" dirty="0"/>
              <a:t> та </a:t>
            </a:r>
            <a:r>
              <a:rPr lang="ru-RU" sz="2400" dirty="0" err="1"/>
              <a:t>надає</a:t>
            </a:r>
            <a:r>
              <a:rPr lang="ru-RU" sz="2400" dirty="0"/>
              <a:t> </a:t>
            </a:r>
            <a:r>
              <a:rPr lang="ru-RU" sz="2400" dirty="0" err="1"/>
              <a:t>конкретної</a:t>
            </a:r>
            <a:r>
              <a:rPr lang="ru-RU" sz="2400" dirty="0"/>
              <a:t> </a:t>
            </a:r>
            <a:r>
              <a:rPr lang="ru-RU" sz="2400" dirty="0" err="1"/>
              <a:t>спрямованості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на </a:t>
            </a:r>
            <a:r>
              <a:rPr lang="ru-RU" sz="2400" dirty="0" err="1"/>
              <a:t>задоволення</a:t>
            </a:r>
            <a:r>
              <a:rPr lang="ru-RU" sz="2400" dirty="0"/>
              <a:t> </a:t>
            </a:r>
            <a:r>
              <a:rPr lang="uk-UA" sz="2400" dirty="0"/>
              <a:t>певних потреб.</a:t>
            </a:r>
          </a:p>
        </p:txBody>
      </p:sp>
    </p:spTree>
    <p:extLst>
      <p:ext uri="{BB962C8B-B14F-4D97-AF65-F5344CB8AC3E}">
        <p14:creationId xmlns:p14="http://schemas.microsoft.com/office/powerpoint/2010/main" val="38485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53FFAB-3CDD-4404-80EF-B63874861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497150"/>
            <a:ext cx="10963921" cy="5679813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/>
              <a:t>Предмет та завдання науки</a:t>
            </a:r>
          </a:p>
          <a:p>
            <a:pPr algn="ctr"/>
            <a:endParaRPr lang="uk-UA" sz="2400" b="1" dirty="0"/>
          </a:p>
          <a:p>
            <a:pPr algn="just"/>
            <a:r>
              <a:rPr lang="uk-UA" sz="2400" dirty="0"/>
              <a:t>Предметом вивчення соціології праці є праця як суспільне явище з усіма її </a:t>
            </a:r>
            <a:r>
              <a:rPr lang="ru-RU" sz="2400" dirty="0" err="1"/>
              <a:t>характерними</a:t>
            </a:r>
            <a:r>
              <a:rPr lang="ru-RU" sz="2400" dirty="0"/>
              <a:t> рисами, </a:t>
            </a:r>
            <a:r>
              <a:rPr lang="ru-RU" sz="2400" dirty="0" err="1"/>
              <a:t>завдяки</a:t>
            </a:r>
            <a:r>
              <a:rPr lang="ru-RU" sz="2400" dirty="0"/>
              <a:t> </a:t>
            </a:r>
            <a:r>
              <a:rPr lang="ru-RU" sz="2400" dirty="0" err="1"/>
              <a:t>чому</a:t>
            </a:r>
            <a:r>
              <a:rPr lang="ru-RU" sz="2400" dirty="0"/>
              <a:t> вона </a:t>
            </a:r>
            <a:r>
              <a:rPr lang="ru-RU" sz="2400" dirty="0" err="1"/>
              <a:t>відрізняється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суспільних</a:t>
            </a:r>
            <a:r>
              <a:rPr lang="ru-RU" sz="2400" dirty="0"/>
              <a:t> </a:t>
            </a:r>
            <a:r>
              <a:rPr lang="ru-RU" sz="2400" dirty="0" err="1"/>
              <a:t>явищ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ті</a:t>
            </a:r>
            <a:r>
              <a:rPr lang="ru-RU" sz="2400" dirty="0"/>
              <a:t> </a:t>
            </a:r>
            <a:r>
              <a:rPr lang="ru-RU" sz="2400" dirty="0" err="1"/>
              <a:t>суспільні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, в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вступають</a:t>
            </a:r>
            <a:r>
              <a:rPr lang="ru-RU" sz="2400" dirty="0"/>
              <a:t> </a:t>
            </a:r>
            <a:r>
              <a:rPr lang="ru-RU" sz="2400" dirty="0" err="1"/>
              <a:t>учасники</a:t>
            </a:r>
            <a:r>
              <a:rPr lang="ru-RU" sz="2400" dirty="0"/>
              <a:t> трудового </a:t>
            </a:r>
            <a:r>
              <a:rPr lang="ru-RU" sz="2400" dirty="0" err="1"/>
              <a:t>процесу</a:t>
            </a:r>
            <a:r>
              <a:rPr lang="ru-RU" sz="2400" dirty="0"/>
              <a:t> і через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розкриваються</a:t>
            </a:r>
            <a:r>
              <a:rPr lang="ru-RU" sz="2400" dirty="0"/>
              <a:t> причинно-</a:t>
            </a:r>
            <a:r>
              <a:rPr lang="ru-RU" sz="2400" dirty="0" err="1"/>
              <a:t>наслідкові</a:t>
            </a:r>
            <a:r>
              <a:rPr lang="ru-RU" sz="2400" dirty="0"/>
              <a:t> </a:t>
            </a:r>
            <a:r>
              <a:rPr lang="ru-RU" sz="2400" dirty="0" err="1"/>
              <a:t>зв’язки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 з </a:t>
            </a:r>
            <a:r>
              <a:rPr lang="ru-RU" sz="2400" dirty="0" err="1"/>
              <a:t>розвитком</a:t>
            </a:r>
            <a:r>
              <a:rPr lang="ru-RU" sz="2400" dirty="0"/>
              <a:t> </a:t>
            </a:r>
            <a:r>
              <a:rPr lang="ru-RU" sz="2400" dirty="0" err="1"/>
              <a:t>виробничих</a:t>
            </a:r>
            <a:r>
              <a:rPr lang="ru-RU" sz="2400" dirty="0"/>
              <a:t> сил, </a:t>
            </a:r>
            <a:r>
              <a:rPr lang="ru-RU" sz="2400" dirty="0" err="1"/>
              <a:t>ефективність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 і </a:t>
            </a:r>
            <a:r>
              <a:rPr lang="ru-RU" sz="2400" dirty="0" err="1"/>
              <a:t>суспільні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 в трудовому </a:t>
            </a:r>
            <a:r>
              <a:rPr lang="uk-UA" sz="2400" dirty="0"/>
              <a:t>процесі.</a:t>
            </a:r>
          </a:p>
          <a:p>
            <a:pPr algn="just"/>
            <a:r>
              <a:rPr lang="ru-RU" sz="2400" b="1" dirty="0"/>
              <a:t>Предметом </a:t>
            </a:r>
            <a:r>
              <a:rPr lang="ru-RU" sz="2400" b="1" dirty="0" err="1"/>
              <a:t>соціології</a:t>
            </a:r>
            <a:r>
              <a:rPr lang="ru-RU" sz="2400" dirty="0"/>
              <a:t>, таким чином, є </a:t>
            </a:r>
            <a:r>
              <a:rPr lang="ru-RU" sz="2400" dirty="0" err="1"/>
              <a:t>вивчення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формуються</a:t>
            </a:r>
            <a:r>
              <a:rPr lang="ru-RU" sz="2400" dirty="0"/>
              <a:t> в </a:t>
            </a:r>
            <a:r>
              <a:rPr lang="uk-UA" sz="2400" dirty="0"/>
              <a:t>процесі праці.</a:t>
            </a:r>
          </a:p>
        </p:txBody>
      </p:sp>
    </p:spTree>
    <p:extLst>
      <p:ext uri="{BB962C8B-B14F-4D97-AF65-F5344CB8AC3E}">
        <p14:creationId xmlns:p14="http://schemas.microsoft.com/office/powerpoint/2010/main" val="1524771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00AB8-13EC-468F-9439-A149165F6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107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394175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ная">
  <a:themeElements>
    <a:clrScheme name="Небесная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10</TotalTime>
  <Words>777</Words>
  <Application>Microsoft Office PowerPoint</Application>
  <PresentationFormat>Широкоэкранный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Небесная</vt:lpstr>
      <vt:lpstr>Соціологія праці – складова соціологічної науки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Соціологія праці – складова соціологічної науки</dc:title>
  <dc:creator>Admin</dc:creator>
  <cp:lastModifiedBy>Admin</cp:lastModifiedBy>
  <cp:revision>3</cp:revision>
  <dcterms:created xsi:type="dcterms:W3CDTF">2023-09-03T14:54:43Z</dcterms:created>
  <dcterms:modified xsi:type="dcterms:W3CDTF">2023-09-03T15:06:15Z</dcterms:modified>
</cp:coreProperties>
</file>