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79" r:id="rId13"/>
    <p:sldId id="287" r:id="rId14"/>
    <p:sldId id="282" r:id="rId15"/>
    <p:sldId id="289" r:id="rId16"/>
    <p:sldId id="288" r:id="rId17"/>
    <p:sldId id="283" r:id="rId18"/>
    <p:sldId id="28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357" y="-1044209"/>
            <a:ext cx="8255099" cy="1646302"/>
          </a:xfrm>
        </p:spPr>
        <p:txBody>
          <a:bodyPr>
            <a:prstTxWarp prst="textArchDown">
              <a:avLst/>
            </a:prstTxWarp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uk-UA" sz="3200" b="1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/>
              <a:t> </a:t>
            </a:r>
            <a:r>
              <a:rPr lang="uk-UA" sz="4800" b="1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ІМАГОЛОГІЧНИЙ АНАЛІЗ КНИГИ</a:t>
            </a:r>
            <a:r>
              <a:rPr lang="ru-RU" sz="4800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800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4800" b="1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М. Вікінг «</a:t>
            </a:r>
            <a:r>
              <a:rPr lang="ru-RU" sz="4800" b="1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МАЛЕНЬКА КНИГА ХЮҐ</a:t>
            </a:r>
            <a:r>
              <a:rPr lang="uk-UA" sz="4800" b="1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Е. </a:t>
            </a:r>
            <a:r>
              <a:rPr lang="ru-RU" sz="4800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800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4800" b="1" dirty="0">
                <a:ln>
                  <a:solidFill>
                    <a:srgbClr val="00206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ЯК ЖИТИ ДОБРЕ ПО-ДАНСЬКИ»</a:t>
            </a:r>
            <a:r>
              <a:rPr lang="uk-UA" sz="4800" b="1" dirty="0">
                <a:ln>
                  <a:solidFill>
                    <a:srgbClr val="002060"/>
                  </a:solidFill>
                </a:ln>
                <a:effectLst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Картинки по запросу книга хюг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40" y="2998839"/>
            <a:ext cx="2623057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8759" y="3586"/>
            <a:ext cx="80821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Краща </a:t>
            </a:r>
            <a:r>
              <a:rPr lang="uk-UA" b="1" dirty="0" smtClean="0"/>
              <a:t>цитата</a:t>
            </a:r>
          </a:p>
          <a:p>
            <a:pPr algn="ctr"/>
            <a:endParaRPr lang="ru-RU" dirty="0"/>
          </a:p>
          <a:p>
            <a:pPr algn="ctr"/>
            <a:r>
              <a:rPr lang="uk-UA" i="1" dirty="0"/>
              <a:t>«</a:t>
            </a:r>
            <a:r>
              <a:rPr lang="uk-UA" i="1" dirty="0" err="1"/>
              <a:t>Хюґе</a:t>
            </a:r>
            <a:r>
              <a:rPr lang="uk-UA" i="1" dirty="0"/>
              <a:t> </a:t>
            </a:r>
            <a:r>
              <a:rPr lang="uk-UA" i="1" dirty="0"/>
              <a:t>полягає не стільки в речах, скільки в атмосфері і відчуттях. У близькості тих, кого ми любимо. У почутті будинку. У відчутті спокою і безтурботності, коли можна нескінченно обговорювати всі великі та малі явища життя, або просто затишно мовчати разом, або навіть тихо сидіти на самоті з чашкою чаю</a:t>
            </a:r>
            <a:r>
              <a:rPr lang="uk-UA" i="1" dirty="0" smtClean="0"/>
              <a:t>»</a:t>
            </a:r>
            <a:endParaRPr lang="ru-RU" dirty="0"/>
          </a:p>
        </p:txBody>
      </p:sp>
      <p:pic>
        <p:nvPicPr>
          <p:cNvPr id="10242" name="Picture 2" descr="Картинки по запросу хюгге атмосф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34911"/>
            <a:ext cx="3429000" cy="2286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Картинки по запросу хюгге атмосф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хюгге атмосфер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хюгге атмосфер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28" y="2275500"/>
            <a:ext cx="3765342" cy="2210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50" name="Picture 10" descr="Картинки по запросу хюгге атмосфе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5" y="4706747"/>
            <a:ext cx="3021064" cy="183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782" y="-15378"/>
            <a:ext cx="8596668" cy="1320800"/>
          </a:xfrm>
        </p:spPr>
        <p:txBody>
          <a:bodyPr/>
          <a:lstStyle/>
          <a:p>
            <a:pPr algn="ctr"/>
            <a:r>
              <a:rPr lang="uk-UA" dirty="0"/>
              <a:t>Розвінчуються  у творі стереотипи: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987" y="960250"/>
            <a:ext cx="49456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i="1" dirty="0"/>
              <a:t>«Ми, данці, так часто розкидаємося слово "</a:t>
            </a:r>
            <a:r>
              <a:rPr lang="uk-UA" i="1" dirty="0" err="1"/>
              <a:t>хюґе</a:t>
            </a:r>
            <a:r>
              <a:rPr lang="uk-UA" i="1" dirty="0"/>
              <a:t>" та його похідними, що іноземцеві може здатися, ніби це якась незагрозлива форма </a:t>
            </a:r>
            <a:r>
              <a:rPr lang="uk-UA" i="1" dirty="0" err="1"/>
              <a:t>сидрому</a:t>
            </a:r>
            <a:r>
              <a:rPr lang="uk-UA" i="1" dirty="0"/>
              <a:t> </a:t>
            </a:r>
            <a:r>
              <a:rPr lang="uk-UA" i="1" dirty="0" err="1"/>
              <a:t>Туретта</a:t>
            </a:r>
            <a:r>
              <a:rPr lang="uk-UA" i="1" dirty="0"/>
              <a:t>. Але ми маємо сказати, наскільки все навкруги </a:t>
            </a:r>
            <a:r>
              <a:rPr lang="uk-UA" i="1" dirty="0" err="1"/>
              <a:t>хюгне</a:t>
            </a:r>
            <a:r>
              <a:rPr lang="uk-UA" i="1" dirty="0"/>
              <a:t>. Ми мусимо говорити про це весь час. Не тільки в момент, коли відчуваємо </a:t>
            </a:r>
            <a:r>
              <a:rPr lang="uk-UA" i="1" dirty="0" err="1"/>
              <a:t>хге</a:t>
            </a:r>
            <a:r>
              <a:rPr lang="uk-UA" i="1" dirty="0"/>
              <a:t>, ні. Ми обговорюємо, як </a:t>
            </a:r>
            <a:r>
              <a:rPr lang="uk-UA" i="1" dirty="0" err="1"/>
              <a:t>хюґно</a:t>
            </a:r>
            <a:r>
              <a:rPr lang="uk-UA" i="1" dirty="0"/>
              <a:t> </a:t>
            </a:r>
            <a:r>
              <a:rPr lang="uk-UA" i="1" dirty="0"/>
              <a:t>буде зібратися всім разом у </a:t>
            </a:r>
            <a:r>
              <a:rPr lang="uk-UA" i="1" dirty="0" err="1"/>
              <a:t>пятницю</a:t>
            </a:r>
            <a:r>
              <a:rPr lang="uk-UA" i="1" dirty="0"/>
              <a:t>, а в понеділок нагадуємо одне одному, яка </a:t>
            </a:r>
            <a:r>
              <a:rPr lang="uk-UA" i="1" dirty="0" err="1"/>
              <a:t>хюгна</a:t>
            </a:r>
            <a:r>
              <a:rPr lang="uk-UA" i="1" dirty="0"/>
              <a:t> видалася </a:t>
            </a:r>
            <a:r>
              <a:rPr lang="uk-UA" i="1" dirty="0" err="1"/>
              <a:t>пятниця</a:t>
            </a:r>
            <a:r>
              <a:rPr lang="uk-UA" i="1" dirty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8413" y="960250"/>
            <a:ext cx="41098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i="1" dirty="0"/>
              <a:t>«Данці не єдині, хто може пізнати </a:t>
            </a:r>
            <a:r>
              <a:rPr lang="uk-UA" i="1" dirty="0" err="1"/>
              <a:t>хюґе</a:t>
            </a:r>
            <a:r>
              <a:rPr lang="uk-UA" i="1" dirty="0"/>
              <a:t> </a:t>
            </a:r>
            <a:r>
              <a:rPr lang="uk-UA" i="1" dirty="0"/>
              <a:t>й насолоджуватися ним, і в інших мовах також є слова на позначення схожого явища. </a:t>
            </a:r>
            <a:r>
              <a:rPr lang="uk-UA" i="1" dirty="0" err="1"/>
              <a:t>Голандці</a:t>
            </a:r>
            <a:r>
              <a:rPr lang="uk-UA" i="1" dirty="0"/>
              <a:t> називають це </a:t>
            </a:r>
            <a:r>
              <a:rPr lang="en-US" i="1" dirty="0" err="1"/>
              <a:t>gezelligheid</a:t>
            </a:r>
            <a:r>
              <a:rPr lang="uk-UA" i="1" dirty="0"/>
              <a:t>, а німці </a:t>
            </a:r>
            <a:r>
              <a:rPr lang="en-US" i="1" dirty="0" err="1"/>
              <a:t>Gemutlichkeit</a:t>
            </a:r>
            <a:r>
              <a:rPr lang="uk-UA" i="1" dirty="0"/>
              <a:t> – відчуття захоплення від гарної їжі та приємної компанії. Канадці кажуть про </a:t>
            </a:r>
            <a:r>
              <a:rPr lang="en-US" i="1" dirty="0"/>
              <a:t>hominess</a:t>
            </a:r>
            <a:r>
              <a:rPr lang="uk-UA" i="1" dirty="0"/>
              <a:t> – домашність. Так, іще багато мов мають схожі іменники та прикметники, але данці, здається, єдині, хто зробив  з </a:t>
            </a:r>
            <a:r>
              <a:rPr lang="uk-UA" i="1" dirty="0" err="1"/>
              <a:t>хюге</a:t>
            </a:r>
            <a:r>
              <a:rPr lang="uk-UA" i="1" dirty="0"/>
              <a:t> дієслово: «Чому б тобі не завітати сьогодні ввечері в гості й не </a:t>
            </a:r>
            <a:r>
              <a:rPr lang="uk-UA" i="1" dirty="0" err="1"/>
              <a:t>похюґитися</a:t>
            </a:r>
            <a:r>
              <a:rPr lang="uk-UA" i="1" dirty="0"/>
              <a:t> </a:t>
            </a:r>
            <a:r>
              <a:rPr lang="uk-UA" i="1" dirty="0"/>
              <a:t>з нами?» У цьому ми, може, і справді унікальні.</a:t>
            </a:r>
            <a:endParaRPr lang="ru-RU" dirty="0"/>
          </a:p>
        </p:txBody>
      </p:sp>
      <p:pic>
        <p:nvPicPr>
          <p:cNvPr id="4098" name="Picture 2" descr="Картинки по запросу дания лю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09217"/>
            <a:ext cx="4305914" cy="2420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05205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/>
              <a:t>Цікаві факти на яких треба зосередити свою увагу: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3897" y="1002887"/>
            <a:ext cx="8180439" cy="262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/>
              <a:t>Загальна безкоштовна медицина, безоплатна освіта в університетах та відносно щедра грошова допомога безробітним посутньо знижують рівень незадоволення. Це має велике значення для менш забезпеченої частини населення, яка в Данії є щасливішою, ніж в інших заможніших країнах. Данія має високий рівень довіри (зверніть увагу, що всі візочки припарковано просто на вулиці, доки батьки в кафе п’ють каву), свободи (данці </a:t>
            </a:r>
            <a:r>
              <a:rPr lang="uk-UA" dirty="0" smtClean="0"/>
              <a:t>демонструють </a:t>
            </a:r>
            <a:r>
              <a:rPr lang="uk-UA" dirty="0"/>
              <a:t>справді демонструють високий рівень над власним життям), високий рівень достатку, а також добре врядування й розвинене громадянське суспільство.</a:t>
            </a:r>
            <a:endParaRPr lang="ru-RU" dirty="0"/>
          </a:p>
        </p:txBody>
      </p:sp>
      <p:pic>
        <p:nvPicPr>
          <p:cNvPr id="3074" name="Picture 2" descr="Картинки по запросу безкоштовна медицина в д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22" y="3947862"/>
            <a:ext cx="5972207" cy="2362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66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2555" y="349047"/>
            <a:ext cx="8180439" cy="1877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Одна з причин високого рівня щастя в Данії – вдала збалансованість життя і праці, що дає людям змогу мати час на сім’ю та друзів. За Показником кращого життя, запропонованим Організацією економічного співробітництва й розвитку (ОЕСР) данці мають більше вільного часу, ніж мешканці решти країн. Отож, політика важить, але, можливо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хюге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також культивує особливий спосіб проводити час із дорогими людьми.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6" name="Picture 2" descr="Картинки по запросу щастя в д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25330"/>
            <a:ext cx="3924812" cy="241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врем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6008D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AutoShape 6" descr="Картинки по запросу врем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6008D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AutoShape 8" descr="Картинки по запросу врем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6008D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34" name="Picture 10" descr="Картинки по запросу врем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2" b="3868"/>
          <a:stretch/>
        </p:blipFill>
        <p:spPr bwMode="auto">
          <a:xfrm>
            <a:off x="4801036" y="3087445"/>
            <a:ext cx="4401958" cy="2525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2555" y="275302"/>
            <a:ext cx="8180439" cy="1396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/>
              <a:t>Данія – це країна велосипедів, яка інвестує в інфраструктуру для велосипедів (податки на авто – від 150 до 180 відсотків, - либонь теж цьому сприяють).  </a:t>
            </a:r>
            <a:endParaRPr lang="ru-RU" dirty="0"/>
          </a:p>
        </p:txBody>
      </p:sp>
      <p:pic>
        <p:nvPicPr>
          <p:cNvPr id="2050" name="Picture 2" descr="Картинки по запросу дания велосипед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4" y="2574413"/>
            <a:ext cx="4229611" cy="2382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5"/>
          <a:stretch/>
        </p:blipFill>
        <p:spPr bwMode="auto">
          <a:xfrm>
            <a:off x="4614379" y="2251587"/>
            <a:ext cx="4922400" cy="3028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2553" y="329383"/>
            <a:ext cx="8180439" cy="1877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За даними Міністерства охорони довкілля, в Данії налічується близько 750000 камінів та печей на дровах. У країні трохи більше, ніж два з половиною мільйони будинків, себто три з десяти осель в Данії мають таку перевагу для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хюге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Порівняймо: близько мільйона домівок у Великій Британії мають каміни, але будинків там загалом 28 мільйонів, отож ідеться про приблизно лиш один із двадцяти восьми.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074" name="Picture 2" descr="Картинки по запросу камин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2" y="2829230"/>
            <a:ext cx="4218041" cy="23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ечь на дровах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38" y="3442691"/>
            <a:ext cx="3116825" cy="20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2554" y="329383"/>
            <a:ext cx="8180439" cy="1877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Данці ретельно добирають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лапки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і розташовують їх у стратегічних місцях, воліючи створити острівці м’якого світла. Це певний вид мистецтва, наука і індустрія. Одержимість освітленням спричинена браком природного світла в період від жовтня до березня. У цю пору єдиний ресурс, доступний данцям у необмеженій кількості, - це темрява.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052" name="Picture 4" descr="Картинки по запросу природный с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37" y="2684207"/>
            <a:ext cx="2012833" cy="3030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природный св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2" y="2438400"/>
            <a:ext cx="4906729" cy="3276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5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2555" y="349047"/>
            <a:ext cx="8180439" cy="1877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/>
              <a:t>Є професія, представники якої одержимі освітленням так само, як данці. Це фотографи. Фотографія наче писання за допомогою світла, тож коли цим захоплюєшся – здатність розуміти світло, бачити та цінувати його зростає. Золота година являє собою, грубо кажучи, першу годину після світанку й останню годину перед заходом сонця.</a:t>
            </a:r>
            <a:endParaRPr lang="ru-RU" dirty="0"/>
          </a:p>
        </p:txBody>
      </p:sp>
      <p:pic>
        <p:nvPicPr>
          <p:cNvPr id="1028" name="Picture 4" descr="Картинки по запросу фотогра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1" y="3323303"/>
            <a:ext cx="4324716" cy="27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фотогра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95" y="2454506"/>
            <a:ext cx="4492496" cy="29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8490"/>
            <a:ext cx="8596668" cy="1320800"/>
          </a:xfrm>
        </p:spPr>
        <p:txBody>
          <a:bodyPr/>
          <a:lstStyle/>
          <a:p>
            <a:pPr algn="ctr"/>
            <a:r>
              <a:rPr lang="ru-RU" dirty="0" err="1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8992" y="1031010"/>
            <a:ext cx="9114503" cy="3087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Хюгге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радості</a:t>
            </a:r>
            <a:r>
              <a:rPr lang="ru-RU" dirty="0"/>
              <a:t>,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і </a:t>
            </a:r>
            <a:r>
              <a:rPr lang="ru-RU" dirty="0" err="1"/>
              <a:t>впевненість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все буде добре. </a:t>
            </a:r>
            <a:r>
              <a:rPr lang="ru-RU" dirty="0" err="1"/>
              <a:t>Цю</a:t>
            </a:r>
            <a:r>
              <a:rPr lang="ru-RU" dirty="0"/>
              <a:t> книгу </a:t>
            </a:r>
            <a:r>
              <a:rPr lang="ru-RU" dirty="0" err="1"/>
              <a:t>неймовірно</a:t>
            </a:r>
            <a:r>
              <a:rPr lang="ru-RU" dirty="0"/>
              <a:t> </a:t>
            </a:r>
            <a:r>
              <a:rPr lang="ru-RU" dirty="0" err="1"/>
              <a:t>приємно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миттєво</a:t>
            </a:r>
            <a:r>
              <a:rPr lang="ru-RU" dirty="0"/>
              <a:t> </a:t>
            </a:r>
            <a:r>
              <a:rPr lang="ru-RU" dirty="0" err="1"/>
              <a:t>отримуєш</a:t>
            </a:r>
            <a:r>
              <a:rPr lang="ru-RU" dirty="0"/>
              <a:t> </a:t>
            </a:r>
            <a:r>
              <a:rPr lang="ru-RU" dirty="0" err="1"/>
              <a:t>порцію</a:t>
            </a:r>
            <a:r>
              <a:rPr lang="ru-RU" dirty="0"/>
              <a:t> затишку, тепла і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розслаблення</a:t>
            </a:r>
            <a:r>
              <a:rPr lang="ru-RU" dirty="0"/>
              <a:t>. На </a:t>
            </a:r>
            <a:r>
              <a:rPr lang="ru-RU" dirty="0" err="1"/>
              <a:t>кілька</a:t>
            </a:r>
            <a:r>
              <a:rPr lang="ru-RU" dirty="0"/>
              <a:t> годин </a:t>
            </a:r>
            <a:r>
              <a:rPr lang="ru-RU" dirty="0" err="1"/>
              <a:t>переносишся</a:t>
            </a:r>
            <a:r>
              <a:rPr lang="ru-RU" dirty="0"/>
              <a:t> в </a:t>
            </a:r>
            <a:r>
              <a:rPr lang="ru-RU" dirty="0" err="1"/>
              <a:t>Данію</a:t>
            </a:r>
            <a:r>
              <a:rPr lang="ru-RU" dirty="0"/>
              <a:t>, до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en-US" dirty="0" err="1"/>
              <a:t>hygge</a:t>
            </a:r>
            <a:r>
              <a:rPr lang="en-US" dirty="0"/>
              <a:t>-</a:t>
            </a:r>
            <a:r>
              <a:rPr lang="ru-RU" dirty="0" err="1" smtClean="0"/>
              <a:t>життя</a:t>
            </a:r>
            <a:r>
              <a:rPr lang="ru-RU" dirty="0" smtClean="0"/>
              <a:t>. На мою </a:t>
            </a:r>
            <a:r>
              <a:rPr lang="ru-RU" dirty="0"/>
              <a:t>думку, Одна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концепцій</a:t>
            </a:r>
            <a:r>
              <a:rPr lang="ru-RU" dirty="0"/>
              <a:t> книги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усвідомленість</a:t>
            </a:r>
            <a:r>
              <a:rPr lang="ru-RU" dirty="0"/>
              <a:t>. </a:t>
            </a:r>
            <a:r>
              <a:rPr lang="ru-RU" dirty="0" err="1"/>
              <a:t>Жити</a:t>
            </a:r>
            <a:r>
              <a:rPr lang="ru-RU" dirty="0"/>
              <a:t> тут і зараз. Тому </a:t>
            </a:r>
            <a:r>
              <a:rPr lang="ru-RU" dirty="0" err="1"/>
              <a:t>данці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затишок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, а й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, не </a:t>
            </a:r>
            <a:r>
              <a:rPr lang="ru-RU" dirty="0" err="1"/>
              <a:t>кажучи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про кафе та </a:t>
            </a:r>
            <a:r>
              <a:rPr lang="ru-RU" dirty="0" err="1"/>
              <a:t>ресторани</a:t>
            </a:r>
            <a:r>
              <a:rPr lang="ru-RU" dirty="0"/>
              <a:t>.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відкладаєш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потім</a:t>
            </a:r>
            <a:r>
              <a:rPr lang="ru-RU" dirty="0"/>
              <a:t>, на той час, коли </a:t>
            </a:r>
            <a:r>
              <a:rPr lang="ru-RU" dirty="0" err="1"/>
              <a:t>повертаєшся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. Комфорт та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оточувати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скрізь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на </a:t>
            </a:r>
            <a:r>
              <a:rPr lang="en-US" dirty="0"/>
              <a:t>life and work balance. </a:t>
            </a: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8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0412" y="2617304"/>
            <a:ext cx="8596668" cy="13208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3730" y="216310"/>
            <a:ext cx="8219766" cy="3077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Мік Вікінг (народився в 1978 році в Данії) - засновник та виконавчий директор Інституту дослідження щастя в Копенгагені, письменник, оратор. Отримав науковий ступінь у сфері бізнесу та політики, деякий час працював у Міністерстві іноземних справ у </a:t>
            </a:r>
            <a:r>
              <a:rPr lang="uk-UA" dirty="0" smtClean="0"/>
              <a:t>Данії, </a:t>
            </a:r>
            <a:r>
              <a:rPr lang="uk-UA" dirty="0"/>
              <a:t>а також у якості директора аналітичного центру </a:t>
            </a:r>
            <a:r>
              <a:rPr lang="uk-UA" dirty="0" err="1"/>
              <a:t>Monday</a:t>
            </a:r>
            <a:r>
              <a:rPr lang="uk-UA" dirty="0"/>
              <a:t> </a:t>
            </a:r>
            <a:r>
              <a:rPr lang="uk-UA" dirty="0" err="1"/>
              <a:t>Morning</a:t>
            </a:r>
            <a:r>
              <a:rPr lang="uk-UA" dirty="0"/>
              <a:t>. Мік Вікінг займається дослідженням у сфері суб’єктивного благополуччя, щастя та якості життя. Його статті були представлені в більш ніж 500 ЗМІ, у тому числі в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Washington</a:t>
            </a:r>
            <a:r>
              <a:rPr lang="uk-UA" dirty="0"/>
              <a:t> </a:t>
            </a:r>
            <a:r>
              <a:rPr lang="uk-UA" dirty="0" err="1"/>
              <a:t>Post</a:t>
            </a:r>
            <a:r>
              <a:rPr lang="uk-UA" dirty="0"/>
              <a:t>, BBC, </a:t>
            </a:r>
            <a:r>
              <a:rPr lang="uk-UA" dirty="0" err="1"/>
              <a:t>Huffington</a:t>
            </a:r>
            <a:r>
              <a:rPr lang="uk-UA" dirty="0"/>
              <a:t> </a:t>
            </a:r>
            <a:r>
              <a:rPr lang="uk-UA" dirty="0" err="1"/>
              <a:t>Post</a:t>
            </a:r>
            <a:r>
              <a:rPr lang="uk-UA" dirty="0"/>
              <a:t>, в </a:t>
            </a:r>
            <a:r>
              <a:rPr lang="uk-UA" dirty="0" err="1"/>
              <a:t>Тimes</a:t>
            </a:r>
            <a:r>
              <a:rPr lang="uk-UA" dirty="0"/>
              <a:t> (Лондон),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 smtClean="0"/>
              <a:t>Guardian</a:t>
            </a:r>
            <a:r>
              <a:rPr lang="uk-UA" dirty="0" smtClean="0"/>
              <a:t> тощо</a:t>
            </a:r>
            <a:r>
              <a:rPr lang="uk-UA" dirty="0"/>
              <a:t>. Мік виступав з лекціями на </a:t>
            </a:r>
            <a:r>
              <a:rPr lang="uk-UA" dirty="0" err="1"/>
              <a:t>на</a:t>
            </a:r>
            <a:r>
              <a:rPr lang="uk-UA" dirty="0"/>
              <a:t> </a:t>
            </a:r>
            <a:r>
              <a:rPr lang="uk-UA" dirty="0" err="1"/>
              <a:t>TEDx</a:t>
            </a:r>
            <a:r>
              <a:rPr lang="uk-UA" dirty="0"/>
              <a:t>, а його книжки, серед яких — «Маленька книга </a:t>
            </a:r>
            <a:r>
              <a:rPr lang="uk-UA" dirty="0" err="1"/>
              <a:t>хюґе</a:t>
            </a:r>
            <a:r>
              <a:rPr lang="uk-UA" dirty="0"/>
              <a:t>. Як жити добре по-</a:t>
            </a:r>
            <a:r>
              <a:rPr lang="uk-UA" dirty="0" err="1"/>
              <a:t>данськи</a:t>
            </a:r>
            <a:r>
              <a:rPr lang="uk-UA" dirty="0"/>
              <a:t>», були перекладені більш ніж п’ятнадцятьма мовами.</a:t>
            </a:r>
            <a:endParaRPr lang="ru-RU" dirty="0"/>
          </a:p>
        </p:txBody>
      </p:sp>
      <p:pic>
        <p:nvPicPr>
          <p:cNvPr id="2052" name="Picture 4" descr="Картинки по запросу Мік Вікі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04" y="3675148"/>
            <a:ext cx="4309704" cy="2873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3897" y="255639"/>
            <a:ext cx="8180439" cy="1681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Книга оповідає про датську життєву філософію - </a:t>
            </a:r>
            <a:r>
              <a:rPr lang="uk-UA" dirty="0" err="1"/>
              <a:t>хюґе</a:t>
            </a:r>
            <a:r>
              <a:rPr lang="uk-UA" dirty="0"/>
              <a:t>. Це збір деяких життєвих правил, які здатні створити доброзичливу, спокійну, затишну атмосферу. Всього кілька корисних рецептів, як зробити життя наповненим і щасливим. Книга наділяє естетичним задоволенням, чудова обкладинка і картинки гармонійно доповнюють її зміст. </a:t>
            </a:r>
            <a:endParaRPr lang="ru-RU" dirty="0"/>
          </a:p>
        </p:txBody>
      </p:sp>
      <p:pic>
        <p:nvPicPr>
          <p:cNvPr id="5" name="Picture 5" descr="Картинки по запросу Мік Вікі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15" y="2215175"/>
            <a:ext cx="6428556" cy="3616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2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094271"/>
            <a:ext cx="4113397" cy="272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43897" y="216309"/>
            <a:ext cx="8180439" cy="1671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Саме поняття «</a:t>
            </a:r>
            <a:r>
              <a:rPr lang="uk-UA" dirty="0" err="1"/>
              <a:t>хюґе</a:t>
            </a:r>
            <a:r>
              <a:rPr lang="uk-UA" dirty="0"/>
              <a:t>» походить від норвезького «благополуччя, добробут». Данці вважаються найбільш спокійними і щасливими європейцями, які частіше за інших відвідують рідних, друзів і близьких. Більшість данців асоціюють </a:t>
            </a:r>
            <a:r>
              <a:rPr lang="uk-UA" dirty="0" err="1"/>
              <a:t>хюгге</a:t>
            </a:r>
            <a:r>
              <a:rPr lang="uk-UA" dirty="0"/>
              <a:t> з натуральними </a:t>
            </a:r>
            <a:r>
              <a:rPr lang="uk-UA" b="1" i="1" dirty="0"/>
              <a:t>свічками без ароматизаторів</a:t>
            </a:r>
            <a:r>
              <a:rPr lang="uk-UA" dirty="0"/>
              <a:t>, оскільки ці живі вогники роблять обстановку більш затишною. </a:t>
            </a:r>
            <a:endParaRPr lang="ru-RU" dirty="0"/>
          </a:p>
        </p:txBody>
      </p:sp>
      <p:sp>
        <p:nvSpPr>
          <p:cNvPr id="7" name="AutoShape 7" descr="Картинки по запросу хюгге сві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 descr="Картинки по запросу хюгге свіч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48" y="2266656"/>
            <a:ext cx="4677551" cy="311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3896" y="304797"/>
            <a:ext cx="8180439" cy="2163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Кумедно, що </a:t>
            </a:r>
            <a:r>
              <a:rPr lang="uk-UA" b="1" i="1" dirty="0" err="1"/>
              <a:t>Hygge</a:t>
            </a:r>
            <a:r>
              <a:rPr lang="uk-UA" dirty="0"/>
              <a:t> існує як у вигляді іменника, так і у вигляді дієслова, прислівники і прикметника: «Яка </a:t>
            </a:r>
            <a:r>
              <a:rPr lang="uk-UA" dirty="0" err="1"/>
              <a:t>хюґеліг</a:t>
            </a:r>
            <a:r>
              <a:rPr lang="uk-UA" dirty="0"/>
              <a:t> </a:t>
            </a:r>
            <a:r>
              <a:rPr lang="uk-UA" dirty="0"/>
              <a:t>вітальня!», «Було так </a:t>
            </a:r>
            <a:r>
              <a:rPr lang="uk-UA" dirty="0" err="1"/>
              <a:t>хюґеліг</a:t>
            </a:r>
            <a:r>
              <a:rPr lang="uk-UA" dirty="0"/>
              <a:t> </a:t>
            </a:r>
            <a:r>
              <a:rPr lang="uk-UA" dirty="0"/>
              <a:t>тебе побачити!», «Хочу провести час </a:t>
            </a:r>
            <a:r>
              <a:rPr lang="uk-UA" dirty="0" err="1"/>
              <a:t>хюґеліг</a:t>
            </a:r>
            <a:r>
              <a:rPr lang="uk-UA" dirty="0"/>
              <a:t>!». Цей термін також є показником успішності та ефективності різних соціальних заходів, кафе і ресторанів. Вам можуть подати огидний кави, але при цьому запропонувати посидіти біля каміна, загорнувшись у плед. </a:t>
            </a:r>
            <a:endParaRPr lang="ru-RU" dirty="0"/>
          </a:p>
        </p:txBody>
      </p:sp>
      <p:pic>
        <p:nvPicPr>
          <p:cNvPr id="5122" name="Picture 2" descr="Картинки по запросу плед кофе кам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23" y="2686665"/>
            <a:ext cx="6667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артинки по запросу датча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2" y="3711910"/>
            <a:ext cx="4121118" cy="31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3896" y="186812"/>
            <a:ext cx="8180439" cy="953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Для всіх країн концепція </a:t>
            </a:r>
            <a:r>
              <a:rPr lang="uk-UA" dirty="0" err="1"/>
              <a:t>хюґе</a:t>
            </a:r>
            <a:r>
              <a:rPr lang="uk-UA" dirty="0"/>
              <a:t> </a:t>
            </a:r>
            <a:r>
              <a:rPr lang="uk-UA" dirty="0"/>
              <a:t>абсолютно однакова: теплота, затишок близькість. Зате виключно для датчан </a:t>
            </a:r>
            <a:r>
              <a:rPr lang="uk-UA" dirty="0" err="1"/>
              <a:t>хюґе</a:t>
            </a:r>
            <a:r>
              <a:rPr lang="uk-UA" dirty="0"/>
              <a:t> </a:t>
            </a:r>
            <a:r>
              <a:rPr lang="uk-UA" dirty="0"/>
              <a:t>- це ще свобода і культура. </a:t>
            </a:r>
            <a:r>
              <a:rPr lang="uk-UA" dirty="0" err="1"/>
              <a:t>Хюґе</a:t>
            </a:r>
            <a:r>
              <a:rPr lang="uk-UA" dirty="0"/>
              <a:t> </a:t>
            </a:r>
            <a:r>
              <a:rPr lang="uk-UA" dirty="0"/>
              <a:t>володіє кольором, звуком, запахом, текстурою і баченням.</a:t>
            </a:r>
            <a:endParaRPr lang="ru-RU" dirty="0"/>
          </a:p>
        </p:txBody>
      </p:sp>
      <p:pic>
        <p:nvPicPr>
          <p:cNvPr id="6148" name="Picture 4" descr="Картинки по запросу датчане хюг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96" y="1515793"/>
            <a:ext cx="4673908" cy="302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Картинки по запросу маніфест хюгг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6" b="10487"/>
          <a:stretch/>
        </p:blipFill>
        <p:spPr bwMode="auto">
          <a:xfrm>
            <a:off x="1764889" y="0"/>
            <a:ext cx="6110749" cy="1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хюг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06" y="3726426"/>
            <a:ext cx="4591661" cy="282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71948" y="1377069"/>
            <a:ext cx="8908025" cy="2192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Данці придумали «Маніфест </a:t>
            </a:r>
            <a:r>
              <a:rPr lang="uk-UA" dirty="0" err="1"/>
              <a:t>Hygge</a:t>
            </a:r>
            <a:r>
              <a:rPr lang="uk-UA" dirty="0"/>
              <a:t>», який включає в себе кілька простих складових: атмосферу присутності, задоволення, рівноправність, подяку, гармонію, комфорт, згода, близькість, безтурботність. Одним з незаперечних інгредієнтів щастя виступає час, проведений з улюбленими людьми. Воно має великий вплив на мотивацію і поведінку кожного з нас. </a:t>
            </a:r>
            <a:r>
              <a:rPr lang="uk-UA" dirty="0" err="1"/>
              <a:t>Хюґе</a:t>
            </a:r>
            <a:r>
              <a:rPr lang="uk-UA" dirty="0"/>
              <a:t> </a:t>
            </a:r>
            <a:r>
              <a:rPr lang="uk-UA" dirty="0"/>
              <a:t>включає в себе розуміння, прийняття, підтримку. Данці люблять збиратися маленькими компаніями в тісному колі, а </a:t>
            </a:r>
            <a:r>
              <a:rPr lang="uk-UA" dirty="0" err="1"/>
              <a:t>хюґе</a:t>
            </a:r>
            <a:r>
              <a:rPr lang="uk-UA" dirty="0"/>
              <a:t> </a:t>
            </a:r>
            <a:r>
              <a:rPr lang="uk-UA" dirty="0"/>
              <a:t>допомагає зблизитися занадто замкнутим і занадто активним.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3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496" y="127820"/>
            <a:ext cx="8596668" cy="1320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3897" y="196645"/>
            <a:ext cx="8180439" cy="1376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Хюґе</a:t>
            </a:r>
            <a:r>
              <a:rPr lang="uk-UA" dirty="0"/>
              <a:t> </a:t>
            </a:r>
            <a:r>
              <a:rPr lang="uk-UA" dirty="0"/>
              <a:t>- це значить носити чорне, об'ємне, багатошарове, робити недбалу зачіску, а покупки асоціювати тільки з приємними відчуттями. Ніякі устриці з шампанським не замінять пари товстих вовняних шкарпеток і валяння під пледом.</a:t>
            </a:r>
            <a:endParaRPr lang="ru-RU" dirty="0"/>
          </a:p>
        </p:txBody>
      </p:sp>
      <p:pic>
        <p:nvPicPr>
          <p:cNvPr id="8196" name="Picture 4" descr="Картинки по запросу хюг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02" y="2163097"/>
            <a:ext cx="5639227" cy="345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817" y="38964"/>
            <a:ext cx="9370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Ця книга:</a:t>
            </a:r>
            <a:endParaRPr lang="ru-RU" b="1" dirty="0">
              <a:solidFill>
                <a:srgbClr val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00"/>
                </a:solidFill>
              </a:rPr>
              <a:t>дозволяє людині, стати на кілька хвилин розслабленою і доброю, якою вона була в далекому дитинстві. Також дає  можливість відчувати радість, отримувати прості задоволення. Чим повільніше і природніше рух, тим спокійніше душа</a:t>
            </a:r>
            <a:r>
              <a:rPr lang="uk-UA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00"/>
                </a:solidFill>
              </a:rPr>
              <a:t>відчуває усі принади «</a:t>
            </a:r>
            <a:r>
              <a:rPr lang="uk-UA" dirty="0" smtClean="0">
                <a:solidFill>
                  <a:srgbClr val="000000"/>
                </a:solidFill>
              </a:rPr>
              <a:t>данського </a:t>
            </a:r>
            <a:r>
              <a:rPr lang="uk-UA" dirty="0">
                <a:solidFill>
                  <a:srgbClr val="000000"/>
                </a:solidFill>
              </a:rPr>
              <a:t>щастя» за межами будинку, яке існує в будь-якому місці і в будь-якому часі, навіть в робочому офісі;</a:t>
            </a:r>
            <a:endParaRPr lang="ru-RU" dirty="0">
              <a:solidFill>
                <a:srgbClr val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00"/>
                </a:solidFill>
              </a:rPr>
              <a:t>п</a:t>
            </a:r>
            <a:r>
              <a:rPr lang="uk-UA" dirty="0" smtClean="0">
                <a:solidFill>
                  <a:srgbClr val="000000"/>
                </a:solidFill>
              </a:rPr>
              <a:t>ри </a:t>
            </a:r>
            <a:r>
              <a:rPr lang="uk-UA" dirty="0">
                <a:solidFill>
                  <a:srgbClr val="000000"/>
                </a:solidFill>
              </a:rPr>
              <a:t>самому обмеженому бюджеті немає нічого ціннішого за близькості і дружнього тепла, які за гроші не купиш. Довіряти людям і довіряти місцю, в якому ти знаходишся, - це теж щастя;</a:t>
            </a:r>
            <a:endParaRPr lang="ru-RU" dirty="0">
              <a:solidFill>
                <a:srgbClr val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00"/>
                </a:solidFill>
              </a:rPr>
              <a:t>через </a:t>
            </a:r>
            <a:r>
              <a:rPr lang="uk-UA" dirty="0" err="1">
                <a:solidFill>
                  <a:srgbClr val="000000"/>
                </a:solidFill>
              </a:rPr>
              <a:t>хюґе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dirty="0">
                <a:solidFill>
                  <a:srgbClr val="000000"/>
                </a:solidFill>
              </a:rPr>
              <a:t>зможе перевірити інтуїцію, чи правильно ви вчинили, пустивши в свою зону комфорту якусь людину і дозволивши їй розділити ваші почуття;</a:t>
            </a:r>
            <a:endParaRPr lang="ru-RU" dirty="0">
              <a:solidFill>
                <a:srgbClr val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00"/>
                </a:solidFill>
              </a:rPr>
              <a:t>зосереджена тільки в теперішньому моменті.</a:t>
            </a:r>
            <a:endParaRPr lang="ru-RU" dirty="0">
              <a:solidFill>
                <a:srgbClr val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00"/>
                </a:solidFill>
              </a:rPr>
              <a:t>про 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uk-UA" dirty="0" err="1">
                <a:solidFill>
                  <a:srgbClr val="000000"/>
                </a:solidFill>
              </a:rPr>
              <a:t>ygge</a:t>
            </a:r>
            <a:r>
              <a:rPr lang="uk-UA" dirty="0">
                <a:solidFill>
                  <a:srgbClr val="000000"/>
                </a:solidFill>
              </a:rPr>
              <a:t> дозволяє зберегти щастя, смакуючи його шматочки кожен день.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218" name="Picture 2" descr="Картинки по запросу хюгге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75" y="3850270"/>
            <a:ext cx="3864641" cy="289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3">
      <a:dk1>
        <a:srgbClr val="46008D"/>
      </a:dk1>
      <a:lt1>
        <a:sysClr val="window" lastClr="FFFFFF"/>
      </a:lt1>
      <a:dk2>
        <a:srgbClr val="00CCFF"/>
      </a:dk2>
      <a:lt2>
        <a:srgbClr val="0FEEF9"/>
      </a:lt2>
      <a:accent1>
        <a:srgbClr val="8D1BFF"/>
      </a:accent1>
      <a:accent2>
        <a:srgbClr val="300061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596</TotalTime>
  <Words>1371</Words>
  <Application>Microsoft Office PowerPoint</Application>
  <PresentationFormat>Широкоэкранный</PresentationFormat>
  <Paragraphs>34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Аспект</vt:lpstr>
      <vt:lpstr>    ІМАГОЛОГІЧНИЙ АНАЛІЗ КНИГИ М. Вікінг «МАЛЕНЬКА КНИГА ХЮҐЕ.  ЯК ЖИТИ ДОБРЕ ПО-ДАНСЬКИ» 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Розвінчуються  у творі стереотипи:  </vt:lpstr>
      <vt:lpstr>Цікаві факти на яких треба зосередити свою увагу: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інтертекстуальності в літературознавстві</dc:title>
  <dc:creator>User</dc:creator>
  <cp:lastModifiedBy>Admin</cp:lastModifiedBy>
  <cp:revision>39</cp:revision>
  <dcterms:created xsi:type="dcterms:W3CDTF">2018-11-18T07:27:51Z</dcterms:created>
  <dcterms:modified xsi:type="dcterms:W3CDTF">2018-11-21T05:43:13Z</dcterms:modified>
</cp:coreProperties>
</file>