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098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60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606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959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402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40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538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905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106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383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73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A950B-E880-406D-96B1-AC7A4C8657C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B9562-3EC4-449C-A037-2B3545B8CB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963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</a:t>
            </a:r>
            <a:r>
              <a:rPr lang="uk-UA" b="1" dirty="0" smtClean="0"/>
              <a:t>5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ДІЛОВИЙ ЕТИКЕТ ТА ПРОТОКОЛ КОНСУЛЬТАНТА.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ПРЕЗЕНТАЦІЯ </a:t>
            </a:r>
            <a:r>
              <a:rPr lang="uk-UA" b="1" dirty="0"/>
              <a:t>КОНСУЛЬТАЦІЙНИХ </a:t>
            </a:r>
            <a:r>
              <a:rPr lang="uk-UA" b="1" dirty="0" smtClean="0"/>
              <a:t>РЕКОМЕНДАЦІЙ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5385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12232"/>
          </a:xfrm>
        </p:spPr>
        <p:txBody>
          <a:bodyPr/>
          <a:lstStyle/>
          <a:p>
            <a:r>
              <a:rPr lang="uk-UA" b="1" dirty="0"/>
              <a:t>Клієнт-орієнтованість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9"/>
            <a:ext cx="8568952" cy="7200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/>
              <a:t>отримання стійкого прибутку в довгостроковому періоді, який базується на трьох критеріях: ключовій компетенції, цільових клієнтах та рівності позицій. </a:t>
            </a:r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323528" y="2877876"/>
            <a:ext cx="8496944" cy="3143412"/>
            <a:chOff x="1641" y="1808"/>
            <a:chExt cx="9285" cy="2851"/>
          </a:xfrm>
        </p:grpSpPr>
        <p:sp>
          <p:nvSpPr>
            <p:cNvPr id="5" name="Стрелка вправо 4"/>
            <p:cNvSpPr>
              <a:spLocks noChangeArrowheads="1"/>
            </p:cNvSpPr>
            <p:nvPr/>
          </p:nvSpPr>
          <p:spPr bwMode="auto">
            <a:xfrm>
              <a:off x="3660" y="1885"/>
              <a:ext cx="465" cy="435"/>
            </a:xfrm>
            <a:prstGeom prst="rightArrow">
              <a:avLst>
                <a:gd name="adj1" fmla="val 50000"/>
                <a:gd name="adj2" fmla="val 499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uk-UA" sz="2000"/>
            </a:p>
          </p:txBody>
        </p:sp>
        <p:sp>
          <p:nvSpPr>
            <p:cNvPr id="6" name="Овал 5"/>
            <p:cNvSpPr>
              <a:spLocks noChangeArrowheads="1"/>
            </p:cNvSpPr>
            <p:nvPr/>
          </p:nvSpPr>
          <p:spPr bwMode="auto">
            <a:xfrm>
              <a:off x="1641" y="1895"/>
              <a:ext cx="1989" cy="485"/>
            </a:xfrm>
            <a:prstGeom prst="ellipse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Гарантії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" name="Овал 6"/>
            <p:cNvSpPr>
              <a:spLocks noChangeArrowheads="1"/>
            </p:cNvSpPr>
            <p:nvPr/>
          </p:nvSpPr>
          <p:spPr bwMode="auto">
            <a:xfrm>
              <a:off x="1671" y="2395"/>
              <a:ext cx="1989" cy="500"/>
            </a:xfrm>
            <a:prstGeom prst="ellipse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Чуйність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" name="Овал 7"/>
            <p:cNvSpPr>
              <a:spLocks noChangeArrowheads="1"/>
            </p:cNvSpPr>
            <p:nvPr/>
          </p:nvSpPr>
          <p:spPr bwMode="auto">
            <a:xfrm>
              <a:off x="1671" y="3025"/>
              <a:ext cx="1989" cy="455"/>
            </a:xfrm>
            <a:prstGeom prst="ellipse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Взаємодія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" name="Овал 8"/>
            <p:cNvSpPr>
              <a:spLocks noChangeArrowheads="1"/>
            </p:cNvSpPr>
            <p:nvPr/>
          </p:nvSpPr>
          <p:spPr bwMode="auto">
            <a:xfrm>
              <a:off x="1671" y="3760"/>
              <a:ext cx="1989" cy="470"/>
            </a:xfrm>
            <a:prstGeom prst="ellipse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Довіра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0" name="Прямоугольник 9"/>
            <p:cNvSpPr>
              <a:spLocks noChangeArrowheads="1"/>
            </p:cNvSpPr>
            <p:nvPr/>
          </p:nvSpPr>
          <p:spPr bwMode="auto">
            <a:xfrm>
              <a:off x="4140" y="2520"/>
              <a:ext cx="6786" cy="296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здатність бачити ситуацію з боку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1" name="Прямоугольник 10"/>
            <p:cNvSpPr>
              <a:spLocks noChangeArrowheads="1"/>
            </p:cNvSpPr>
            <p:nvPr/>
          </p:nvSpPr>
          <p:spPr bwMode="auto">
            <a:xfrm>
              <a:off x="4140" y="2895"/>
              <a:ext cx="6786" cy="848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довгострокові відносини між сторонами припускають деяку частину поступок, прихильність до інших в обмін на таке ж ставлення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2" name="Прямоугольник 11"/>
            <p:cNvSpPr>
              <a:spLocks noChangeArrowheads="1"/>
            </p:cNvSpPr>
            <p:nvPr/>
          </p:nvSpPr>
          <p:spPr bwMode="auto">
            <a:xfrm>
              <a:off x="4140" y="3811"/>
              <a:ext cx="6786" cy="848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відбиває ступінь впевненості однієї сторони в чесності і порядності іншої; є в кінцевому рахунку скріпним елементом у відносинах на довгі роки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3" name="Стрелка вправо 12"/>
            <p:cNvSpPr>
              <a:spLocks noChangeArrowheads="1"/>
            </p:cNvSpPr>
            <p:nvPr/>
          </p:nvSpPr>
          <p:spPr bwMode="auto">
            <a:xfrm>
              <a:off x="3660" y="2460"/>
              <a:ext cx="465" cy="435"/>
            </a:xfrm>
            <a:prstGeom prst="rightArrow">
              <a:avLst>
                <a:gd name="adj1" fmla="val 50000"/>
                <a:gd name="adj2" fmla="val 499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uk-UA" sz="2000"/>
            </a:p>
          </p:txBody>
        </p:sp>
        <p:sp>
          <p:nvSpPr>
            <p:cNvPr id="14" name="Стрелка вправо 13"/>
            <p:cNvSpPr>
              <a:spLocks noChangeArrowheads="1"/>
            </p:cNvSpPr>
            <p:nvPr/>
          </p:nvSpPr>
          <p:spPr bwMode="auto">
            <a:xfrm>
              <a:off x="3660" y="3025"/>
              <a:ext cx="465" cy="435"/>
            </a:xfrm>
            <a:prstGeom prst="rightArrow">
              <a:avLst>
                <a:gd name="adj1" fmla="val 50000"/>
                <a:gd name="adj2" fmla="val 499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uk-UA" sz="2000"/>
            </a:p>
          </p:txBody>
        </p:sp>
        <p:sp>
          <p:nvSpPr>
            <p:cNvPr id="15" name="Стрелка вправо 14"/>
            <p:cNvSpPr>
              <a:spLocks noChangeArrowheads="1"/>
            </p:cNvSpPr>
            <p:nvPr/>
          </p:nvSpPr>
          <p:spPr bwMode="auto">
            <a:xfrm>
              <a:off x="3660" y="3795"/>
              <a:ext cx="465" cy="435"/>
            </a:xfrm>
            <a:prstGeom prst="rightArrow">
              <a:avLst>
                <a:gd name="adj1" fmla="val 50000"/>
                <a:gd name="adj2" fmla="val 499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uk-UA" sz="2000"/>
            </a:p>
          </p:txBody>
        </p:sp>
        <p:sp>
          <p:nvSpPr>
            <p:cNvPr id="16" name="Прямоугольник 15"/>
            <p:cNvSpPr>
              <a:spLocks noChangeArrowheads="1"/>
            </p:cNvSpPr>
            <p:nvPr/>
          </p:nvSpPr>
          <p:spPr bwMode="auto">
            <a:xfrm>
              <a:off x="4140" y="1808"/>
              <a:ext cx="6786" cy="5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3175"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сторони повинні гарантувати один одному розвиток довгострокових контактів, спільні інтереси повинні збігатися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084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Autofit/>
          </a:bodyPr>
          <a:lstStyle/>
          <a:p>
            <a:r>
              <a:rPr lang="uk-UA" sz="3600" b="1" dirty="0"/>
              <a:t>Управління враженнями клієнта (Customer </a:t>
            </a:r>
            <a:r>
              <a:rPr lang="uk-UA" sz="3600" b="1" dirty="0" err="1"/>
              <a:t>Experience</a:t>
            </a:r>
            <a:r>
              <a:rPr lang="uk-UA" sz="3600" b="1" dirty="0"/>
              <a:t> </a:t>
            </a:r>
            <a:r>
              <a:rPr lang="uk-UA" sz="3600" b="1" dirty="0" err="1"/>
              <a:t>Management</a:t>
            </a:r>
            <a:r>
              <a:rPr lang="uk-UA" sz="3600" b="1" dirty="0"/>
              <a:t> – </a:t>
            </a:r>
            <a:r>
              <a:rPr lang="uk-UA" sz="3600" b="1" dirty="0" err="1"/>
              <a:t>CEM</a:t>
            </a:r>
            <a:r>
              <a:rPr lang="uk-UA" sz="3600" b="1" dirty="0"/>
              <a:t>)</a:t>
            </a:r>
            <a:r>
              <a:rPr lang="uk-UA" sz="36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концепція, сконцентрована на клієнті, враховуючи не тільки функціональність продукту, але і все те, що додає цінності під час ухвалення рішення, процесу здійснення купівлі і безпосередньо споживання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555459" y="3446914"/>
            <a:ext cx="8120997" cy="2743197"/>
            <a:chOff x="0" y="0"/>
            <a:chExt cx="5669443" cy="307258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2796363"/>
              <a:ext cx="1226185" cy="276225"/>
            </a:xfrm>
            <a:prstGeom prst="rect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Рівень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07629" y="2785257"/>
              <a:ext cx="2361646" cy="27622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Цілі та завдання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361371" y="2796363"/>
              <a:ext cx="1850065" cy="27622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Вимоги застосування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" name="Выноска со стрелками влево/вправо 7"/>
            <p:cNvSpPr/>
            <p:nvPr/>
          </p:nvSpPr>
          <p:spPr>
            <a:xfrm rot="5400000">
              <a:off x="19885" y="1571611"/>
              <a:ext cx="1199525" cy="1227086"/>
            </a:xfrm>
            <a:prstGeom prst="leftRightArrowCallout">
              <a:avLst>
                <a:gd name="adj1" fmla="val 29800"/>
                <a:gd name="adj2" fmla="val 32492"/>
                <a:gd name="adj3" fmla="val 13800"/>
                <a:gd name="adj4" fmla="val 58890"/>
              </a:avLst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vert270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І рівень (фінансові відносини)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Выноска со стрелками влево/вправо 8"/>
            <p:cNvSpPr/>
            <p:nvPr/>
          </p:nvSpPr>
          <p:spPr>
            <a:xfrm rot="5400000">
              <a:off x="1667181" y="1251858"/>
              <a:ext cx="1234936" cy="1853565"/>
            </a:xfrm>
            <a:prstGeom prst="leftRightArrowCallout">
              <a:avLst>
                <a:gd name="adj1" fmla="val 29800"/>
                <a:gd name="adj2" fmla="val 32492"/>
                <a:gd name="adj3" fmla="val 13800"/>
                <a:gd name="adj4" fmla="val 5889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vert270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Мінімальне узгодження між суб’єктами взаємодії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0" name="Выноска со стрелками влево/вправо 9"/>
            <p:cNvSpPr/>
            <p:nvPr/>
          </p:nvSpPr>
          <p:spPr>
            <a:xfrm rot="5400000">
              <a:off x="3880992" y="996722"/>
              <a:ext cx="1215971" cy="2360930"/>
            </a:xfrm>
            <a:prstGeom prst="leftRightArrowCallout">
              <a:avLst>
                <a:gd name="adj1" fmla="val 29800"/>
                <a:gd name="adj2" fmla="val 32492"/>
                <a:gd name="adj3" fmla="val 13800"/>
                <a:gd name="adj4" fmla="val 5889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vert270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Забезпечення зацікавлення до продуктів підприємства та підтримки конкурентних переваг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1" name="Выноска со стрелкой вверх 10"/>
            <p:cNvSpPr/>
            <p:nvPr/>
          </p:nvSpPr>
          <p:spPr>
            <a:xfrm>
              <a:off x="0" y="691117"/>
              <a:ext cx="1232535" cy="894419"/>
            </a:xfrm>
            <a:prstGeom prst="upArrowCallout">
              <a:avLst>
                <a:gd name="adj1" fmla="val 47781"/>
                <a:gd name="adj2" fmla="val 41671"/>
                <a:gd name="adj3" fmla="val 21671"/>
                <a:gd name="adj4" fmla="val 70525"/>
              </a:avLst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ІІ рівень (соціальні відносини)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2" name="Выноска со стрелкой вверх 11"/>
            <p:cNvSpPr/>
            <p:nvPr/>
          </p:nvSpPr>
          <p:spPr>
            <a:xfrm>
              <a:off x="1350234" y="669295"/>
              <a:ext cx="1861185" cy="894080"/>
            </a:xfrm>
            <a:prstGeom prst="upArrowCallout">
              <a:avLst>
                <a:gd name="adj1" fmla="val 47781"/>
                <a:gd name="adj2" fmla="val 41671"/>
                <a:gd name="adj3" fmla="val 21671"/>
                <a:gd name="adj4" fmla="val 70525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Встановлення довгострокових відносин з клієнтами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3" name="Выноска со стрелкой вверх 12"/>
            <p:cNvSpPr/>
            <p:nvPr/>
          </p:nvSpPr>
          <p:spPr>
            <a:xfrm>
              <a:off x="3306727" y="667185"/>
              <a:ext cx="2361565" cy="894080"/>
            </a:xfrm>
            <a:prstGeom prst="upArrowCallout">
              <a:avLst>
                <a:gd name="adj1" fmla="val 47781"/>
                <a:gd name="adj2" fmla="val 41671"/>
                <a:gd name="adj3" fmla="val 21671"/>
                <a:gd name="adj4" fmla="val 70525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Перетворення зацікавленості на купівлю, контакт, підвищення індивідуалізації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0" y="0"/>
              <a:ext cx="1226185" cy="690245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ІІІ рівень (структурні відносини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339662" y="0"/>
              <a:ext cx="1871566" cy="66929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Комплексне управління відносинами із клієнтами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306725" y="559"/>
              <a:ext cx="2361565" cy="66929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Створення довгострокових взаємовідносин, забезпечення зворотного зв’язку </a:t>
              </a:r>
              <a:endParaRPr lang="uk-UA" sz="12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68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/>
          <a:lstStyle/>
          <a:p>
            <a:r>
              <a:rPr lang="uk-UA" b="1" dirty="0"/>
              <a:t>Діловий етикет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3"/>
            <a:ext cx="8568952" cy="1008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це сукупність правил поведінки, що виражає зовнішній пряв відношення до оточуючих ділових </a:t>
            </a:r>
            <a:r>
              <a:rPr lang="uk-UA" sz="2800" dirty="0" smtClean="0"/>
              <a:t>партнерів</a:t>
            </a:r>
            <a:endParaRPr lang="uk-UA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16832"/>
            <a:ext cx="80648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Принципи: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Професіоналізм </a:t>
            </a:r>
            <a:r>
              <a:rPr lang="uk-UA" sz="2000" dirty="0"/>
              <a:t>і інформованість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Соціальна відповідальність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Колегіальність та толерантність (професійний консиліум)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Конфіденційність і професійна таємниця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84240" y="3717032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Діловий протокол</a:t>
            </a:r>
            <a:endParaRPr lang="uk-UA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4639146"/>
            <a:ext cx="8568952" cy="10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400" dirty="0"/>
              <a:t>це сукупність загальноприйнятих правил та формальностей, традицій, що регламентують порядок зустрічей, проведення бесід і переговорів, організацію прийомів, оформлення ділового листування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208949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9624"/>
            <a:ext cx="8229600" cy="1143000"/>
          </a:xfrm>
        </p:spPr>
        <p:txBody>
          <a:bodyPr>
            <a:normAutofit/>
          </a:bodyPr>
          <a:lstStyle/>
          <a:p>
            <a:r>
              <a:rPr lang="uk-UA" dirty="0"/>
              <a:t>Стилі комунікацій в </a:t>
            </a:r>
            <a:r>
              <a:rPr lang="uk-UA" dirty="0" smtClean="0"/>
              <a:t>консалтингу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051163"/>
              </p:ext>
            </p:extLst>
          </p:nvPr>
        </p:nvGraphicFramePr>
        <p:xfrm>
          <a:off x="251520" y="980728"/>
          <a:ext cx="8640960" cy="5616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416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Основа </a:t>
                      </a:r>
                      <a:endParaRPr lang="uk-UA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«на становищі»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Основа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«на інтересі»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Основа 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«на змісті»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Основа 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«на контексті»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1040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Переслідування особистих цілей, захист свого «основного курсу»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Прагнення до співробітництва, відкритість для вільного обміну інформацією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Ясність, чіткість і дослівна інтер­претація аргументів, що наводяться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Тонке і чутливе вивчення партнера, діагностика його поведінки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832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Компенсація поступок за рахунок отримання інших вигід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Повага до партнера, прагнення надати допомогу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Вирішення проблем логічним шляхом, об’єктивність рішень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Базування на вираження значення спілкування, образність рішень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1454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Тиск на партнера, драматичні прийоми, затягування переговорів, виведення партнера із рівноваги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Взаєморозуміння між партнерами, встановлення  норм чесності, демонстрація довіри, комунікабельність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Використання документів, схем, письмових погоджень, докладне визначення термінів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Використання натяків, реплік двозначного характеру, завуальованих посилань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832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Чіткість контракту, що укладається, його деталізація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Гнучкість контракту, що укладається, його пристосовуваність до змін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Практичне та логічне вирішення поставлених завдань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Творчий підхід до вирішення проблем, інтуїтивність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624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Одноразовість угоди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Довгостроковість угод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Символ «сфокусована світлова пляма»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Символ «широкий промінь прожектора»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416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Девіз 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«виграш-програш»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Девіз 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«виграш-виграш»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362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Прийоми проведення переговорів </a:t>
            </a:r>
            <a:r>
              <a:rPr lang="uk-UA" dirty="0" smtClean="0"/>
              <a:t>консультантом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804101"/>
              </p:ext>
            </p:extLst>
          </p:nvPr>
        </p:nvGraphicFramePr>
        <p:xfrm>
          <a:off x="179512" y="1412776"/>
          <a:ext cx="8784976" cy="51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4407"/>
                <a:gridCol w="6770569"/>
              </a:tblGrid>
              <a:tr h="276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Прийом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Сутність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«Салямі»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Передбачається поступове відкриття своїх позицій («нарізка ковбаси»). Метою є отримання якомога більшого обсягу інформації про клієнта, перш ніж він сам щось дізнається про консультанта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«Пакетування»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Передбачає об’єднання вигідних та невигідних пропозицій для клієнта. За умов високого рівня зацікавленості в одному продукті, клієнт може піти на поступки щодо замовлення іншого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«Висування вимог в останню хвилину»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Метою є зацікавлення партнера піти на додаткову умову, що є вигідною для однієї сторони та недостатньо вигідною для іншої. Застосовується після того як досягнуто згоди щодо основних питань. 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«Ухилення»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Передбачає ухиляння від прямої відповіді на питання. Застосовується в тих випадках, коли зачіпаються неприємні для однієї зі сторони питання та проблеми 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«Блеф»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Передбачає погрозу неіснуючими силами, надання недійсної та неправдивої інформації. Рекомендується для використання тільки в окремих випадках (значна затримка оплати, загроза припинення існування підприємства, втрата іміджу через партнера) і по відношенню до недобросовісних партнерів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97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Розробка</a:t>
            </a:r>
            <a:r>
              <a:rPr lang="ru-RU" b="1" dirty="0"/>
              <a:t> </a:t>
            </a:r>
            <a:r>
              <a:rPr lang="ru-RU" b="1" dirty="0" err="1"/>
              <a:t>консультаційних</a:t>
            </a:r>
            <a:r>
              <a:rPr lang="ru-RU" b="1" dirty="0"/>
              <a:t> </a:t>
            </a:r>
            <a:r>
              <a:rPr lang="ru-RU" b="1" dirty="0" err="1"/>
              <a:t>рекомендацій</a:t>
            </a:r>
            <a:r>
              <a:rPr lang="ru-RU" dirty="0"/>
              <a:t> </a:t>
            </a:r>
            <a:endParaRPr lang="uk-UA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1603452"/>
            <a:ext cx="8064896" cy="4561851"/>
            <a:chOff x="0" y="-43444"/>
            <a:chExt cx="4524375" cy="2128853"/>
          </a:xfrm>
        </p:grpSpPr>
        <p:sp>
          <p:nvSpPr>
            <p:cNvPr id="5" name="Выноска со стрелкой вниз 4"/>
            <p:cNvSpPr/>
            <p:nvPr/>
          </p:nvSpPr>
          <p:spPr>
            <a:xfrm>
              <a:off x="0" y="-43444"/>
              <a:ext cx="4524375" cy="449544"/>
            </a:xfrm>
            <a:prstGeom prst="downArrow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2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Визначення альтернатив рішення проблеми</a:t>
              </a:r>
              <a:endParaRPr lang="uk-UA" sz="20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6" name="Выноска со стрелкой вниз 5"/>
            <p:cNvSpPr/>
            <p:nvPr/>
          </p:nvSpPr>
          <p:spPr>
            <a:xfrm>
              <a:off x="0" y="415507"/>
              <a:ext cx="4524375" cy="449544"/>
            </a:xfrm>
            <a:prstGeom prst="downArrow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2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Оцінка альтернатив рішення проблеми</a:t>
              </a:r>
              <a:endParaRPr lang="uk-UA" sz="20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7" name="Выноска со стрелкой вниз 6"/>
            <p:cNvSpPr/>
            <p:nvPr/>
          </p:nvSpPr>
          <p:spPr>
            <a:xfrm>
              <a:off x="0" y="886331"/>
              <a:ext cx="4524375" cy="449543"/>
            </a:xfrm>
            <a:prstGeom prst="downArrow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2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Вибір найкращої альтернативи рішення проблеми</a:t>
              </a:r>
              <a:endParaRPr lang="uk-UA" sz="20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Выноска со стрелкой вниз 7"/>
            <p:cNvSpPr/>
            <p:nvPr/>
          </p:nvSpPr>
          <p:spPr>
            <a:xfrm>
              <a:off x="0" y="1345284"/>
              <a:ext cx="4524375" cy="449543"/>
            </a:xfrm>
            <a:prstGeom prst="downArrow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2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Ґрунтовний аналіз обраного варіанта рішення проблеми</a:t>
              </a:r>
              <a:endParaRPr lang="uk-UA" sz="20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1805770"/>
              <a:ext cx="4524375" cy="27963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2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Презентація консультаційних рекомендацій клієнту</a:t>
              </a:r>
              <a:endParaRPr lang="uk-UA" sz="2000">
                <a:effectLst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2000">
                  <a:effectLst/>
                  <a:ea typeface="Times New Roman"/>
                  <a:cs typeface="Times New Roman"/>
                </a:rPr>
                <a:t> </a:t>
              </a:r>
              <a:endParaRPr lang="uk-UA" sz="2000">
                <a:effectLst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8994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Методи пошуку альтернативних варіантів </a:t>
            </a:r>
            <a:r>
              <a:rPr lang="uk-UA" dirty="0" smtClean="0"/>
              <a:t>рішень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62880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Поділу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Комбінування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Мозкового штурму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Конференція ідей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Колективного блокноту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Контрольних запитань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/>
              <a:t>Фокальних об’єктів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 err="1"/>
              <a:t>Альтшулера</a:t>
            </a:r>
            <a:endParaRPr lang="uk-UA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536" y="2924944"/>
            <a:ext cx="3629203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3555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40968"/>
            <a:ext cx="4984554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Методи оцінки альтернативних варіантів рішень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«витрати–вигоди»</a:t>
            </a:r>
          </a:p>
          <a:p>
            <a:r>
              <a:rPr lang="uk-UA" dirty="0"/>
              <a:t>середньої точки</a:t>
            </a:r>
          </a:p>
          <a:p>
            <a:r>
              <a:rPr lang="uk-UA" dirty="0" smtClean="0"/>
              <a:t>експертної класифікації</a:t>
            </a:r>
          </a:p>
          <a:p>
            <a:r>
              <a:rPr lang="uk-UA" dirty="0" err="1" smtClean="0"/>
              <a:t>Черчмена-Акофа</a:t>
            </a:r>
            <a:endParaRPr lang="uk-UA" dirty="0"/>
          </a:p>
          <a:p>
            <a:r>
              <a:rPr lang="uk-UA" dirty="0"/>
              <a:t>лотерей</a:t>
            </a:r>
          </a:p>
          <a:p>
            <a:r>
              <a:rPr lang="uk-UA" dirty="0" smtClean="0"/>
              <a:t>парних </a:t>
            </a:r>
            <a:r>
              <a:rPr lang="uk-UA" dirty="0"/>
              <a:t>порівнянь</a:t>
            </a:r>
          </a:p>
          <a:p>
            <a:r>
              <a:rPr lang="uk-UA" dirty="0" smtClean="0"/>
              <a:t>векторів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4099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678</Words>
  <Application>Microsoft Office PowerPoint</Application>
  <PresentationFormat>Экран (4:3)</PresentationFormat>
  <Paragraphs>106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5  ДІЛОВИЙ ЕТИКЕТ ТА ПРОТОКОЛ КОНСУЛЬТАНТА.  ПРЕЗЕНТАЦІЯ КОНСУЛЬТАЦІЙНИХ РЕКОМЕНДАЦІЙ</vt:lpstr>
      <vt:lpstr>Клієнт-орієнтованість </vt:lpstr>
      <vt:lpstr>Управління враженнями клієнта (Customer Experience Management – CEM) </vt:lpstr>
      <vt:lpstr>Діловий етикет </vt:lpstr>
      <vt:lpstr>Стилі комунікацій в консалтингу</vt:lpstr>
      <vt:lpstr>Прийоми проведення переговорів консультантом</vt:lpstr>
      <vt:lpstr>Розробка консультаційних рекомендацій </vt:lpstr>
      <vt:lpstr>Методи пошуку альтернативних варіантів рішень</vt:lpstr>
      <vt:lpstr>Методи оцінки альтернативних варіантів рішень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  ДІЛОВИЙ ЕТИКЕТ ТА ПРОТОКОЛ КОНСУЛЬТАНТА.  ПРЕЗЕНТАЦІЯ КОНСУЛЬТАЦІЙНИХ РЕКОМЕНДАЦІЙ</dc:title>
  <dc:creator>Anna</dc:creator>
  <cp:lastModifiedBy>Anna</cp:lastModifiedBy>
  <cp:revision>2</cp:revision>
  <dcterms:created xsi:type="dcterms:W3CDTF">2021-01-17T16:36:26Z</dcterms:created>
  <dcterms:modified xsi:type="dcterms:W3CDTF">2021-01-17T16:47:50Z</dcterms:modified>
</cp:coreProperties>
</file>