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13" r:id="rId2"/>
    <p:sldId id="315" r:id="rId3"/>
    <p:sldId id="317" r:id="rId4"/>
    <p:sldId id="318" r:id="rId5"/>
    <p:sldId id="319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287" r:id="rId23"/>
    <p:sldId id="289" r:id="rId24"/>
    <p:sldId id="292" r:id="rId25"/>
    <p:sldId id="293" r:id="rId26"/>
    <p:sldId id="295" r:id="rId27"/>
    <p:sldId id="259" r:id="rId28"/>
    <p:sldId id="263" r:id="rId29"/>
    <p:sldId id="270" r:id="rId30"/>
    <p:sldId id="262" r:id="rId31"/>
    <p:sldId id="265" r:id="rId32"/>
    <p:sldId id="284" r:id="rId33"/>
    <p:sldId id="268" r:id="rId34"/>
    <p:sldId id="273" r:id="rId35"/>
    <p:sldId id="274" r:id="rId36"/>
    <p:sldId id="275" r:id="rId37"/>
    <p:sldId id="276" r:id="rId38"/>
    <p:sldId id="298" r:id="rId39"/>
    <p:sldId id="302" r:id="rId40"/>
    <p:sldId id="307" r:id="rId41"/>
    <p:sldId id="308" r:id="rId42"/>
    <p:sldId id="312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A02"/>
    <a:srgbClr val="CC9900"/>
    <a:srgbClr val="D68B1C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90" autoAdjust="0"/>
  </p:normalViewPr>
  <p:slideViewPr>
    <p:cSldViewPr>
      <p:cViewPr varScale="1">
        <p:scale>
          <a:sx n="80" d="100"/>
          <a:sy n="80" d="100"/>
        </p:scale>
        <p:origin x="7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47505-BBF9-45D2-9278-C7E1587B8AEC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AD5CF-D7ED-420E-B103-1216F95F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6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AD5CF-D7ED-420E-B103-1216F95F7A7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9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73C26-E4D3-4D08-9F78-EED7DC6651D1}" type="datetimeFigureOut">
              <a:rPr lang="en-US"/>
              <a:pPr>
                <a:defRPr/>
              </a:pPr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5E35-4F69-42A8-A495-A5059FFD0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4C15-6E2B-4CF4-95AF-6842B79A9BEE}" type="datetimeFigureOut">
              <a:rPr lang="en-US"/>
              <a:pPr>
                <a:defRPr/>
              </a:pPr>
              <a:t>11/20/2025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F7657-0988-4AC9-8FC5-0DE7A7A21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E20F1-3B95-41D5-896B-455D87F36F96}" type="datetimeFigureOut">
              <a:rPr lang="en-US"/>
              <a:pPr>
                <a:defRPr/>
              </a:pPr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D68A2-92C6-4787-8452-3FEF22F09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F4C58-87BC-4EFE-8397-2BA3B8AD9D37}" type="datetimeFigureOut">
              <a:rPr lang="en-US"/>
              <a:pPr>
                <a:defRPr/>
              </a:pPr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79624-6DD5-4E70-BFE9-913A95449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16990-C9E2-4C0E-9CCD-8DDAA0486734}" type="datetimeFigureOut">
              <a:rPr lang="en-US"/>
              <a:pPr>
                <a:defRPr/>
              </a:pPr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30D74-75C9-4817-909F-12FEFA0B0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C3728-C0AC-481B-8D8C-C95F068B0955}" type="datetimeFigureOut">
              <a:rPr lang="en-US"/>
              <a:pPr>
                <a:defRPr/>
              </a:pPr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9283A-8CF2-4DBF-BD2C-3EBCB4A1B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4E4EC-1ED3-4DF9-966E-16B05B32713E}" type="datetimeFigureOut">
              <a:rPr lang="en-US"/>
              <a:pPr>
                <a:defRPr/>
              </a:pPr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22495-A192-48DA-B6C3-D08C1A2CA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D92F0-35BA-4FAE-8342-C085458CFEF0}" type="datetimeFigureOut">
              <a:rPr lang="en-US"/>
              <a:pPr>
                <a:defRPr/>
              </a:pPr>
              <a:t>11/20/2025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6B19-A7B1-46FD-9440-0D690EE04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4C3E-6444-40E0-A4D2-081AC5DADF36}" type="datetimeFigureOut">
              <a:rPr lang="en-US"/>
              <a:pPr>
                <a:defRPr/>
              </a:pPr>
              <a:t>11/20/2025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0FEEC-0F90-45C2-85CE-09B02870C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4726-FC77-42EE-9908-912B4113ACBD}" type="datetimeFigureOut">
              <a:rPr lang="en-US"/>
              <a:pPr>
                <a:defRPr/>
              </a:pPr>
              <a:t>11/20/2025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7A787-B6F9-46C9-85B0-FAD6031FD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7055-A19C-4112-8A83-30C007BB64CE}" type="datetimeFigureOut">
              <a:rPr lang="en-US"/>
              <a:pPr>
                <a:defRPr/>
              </a:pPr>
              <a:t>11/20/2025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0673E-5D1F-4C36-BEE7-D5738AFE3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6BBA7-2305-4A96-AD44-FD11622EBF55}" type="datetimeFigureOut">
              <a:rPr lang="en-US"/>
              <a:pPr>
                <a:defRPr/>
              </a:pPr>
              <a:t>11/20/2025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AFEE6-828F-43DF-B9F7-286BA86D3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49E0CC-BDE0-4572-AD71-52B639A41D19}" type="datetimeFigureOut">
              <a:rPr lang="en-US"/>
              <a:pPr>
                <a:defRPr/>
              </a:pPr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9A1188-D3DB-4821-ADC0-2DB7A60FB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0" y="2054655"/>
            <a:ext cx="8229600" cy="2059230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СИСТЕМА ОПЕРАТИВНО-ФУНКЦІОНАЛЬНОГО МЕНЕДЖМЕНТУ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360065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7983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" t="27083" r="39583" b="13988"/>
          <a:stretch>
            <a:fillRect/>
          </a:stretch>
        </p:blipFill>
        <p:spPr bwMode="auto">
          <a:xfrm>
            <a:off x="4763" y="549275"/>
            <a:ext cx="9139237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4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6" t="28572" r="6570" b="7440"/>
          <a:stretch>
            <a:fillRect/>
          </a:stretch>
        </p:blipFill>
        <p:spPr bwMode="auto">
          <a:xfrm>
            <a:off x="9525" y="908050"/>
            <a:ext cx="9139238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4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7900" y="1138425"/>
            <a:ext cx="6400800" cy="6408738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3000" dirty="0" err="1">
                <a:effectLst/>
              </a:rPr>
              <a:t>Кожна</a:t>
            </a:r>
            <a:r>
              <a:rPr lang="ru-RU" sz="3000" dirty="0">
                <a:effectLst/>
              </a:rPr>
              <a:t> з </a:t>
            </a:r>
            <a:r>
              <a:rPr lang="ru-RU" sz="3000" dirty="0" err="1">
                <a:effectLst/>
              </a:rPr>
              <a:t>функцій</a:t>
            </a:r>
            <a:r>
              <a:rPr lang="ru-RU" sz="3000" dirty="0">
                <a:effectLst/>
              </a:rPr>
              <a:t> </a:t>
            </a:r>
            <a:r>
              <a:rPr lang="ru-RU" sz="3000" dirty="0" err="1">
                <a:effectLst/>
              </a:rPr>
              <a:t>фінансового</a:t>
            </a:r>
            <a:r>
              <a:rPr lang="ru-RU" sz="3000" dirty="0">
                <a:effectLst/>
              </a:rPr>
              <a:t> менеджменту як </a:t>
            </a:r>
            <a:r>
              <a:rPr lang="ru-RU" sz="3000" dirty="0" err="1">
                <a:effectLst/>
              </a:rPr>
              <a:t>спеціальної</a:t>
            </a:r>
            <a:r>
              <a:rPr lang="ru-RU" sz="3000" dirty="0">
                <a:effectLst/>
              </a:rPr>
              <a:t> </a:t>
            </a:r>
            <a:r>
              <a:rPr lang="ru-RU" sz="3000" dirty="0" err="1">
                <a:effectLst/>
              </a:rPr>
              <a:t>області</a:t>
            </a:r>
            <a:r>
              <a:rPr lang="ru-RU" sz="3000" dirty="0">
                <a:effectLst/>
              </a:rPr>
              <a:t> </a:t>
            </a:r>
            <a:r>
              <a:rPr lang="ru-RU" sz="3000" dirty="0" err="1">
                <a:effectLst/>
              </a:rPr>
              <a:t>керування</a:t>
            </a:r>
            <a:r>
              <a:rPr lang="ru-RU" sz="3000" dirty="0">
                <a:effectLst/>
              </a:rPr>
              <a:t> </a:t>
            </a:r>
            <a:r>
              <a:rPr lang="ru-RU" sz="3000" dirty="0" err="1">
                <a:effectLst/>
              </a:rPr>
              <a:t>підприємством</a:t>
            </a:r>
            <a:r>
              <a:rPr lang="ru-RU" sz="3000" dirty="0">
                <a:effectLst/>
              </a:rPr>
              <a:t> </a:t>
            </a:r>
            <a:r>
              <a:rPr lang="ru-RU" sz="3000" dirty="0" err="1">
                <a:effectLst/>
              </a:rPr>
              <a:t>може</a:t>
            </a:r>
            <a:r>
              <a:rPr lang="ru-RU" sz="3000" dirty="0">
                <a:effectLst/>
              </a:rPr>
              <a:t> бути </a:t>
            </a:r>
            <a:r>
              <a:rPr lang="ru-RU" sz="3000" dirty="0" err="1">
                <a:effectLst/>
              </a:rPr>
              <a:t>конкретизована</a:t>
            </a:r>
            <a:r>
              <a:rPr lang="ru-RU" sz="3000" dirty="0">
                <a:effectLst/>
              </a:rPr>
              <a:t> </a:t>
            </a:r>
            <a:r>
              <a:rPr lang="ru-RU" sz="3000" dirty="0" err="1">
                <a:effectLst/>
              </a:rPr>
              <a:t>більш</a:t>
            </a:r>
            <a:r>
              <a:rPr lang="ru-RU" sz="3000" dirty="0">
                <a:effectLst/>
              </a:rPr>
              <a:t> </a:t>
            </a:r>
            <a:r>
              <a:rPr lang="ru-RU" sz="3000" dirty="0" err="1">
                <a:effectLst/>
              </a:rPr>
              <a:t>цілеспрямовано</a:t>
            </a:r>
            <a:r>
              <a:rPr lang="ru-RU" sz="3000" dirty="0">
                <a:effectLst/>
              </a:rPr>
              <a:t> з </a:t>
            </a:r>
            <a:r>
              <a:rPr lang="ru-RU" sz="3000" dirty="0" err="1">
                <a:effectLst/>
              </a:rPr>
              <a:t>урахуванням</a:t>
            </a:r>
            <a:r>
              <a:rPr lang="ru-RU" sz="3000" dirty="0">
                <a:effectLst/>
              </a:rPr>
              <a:t> </a:t>
            </a:r>
            <a:r>
              <a:rPr lang="ru-RU" sz="3000" dirty="0" err="1">
                <a:effectLst/>
              </a:rPr>
              <a:t>специфіки</a:t>
            </a:r>
            <a:r>
              <a:rPr lang="ru-RU" sz="3000" dirty="0">
                <a:effectLst/>
              </a:rPr>
              <a:t> </a:t>
            </a:r>
            <a:r>
              <a:rPr lang="ru-RU" sz="3000" dirty="0" err="1">
                <a:effectLst/>
              </a:rPr>
              <a:t>підприємства</a:t>
            </a:r>
            <a:r>
              <a:rPr lang="ru-RU" sz="3000" dirty="0">
                <a:effectLst/>
              </a:rPr>
              <a:t> як </a:t>
            </a:r>
            <a:r>
              <a:rPr lang="ru-RU" sz="3000" dirty="0" err="1">
                <a:effectLst/>
              </a:rPr>
              <a:t>об'єкта</a:t>
            </a:r>
            <a:r>
              <a:rPr lang="ru-RU" sz="3000" dirty="0">
                <a:effectLst/>
              </a:rPr>
              <a:t> </a:t>
            </a:r>
            <a:r>
              <a:rPr lang="ru-RU" sz="3000" dirty="0" err="1">
                <a:effectLst/>
              </a:rPr>
              <a:t>фінансового</a:t>
            </a:r>
            <a:r>
              <a:rPr lang="ru-RU" sz="3000" dirty="0">
                <a:effectLst/>
              </a:rPr>
              <a:t> </a:t>
            </a:r>
            <a:r>
              <a:rPr lang="ru-RU" sz="3000" dirty="0" err="1">
                <a:effectLst/>
              </a:rPr>
              <a:t>керування</a:t>
            </a:r>
            <a:r>
              <a:rPr lang="ru-RU" sz="3000" dirty="0">
                <a:effectLst/>
              </a:rPr>
              <a:t> й </a:t>
            </a:r>
            <a:r>
              <a:rPr lang="ru-RU" sz="3000" dirty="0" err="1">
                <a:effectLst/>
              </a:rPr>
              <a:t>основних</a:t>
            </a:r>
            <a:r>
              <a:rPr lang="ru-RU" sz="3000" dirty="0">
                <a:effectLst/>
              </a:rPr>
              <a:t> форм </a:t>
            </a:r>
            <a:r>
              <a:rPr lang="ru-RU" sz="3000" dirty="0" err="1">
                <a:effectLst/>
              </a:rPr>
              <a:t>його</a:t>
            </a:r>
            <a:r>
              <a:rPr lang="ru-RU" sz="3000" dirty="0">
                <a:effectLst/>
              </a:rPr>
              <a:t> </a:t>
            </a:r>
            <a:r>
              <a:rPr lang="ru-RU" sz="3000" dirty="0" err="1">
                <a:effectLst/>
              </a:rPr>
              <a:t>фінансової</a:t>
            </a:r>
            <a:r>
              <a:rPr lang="ru-RU" sz="3000" dirty="0">
                <a:effectLst/>
              </a:rPr>
              <a:t> </a:t>
            </a:r>
            <a:r>
              <a:rPr lang="ru-RU" sz="3000" dirty="0" err="1" smtClean="0">
                <a:effectLst/>
              </a:rPr>
              <a:t>діяльності</a:t>
            </a:r>
            <a:r>
              <a:rPr lang="ru-RU" sz="3000" dirty="0">
                <a:effectLst/>
              </a:rPr>
              <a:t/>
            </a:r>
            <a:br>
              <a:rPr lang="ru-RU" sz="3000" dirty="0">
                <a:effectLst/>
              </a:rPr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9725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1443835"/>
            <a:ext cx="6948487" cy="576103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uk-UA" i="1" u="sng" dirty="0" smtClean="0">
                <a:effectLst/>
              </a:rPr>
              <a:t>Механізм фінансового менеджменту </a:t>
            </a:r>
            <a:r>
              <a:rPr lang="uk-UA" dirty="0" smtClean="0">
                <a:effectLst/>
              </a:rPr>
              <a:t>– </a:t>
            </a:r>
            <a:br>
              <a:rPr lang="uk-UA" dirty="0" smtClean="0">
                <a:effectLst/>
              </a:rPr>
            </a:br>
            <a:r>
              <a:rPr lang="uk-UA" dirty="0" smtClean="0">
                <a:effectLst/>
              </a:rPr>
              <a:t>це система основних елементів, які регулюють процес управління фінансовою діяльністю підприємства</a:t>
            </a:r>
            <a:endParaRPr lang="ru-RU" dirty="0">
              <a:effectLst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84213" y="765175"/>
            <a:ext cx="935037" cy="8636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400" dirty="0"/>
              <a:t>3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53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205038"/>
            <a:ext cx="9090025" cy="366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9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814388"/>
            <a:ext cx="910907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3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490" y="1138425"/>
            <a:ext cx="7599723" cy="53147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4400" u="sng" dirty="0" smtClean="0">
                <a:effectLst/>
              </a:rPr>
              <a:t>Фінансові важелі </a:t>
            </a:r>
            <a:r>
              <a:rPr lang="uk-UA" sz="4400" dirty="0" smtClean="0">
                <a:effectLst/>
              </a:rPr>
              <a:t>– це набір фінансових показників, через які керуюча система може впливати на господарську діяльність підприємства</a:t>
            </a:r>
            <a:endParaRPr lang="ru-RU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76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375" y="1291130"/>
            <a:ext cx="8057838" cy="63357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u="sng" dirty="0" smtClean="0">
                <a:effectLst/>
              </a:rPr>
              <a:t>Система фінансових методів </a:t>
            </a:r>
            <a:r>
              <a:rPr lang="uk-UA" dirty="0" smtClean="0">
                <a:effectLst/>
              </a:rPr>
              <a:t>складається з прийомів і способів, за допомогою яких обґрунтовуються та контролюються управлінські рішення в різних сферах фінансової діяльності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98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" t="11917" r="29773" b="43881"/>
          <a:stretch>
            <a:fillRect/>
          </a:stretch>
        </p:blipFill>
        <p:spPr bwMode="auto">
          <a:xfrm>
            <a:off x="1212490" y="1749245"/>
            <a:ext cx="73548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9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785" y="1749244"/>
            <a:ext cx="8084215" cy="515955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3400" u="sng" dirty="0" smtClean="0"/>
              <a:t>Система фінансових інструментів </a:t>
            </a:r>
            <a:r>
              <a:rPr lang="uk-UA" sz="3400" dirty="0" smtClean="0"/>
              <a:t>складається з контрактних зобов'язань,  які забезпечують механізм реалізації окремих управлінських рішень підприємства та формують його фінансові відносини з іншими економічними суб'єктами 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41210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12875"/>
            <a:ext cx="9109075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800" b="1" dirty="0">
                <a:latin typeface="Arial" charset="0"/>
              </a:rPr>
              <a:t>Фінансовий </a:t>
            </a:r>
            <a:r>
              <a:rPr lang="uk-UA" sz="4800" b="1" dirty="0" smtClean="0">
                <a:latin typeface="Arial" charset="0"/>
              </a:rPr>
              <a:t>та антикризовий менеджмент в </a:t>
            </a:r>
            <a:r>
              <a:rPr lang="uk-UA" sz="4800" b="1" dirty="0">
                <a:latin typeface="Arial" charset="0"/>
              </a:rPr>
              <a:t>системі </a:t>
            </a:r>
            <a:r>
              <a:rPr lang="uk-UA" sz="4800" b="1">
                <a:latin typeface="Arial" charset="0"/>
              </a:rPr>
              <a:t>управління </a:t>
            </a:r>
            <a:r>
              <a:rPr lang="uk-UA" sz="4800" b="1" smtClean="0">
                <a:latin typeface="Arial" charset="0"/>
              </a:rPr>
              <a:t>організацією</a:t>
            </a:r>
            <a:endParaRPr lang="ru-RU" sz="4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" t="71487" r="1332"/>
          <a:stretch>
            <a:fillRect/>
          </a:stretch>
        </p:blipFill>
        <p:spPr bwMode="auto">
          <a:xfrm>
            <a:off x="136525" y="2060575"/>
            <a:ext cx="90074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-конечная звезда 4"/>
          <p:cNvSpPr/>
          <p:nvPr/>
        </p:nvSpPr>
        <p:spPr>
          <a:xfrm>
            <a:off x="611188" y="115888"/>
            <a:ext cx="936625" cy="86518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400" dirty="0"/>
              <a:t>4</a:t>
            </a:r>
            <a:endParaRPr lang="ru-RU" sz="4400" dirty="0"/>
          </a:p>
        </p:txBody>
      </p:sp>
      <p:pic>
        <p:nvPicPr>
          <p:cNvPr id="2867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1" t="52975" r="4022" b="10417"/>
          <a:stretch>
            <a:fillRect/>
          </a:stretch>
        </p:blipFill>
        <p:spPr bwMode="auto">
          <a:xfrm>
            <a:off x="-22225" y="1125538"/>
            <a:ext cx="916622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3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3033721"/>
          </a:xfrm>
        </p:spPr>
        <p:txBody>
          <a:bodyPr>
            <a:noAutofit/>
          </a:bodyPr>
          <a:lstStyle/>
          <a:p>
            <a:pPr algn="ctr"/>
            <a:r>
              <a:rPr lang="ru-RU" sz="5400" dirty="0" err="1" smtClean="0"/>
              <a:t>Антикризове</a:t>
            </a:r>
            <a:r>
              <a:rPr lang="ru-RU" sz="5400" dirty="0" smtClean="0"/>
              <a:t> </a:t>
            </a:r>
            <a:r>
              <a:rPr lang="ru-RU" sz="5400" dirty="0" err="1" smtClean="0"/>
              <a:t>управління</a:t>
            </a:r>
            <a:r>
              <a:rPr lang="ru-RU" sz="5400" dirty="0" smtClean="0"/>
              <a:t> і </a:t>
            </a:r>
            <a:r>
              <a:rPr lang="ru-RU" sz="5400" dirty="0" err="1" smtClean="0"/>
              <a:t>його</a:t>
            </a:r>
            <a:r>
              <a:rPr lang="ru-RU" sz="5400" dirty="0" smtClean="0"/>
              <a:t> </a:t>
            </a:r>
            <a:r>
              <a:rPr lang="ru-RU" sz="5400" dirty="0" err="1" smtClean="0"/>
              <a:t>місце</a:t>
            </a:r>
            <a:r>
              <a:rPr lang="ru-RU" sz="5400" dirty="0" smtClean="0"/>
              <a:t> в </a:t>
            </a:r>
            <a:r>
              <a:rPr lang="ru-RU" sz="5400" dirty="0" err="1" smtClean="0"/>
              <a:t>системі</a:t>
            </a:r>
            <a:r>
              <a:rPr lang="ru-RU" sz="5400" dirty="0" smtClean="0"/>
              <a:t> менеджменту </a:t>
            </a:r>
            <a:r>
              <a:rPr lang="ru-RU" sz="5400" dirty="0" err="1" smtClean="0"/>
              <a:t>організації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57342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51081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Основна функція антикризового менеджменту -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01669" y="3164635"/>
            <a:ext cx="8398775" cy="835455"/>
          </a:xfrm>
        </p:spPr>
        <p:txBody>
          <a:bodyPr>
            <a:noAutofit/>
          </a:bodyPr>
          <a:lstStyle/>
          <a:p>
            <a:r>
              <a:rPr lang="uk-UA" sz="4400" b="1" i="1" dirty="0" smtClean="0">
                <a:solidFill>
                  <a:srgbClr val="FF0000"/>
                </a:solidFill>
                <a:latin typeface="Cambria" pitchFamily="18" charset="0"/>
              </a:rPr>
              <a:t>управління економічною стійкістю </a:t>
            </a:r>
            <a:endParaRPr lang="ru-RU" sz="44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38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Антикризовий менеджмент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Превентивний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Реактивний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r>
              <a:rPr lang="uk-UA" dirty="0" smtClean="0"/>
              <a:t>Системний</a:t>
            </a:r>
            <a:endParaRPr lang="ru-RU" dirty="0" smtClean="0"/>
          </a:p>
          <a:p>
            <a:endParaRPr lang="ru-RU" dirty="0" smtClean="0"/>
          </a:p>
          <a:p>
            <a:endParaRPr lang="uk-UA" dirty="0" smtClean="0"/>
          </a:p>
          <a:p>
            <a:r>
              <a:rPr lang="uk-UA" dirty="0" smtClean="0"/>
              <a:t>Постійний</a:t>
            </a:r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Профілактичний</a:t>
            </a:r>
          </a:p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206806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uk-UA" dirty="0" smtClean="0"/>
              <a:t>Оперативний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uk-UA" dirty="0" smtClean="0"/>
              <a:t>Епізодичний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uk-UA" dirty="0" smtClean="0"/>
              <a:t>Реанімаційний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1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01670" y="1596540"/>
            <a:ext cx="7772400" cy="4143404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 err="1" smtClean="0">
                <a:solidFill>
                  <a:srgbClr val="FF0000"/>
                </a:solidFill>
              </a:rPr>
              <a:t>Антикризовий</a:t>
            </a:r>
            <a:r>
              <a:rPr lang="ru-RU" sz="3200" u="sng" dirty="0" smtClean="0">
                <a:solidFill>
                  <a:srgbClr val="FF0000"/>
                </a:solidFill>
              </a:rPr>
              <a:t> менеджмент </a:t>
            </a:r>
            <a:r>
              <a:rPr lang="ru-RU" sz="3200" u="sng" dirty="0" smtClean="0"/>
              <a:t>–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спеціальним</a:t>
            </a:r>
            <a:r>
              <a:rPr lang="ru-RU" sz="3200" dirty="0" smtClean="0"/>
              <a:t> чином </a:t>
            </a:r>
            <a:r>
              <a:rPr lang="ru-RU" sz="3200" dirty="0" err="1" smtClean="0"/>
              <a:t>організована</a:t>
            </a:r>
            <a:r>
              <a:rPr lang="ru-RU" sz="3200" dirty="0" smtClean="0"/>
              <a:t> система </a:t>
            </a:r>
            <a:r>
              <a:rPr lang="ru-RU" sz="3200" dirty="0" err="1" smtClean="0"/>
              <a:t>управління</a:t>
            </a:r>
            <a:r>
              <a:rPr lang="ru-RU" sz="3200" dirty="0" smtClean="0"/>
              <a:t>, яка </a:t>
            </a:r>
            <a:r>
              <a:rPr lang="ru-RU" sz="3200" dirty="0" err="1" smtClean="0"/>
              <a:t>дозволяє</a:t>
            </a:r>
            <a:r>
              <a:rPr lang="ru-RU" sz="3200" dirty="0" smtClean="0"/>
              <a:t> </a:t>
            </a:r>
            <a:r>
              <a:rPr lang="ru-RU" sz="3200" dirty="0" err="1" smtClean="0"/>
              <a:t>своєчасно</a:t>
            </a:r>
            <a:r>
              <a:rPr lang="ru-RU" sz="3200" dirty="0" smtClean="0"/>
              <a:t> </a:t>
            </a:r>
            <a:r>
              <a:rPr lang="ru-RU" sz="3200" dirty="0" err="1" smtClean="0"/>
              <a:t>визначити</a:t>
            </a:r>
            <a:r>
              <a:rPr lang="ru-RU" sz="3200" dirty="0" smtClean="0"/>
              <a:t> </a:t>
            </a:r>
            <a:r>
              <a:rPr lang="ru-RU" sz="3200" dirty="0" err="1" smtClean="0"/>
              <a:t>перші</a:t>
            </a:r>
            <a:r>
              <a:rPr lang="ru-RU" sz="3200" dirty="0" smtClean="0"/>
              <a:t> </a:t>
            </a:r>
            <a:r>
              <a:rPr lang="ru-RU" sz="3200" dirty="0" err="1" smtClean="0"/>
              <a:t>ознаки</a:t>
            </a:r>
            <a:r>
              <a:rPr lang="ru-RU" sz="3200" dirty="0" smtClean="0"/>
              <a:t> </a:t>
            </a:r>
            <a:r>
              <a:rPr lang="ru-RU" sz="3200" dirty="0" err="1" smtClean="0"/>
              <a:t>кризи</a:t>
            </a:r>
            <a:r>
              <a:rPr lang="ru-RU" sz="3200" dirty="0" smtClean="0"/>
              <a:t>, </a:t>
            </a:r>
            <a:r>
              <a:rPr lang="ru-RU" sz="3200" dirty="0" err="1" smtClean="0"/>
              <a:t>оцінити</a:t>
            </a:r>
            <a:r>
              <a:rPr lang="ru-RU" sz="3200" dirty="0" smtClean="0"/>
              <a:t> </a:t>
            </a:r>
            <a:r>
              <a:rPr lang="ru-RU" sz="3200" dirty="0" err="1" smtClean="0"/>
              <a:t>її</a:t>
            </a:r>
            <a:r>
              <a:rPr lang="ru-RU" sz="3200" dirty="0" smtClean="0"/>
              <a:t> </a:t>
            </a:r>
            <a:r>
              <a:rPr lang="ru-RU" sz="3200" dirty="0" err="1" smtClean="0"/>
              <a:t>наслідки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вжити</a:t>
            </a:r>
            <a:r>
              <a:rPr lang="ru-RU" sz="3200" dirty="0" smtClean="0"/>
              <a:t> заходи для </a:t>
            </a:r>
            <a:r>
              <a:rPr lang="ru-RU" sz="3200" dirty="0" err="1" smtClean="0"/>
              <a:t>нейтралізації</a:t>
            </a:r>
            <a:r>
              <a:rPr lang="ru-RU" sz="3200" dirty="0" smtClean="0"/>
              <a:t> </a:t>
            </a:r>
            <a:r>
              <a:rPr lang="ru-RU" sz="3200" dirty="0" err="1" smtClean="0"/>
              <a:t>негативних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результатів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229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6352" y="130453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Організаційна структура антикризового менеджменту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Великі підприємства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Малі підприємства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448548" y="2970885"/>
            <a:ext cx="4040188" cy="38144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b="1" dirty="0" smtClean="0">
                <a:solidFill>
                  <a:srgbClr val="00B050"/>
                </a:solidFill>
              </a:rPr>
              <a:t>Аналітичний відділ</a:t>
            </a:r>
          </a:p>
          <a:p>
            <a:pPr>
              <a:spcBef>
                <a:spcPts val="0"/>
              </a:spcBef>
            </a:pPr>
            <a:r>
              <a:rPr lang="uk-UA" b="1" dirty="0" smtClean="0">
                <a:solidFill>
                  <a:srgbClr val="00B050"/>
                </a:solidFill>
              </a:rPr>
              <a:t>Консалтингова фірма</a:t>
            </a:r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>
                <a:solidFill>
                  <a:srgbClr val="C00000"/>
                </a:solidFill>
              </a:rPr>
              <a:t>Арбітражний керуючий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Представник кредиторів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Представник санатора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31152" y="3009781"/>
            <a:ext cx="4041775" cy="37147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uk-UA" b="1" dirty="0" smtClean="0">
                <a:solidFill>
                  <a:srgbClr val="00B050"/>
                </a:solidFill>
              </a:rPr>
              <a:t>Менеджер/бухгалтер</a:t>
            </a:r>
            <a:endParaRPr lang="ru-RU" b="1" dirty="0" smtClean="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Консультант</a:t>
            </a:r>
          </a:p>
          <a:p>
            <a:endParaRPr lang="uk-UA" dirty="0" smtClean="0"/>
          </a:p>
          <a:p>
            <a:endParaRPr lang="ru-RU" dirty="0" smtClean="0"/>
          </a:p>
          <a:p>
            <a:r>
              <a:rPr lang="uk-UA" dirty="0" smtClean="0">
                <a:solidFill>
                  <a:srgbClr val="C00000"/>
                </a:solidFill>
              </a:rPr>
              <a:t>Арбітражний керуючий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Представник кредиторів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Представник санатора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13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1365250" y="3122613"/>
            <a:ext cx="7329488" cy="6111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400" dirty="0" smtClean="0"/>
              <a:t>Фази кризи:</a:t>
            </a:r>
            <a:endParaRPr lang="en-US" sz="4400" dirty="0" smtClean="0"/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906463" y="0"/>
            <a:ext cx="8237537" cy="3429000"/>
          </a:xfrm>
        </p:spPr>
        <p:txBody>
          <a:bodyPr/>
          <a:lstStyle/>
          <a:p>
            <a:pPr eaLnBrk="1" hangingPunct="1"/>
            <a:r>
              <a:rPr lang="uk-UA" sz="3200" b="1" i="1" u="sng" dirty="0" smtClean="0"/>
              <a:t>Фінансова криза</a:t>
            </a:r>
            <a:r>
              <a:rPr lang="uk-UA" sz="3200" dirty="0" smtClean="0"/>
              <a:t> - фаза розбалансованої діяльності підприємства та обмежених можливостей впливу його керівництва на фінансові відносини, що виникають на цьому підприємстві.</a:t>
            </a:r>
          </a:p>
          <a:p>
            <a:pPr eaLnBrk="1" hangingPunct="1"/>
            <a:endParaRPr lang="uk-UA" sz="3200" dirty="0" smtClean="0"/>
          </a:p>
          <a:p>
            <a:pPr eaLnBrk="1" hangingPunct="1"/>
            <a:endParaRPr lang="uk-UA" sz="3200" dirty="0" smtClean="0"/>
          </a:p>
          <a:p>
            <a:pPr eaLnBrk="1" hangingPunct="1">
              <a:buFont typeface="Arial" charset="0"/>
              <a:buNone/>
            </a:pPr>
            <a:r>
              <a:rPr lang="uk-UA" sz="3200" dirty="0" smtClean="0"/>
              <a:t> І - зниження обсягів виробництва і прибутку</a:t>
            </a:r>
          </a:p>
          <a:p>
            <a:pPr eaLnBrk="1" hangingPunct="1">
              <a:buFont typeface="Arial" charset="0"/>
              <a:buNone/>
            </a:pPr>
            <a:r>
              <a:rPr lang="uk-UA" sz="3200" dirty="0" smtClean="0"/>
              <a:t>ІІ - збитковість виробництва, зростання кредиторської і дебіторської заборгованості</a:t>
            </a:r>
          </a:p>
          <a:p>
            <a:pPr eaLnBrk="1" hangingPunct="1">
              <a:buFont typeface="Arial" charset="0"/>
              <a:buNone/>
            </a:pPr>
            <a:r>
              <a:rPr lang="uk-UA" sz="3200" dirty="0" smtClean="0"/>
              <a:t>ІІІ - неспроможність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>
          <a:xfrm>
            <a:off x="296863" y="1600200"/>
            <a:ext cx="8550275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3200" i="1" u="sng" dirty="0" smtClean="0"/>
              <a:t>Санація</a:t>
            </a:r>
            <a:r>
              <a:rPr lang="uk-UA" sz="3200" i="1" dirty="0" smtClean="0"/>
              <a:t> — </a:t>
            </a:r>
            <a:r>
              <a:rPr lang="uk-UA" sz="3200" dirty="0" smtClean="0"/>
              <a:t>система заходів, що здійснюється під час провадження у справі про банкрутство з метою запобігання визнанню боржника банкрутом та його ліквідації, спрямована на оздоровлення фінансово-господарського становища боржника, а також задоволення в повному обсязі або частково вимог кредиторів шляхом кредитування, реструктуризації підприємства, боргів і капіталу та (або) зміну організаційно-правової та виробничої структури боржника</a:t>
            </a:r>
            <a:r>
              <a:rPr lang="ru-RU" sz="3200" dirty="0" smtClean="0"/>
              <a:t> </a:t>
            </a:r>
            <a:r>
              <a:rPr lang="uk-UA" sz="32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ru-RU" sz="32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2" descr="Мета фінансової санації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8424"/>
            <a:ext cx="9144000" cy="57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4375" y="1482711"/>
            <a:ext cx="7164325" cy="5411787"/>
          </a:xfrm>
        </p:spPr>
        <p:txBody>
          <a:bodyPr/>
          <a:lstStyle/>
          <a:p>
            <a:pPr algn="just">
              <a:defRPr/>
            </a:pPr>
            <a:r>
              <a:rPr lang="uk-UA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сукупність грошових відносин, які виникають у процесі створення фондів грошових засобів у підприємства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uk-UA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Фінанси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 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представляють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собою систему відносин з приводу </a:t>
            </a:r>
            <a:r>
              <a:rPr lang="uk-UA" sz="2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грошових доходів і накопичень, їх розподілу</a:t>
            </a:r>
            <a:r>
              <a:rPr lang="uk-UA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(виконання зобов'язань перед державою, фінансово-кредитною системою, контрагентами, матеріальне стимулювання працівників підприємства, винагорода власників, використання коштів на розширене відтворення) і </a:t>
            </a:r>
            <a:r>
              <a:rPr lang="uk-UA" sz="2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доцільності та ефективності</a:t>
            </a:r>
            <a:r>
              <a:rPr lang="uk-UA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 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800" dirty="0"/>
          </a:p>
        </p:txBody>
      </p:sp>
      <p:sp>
        <p:nvSpPr>
          <p:cNvPr id="4" name="8-конечная звезда 3"/>
          <p:cNvSpPr/>
          <p:nvPr/>
        </p:nvSpPr>
        <p:spPr>
          <a:xfrm>
            <a:off x="684213" y="765175"/>
            <a:ext cx="935037" cy="8636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400" dirty="0"/>
              <a:t>1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504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26708" y="833015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sz="4400" dirty="0" smtClean="0">
                <a:solidFill>
                  <a:schemeClr val="tx1"/>
                </a:solidFill>
              </a:rPr>
              <a:t>Принципи санації:</a:t>
            </a:r>
            <a:endParaRPr lang="ru-RU" sz="4400" dirty="0" smtClean="0">
              <a:solidFill>
                <a:schemeClr val="tx1"/>
              </a:solidFill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266371" y="1668794"/>
            <a:ext cx="8389937" cy="51927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i="1" dirty="0" smtClean="0"/>
              <a:t>комплексний підхід</a:t>
            </a:r>
            <a:r>
              <a:rPr lang="uk-UA" dirty="0" smtClean="0"/>
              <a:t>;</a:t>
            </a:r>
            <a:endParaRPr lang="uk-UA" i="1" dirty="0" smtClean="0"/>
          </a:p>
          <a:p>
            <a:pPr eaLnBrk="1" hangingPunct="1">
              <a:lnSpc>
                <a:spcPct val="80000"/>
              </a:lnSpc>
            </a:pPr>
            <a:r>
              <a:rPr lang="uk-UA" i="1" dirty="0" smtClean="0"/>
              <a:t>інтегрованість у загальну систему управління підприємством</a:t>
            </a:r>
            <a:r>
              <a:rPr lang="uk-UA" dirty="0" smtClean="0"/>
              <a:t>;</a:t>
            </a:r>
            <a:endParaRPr lang="uk-UA" i="1" dirty="0" smtClean="0"/>
          </a:p>
          <a:p>
            <a:pPr eaLnBrk="1" hangingPunct="1">
              <a:lnSpc>
                <a:spcPct val="80000"/>
              </a:lnSpc>
            </a:pPr>
            <a:r>
              <a:rPr lang="uk-UA" i="1" dirty="0" smtClean="0"/>
              <a:t>гнучкість</a:t>
            </a:r>
            <a:r>
              <a:rPr lang="uk-UA" dirty="0" smtClean="0"/>
              <a:t>;</a:t>
            </a:r>
            <a:endParaRPr lang="uk-UA" i="1" dirty="0" smtClean="0"/>
          </a:p>
          <a:p>
            <a:pPr eaLnBrk="1" hangingPunct="1">
              <a:lnSpc>
                <a:spcPct val="80000"/>
              </a:lnSpc>
            </a:pPr>
            <a:r>
              <a:rPr lang="uk-UA" i="1" dirty="0" smtClean="0"/>
              <a:t>адекватність реагування підприємства </a:t>
            </a:r>
            <a:r>
              <a:rPr lang="uk-UA" dirty="0" smtClean="0"/>
              <a:t>;</a:t>
            </a:r>
            <a:endParaRPr lang="uk-UA" i="1" dirty="0" smtClean="0"/>
          </a:p>
          <a:p>
            <a:pPr eaLnBrk="1" hangingPunct="1">
              <a:lnSpc>
                <a:spcPct val="80000"/>
              </a:lnSpc>
            </a:pPr>
            <a:r>
              <a:rPr lang="uk-UA" i="1" dirty="0" smtClean="0"/>
              <a:t>компетентність</a:t>
            </a:r>
            <a:r>
              <a:rPr lang="uk-UA" dirty="0" smtClean="0"/>
              <a:t>;</a:t>
            </a:r>
            <a:endParaRPr lang="uk-UA" i="1" dirty="0" smtClean="0"/>
          </a:p>
          <a:p>
            <a:pPr eaLnBrk="1" hangingPunct="1">
              <a:lnSpc>
                <a:spcPct val="80000"/>
              </a:lnSpc>
            </a:pPr>
            <a:r>
              <a:rPr lang="uk-UA" i="1" dirty="0" smtClean="0"/>
              <a:t>державний контроль та регулювання;</a:t>
            </a:r>
          </a:p>
          <a:p>
            <a:pPr eaLnBrk="1" hangingPunct="1">
              <a:lnSpc>
                <a:spcPct val="80000"/>
              </a:lnSpc>
            </a:pPr>
            <a:r>
              <a:rPr lang="uk-UA" i="1" dirty="0" smtClean="0"/>
              <a:t>контроль кредиторів;</a:t>
            </a:r>
          </a:p>
          <a:p>
            <a:pPr eaLnBrk="1" hangingPunct="1">
              <a:lnSpc>
                <a:spcPct val="80000"/>
              </a:lnSpc>
            </a:pPr>
            <a:r>
              <a:rPr lang="uk-UA" i="1" dirty="0" smtClean="0"/>
              <a:t>захист прав боржника</a:t>
            </a:r>
            <a:r>
              <a:rPr lang="uk-UA" dirty="0" smtClean="0"/>
              <a:t>;</a:t>
            </a:r>
            <a:endParaRPr lang="uk-UA" i="1" dirty="0" smtClean="0"/>
          </a:p>
          <a:p>
            <a:pPr eaLnBrk="1" hangingPunct="1">
              <a:lnSpc>
                <a:spcPct val="80000"/>
              </a:lnSpc>
            </a:pPr>
            <a:r>
              <a:rPr lang="uk-UA" i="1" dirty="0" smtClean="0"/>
              <a:t>строковість</a:t>
            </a:r>
            <a:r>
              <a:rPr lang="uk-UA" dirty="0" smtClean="0"/>
              <a:t>;</a:t>
            </a:r>
            <a:endParaRPr lang="uk-UA" i="1" dirty="0" smtClean="0"/>
          </a:p>
          <a:p>
            <a:pPr eaLnBrk="1" hangingPunct="1">
              <a:lnSpc>
                <a:spcPct val="80000"/>
              </a:lnSpc>
            </a:pPr>
            <a:r>
              <a:rPr lang="uk-UA" i="1" dirty="0" smtClean="0"/>
              <a:t>індивідуальний підхід</a:t>
            </a:r>
            <a:r>
              <a:rPr lang="uk-UA" dirty="0" smtClean="0"/>
              <a:t>;</a:t>
            </a:r>
            <a:endParaRPr lang="uk-UA" i="1" dirty="0" smtClean="0"/>
          </a:p>
          <a:p>
            <a:pPr eaLnBrk="1" hangingPunct="1">
              <a:lnSpc>
                <a:spcPct val="80000"/>
              </a:lnSpc>
            </a:pPr>
            <a:r>
              <a:rPr lang="uk-UA" i="1" dirty="0" smtClean="0"/>
              <a:t>направленість на довгостроковий результат.</a:t>
            </a:r>
            <a:endParaRPr lang="ru-RU" i="1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>
          <a:xfrm>
            <a:off x="142875" y="1138238"/>
            <a:ext cx="8704263" cy="4529137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i="1" u="sng" dirty="0" err="1" smtClean="0"/>
              <a:t>Рішення</a:t>
            </a:r>
            <a:r>
              <a:rPr lang="ru-RU" sz="2400" i="1" u="sng" dirty="0" smtClean="0"/>
              <a:t> про </a:t>
            </a:r>
            <a:r>
              <a:rPr lang="ru-RU" sz="2400" i="1" u="sng" dirty="0" err="1" smtClean="0"/>
              <a:t>проведення</a:t>
            </a:r>
            <a:r>
              <a:rPr lang="ru-RU" sz="2400" i="1" u="sng" dirty="0" smtClean="0"/>
              <a:t> </a:t>
            </a:r>
            <a:r>
              <a:rPr lang="ru-RU" sz="2400" i="1" u="sng" dirty="0" err="1" smtClean="0"/>
              <a:t>санації</a:t>
            </a:r>
            <a:r>
              <a:rPr lang="ru-RU" sz="2400" i="1" u="sng" dirty="0" smtClean="0"/>
              <a:t> </a:t>
            </a:r>
            <a:r>
              <a:rPr lang="ru-RU" sz="2400" i="1" u="sng" dirty="0" err="1" smtClean="0"/>
              <a:t>може</a:t>
            </a:r>
            <a:r>
              <a:rPr lang="ru-RU" sz="2400" i="1" u="sng" dirty="0" smtClean="0"/>
              <a:t> </a:t>
            </a:r>
            <a:r>
              <a:rPr lang="ru-RU" sz="2400" i="1" u="sng" dirty="0" err="1" smtClean="0"/>
              <a:t>прийматися</a:t>
            </a:r>
            <a:r>
              <a:rPr lang="ru-RU" sz="2400" i="1" u="sng" dirty="0" smtClean="0"/>
              <a:t> в таких </a:t>
            </a:r>
            <a:r>
              <a:rPr lang="ru-RU" sz="2400" i="1" u="sng" dirty="0" err="1" smtClean="0"/>
              <a:t>основних</a:t>
            </a:r>
            <a:r>
              <a:rPr lang="ru-RU" sz="2400" i="1" u="sng" dirty="0" smtClean="0"/>
              <a:t> </a:t>
            </a:r>
            <a:r>
              <a:rPr lang="ru-RU" sz="2400" i="1" u="sng" dirty="0" err="1" smtClean="0"/>
              <a:t>випадках</a:t>
            </a:r>
            <a:r>
              <a:rPr lang="ru-RU" sz="2400" i="1" u="sng" dirty="0" smtClean="0"/>
              <a:t>:</a:t>
            </a:r>
            <a:endParaRPr lang="en-US" sz="2400" i="1" u="sng" dirty="0" smtClean="0"/>
          </a:p>
          <a:p>
            <a:pPr lvl="0"/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ініціативи</a:t>
            </a:r>
            <a:r>
              <a:rPr lang="ru-RU" sz="2400" dirty="0" smtClean="0"/>
              <a:t> </a:t>
            </a:r>
            <a:r>
              <a:rPr lang="ru-RU" sz="2400" dirty="0" err="1" smtClean="0"/>
              <a:t>суб’єкта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господарювання</a:t>
            </a:r>
            <a:r>
              <a:rPr lang="ru-RU" sz="2400" dirty="0" smtClean="0"/>
              <a:t>;</a:t>
            </a:r>
            <a:endParaRPr lang="en-US" sz="2400" dirty="0" smtClean="0"/>
          </a:p>
          <a:p>
            <a:pPr lvl="0"/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ініціативи</a:t>
            </a:r>
            <a:r>
              <a:rPr lang="ru-RU" sz="2400" dirty="0" smtClean="0"/>
              <a:t> </a:t>
            </a:r>
            <a:r>
              <a:rPr lang="ru-RU" sz="2400" dirty="0" err="1" smtClean="0"/>
              <a:t>боржника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звернення</a:t>
            </a:r>
            <a:r>
              <a:rPr lang="ru-RU" sz="2400" dirty="0" smtClean="0"/>
              <a:t> до суду;</a:t>
            </a:r>
            <a:endParaRPr lang="en-US" sz="2400" dirty="0" smtClean="0"/>
          </a:p>
          <a:p>
            <a:pPr lvl="0"/>
            <a:r>
              <a:rPr lang="ru-RU" sz="2400" dirty="0" smtClean="0"/>
              <a:t>по </a:t>
            </a:r>
            <a:r>
              <a:rPr lang="ru-RU" sz="2400" dirty="0" err="1" smtClean="0"/>
              <a:t>закінченні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місяця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опублікування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оголошення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порушення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справи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</a:t>
            </a:r>
            <a:r>
              <a:rPr lang="ru-RU" sz="2400" dirty="0" smtClean="0"/>
              <a:t> </a:t>
            </a:r>
            <a:r>
              <a:rPr lang="ru-RU" sz="2400" dirty="0" err="1" smtClean="0"/>
              <a:t>банкрутство</a:t>
            </a:r>
            <a:r>
              <a:rPr lang="ru-RU" sz="2400" dirty="0" smtClean="0"/>
              <a:t>;</a:t>
            </a:r>
            <a:endParaRPr lang="en-US" sz="2400" dirty="0" smtClean="0"/>
          </a:p>
          <a:p>
            <a:pPr lvl="0"/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ініціативи</a:t>
            </a:r>
            <a:r>
              <a:rPr lang="ru-RU" sz="2400" dirty="0" smtClean="0"/>
              <a:t> </a:t>
            </a:r>
            <a:r>
              <a:rPr lang="ru-RU" sz="2400" dirty="0" err="1" smtClean="0"/>
              <a:t>фінансово-кредитної</a:t>
            </a:r>
            <a:r>
              <a:rPr lang="ru-RU" sz="2400" dirty="0" smtClean="0"/>
              <a:t> установи;</a:t>
            </a:r>
            <a:endParaRPr lang="en-US" sz="2400" dirty="0" smtClean="0"/>
          </a:p>
          <a:p>
            <a:pPr lvl="0"/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ініціативи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заставодержателя</a:t>
            </a:r>
            <a:r>
              <a:rPr lang="ru-RU" sz="2400" dirty="0" smtClean="0"/>
              <a:t> </a:t>
            </a:r>
            <a:r>
              <a:rPr lang="ru-RU" sz="2400" dirty="0" err="1" smtClean="0"/>
              <a:t>цілісного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майнового</a:t>
            </a:r>
            <a:r>
              <a:rPr lang="ru-RU" sz="2400" dirty="0" smtClean="0"/>
              <a:t> комплексу </a:t>
            </a:r>
            <a:r>
              <a:rPr lang="ru-RU" sz="2400" dirty="0" err="1" smtClean="0"/>
              <a:t>підприємства</a:t>
            </a:r>
            <a:r>
              <a:rPr lang="ru-RU" sz="2400" dirty="0" smtClean="0"/>
              <a:t>;</a:t>
            </a:r>
            <a:endParaRPr lang="en-US" sz="2400" dirty="0" smtClean="0"/>
          </a:p>
          <a:p>
            <a:pPr lvl="0"/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ініціативи</a:t>
            </a:r>
            <a:r>
              <a:rPr lang="ru-RU" sz="2400" dirty="0" smtClean="0"/>
              <a:t> </a:t>
            </a:r>
            <a:r>
              <a:rPr lang="ru-RU" sz="2400" dirty="0" err="1" smtClean="0"/>
              <a:t>Міністерства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юстиції</a:t>
            </a:r>
            <a:r>
              <a:rPr lang="ru-RU" sz="2400" dirty="0" smtClean="0"/>
              <a:t> (державного органу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питань</a:t>
            </a:r>
            <a:r>
              <a:rPr lang="ru-RU" sz="2400" dirty="0" smtClean="0"/>
              <a:t> </a:t>
            </a:r>
            <a:r>
              <a:rPr lang="ru-RU" sz="2400" dirty="0" err="1" smtClean="0"/>
              <a:t>банкрутства</a:t>
            </a:r>
            <a:r>
              <a:rPr lang="ru-RU" sz="2400" smtClean="0"/>
              <a:t>);</a:t>
            </a:r>
            <a:endParaRPr lang="en-US" sz="2400" dirty="0" smtClean="0"/>
          </a:p>
          <a:p>
            <a:pPr lvl="0"/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ініціативи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Національного</a:t>
            </a:r>
            <a:r>
              <a:rPr lang="ru-RU" sz="2400" dirty="0" smtClean="0"/>
              <a:t> банку,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йдеться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фінансове</a:t>
            </a:r>
            <a:r>
              <a:rPr lang="ru-RU" sz="2400" dirty="0" smtClean="0"/>
              <a:t> </a:t>
            </a:r>
            <a:r>
              <a:rPr lang="ru-RU" sz="2400" dirty="0" err="1" smtClean="0"/>
              <a:t>оздоровлення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комерційного</a:t>
            </a:r>
            <a:r>
              <a:rPr lang="ru-RU" sz="2400" dirty="0" smtClean="0"/>
              <a:t> банку.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5" y="1391393"/>
            <a:ext cx="8246069" cy="4275740"/>
          </a:xfrm>
        </p:spPr>
        <p:txBody>
          <a:bodyPr/>
          <a:lstStyle/>
          <a:p>
            <a:pPr marL="0" indent="0">
              <a:buNone/>
            </a:pPr>
            <a:r>
              <a:rPr lang="ru-RU" sz="5400" i="1" u="sng" dirty="0" smtClean="0"/>
              <a:t>ВИДИ  БАНКРУТСТВА </a:t>
            </a:r>
          </a:p>
          <a:p>
            <a:endParaRPr lang="en-US" sz="3200" i="1" u="sng" dirty="0" smtClean="0"/>
          </a:p>
          <a:p>
            <a:r>
              <a:rPr lang="ru-RU" sz="3200" u="sng" dirty="0" err="1" smtClean="0"/>
              <a:t>Реальне</a:t>
            </a:r>
            <a:r>
              <a:rPr lang="ru-RU" sz="3200" u="sng" dirty="0" smtClean="0"/>
              <a:t> </a:t>
            </a:r>
            <a:r>
              <a:rPr lang="ru-RU" sz="3200" dirty="0" err="1" smtClean="0"/>
              <a:t>банкрутство</a:t>
            </a:r>
            <a:endParaRPr lang="en-US" sz="3200" dirty="0" smtClean="0"/>
          </a:p>
          <a:p>
            <a:r>
              <a:rPr lang="ru-RU" sz="3200" dirty="0" err="1" smtClean="0"/>
              <a:t>Технічне</a:t>
            </a:r>
            <a:r>
              <a:rPr lang="ru-RU" sz="3200" dirty="0" smtClean="0"/>
              <a:t> </a:t>
            </a:r>
            <a:r>
              <a:rPr lang="ru-RU" sz="3200" dirty="0" err="1" smtClean="0"/>
              <a:t>банкрутство</a:t>
            </a:r>
            <a:endParaRPr lang="en-US" sz="3200" dirty="0" smtClean="0"/>
          </a:p>
          <a:p>
            <a:r>
              <a:rPr lang="ru-RU" sz="3200" u="sng" dirty="0" err="1" smtClean="0"/>
              <a:t>Навмисне</a:t>
            </a:r>
            <a:r>
              <a:rPr lang="ru-RU" sz="3200" u="sng" dirty="0" smtClean="0"/>
              <a:t> </a:t>
            </a:r>
            <a:r>
              <a:rPr lang="ru-RU" sz="3200" dirty="0" err="1" smtClean="0"/>
              <a:t>банкрутство</a:t>
            </a:r>
            <a:endParaRPr lang="en-US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4"/>
          <p:cNvSpPr>
            <a:spLocks noChangeArrowheads="1"/>
          </p:cNvSpPr>
          <p:nvPr/>
        </p:nvSpPr>
        <p:spPr bwMode="auto">
          <a:xfrm>
            <a:off x="2616200" y="1116013"/>
            <a:ext cx="4167188" cy="506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1400" dirty="0">
                <a:cs typeface="Times New Roman" pitchFamily="18" charset="0"/>
              </a:rPr>
              <a:t>Аналіз причин виникнення кризової ситуації (причинно-наслідковий аналіз)</a:t>
            </a:r>
            <a:endParaRPr lang="uk-UA" dirty="0"/>
          </a:p>
        </p:txBody>
      </p:sp>
      <p:sp>
        <p:nvSpPr>
          <p:cNvPr id="26626" name="AutoShape 33"/>
          <p:cNvSpPr>
            <a:spLocks noChangeArrowheads="1"/>
          </p:cNvSpPr>
          <p:nvPr/>
        </p:nvSpPr>
        <p:spPr bwMode="auto">
          <a:xfrm>
            <a:off x="3668713" y="1857375"/>
            <a:ext cx="2049462" cy="1381125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1400" dirty="0">
                <a:cs typeface="Times New Roman" pitchFamily="18" charset="0"/>
              </a:rPr>
              <a:t>Рішення  щодо ліквідації чи санації</a:t>
            </a:r>
            <a:endParaRPr lang="uk-UA" dirty="0"/>
          </a:p>
        </p:txBody>
      </p:sp>
      <p:sp>
        <p:nvSpPr>
          <p:cNvPr id="26627" name="AutoShape 32"/>
          <p:cNvSpPr>
            <a:spLocks noChangeArrowheads="1"/>
          </p:cNvSpPr>
          <p:nvPr/>
        </p:nvSpPr>
        <p:spPr bwMode="auto">
          <a:xfrm>
            <a:off x="1219200" y="1998663"/>
            <a:ext cx="1689100" cy="1371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uk-UA" sz="1300" dirty="0">
                <a:cs typeface="Times New Roman" pitchFamily="18" charset="0"/>
              </a:rPr>
              <a:t>Заходи для ліквідації:</a:t>
            </a:r>
            <a:endParaRPr lang="uk-UA" sz="900" dirty="0"/>
          </a:p>
          <a:p>
            <a:pPr eaLnBrk="0" hangingPunct="0">
              <a:buFontTx/>
              <a:buChar char="•"/>
            </a:pPr>
            <a:r>
              <a:rPr lang="uk-UA" sz="1300" dirty="0">
                <a:cs typeface="Times New Roman" pitchFamily="18" charset="0"/>
              </a:rPr>
              <a:t>- на добровільно основі</a:t>
            </a:r>
            <a:endParaRPr lang="uk-UA" sz="900" dirty="0"/>
          </a:p>
          <a:p>
            <a:pPr eaLnBrk="0" hangingPunct="0">
              <a:buFontTx/>
              <a:buChar char="•"/>
            </a:pPr>
            <a:r>
              <a:rPr lang="uk-UA" sz="1300" dirty="0">
                <a:cs typeface="Times New Roman" pitchFamily="18" charset="0"/>
              </a:rPr>
              <a:t>- примусовими методами</a:t>
            </a:r>
            <a:endParaRPr lang="uk-UA" dirty="0"/>
          </a:p>
        </p:txBody>
      </p:sp>
      <p:sp>
        <p:nvSpPr>
          <p:cNvPr id="26628" name="AutoShape 31"/>
          <p:cNvSpPr>
            <a:spLocks noChangeArrowheads="1"/>
          </p:cNvSpPr>
          <p:nvPr/>
        </p:nvSpPr>
        <p:spPr bwMode="auto">
          <a:xfrm>
            <a:off x="6630988" y="2074863"/>
            <a:ext cx="1609725" cy="10874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uk-UA" sz="1400" dirty="0">
                <a:cs typeface="Times New Roman" pitchFamily="18" charset="0"/>
              </a:rPr>
              <a:t>Негайні першочергові заходи  для санації</a:t>
            </a:r>
            <a:endParaRPr lang="uk-UA" dirty="0"/>
          </a:p>
        </p:txBody>
      </p:sp>
      <p:cxnSp>
        <p:nvCxnSpPr>
          <p:cNvPr id="26629" name="AutoShape 30"/>
          <p:cNvCxnSpPr>
            <a:cxnSpLocks noChangeShapeType="1"/>
          </p:cNvCxnSpPr>
          <p:nvPr/>
        </p:nvCxnSpPr>
        <p:spPr bwMode="auto">
          <a:xfrm flipH="1">
            <a:off x="3184525" y="2582863"/>
            <a:ext cx="484188" cy="111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630" name="AutoShape 29"/>
          <p:cNvCxnSpPr>
            <a:cxnSpLocks noChangeShapeType="1"/>
          </p:cNvCxnSpPr>
          <p:nvPr/>
        </p:nvCxnSpPr>
        <p:spPr bwMode="auto">
          <a:xfrm>
            <a:off x="5718175" y="2582863"/>
            <a:ext cx="485775" cy="111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6631" name="Rectangle 28"/>
          <p:cNvSpPr>
            <a:spLocks noChangeArrowheads="1"/>
          </p:cNvSpPr>
          <p:nvPr/>
        </p:nvSpPr>
        <p:spPr bwMode="auto">
          <a:xfrm>
            <a:off x="3228975" y="2046288"/>
            <a:ext cx="728663" cy="31591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sz="1200" dirty="0">
                <a:cs typeface="Times New Roman" pitchFamily="18" charset="0"/>
              </a:rPr>
              <a:t>Санація</a:t>
            </a:r>
            <a:endParaRPr lang="uk-UA" dirty="0"/>
          </a:p>
        </p:txBody>
      </p:sp>
      <p:sp>
        <p:nvSpPr>
          <p:cNvPr id="26632" name="Rectangle 27"/>
          <p:cNvSpPr>
            <a:spLocks noChangeArrowheads="1"/>
          </p:cNvSpPr>
          <p:nvPr/>
        </p:nvSpPr>
        <p:spPr bwMode="auto">
          <a:xfrm>
            <a:off x="5427663" y="2060575"/>
            <a:ext cx="741362" cy="3159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sz="1200" dirty="0">
                <a:cs typeface="Times New Roman" pitchFamily="18" charset="0"/>
              </a:rPr>
              <a:t>Санація</a:t>
            </a:r>
            <a:endParaRPr lang="uk-UA" dirty="0"/>
          </a:p>
        </p:txBody>
      </p:sp>
      <p:sp>
        <p:nvSpPr>
          <p:cNvPr id="26633" name="Rectangle 26"/>
          <p:cNvSpPr>
            <a:spLocks noChangeArrowheads="1"/>
          </p:cNvSpPr>
          <p:nvPr/>
        </p:nvSpPr>
        <p:spPr bwMode="auto">
          <a:xfrm>
            <a:off x="3298825" y="2776538"/>
            <a:ext cx="485775" cy="31591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sz="1200" dirty="0">
                <a:cs typeface="Times New Roman" pitchFamily="18" charset="0"/>
              </a:rPr>
              <a:t>НІ</a:t>
            </a:r>
            <a:endParaRPr lang="uk-UA" dirty="0"/>
          </a:p>
        </p:txBody>
      </p:sp>
      <p:sp>
        <p:nvSpPr>
          <p:cNvPr id="26634" name="Rectangle 25"/>
          <p:cNvSpPr>
            <a:spLocks noChangeArrowheads="1"/>
          </p:cNvSpPr>
          <p:nvPr/>
        </p:nvSpPr>
        <p:spPr bwMode="auto">
          <a:xfrm>
            <a:off x="5635625" y="2747963"/>
            <a:ext cx="533400" cy="31591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sz="1200" dirty="0">
                <a:cs typeface="Times New Roman" pitchFamily="18" charset="0"/>
              </a:rPr>
              <a:t>ТАК</a:t>
            </a:r>
            <a:endParaRPr lang="uk-UA" dirty="0"/>
          </a:p>
        </p:txBody>
      </p:sp>
      <p:sp>
        <p:nvSpPr>
          <p:cNvPr id="26635" name="AutoShape 23"/>
          <p:cNvSpPr>
            <a:spLocks noChangeArrowheads="1"/>
          </p:cNvSpPr>
          <p:nvPr/>
        </p:nvSpPr>
        <p:spPr bwMode="auto">
          <a:xfrm>
            <a:off x="4551363" y="1636713"/>
            <a:ext cx="288925" cy="203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dirty="0"/>
          </a:p>
        </p:txBody>
      </p:sp>
      <p:sp>
        <p:nvSpPr>
          <p:cNvPr id="26636" name="Rectangle 22"/>
          <p:cNvSpPr>
            <a:spLocks noChangeArrowheads="1"/>
          </p:cNvSpPr>
          <p:nvPr/>
        </p:nvSpPr>
        <p:spPr bwMode="auto">
          <a:xfrm>
            <a:off x="3355975" y="3402013"/>
            <a:ext cx="2705100" cy="334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1400" dirty="0">
                <a:cs typeface="Times New Roman" pitchFamily="18" charset="0"/>
              </a:rPr>
              <a:t>Визначення цілей санації</a:t>
            </a:r>
            <a:endParaRPr lang="uk-UA" dirty="0"/>
          </a:p>
        </p:txBody>
      </p:sp>
      <p:sp>
        <p:nvSpPr>
          <p:cNvPr id="26637" name="Rectangle 21"/>
          <p:cNvSpPr>
            <a:spLocks noChangeArrowheads="1"/>
          </p:cNvSpPr>
          <p:nvPr/>
        </p:nvSpPr>
        <p:spPr bwMode="auto">
          <a:xfrm>
            <a:off x="3568700" y="3959225"/>
            <a:ext cx="2279650" cy="488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1400" dirty="0">
                <a:cs typeface="Times New Roman" pitchFamily="18" charset="0"/>
              </a:rPr>
              <a:t>Формування стратегії санації</a:t>
            </a:r>
            <a:endParaRPr lang="uk-UA" dirty="0"/>
          </a:p>
        </p:txBody>
      </p:sp>
      <p:sp>
        <p:nvSpPr>
          <p:cNvPr id="26638" name="Rectangle 20"/>
          <p:cNvSpPr>
            <a:spLocks noChangeArrowheads="1"/>
          </p:cNvSpPr>
          <p:nvPr/>
        </p:nvSpPr>
        <p:spPr bwMode="auto">
          <a:xfrm>
            <a:off x="2997200" y="4624388"/>
            <a:ext cx="35179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1400" dirty="0">
                <a:cs typeface="Times New Roman" pitchFamily="18" charset="0"/>
              </a:rPr>
              <a:t>Розробка санаційних заходів</a:t>
            </a:r>
            <a:endParaRPr lang="uk-UA" dirty="0"/>
          </a:p>
        </p:txBody>
      </p:sp>
      <p:sp>
        <p:nvSpPr>
          <p:cNvPr id="26639" name="AutoShape 19"/>
          <p:cNvSpPr>
            <a:spLocks noChangeArrowheads="1"/>
          </p:cNvSpPr>
          <p:nvPr/>
        </p:nvSpPr>
        <p:spPr bwMode="auto">
          <a:xfrm>
            <a:off x="4551363" y="3748088"/>
            <a:ext cx="288925" cy="2063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dirty="0"/>
          </a:p>
        </p:txBody>
      </p:sp>
      <p:sp>
        <p:nvSpPr>
          <p:cNvPr id="26640" name="AutoShape 18"/>
          <p:cNvSpPr>
            <a:spLocks noChangeArrowheads="1"/>
          </p:cNvSpPr>
          <p:nvPr/>
        </p:nvSpPr>
        <p:spPr bwMode="auto">
          <a:xfrm>
            <a:off x="4333875" y="4457700"/>
            <a:ext cx="288925" cy="161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dirty="0"/>
          </a:p>
        </p:txBody>
      </p:sp>
      <p:cxnSp>
        <p:nvCxnSpPr>
          <p:cNvPr id="26641" name="AutoShape 17"/>
          <p:cNvCxnSpPr>
            <a:cxnSpLocks noChangeShapeType="1"/>
          </p:cNvCxnSpPr>
          <p:nvPr/>
        </p:nvCxnSpPr>
        <p:spPr bwMode="auto">
          <a:xfrm>
            <a:off x="3425825" y="3748088"/>
            <a:ext cx="0" cy="857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642" name="AutoShape 16"/>
          <p:cNvCxnSpPr>
            <a:cxnSpLocks noChangeShapeType="1"/>
          </p:cNvCxnSpPr>
          <p:nvPr/>
        </p:nvCxnSpPr>
        <p:spPr bwMode="auto">
          <a:xfrm>
            <a:off x="5948363" y="3748088"/>
            <a:ext cx="23812" cy="857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6643" name="AutoShape 15"/>
          <p:cNvSpPr>
            <a:spLocks noChangeArrowheads="1"/>
          </p:cNvSpPr>
          <p:nvPr/>
        </p:nvSpPr>
        <p:spPr bwMode="auto">
          <a:xfrm>
            <a:off x="4875213" y="4462463"/>
            <a:ext cx="288925" cy="161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dirty="0"/>
          </a:p>
        </p:txBody>
      </p:sp>
      <p:sp>
        <p:nvSpPr>
          <p:cNvPr id="26644" name="Rectangle 14"/>
          <p:cNvSpPr>
            <a:spLocks noChangeArrowheads="1"/>
          </p:cNvSpPr>
          <p:nvPr/>
        </p:nvSpPr>
        <p:spPr bwMode="auto">
          <a:xfrm>
            <a:off x="3101975" y="5040313"/>
            <a:ext cx="3322638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1400" dirty="0">
                <a:cs typeface="Times New Roman" pitchFamily="18" charset="0"/>
              </a:rPr>
              <a:t>Програма </a:t>
            </a:r>
            <a:r>
              <a:rPr lang="uk-UA" sz="1400" dirty="0" err="1">
                <a:cs typeface="Times New Roman" pitchFamily="18" charset="0"/>
              </a:rPr>
              <a:t>сананції</a:t>
            </a:r>
            <a:endParaRPr lang="uk-UA" dirty="0"/>
          </a:p>
        </p:txBody>
      </p:sp>
      <p:sp>
        <p:nvSpPr>
          <p:cNvPr id="26645" name="Rectangle 13"/>
          <p:cNvSpPr>
            <a:spLocks noChangeArrowheads="1"/>
          </p:cNvSpPr>
          <p:nvPr/>
        </p:nvSpPr>
        <p:spPr bwMode="auto">
          <a:xfrm>
            <a:off x="2719388" y="5468938"/>
            <a:ext cx="4062412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1400">
                <a:cs typeface="Times New Roman" pitchFamily="18" charset="0"/>
              </a:rPr>
              <a:t>Проект санації</a:t>
            </a:r>
            <a:endParaRPr lang="uk-UA" sz="900"/>
          </a:p>
          <a:p>
            <a:pPr eaLnBrk="0" hangingPunct="0"/>
            <a:endParaRPr lang="uk-UA"/>
          </a:p>
        </p:txBody>
      </p:sp>
      <p:cxnSp>
        <p:nvCxnSpPr>
          <p:cNvPr id="26646" name="AutoShape 12"/>
          <p:cNvCxnSpPr>
            <a:cxnSpLocks noChangeShapeType="1"/>
          </p:cNvCxnSpPr>
          <p:nvPr/>
        </p:nvCxnSpPr>
        <p:spPr bwMode="auto">
          <a:xfrm>
            <a:off x="4686300" y="3275013"/>
            <a:ext cx="0" cy="127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6647" name="Rectangle 11"/>
          <p:cNvSpPr>
            <a:spLocks noChangeArrowheads="1"/>
          </p:cNvSpPr>
          <p:nvPr/>
        </p:nvSpPr>
        <p:spPr bwMode="auto">
          <a:xfrm>
            <a:off x="2927350" y="5897563"/>
            <a:ext cx="3679825" cy="274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1400">
                <a:cs typeface="Times New Roman" pitchFamily="18" charset="0"/>
              </a:rPr>
              <a:t>Реалізація, координація й нагляд</a:t>
            </a:r>
            <a:endParaRPr lang="uk-UA"/>
          </a:p>
        </p:txBody>
      </p:sp>
      <p:cxnSp>
        <p:nvCxnSpPr>
          <p:cNvPr id="26648" name="AutoShape 10"/>
          <p:cNvCxnSpPr>
            <a:cxnSpLocks noChangeShapeType="1"/>
          </p:cNvCxnSpPr>
          <p:nvPr/>
        </p:nvCxnSpPr>
        <p:spPr bwMode="auto">
          <a:xfrm>
            <a:off x="4791075" y="5740400"/>
            <a:ext cx="0" cy="161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649" name="AutoShape 9"/>
          <p:cNvCxnSpPr>
            <a:cxnSpLocks noChangeShapeType="1"/>
          </p:cNvCxnSpPr>
          <p:nvPr/>
        </p:nvCxnSpPr>
        <p:spPr bwMode="auto">
          <a:xfrm>
            <a:off x="4791075" y="5351463"/>
            <a:ext cx="0" cy="1158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650" name="AutoShape 8"/>
          <p:cNvCxnSpPr>
            <a:cxnSpLocks noChangeShapeType="1"/>
          </p:cNvCxnSpPr>
          <p:nvPr/>
        </p:nvCxnSpPr>
        <p:spPr bwMode="auto">
          <a:xfrm>
            <a:off x="4270375" y="5300663"/>
            <a:ext cx="22225" cy="1158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651" name="AutoShape 7"/>
          <p:cNvCxnSpPr>
            <a:cxnSpLocks noChangeShapeType="1"/>
          </p:cNvCxnSpPr>
          <p:nvPr/>
        </p:nvCxnSpPr>
        <p:spPr bwMode="auto">
          <a:xfrm>
            <a:off x="5164138" y="5322888"/>
            <a:ext cx="0" cy="1158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652" name="AutoShape 6"/>
          <p:cNvCxnSpPr>
            <a:cxnSpLocks noChangeShapeType="1"/>
          </p:cNvCxnSpPr>
          <p:nvPr/>
        </p:nvCxnSpPr>
        <p:spPr bwMode="auto">
          <a:xfrm>
            <a:off x="3298825" y="5302250"/>
            <a:ext cx="0" cy="1158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653" name="AutoShape 5"/>
          <p:cNvCxnSpPr>
            <a:cxnSpLocks noChangeShapeType="1"/>
          </p:cNvCxnSpPr>
          <p:nvPr/>
        </p:nvCxnSpPr>
        <p:spPr bwMode="auto">
          <a:xfrm>
            <a:off x="6203950" y="5341938"/>
            <a:ext cx="0" cy="1158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654" name="AutoShape 4"/>
          <p:cNvCxnSpPr>
            <a:cxnSpLocks noChangeShapeType="1"/>
          </p:cNvCxnSpPr>
          <p:nvPr/>
        </p:nvCxnSpPr>
        <p:spPr bwMode="auto">
          <a:xfrm>
            <a:off x="3228975" y="4926013"/>
            <a:ext cx="0" cy="1158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655" name="AutoShape 3"/>
          <p:cNvCxnSpPr>
            <a:cxnSpLocks noChangeShapeType="1"/>
          </p:cNvCxnSpPr>
          <p:nvPr/>
        </p:nvCxnSpPr>
        <p:spPr bwMode="auto">
          <a:xfrm>
            <a:off x="6203950" y="4908550"/>
            <a:ext cx="0" cy="1158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656" name="AutoShape 2"/>
          <p:cNvCxnSpPr>
            <a:cxnSpLocks noChangeShapeType="1"/>
          </p:cNvCxnSpPr>
          <p:nvPr/>
        </p:nvCxnSpPr>
        <p:spPr bwMode="auto">
          <a:xfrm>
            <a:off x="4248150" y="4926013"/>
            <a:ext cx="0" cy="1158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657" name="AutoShape 1"/>
          <p:cNvCxnSpPr>
            <a:cxnSpLocks noChangeShapeType="1"/>
          </p:cNvCxnSpPr>
          <p:nvPr/>
        </p:nvCxnSpPr>
        <p:spPr bwMode="auto">
          <a:xfrm>
            <a:off x="5164138" y="4926013"/>
            <a:ext cx="0" cy="1158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6658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>
              <a:tabLst>
                <a:tab pos="1231900" algn="l"/>
              </a:tabLst>
            </a:pPr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457200" y="1290638"/>
            <a:ext cx="8686800" cy="5567362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 b="1" i="1" u="sng" dirty="0" smtClean="0"/>
              <a:t>Модель </a:t>
            </a:r>
            <a:r>
              <a:rPr lang="uk-UA" sz="2400" b="1" i="1" u="sng" dirty="0" err="1" smtClean="0"/>
              <a:t>Альтмана</a:t>
            </a:r>
            <a:r>
              <a:rPr lang="uk-UA" sz="2400" b="1" i="1" u="sng" dirty="0" smtClean="0"/>
              <a:t> :</a:t>
            </a:r>
            <a:endParaRPr lang="en-US" sz="2400" b="1" i="1" u="sng" dirty="0" smtClean="0"/>
          </a:p>
          <a:p>
            <a:pPr>
              <a:lnSpc>
                <a:spcPct val="80000"/>
              </a:lnSpc>
            </a:pPr>
            <a:endParaRPr lang="en-US" sz="2400" i="1" u="sng" dirty="0" smtClean="0"/>
          </a:p>
          <a:p>
            <a:pPr>
              <a:lnSpc>
                <a:spcPct val="80000"/>
              </a:lnSpc>
            </a:pPr>
            <a:r>
              <a:rPr lang="uk-UA" sz="2400" i="1" dirty="0" smtClean="0"/>
              <a:t>Z = 1,2A + 1,4B + 3,ЗС + 0,6Д + 1,0E,</a:t>
            </a:r>
            <a:r>
              <a:rPr lang="uk-UA" sz="2400" dirty="0" smtClean="0"/>
              <a:t>			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uk-UA" sz="2400" dirty="0" smtClean="0"/>
              <a:t>де      </a:t>
            </a:r>
            <a:r>
              <a:rPr lang="uk-UA" sz="2400" i="1" dirty="0" smtClean="0"/>
              <a:t>А</a:t>
            </a:r>
            <a:r>
              <a:rPr lang="uk-UA" sz="2400" dirty="0" smtClean="0"/>
              <a:t> - робочий капітал / загальна вартість активів; 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uk-UA" sz="2400" i="1" dirty="0" smtClean="0"/>
              <a:t>В</a:t>
            </a:r>
            <a:r>
              <a:rPr lang="uk-UA" sz="2400" dirty="0" smtClean="0"/>
              <a:t> - чистий прибуток / загальна вартість активів; 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uk-UA" sz="2400" i="1" dirty="0" smtClean="0"/>
              <a:t>С</a:t>
            </a:r>
            <a:r>
              <a:rPr lang="uk-UA" sz="2400" dirty="0" smtClean="0"/>
              <a:t> - чистий дохід / загальна вартість активів; 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uk-UA" sz="2400" i="1" dirty="0" smtClean="0"/>
              <a:t>Д</a:t>
            </a:r>
            <a:r>
              <a:rPr lang="uk-UA" sz="2400" dirty="0" smtClean="0"/>
              <a:t> - ринкова капіталізація компанії (ринкова вартість акцій) / сума заборгованості; 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uk-UA" sz="2400" i="1" dirty="0" smtClean="0"/>
              <a:t>Е</a:t>
            </a:r>
            <a:r>
              <a:rPr lang="uk-UA" sz="2400" dirty="0" smtClean="0"/>
              <a:t> - обсяг продажу / загальна вартість активів.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uk-UA" sz="2400" dirty="0" smtClean="0"/>
              <a:t>Якщо значення  &lt; 1,8, то ймовірність банкрутства дуже висока. 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uk-UA" sz="2400" dirty="0" smtClean="0"/>
              <a:t>Якщо  = 1,81— 2,7, то ймовірність банкрутства висока. 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uk-UA" sz="2400" dirty="0" smtClean="0"/>
              <a:t>Якщо = 2,71 —2,99, то банкрутство можливе. 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uk-UA" sz="2400" dirty="0" smtClean="0"/>
              <a:t>Якщо = 3,0 — імовірність банкрутства дуже низька, тоді точність прогнозування банкрутства за цією моделлю становить 95%.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i="1" u="sng" dirty="0" err="1" smtClean="0"/>
              <a:t>Коефіцієнт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Бівера</a:t>
            </a:r>
            <a:r>
              <a:rPr lang="ru-RU" b="1" i="1" u="sng" dirty="0" smtClean="0"/>
              <a:t> </a:t>
            </a:r>
          </a:p>
          <a:p>
            <a:pPr>
              <a:lnSpc>
                <a:spcPct val="90000"/>
              </a:lnSpc>
            </a:pPr>
            <a:endParaRPr lang="ru-RU" i="1" u="sng" dirty="0" smtClean="0"/>
          </a:p>
          <a:p>
            <a:pPr>
              <a:lnSpc>
                <a:spcPct val="90000"/>
              </a:lnSpc>
            </a:pPr>
            <a:r>
              <a:rPr lang="uk-UA" dirty="0" smtClean="0"/>
              <a:t>КБ = (Ф1+Ф2) / (П1+П2), де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Ф1, Ф2 – відповідно чистий прибуток і амортизація;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П1, П2 – довгострокові і поточні зобов'язання.</a:t>
            </a:r>
          </a:p>
          <a:p>
            <a:pPr>
              <a:lnSpc>
                <a:spcPct val="90000"/>
              </a:lnSpc>
            </a:pPr>
            <a:endParaRPr lang="uk-UA" dirty="0" smtClean="0"/>
          </a:p>
          <a:p>
            <a:pPr>
              <a:lnSpc>
                <a:spcPct val="90000"/>
              </a:lnSpc>
            </a:pPr>
            <a:r>
              <a:rPr lang="uk-UA" dirty="0" smtClean="0"/>
              <a:t>Значення коефіцієнта </a:t>
            </a:r>
            <a:r>
              <a:rPr lang="uk-UA" dirty="0" err="1" smtClean="0"/>
              <a:t>Бівера</a:t>
            </a:r>
            <a:r>
              <a:rPr lang="uk-UA" dirty="0" smtClean="0"/>
              <a:t>, що рекомендується за міжнародними стандартами, знаходиться в інтервалі 0,17–0,40. </a:t>
            </a:r>
            <a:endParaRPr lang="ru-RU" dirty="0" smtClean="0"/>
          </a:p>
          <a:p>
            <a:pPr>
              <a:lnSpc>
                <a:spcPct val="90000"/>
              </a:lnSpc>
            </a:pPr>
            <a:endParaRPr lang="en-US" sz="26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457200" y="1138238"/>
            <a:ext cx="8229600" cy="4987925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 b="1" i="1" u="sng" dirty="0" smtClean="0"/>
              <a:t>Модель оцінки ризику банкрутства:</a:t>
            </a:r>
          </a:p>
          <a:p>
            <a:pPr>
              <a:lnSpc>
                <a:spcPct val="80000"/>
              </a:lnSpc>
            </a:pPr>
            <a:endParaRPr lang="en-US" sz="2400" b="1" i="1" u="sng" dirty="0" smtClean="0"/>
          </a:p>
          <a:p>
            <a:pPr>
              <a:lnSpc>
                <a:spcPct val="80000"/>
              </a:lnSpc>
            </a:pPr>
            <a:r>
              <a:rPr lang="uk-UA" sz="2400" i="1" dirty="0" smtClean="0"/>
              <a:t>R = 8,38K1 + К2 + 0,054K3 + 0,63K4,</a:t>
            </a:r>
          </a:p>
          <a:p>
            <a:pPr>
              <a:lnSpc>
                <a:spcPct val="80000"/>
              </a:lnSpc>
            </a:pPr>
            <a:r>
              <a:rPr lang="uk-UA" sz="2400" i="1" dirty="0" smtClean="0"/>
              <a:t>	</a:t>
            </a:r>
            <a:r>
              <a:rPr lang="uk-UA" sz="2400" dirty="0" smtClean="0"/>
              <a:t>		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де     </a:t>
            </a:r>
            <a:r>
              <a:rPr lang="uk-UA" sz="2400" i="1" dirty="0" smtClean="0"/>
              <a:t>R</a:t>
            </a:r>
            <a:r>
              <a:rPr lang="uk-UA" sz="2400" dirty="0" smtClean="0"/>
              <a:t> - показник ризику банкрутства підприємства;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uk-UA" sz="2400" i="1" dirty="0" smtClean="0"/>
              <a:t>К1</a:t>
            </a:r>
            <a:r>
              <a:rPr lang="uk-UA" sz="2400" dirty="0" smtClean="0"/>
              <a:t> - оборотний капітал / вартість активів;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uk-UA" sz="2400" i="1" dirty="0" smtClean="0"/>
              <a:t>К2</a:t>
            </a:r>
            <a:r>
              <a:rPr lang="uk-UA" sz="2400" dirty="0" smtClean="0"/>
              <a:t> - чистий прибуток / власний капітал;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uk-UA" sz="2400" i="1" dirty="0" smtClean="0"/>
              <a:t>К3</a:t>
            </a:r>
            <a:r>
              <a:rPr lang="uk-UA" sz="2400" dirty="0" smtClean="0"/>
              <a:t> - дохід від реалізації продукції / вартість активів;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uk-UA" sz="2400" i="1" dirty="0" smtClean="0"/>
              <a:t>K4 </a:t>
            </a:r>
            <a:r>
              <a:rPr lang="uk-UA" sz="2400" dirty="0" smtClean="0"/>
              <a:t>- чистий прибуток / загальні витрати.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uk-UA" sz="2400" dirty="0" smtClean="0"/>
              <a:t>- значення </a:t>
            </a:r>
            <a:r>
              <a:rPr lang="uk-UA" sz="2400" i="1" dirty="0" smtClean="0"/>
              <a:t>R </a:t>
            </a:r>
            <a:r>
              <a:rPr lang="uk-UA" sz="2400" dirty="0" smtClean="0"/>
              <a:t>до 1,8 - імовірність банкрутства висока,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- в рамках 1,8-2,67 - не можна однозначно визначити,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- 2,67 і вище - ймовірність банкрутства низька.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uk-UA" sz="3200" i="1" u="sng" dirty="0" smtClean="0"/>
              <a:t>Реорганізація</a:t>
            </a:r>
            <a:r>
              <a:rPr lang="uk-UA" sz="3200" u="sng" dirty="0" smtClean="0"/>
              <a:t> </a:t>
            </a:r>
            <a:r>
              <a:rPr lang="uk-UA" sz="3200" dirty="0" smtClean="0"/>
              <a:t>- це повна або часткова заміна власників корпоративних прав підприємства, заміна організаційно-правової форми організації бізнесу, ліквідація окремих структурних підрозділів або створення на базі одного підприємства кількох, наслідком чого є передача або прийняття його майна, коштів, прав та обов’язків правонаступником.</a:t>
            </a:r>
          </a:p>
          <a:p>
            <a:endParaRPr lang="ru-RU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71800" y="2492896"/>
            <a:ext cx="3528392" cy="144016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Основні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види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реструктуризації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052736"/>
            <a:ext cx="2160240" cy="129614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перативна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3888" y="476672"/>
            <a:ext cx="2160240" cy="129614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Стратегічна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1196752"/>
            <a:ext cx="2304256" cy="129614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Організаційно-правова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3645024"/>
            <a:ext cx="2160240" cy="129614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Управлінська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192" y="3645024"/>
            <a:ext cx="2160240" cy="129614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Технічна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91880" y="4941168"/>
            <a:ext cx="2160240" cy="129614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</a:t>
            </a:r>
            <a:r>
              <a:rPr lang="ru-RU" sz="2400" b="1" dirty="0" err="1" smtClean="0">
                <a:solidFill>
                  <a:schemeClr val="tx1"/>
                </a:solidFill>
              </a:rPr>
              <a:t>Всебічна</a:t>
            </a:r>
            <a:r>
              <a:rPr lang="ru-RU" sz="2400" b="1" dirty="0" smtClean="0">
                <a:solidFill>
                  <a:schemeClr val="tx1"/>
                </a:solidFill>
              </a:rPr>
              <a:t>» </a:t>
            </a:r>
            <a:endParaRPr lang="uk-UA" sz="24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stCxn id="6" idx="2"/>
            <a:endCxn id="6" idx="2"/>
          </p:cNvCxnSpPr>
          <p:nvPr/>
        </p:nvCxnSpPr>
        <p:spPr>
          <a:xfrm>
            <a:off x="4644008" y="177281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0"/>
            <a:endCxn id="6" idx="2"/>
          </p:cNvCxnSpPr>
          <p:nvPr/>
        </p:nvCxnSpPr>
        <p:spPr>
          <a:xfrm flipV="1">
            <a:off x="4535996" y="1772816"/>
            <a:ext cx="108012" cy="7200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051720" y="2492896"/>
            <a:ext cx="864096" cy="36004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9" idx="1"/>
          </p:cNvCxnSpPr>
          <p:nvPr/>
        </p:nvCxnSpPr>
        <p:spPr>
          <a:xfrm>
            <a:off x="5364088" y="3861048"/>
            <a:ext cx="936104" cy="43204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4"/>
            <a:endCxn id="10" idx="0"/>
          </p:cNvCxnSpPr>
          <p:nvPr/>
        </p:nvCxnSpPr>
        <p:spPr>
          <a:xfrm>
            <a:off x="4535996" y="3933056"/>
            <a:ext cx="36004" cy="10081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843808" y="3789040"/>
            <a:ext cx="756084" cy="64807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156176" y="2492896"/>
            <a:ext cx="648072" cy="43204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13355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uk-UA" sz="2700" b="1" dirty="0"/>
              <a:t>2. </a:t>
            </a:r>
            <a:r>
              <a:rPr lang="ru-RU" sz="2700" b="1" dirty="0"/>
              <a:t>ПРАКТИКА ЗДІЙСНЕННЯ ТА ЕФЕКТИВНІСТЬ РЕСТРУКТУРИЗАЦІЇ ПІДПРИЄМСТВ (ОРГАНІЗАЦІЙ)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2207359"/>
            <a:ext cx="9144000" cy="1893705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Реструктуризація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занесення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до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Реєстру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неплатоспроможних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поглибленого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фінансово-господарської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спеціалістами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оздоровлення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пропонують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концепцію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1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51857" y="4160440"/>
            <a:ext cx="5616624" cy="72008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Проект плану </a:t>
            </a:r>
            <a:r>
              <a:rPr lang="ru-RU" sz="2000" b="1" dirty="0" err="1">
                <a:solidFill>
                  <a:schemeClr val="tx1"/>
                </a:solidFill>
              </a:rPr>
              <a:t>реструктуризації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має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визначити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345832"/>
            <a:ext cx="2592288" cy="1512168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економічне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обгрунтування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її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проведення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64025" y="5345832"/>
            <a:ext cx="2592288" cy="1512168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пропозиції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щодо</a:t>
            </a:r>
            <a:r>
              <a:rPr lang="ru-RU" b="1" dirty="0">
                <a:solidFill>
                  <a:schemeClr val="tx1"/>
                </a:solidFill>
              </a:rPr>
              <a:t> форм </a:t>
            </a:r>
            <a:r>
              <a:rPr lang="ru-RU" b="1" dirty="0" err="1">
                <a:solidFill>
                  <a:schemeClr val="tx1"/>
                </a:solidFill>
              </a:rPr>
              <a:t>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методів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реструктуризації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28050" y="5333358"/>
            <a:ext cx="2592288" cy="1512168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способи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розв'язання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фінансових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соціальних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інших</a:t>
            </a:r>
            <a:r>
              <a:rPr lang="ru-RU" b="1" dirty="0">
                <a:solidFill>
                  <a:schemeClr val="tx1"/>
                </a:solidFill>
              </a:rPr>
              <a:t> проблем, </a:t>
            </a:r>
            <a:r>
              <a:rPr lang="ru-RU" b="1" dirty="0" err="1">
                <a:solidFill>
                  <a:schemeClr val="tx1"/>
                </a:solidFill>
              </a:rPr>
              <a:t>пов'язаних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із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реструктуризацією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812031" y="4909525"/>
            <a:ext cx="432048" cy="432048"/>
          </a:xfrm>
          <a:prstGeom prst="down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низ 9"/>
          <p:cNvSpPr/>
          <p:nvPr/>
        </p:nvSpPr>
        <p:spPr>
          <a:xfrm>
            <a:off x="4211960" y="4901310"/>
            <a:ext cx="432048" cy="432048"/>
          </a:xfrm>
          <a:prstGeom prst="down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>
            <a:off x="6709870" y="4892994"/>
            <a:ext cx="432048" cy="432048"/>
          </a:xfrm>
          <a:prstGeom prst="down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68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310" y="1749245"/>
            <a:ext cx="6696075" cy="45354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>
                <a:effectLst/>
              </a:rPr>
              <a:t>Складність і багатогранність зовнішніх і внутрішніх фінансових відносин </a:t>
            </a:r>
            <a:r>
              <a:rPr lang="uk-UA" dirty="0" smtClean="0">
                <a:effectLst/>
              </a:rPr>
              <a:t>компанії </a:t>
            </a:r>
            <a:r>
              <a:rPr lang="uk-UA" dirty="0">
                <a:effectLst/>
              </a:rPr>
              <a:t>визначає необхідність організації високоефективного управління її </a:t>
            </a:r>
            <a:r>
              <a:rPr lang="uk-UA" dirty="0" smtClean="0">
                <a:effectLst/>
              </a:rPr>
              <a:t>фінансами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0"/>
            <a:ext cx="8136904" cy="108012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Реструктуризація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підприємств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забезпечується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відповідними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організаційно-економічними</a:t>
            </a:r>
            <a:r>
              <a:rPr lang="ru-RU" sz="2400" b="1" dirty="0" smtClean="0">
                <a:solidFill>
                  <a:schemeClr val="tx1"/>
                </a:solidFill>
              </a:rPr>
              <a:t> заходами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76872"/>
            <a:ext cx="4320480" cy="72008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частковою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приватизацією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412776"/>
            <a:ext cx="4320480" cy="72008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заміною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керівництва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підприємства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140968"/>
            <a:ext cx="4320480" cy="72008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частковим закриттям; проведенням процедури </a:t>
            </a:r>
            <a:r>
              <a:rPr lang="uk-UA" dirty="0" smtClean="0">
                <a:solidFill>
                  <a:schemeClr val="tx1"/>
                </a:solidFill>
              </a:rPr>
              <a:t>банкрутства</a:t>
            </a:r>
            <a:endParaRPr lang="uk-UA" dirty="0">
              <a:solidFill>
                <a:schemeClr val="tx1"/>
              </a:solidFill>
            </a:endParaRPr>
          </a:p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005064"/>
            <a:ext cx="4320480" cy="72008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поділом великих підприємств па частини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869160"/>
            <a:ext cx="4320480" cy="72008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відокремленням від підприємств непрофільних структурних підрозділів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733256"/>
            <a:ext cx="4320480" cy="93610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solidFill>
                  <a:schemeClr val="tx1"/>
                </a:solidFill>
              </a:rPr>
              <a:t>виділенням казенних підприємств або </a:t>
            </a:r>
            <a:r>
              <a:rPr lang="uk-UA" dirty="0" err="1">
                <a:solidFill>
                  <a:schemeClr val="tx1"/>
                </a:solidFill>
              </a:rPr>
              <a:t>спецвиробництв</a:t>
            </a:r>
            <a:r>
              <a:rPr lang="uk-UA" dirty="0">
                <a:solidFill>
                  <a:schemeClr val="tx1"/>
                </a:solidFill>
              </a:rPr>
              <a:t>; </a:t>
            </a:r>
            <a:r>
              <a:rPr lang="uk-UA" dirty="0" smtClean="0">
                <a:solidFill>
                  <a:schemeClr val="tx1"/>
                </a:solidFill>
              </a:rPr>
              <a:t>звільненням підприємств </a:t>
            </a:r>
            <a:r>
              <a:rPr lang="uk-UA" dirty="0">
                <a:solidFill>
                  <a:schemeClr val="tx1"/>
                </a:solidFill>
              </a:rPr>
              <a:t>від об'єктів </a:t>
            </a:r>
            <a:r>
              <a:rPr lang="uk-UA" dirty="0" err="1">
                <a:solidFill>
                  <a:schemeClr val="tx1"/>
                </a:solidFill>
              </a:rPr>
              <a:t>соцкультпобуту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1412776"/>
            <a:ext cx="4320480" cy="72008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підвищенням ефективності маркетингу; зменшенням витрат на виробництво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44008" y="2276872"/>
            <a:ext cx="4320480" cy="72008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запровадженням нових прогресивних форм і методів управління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44008" y="4005064"/>
            <a:ext cx="4320480" cy="72008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тимчасовим припиненням капітального будівництва та продажем об'єктів незавершеного будівництва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3140968"/>
            <a:ext cx="4320480" cy="72008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скороченням чисельності зайнятих на підприємстві із забезпеченням соціальних пільг у разі звільнення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4869160"/>
            <a:ext cx="4320480" cy="72008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продажем зайвого устаткування, матеріалів і комплектуючих виробів тощо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44008" y="5733256"/>
            <a:ext cx="4320480" cy="93610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відстрочкою або списанням боргів; пошуком інвестицій та </a:t>
            </a:r>
            <a:r>
              <a:rPr lang="uk-UA" dirty="0" smtClean="0">
                <a:solidFill>
                  <a:schemeClr val="tx1"/>
                </a:solidFill>
              </a:rPr>
              <a:t>інвесторів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128489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4. САНАЦІЯ </a:t>
            </a:r>
            <a:r>
              <a:rPr lang="ru-RU" sz="2700" b="1" dirty="0"/>
              <a:t>(ФІНАНСОВЕ ОЗДОРОВЛЕННЯ) СУБ'ЄКТІВ ГОСПОДАРЮВАННЯ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68966"/>
            <a:ext cx="9305855" cy="230425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походить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латинського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sanare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оздоровлення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одужання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санація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послідовних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взаємозв'язаних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фінансово-економічного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виробничо-технічного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організаційного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характеру,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суб'єкта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прибутковості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конкурентоспроможності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2489" y="4345230"/>
            <a:ext cx="6871725" cy="52393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 </a:t>
            </a:r>
            <a:r>
              <a:rPr lang="ru-RU" b="1" dirty="0" err="1">
                <a:solidFill>
                  <a:schemeClr val="tx1"/>
                </a:solidFill>
              </a:rPr>
              <a:t>загальний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успіх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санації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впливають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5445224"/>
            <a:ext cx="2736304" cy="1224136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якість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стратегічного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аналізу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3848" y="5445224"/>
            <a:ext cx="2736304" cy="1224136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реальність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стратегічного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планування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5445224"/>
            <a:ext cx="2736304" cy="1224136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рівень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реалізації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стратегічних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завдань</a:t>
            </a:r>
            <a:endParaRPr lang="uk-UA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572000" y="4869160"/>
            <a:ext cx="0" cy="57606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699792" y="4869160"/>
            <a:ext cx="720080" cy="57606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24128" y="4869160"/>
            <a:ext cx="576064" cy="57606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1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96540"/>
            <a:ext cx="8435280" cy="4529623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стан.</a:t>
            </a:r>
          </a:p>
          <a:p>
            <a:pPr marL="514350" indent="-51435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параметри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проекту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бізнес-плану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Заходи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платоспроможності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ефективної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конкуренція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Маркетингова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План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ресурсне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план.</a:t>
            </a:r>
          </a:p>
          <a:p>
            <a:pPr marL="514350" indent="-51435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Обгрунтування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сценаріїв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подолання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імовірних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ризиків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оздоровлення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8396" y="615812"/>
            <a:ext cx="7992888" cy="980728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Бізнес-план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фінансового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оздоровлення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може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мати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такі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розділи</a:t>
            </a:r>
            <a:r>
              <a:rPr lang="ru-RU" sz="2400" b="1" dirty="0" smtClean="0">
                <a:solidFill>
                  <a:schemeClr val="tx1"/>
                </a:solidFill>
              </a:rPr>
              <a:t>: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53218" r="60091" b="12010"/>
          <a:stretch>
            <a:fillRect/>
          </a:stretch>
        </p:blipFill>
        <p:spPr bwMode="auto">
          <a:xfrm>
            <a:off x="323850" y="836613"/>
            <a:ext cx="8670925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9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96975"/>
            <a:ext cx="90106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0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8" t="33928" r="8173" b="16370"/>
          <a:stretch>
            <a:fillRect/>
          </a:stretch>
        </p:blipFill>
        <p:spPr bwMode="auto">
          <a:xfrm>
            <a:off x="0" y="742950"/>
            <a:ext cx="9177338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8" t="29991" r="31239" b="46579"/>
          <a:stretch>
            <a:fillRect/>
          </a:stretch>
        </p:blipFill>
        <p:spPr bwMode="auto">
          <a:xfrm>
            <a:off x="3059113" y="4775200"/>
            <a:ext cx="34575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3995738" y="3930650"/>
            <a:ext cx="1584325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4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448965" y="833015"/>
            <a:ext cx="7903666" cy="559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uk-UA" alt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фінансового менеджменту </a:t>
            </a:r>
            <a:r>
              <a:rPr lang="uk-UA" alt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підрозділяються на дві основні групи, обумовлені його комплексним змістом: </a:t>
            </a:r>
          </a:p>
          <a:p>
            <a:pPr algn="just">
              <a:lnSpc>
                <a:spcPct val="130000"/>
              </a:lnSpc>
            </a:pPr>
            <a:r>
              <a:rPr lang="uk-UA" alt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функції фінансового менеджменту </a:t>
            </a:r>
            <a:r>
              <a:rPr lang="uk-UA" alt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керуючої системи </a:t>
            </a:r>
            <a:r>
              <a:rPr lang="uk-UA" alt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(склад цих функцій у цілому характерний для будь-якого виду менеджменту, хоча і повинний враховувати його специфіку);</a:t>
            </a:r>
            <a:endParaRPr lang="ru-RU" altLang="ru-RU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uk-UA" alt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функції фінансового менеджменту </a:t>
            </a:r>
            <a:r>
              <a:rPr lang="uk-UA" alt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спеціальної області керування підприємством (керованої системи) </a:t>
            </a:r>
            <a:r>
              <a:rPr lang="uk-UA" altLang="ru-RU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(склад цих функцій визначається конкретним об'єктом фінансового менеджменту).</a:t>
            </a:r>
            <a:endParaRPr lang="ru-RU" altLang="ru-RU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84213" y="765175"/>
            <a:ext cx="935037" cy="8636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400" dirty="0"/>
              <a:t>2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097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7" t="28870" r="6410" b="12202"/>
          <a:stretch>
            <a:fillRect/>
          </a:stretch>
        </p:blipFill>
        <p:spPr bwMode="auto">
          <a:xfrm>
            <a:off x="0" y="620713"/>
            <a:ext cx="9139238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1009</Words>
  <Application>Microsoft Office PowerPoint</Application>
  <PresentationFormat>Экран (4:3)</PresentationFormat>
  <Paragraphs>183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Cambria</vt:lpstr>
      <vt:lpstr>Times New Roman</vt:lpstr>
      <vt:lpstr>Office Theme</vt:lpstr>
      <vt:lpstr>СИСТЕМА ОПЕРАТИВНО-ФУНКЦІОНАЛЬНОГО МЕНЕДЖМЕНТУ </vt:lpstr>
      <vt:lpstr>Презентация PowerPoint</vt:lpstr>
      <vt:lpstr>Презентация PowerPoint</vt:lpstr>
      <vt:lpstr>Складність і багатогранність зовнішніх і внутрішніх фінансових відносин компанії визначає необхідність організації високоефективного управління її фінансами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Кожна з функцій фінансового менеджменту як спеціальної області керування підприємством може бути конкретизована більш цілеспрямовано з урахуванням специфіки підприємства як об'єкта фінансового керування й основних форм його фінансової діяльності </vt:lpstr>
      <vt:lpstr>Механізм фінансового менеджменту –  це система основних елементів, які регулюють процес управління фінансовою діяльністю підприємства</vt:lpstr>
      <vt:lpstr>Презентация PowerPoint</vt:lpstr>
      <vt:lpstr>Презентация PowerPoint</vt:lpstr>
      <vt:lpstr>Фінансові важелі – це набір фінансових показників, через які керуюча система може впливати на господарську діяльність підприємства</vt:lpstr>
      <vt:lpstr>Система фінансових методів складається з прийомів і способів, за допомогою яких обґрунтовуються та контролюються управлінські рішення в різних сферах фінансової діяльності</vt:lpstr>
      <vt:lpstr>Презентация PowerPoint</vt:lpstr>
      <vt:lpstr>Система фінансових інструментів складається з контрактних зобов'язань,  які забезпечують механізм реалізації окремих управлінських рішень підприємства та формують його фінансові відносини з іншими економічними суб'єктами </vt:lpstr>
      <vt:lpstr>Презентация PowerPoint</vt:lpstr>
      <vt:lpstr>Презентация PowerPoint</vt:lpstr>
      <vt:lpstr>Антикризове управління і його місце в системі менеджменту організації</vt:lpstr>
      <vt:lpstr>Основна функція антикризового менеджменту - </vt:lpstr>
      <vt:lpstr>Антикризовий менеджмент</vt:lpstr>
      <vt:lpstr>Антикризовий менеджмент – це спеціальним чином організована система управління, яка дозволяє своєчасно визначити перші ознаки кризи, оцінити її наслідки і вжити заходи для нейтралізації негативних результатів</vt:lpstr>
      <vt:lpstr>Організаційна структура антикризового менеджменту</vt:lpstr>
      <vt:lpstr>Фази кризи:</vt:lpstr>
      <vt:lpstr>Презентация PowerPoint</vt:lpstr>
      <vt:lpstr>Презентация PowerPoint</vt:lpstr>
      <vt:lpstr>Принципи санації: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ПРАКТИКА ЗДІЙСНЕННЯ ТА ЕФЕКТИВНІСТЬ РЕСТРУКТУРИЗАЦІЇ ПІДПРИЄМСТВ (ОРГАНІЗАЦІЙ) </vt:lpstr>
      <vt:lpstr>Презентация PowerPoint</vt:lpstr>
      <vt:lpstr>4. САНАЦІЯ (ФІНАНСОВЕ ОЗДОРОВЛЕННЯ) СУБ'ЄКТІВ ГОСПОДАРЮВАННЯ 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Учетная запись Майкрософт</cp:lastModifiedBy>
  <cp:revision>47</cp:revision>
  <dcterms:created xsi:type="dcterms:W3CDTF">2013-08-21T19:17:07Z</dcterms:created>
  <dcterms:modified xsi:type="dcterms:W3CDTF">2025-11-20T15:13:48Z</dcterms:modified>
</cp:coreProperties>
</file>