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70" r:id="rId6"/>
    <p:sldId id="271" r:id="rId7"/>
    <p:sldId id="272" r:id="rId8"/>
    <p:sldId id="273" r:id="rId9"/>
    <p:sldId id="258" r:id="rId10"/>
    <p:sldId id="261" r:id="rId11"/>
    <p:sldId id="266" r:id="rId12"/>
  </p:sldIdLst>
  <p:sldSz cx="12188825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517" autoAdjust="0"/>
  </p:normalViewPr>
  <p:slideViewPr>
    <p:cSldViewPr>
      <p:cViewPr varScale="1">
        <p:scale>
          <a:sx n="74" d="100"/>
          <a:sy n="74" d="100"/>
        </p:scale>
        <p:origin x="582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300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365C73-270C-4AFB-A124-BD2E4375252C}" type="datetime1">
              <a:rPr lang="ru-RU" smtClean="0"/>
              <a:t>06.03.2020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8ED8CD-4E4C-49AC-BDC6-2963BA49E5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49F85-3216-4596-B44B-827FE6DFDEFE}" type="datetime1">
              <a:rPr lang="ru-RU" smtClean="0"/>
              <a:pPr/>
              <a:t>06.03.2020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FB91549-43BF-425A-AF25-75262019208C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69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6264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244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264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255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100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580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5FB91549-43BF-425A-AF25-75262019208C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19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згляд вверх на облака и голубое небо из двора-колодца, образованного зданиями со стеклянными фасадами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73625" y="0"/>
            <a:ext cx="7315200" cy="6858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8013" y="685801"/>
            <a:ext cx="3962400" cy="4724399"/>
          </a:xfrm>
        </p:spPr>
        <p:txBody>
          <a:bodyPr rtlCol="0">
            <a:normAutofit/>
          </a:bodyPr>
          <a:lstStyle>
            <a:lvl1pPr>
              <a:defRPr sz="48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BB2B9E-2F8E-4635-AD7A-EB57B20F54A9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1A66E2-1990-44F0-A7C2-CC10213F1703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285412" y="685800"/>
            <a:ext cx="1295401" cy="5486400"/>
          </a:xfrm>
        </p:spPr>
        <p:txBody>
          <a:bodyPr vert="eaVert"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012" y="685800"/>
            <a:ext cx="9474253" cy="5486400"/>
          </a:xfrm>
        </p:spPr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8DE717-09BD-42BB-B75A-8F22795CF2ED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F8F67C-761A-45E5-AA93-3D403D994F41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3" y="2590800"/>
            <a:ext cx="8229599" cy="2819400"/>
          </a:xfrm>
        </p:spPr>
        <p:txBody>
          <a:bodyPr rtlCol="0" anchor="b">
            <a:normAutofit/>
          </a:bodyPr>
          <a:lstStyle>
            <a:lvl1pPr algn="l">
              <a:defRPr sz="4800" b="0" cap="none" baseline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6425" y="5410200"/>
            <a:ext cx="8231187" cy="7620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8CE04B-C4AA-4634-A469-DA31FB2126F8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3813" y="685800"/>
            <a:ext cx="5029200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51614" y="685800"/>
            <a:ext cx="5029199" cy="4191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96AAB4-9041-4283-9C58-E2992F4EDF30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664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93664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1613" y="685800"/>
            <a:ext cx="5029200" cy="9906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0025" y="1676400"/>
            <a:ext cx="5029200" cy="3200400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40B2B5-3DEA-4EF6-B280-096F6A049D56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FA4AE7-CA45-4434-9124-305263C51D79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D7E9A2-4063-4261-BCB2-EAB5268EBFE5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Autofit/>
          </a:bodyPr>
          <a:lstStyle>
            <a:lvl1pPr algn="l">
              <a:defRPr sz="36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5212" y="685800"/>
            <a:ext cx="6704171" cy="54864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0FAC69-5014-475F-82BD-1103AEFFA16E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014" y="685800"/>
            <a:ext cx="3962400" cy="4724400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4875213" y="685800"/>
            <a:ext cx="6705600" cy="5486400"/>
          </a:xfrm>
          <a:ln w="63500">
            <a:solidFill>
              <a:schemeClr val="bg1"/>
            </a:solidFill>
            <a:miter lim="800000"/>
          </a:ln>
        </p:spPr>
        <p:txBody>
          <a:bodyPr rtlCol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013" y="5410200"/>
            <a:ext cx="3962400" cy="762000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23C520-1842-421A-80A4-508A564B71AF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3F31473-23EB-4724-8B59-FE6D21D89FA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41" y="5105400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3813" y="685800"/>
            <a:ext cx="10287000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 smtClean="0"/>
              <a:t>Образец текста</a:t>
            </a:r>
          </a:p>
          <a:p>
            <a:pPr lvl="1" rtl="0"/>
            <a:r>
              <a:rPr lang="ru-RU" noProof="0" dirty="0" smtClean="0"/>
              <a:t>Второй уровень</a:t>
            </a:r>
          </a:p>
          <a:p>
            <a:pPr lvl="2" rtl="0"/>
            <a:r>
              <a:rPr lang="ru-RU" noProof="0" dirty="0" smtClean="0"/>
              <a:t>Третий уровень</a:t>
            </a:r>
          </a:p>
          <a:p>
            <a:pPr lvl="3" rtl="0"/>
            <a:r>
              <a:rPr lang="ru-RU" noProof="0" dirty="0" smtClean="0"/>
              <a:t>Четвертый уровень</a:t>
            </a:r>
          </a:p>
          <a:p>
            <a:pPr lvl="4" rtl="0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1198891-7FB9-4FBF-9D7B-40E7D17D343C}" type="datetime1">
              <a:rPr lang="ru-RU" noProof="0" smtClean="0"/>
              <a:t>06.03.2020</a:t>
            </a:fld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ru-RU" noProof="0" dirty="0" smtClean="0"/>
              <a:t>Добавить нижний колонтитул</a:t>
            </a:r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A3F31473-23EB-4724-8B59-FE6D21D89FA4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7748" y="332656"/>
            <a:ext cx="4824536" cy="4896543"/>
          </a:xfrm>
        </p:spPr>
        <p:txBody>
          <a:bodyPr rtlCol="0">
            <a:normAutofit/>
          </a:bodyPr>
          <a:lstStyle/>
          <a:p>
            <a:pPr algn="ctr"/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фінансування суб’єктів підприємництва різних форм</a:t>
            </a:r>
            <a:b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бізнесу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7908" y="6420985"/>
            <a:ext cx="3240360" cy="404664"/>
          </a:xfrm>
        </p:spPr>
        <p:txBody>
          <a:bodyPr rtlCol="0">
            <a:normAutofit/>
          </a:bodyPr>
          <a:lstStyle/>
          <a:p>
            <a:pPr rtl="0"/>
            <a:r>
              <a:rPr lang="uk-UA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Корсун В. 6.0738-2гктс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61764" y="116632"/>
            <a:ext cx="11331412" cy="1152128"/>
          </a:xfrm>
        </p:spPr>
        <p:txBody>
          <a:bodyPr rtlCol="0">
            <a:normAutofit/>
          </a:bodyPr>
          <a:lstStyle/>
          <a:p>
            <a:pPr algn="ctr"/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Фінансова діяльність суб’єктів господарювання без створення </a:t>
            </a:r>
            <a:r>
              <a:rPr lang="ru-RU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юридичної особи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261764" y="1628800"/>
            <a:ext cx="11665296" cy="4839071"/>
          </a:xfrm>
        </p:spPr>
        <p:txBody>
          <a:bodyPr rtlCol="0"/>
          <a:lstStyle/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Суб’єктами підприємницької діяльності в Україні можуть бути не тільки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юридичні, а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й фізичні особи — громадяни України, а також громадяни інших держав, не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 законом 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у правоздатності або дієздатності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  <a:p>
            <a:pPr marL="0" indent="0">
              <a:buNone/>
            </a:pP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53949" y="2924944"/>
            <a:ext cx="3220184" cy="864096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609650" y="2924944"/>
            <a:ext cx="4317410" cy="864096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37243" y="2924944"/>
            <a:ext cx="3309297" cy="864096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 і</a:t>
            </a:r>
          </a:p>
          <a:p>
            <a:pPr algn="ctr"/>
            <a:r>
              <a:rPr lang="uk-UA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банкрутство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37243" y="4079294"/>
            <a:ext cx="3309298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Приватний підприємець відповідає за боргами суб’єкта господарювання, власником якого він є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3948" y="4079294"/>
            <a:ext cx="3220186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 капітал приватного підприємця формується виключно за рахунок його приватного майна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09650" y="4079294"/>
            <a:ext cx="4317410" cy="25922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 сукупного чистого доходу та сплата інших податків, передбачених законодавством України (традиційне оподаткування); сплата єдиного податку</a:t>
            </a:r>
          </a:p>
        </p:txBody>
      </p:sp>
    </p:spTree>
    <p:extLst>
      <p:ext uri="{BB962C8B-B14F-4D97-AF65-F5344CB8AC3E}">
        <p14:creationId xmlns:p14="http://schemas.microsoft.com/office/powerpoint/2010/main" val="112672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7453" y="332656"/>
            <a:ext cx="10971372" cy="1066800"/>
          </a:xfrm>
        </p:spPr>
        <p:txBody>
          <a:bodyPr rtlCol="0"/>
          <a:lstStyle/>
          <a:p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Особливості фінансової діяльності приватних підприємств 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796" y="1556792"/>
            <a:ext cx="11017224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Приватне підприємство — це юридична особа, заснована на власності окремого громадянина (в т. ч. нерезидента) з правом найму робочої сили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 особа — засновник приватного підприємства є власником 100 % капіталу такого підприємства, включаючи право на управління та отримання відповідної частки прибутку у вигляді дивідендів. </a:t>
            </a:r>
            <a:endParaRPr 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 </a:t>
            </a: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приватного підприємства здійснюється на основі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1329" y="4653136"/>
            <a:ext cx="3220184" cy="1800200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внесків його власника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448316" y="4648742"/>
            <a:ext cx="3220184" cy="1804594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тезаврації прибутку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75303" y="4648742"/>
            <a:ext cx="3220184" cy="1790956"/>
          </a:xfrm>
          <a:prstGeom prst="round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одержання комерційних чи банківських позичок</a:t>
            </a:r>
          </a:p>
        </p:txBody>
      </p:sp>
    </p:spTree>
    <p:extLst>
      <p:ext uri="{BB962C8B-B14F-4D97-AF65-F5344CB8AC3E}">
        <p14:creationId xmlns:p14="http://schemas.microsoft.com/office/powerpoint/2010/main" val="265516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217453" y="332656"/>
            <a:ext cx="10971372" cy="1066800"/>
          </a:xfrm>
        </p:spPr>
        <p:txBody>
          <a:bodyPr rtlCol="0"/>
          <a:lstStyle/>
          <a:p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Особливості фінансової діяльності товариств з обмеженою відповідальністю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549796" y="1658144"/>
            <a:ext cx="11017224" cy="1296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учасників ТОВ за борги підприємства обмежується їх внесками у власний капітал. Такий статус полегшує залучення власного капіталу ТОВ із зовнішніх фінансових джерел.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552426" y="3212976"/>
            <a:ext cx="11017224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товариства може здійснюватися на основі: – додаткових внесків учасників; – тезаврації прибутку; – залучення банківських і комерційних позичок, у т. ч. шляхом емісії облігацій (за певних обставин).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49796" y="5219238"/>
            <a:ext cx="11017224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Оподаткування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: оподаткування сукупного чистого доходу та сплата інших податків, передбачених законодавством України (традиційне оподаткування); сплата єдиного податку. 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2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09836" y="332656"/>
            <a:ext cx="10971372" cy="1066800"/>
          </a:xfrm>
        </p:spPr>
        <p:txBody>
          <a:bodyPr rtlCol="0"/>
          <a:lstStyle/>
          <a:p>
            <a:r>
              <a:rPr lang="ru-RU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Особливості фінансової діяльності акціонерних товариств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621804" y="1700808"/>
            <a:ext cx="11017224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Акціонерне товариство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— господарське товариство, статутний капітал якого поділений на визначену кількість акцій рівної номінальної вартості і яке несе відповідальність за своїми зобов’язаннями всім належним майном. 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idx="1"/>
          </p:nvPr>
        </p:nvSpPr>
        <p:spPr>
          <a:xfrm>
            <a:off x="621804" y="3789040"/>
            <a:ext cx="11017224" cy="12961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акціонерного товариства може здійснюватися за рахунок: – надходження коштів від емісії акцій (простих і привілейованих); – випуску облігацій, цінних паперів, що конвертуються в акції (конвертовані облігації); – опціонів на придбання акцій; – тезаврований прибуток; – банківські та комерційні позички.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869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25860" y="332656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0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Особливості фінансової діяльності командитних і повних товариств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65820" y="1628800"/>
            <a:ext cx="1101722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До таких суб’єктів господарювання належать товариства з повною відповідальністю та командитні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товариства.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765820" y="2607015"/>
            <a:ext cx="1101722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Повним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визнається таке товариство, всі учасники якого ведуть спільну підприємницьку діяльність і несуть солідарну відповідальність за зобов’язаннями товариства всім своїм майном. 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763185" y="3717032"/>
            <a:ext cx="1101722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Командитним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товариством визнається товариство, в якому разом з одним або більше учасниками, які здійснюють від імені товариства підприємницьку діяльність і несуть відповідальність за зобов’язаннями товариства всім своїм майном (комплементаріями), є один або більше учасників, відповідальність яких обмежується вкладом у майні товариства (вкладників). 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763185" y="5475121"/>
            <a:ext cx="1101722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товариства може здійснюватися на основі: – додаткових внесків учасників; – тезаврації прибутку; – залучення банківських і комерційних позичок, у т. ч. шляхом емісії облігацій (за певних обставин).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9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909836" y="332656"/>
            <a:ext cx="1097137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800" b="0" kern="1200" cap="none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Особливості фінансової діяльності підприємств з іноземними інвестиціями 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21804" y="1628800"/>
            <a:ext cx="1101722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з іноземними інвестиціями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— підприємство будь-якої організаційно-правової форми, створене відповідно до законодавства України, іноземна інвестиція в статутному капіталі якого, за його наявності, становить не менше 10 %.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621804" y="3429000"/>
            <a:ext cx="1101722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 підприємства можуть утворюватися в результаті: </a:t>
            </a:r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часткової участі у підприємствах, що створюються спільно з українськими юридичними і фізичними особами; </a:t>
            </a:r>
            <a:endParaRPr 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придбання корпоративних прав діючих підприємств; </a:t>
            </a:r>
            <a:endParaRPr lang="ru-RU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>
                <a:latin typeface="Times New Roman" panose="02020603050405020304" pitchFamily="18" charset="0"/>
                <a:cs typeface="Times New Roman" panose="02020603050405020304" pitchFamily="18" charset="0"/>
              </a:rPr>
              <a:t>) створення підприємств, що повністю належать іноземним інвесторам, філій та інших відокремлених підрозділів іноземних юридичних осіб або придбання у власність діючих підприємств повністю.</a:t>
            </a:r>
            <a:endParaRPr lang="ru-RU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6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837828" y="476672"/>
            <a:ext cx="11017224" cy="12961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Corbe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Corbe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SzPct val="80000"/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Вітчизняне законодавство розрізняє такі основні види іноземних інвестицій: </a:t>
            </a:r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іноземна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валюта, що визнається конвертованою Національним банком України;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) валюта України (у разі реінвестицій);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) будь-яке рухоме і нерухоме майно та пов’язані з ним майнові права; 4) акції, облігації, інші цінні папери, а також корпоративні права (права власності на частку (пай) у статутному фонді юридичної особи, створеної відповідно до законодавства України або законодавства інших країн), виражені у конвертованій валюті;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) грошові вимоги та права на вимоги виконання договірних зобов’язань, які гарантовані першокласними банками і вартість яких виражена у конвертованій валюті;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) іноземні інвестиції у вигляді будь-яких прав інтелектуальної власності; </a:t>
            </a: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) права на провадження господарської діяльності, включаючи права на користування надрами та використання природних ресурсів, наданих відповідно до законодавства України або згідно з договорами; 8) інші цінності відповідно до законодавства України.</a:t>
            </a:r>
            <a:endParaRPr lang="ru-RU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49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ркетинг 16:9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666147_TF02801084.potx" id="{C1AE67EC-C237-4F06-A8CE-74B0880EE6A9}" vid="{EDA79D50-06F2-4F43-8B9F-E687A83B5943}"/>
    </a:ext>
  </a:extLst>
</a:theme>
</file>

<file path=ppt/theme/theme2.xml><?xml version="1.0" encoding="utf-8"?>
<a:theme xmlns:a="http://schemas.openxmlformats.org/drawingml/2006/main" name="Тема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CB2C71-1ED8-4540-B003-293B5E75C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AACE6D-8EB6-447A-8DFD-C2C0C52916AC}">
  <ds:schemaRefs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a4f35948-e619-41b3-aa29-22878b09cfd2"/>
    <ds:schemaRef ds:uri="http://schemas.microsoft.com/office/infopath/2007/PartnerControls"/>
    <ds:schemaRef ds:uri="http://schemas.openxmlformats.org/package/2006/metadata/core-properties"/>
    <ds:schemaRef ds:uri="40262f94-9f35-4ac3-9a90-690165a166b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F9B8BCC-BF24-4800-92E1-9F891BBB27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бизнеса и маркетинга в оформлении со стеклянным небоскребом (широкоэкранный формат)</Template>
  <TotalTime>210</TotalTime>
  <Words>744</Words>
  <Application>Microsoft Office PowerPoint</Application>
  <PresentationFormat>Произвольный</PresentationFormat>
  <Paragraphs>52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Corbel</vt:lpstr>
      <vt:lpstr>Times New Roman</vt:lpstr>
      <vt:lpstr>Маркетинг 16:9</vt:lpstr>
      <vt:lpstr>Особливості фінансування суб’єктів підприємництва різних форм організації бізнесу</vt:lpstr>
      <vt:lpstr>1. Фінансова діяльність суб’єктів господарювання без створення юридичної особи </vt:lpstr>
      <vt:lpstr>2. Особливості фінансової діяльності приватних підприємств </vt:lpstr>
      <vt:lpstr>3. Особливості фінансової діяльності товариств з обмеженою відповідальністю</vt:lpstr>
      <vt:lpstr>4. Особливості фінансової діяльності акціонерних товариств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фінансування суб’єктів підприємництва різних форм організації бізнесу</dc:title>
  <dc:creator>Лера</dc:creator>
  <cp:lastModifiedBy>Лера</cp:lastModifiedBy>
  <cp:revision>11</cp:revision>
  <dcterms:created xsi:type="dcterms:W3CDTF">2020-03-06T15:25:15Z</dcterms:created>
  <dcterms:modified xsi:type="dcterms:W3CDTF">2020-03-06T18:55:42Z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