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59" r:id="rId6"/>
    <p:sldId id="262" r:id="rId7"/>
    <p:sldId id="261" r:id="rId8"/>
    <p:sldId id="263" r:id="rId9"/>
    <p:sldId id="279" r:id="rId10"/>
    <p:sldId id="264" r:id="rId11"/>
    <p:sldId id="281" r:id="rId12"/>
    <p:sldId id="265" r:id="rId13"/>
    <p:sldId id="266" r:id="rId14"/>
    <p:sldId id="280" r:id="rId15"/>
    <p:sldId id="267" r:id="rId16"/>
    <p:sldId id="268" r:id="rId17"/>
    <p:sldId id="269" r:id="rId18"/>
    <p:sldId id="270" r:id="rId19"/>
    <p:sldId id="282" r:id="rId20"/>
    <p:sldId id="271" r:id="rId21"/>
    <p:sldId id="272" r:id="rId22"/>
    <p:sldId id="273" r:id="rId23"/>
    <p:sldId id="274" r:id="rId24"/>
    <p:sldId id="275" r:id="rId25"/>
    <p:sldId id="283" r:id="rId26"/>
    <p:sldId id="284" r:id="rId27"/>
    <p:sldId id="276" r:id="rId28"/>
    <p:sldId id="277" r:id="rId29"/>
    <p:sldId id="278" r:id="rId30"/>
    <p:sldId id="293" r:id="rId31"/>
    <p:sldId id="292" r:id="rId32"/>
    <p:sldId id="285" r:id="rId33"/>
    <p:sldId id="286" r:id="rId34"/>
    <p:sldId id="287" r:id="rId35"/>
    <p:sldId id="289" r:id="rId3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35" autoAdjust="0"/>
    <p:restoredTop sz="94660"/>
  </p:normalViewPr>
  <p:slideViewPr>
    <p:cSldViewPr>
      <p:cViewPr>
        <p:scale>
          <a:sx n="70" d="100"/>
          <a:sy n="70" d="100"/>
        </p:scale>
        <p:origin x="-918" y="-80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09.09.2018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09.09.2018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09.09.2018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09.09.2018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09.09.2018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09.09.2018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09.09.2018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09.09.2018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09.09.2018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09.09.2018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09.09.2018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09.09.2018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Users\ОЛЯ\Desktop\Плеханова\1.png"/>
          <p:cNvPicPr>
            <a:picLocks noChangeAspect="1" noChangeArrowheads="1"/>
          </p:cNvPicPr>
          <p:nvPr/>
        </p:nvPicPr>
        <p:blipFill>
          <a:blip r:embed="rId2" cstate="print"/>
          <a:srcRect/>
          <a:stretch>
            <a:fillRect/>
          </a:stretch>
        </p:blipFill>
        <p:spPr bwMode="auto">
          <a:xfrm>
            <a:off x="1" y="1"/>
            <a:ext cx="9144495" cy="6857999"/>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ОЛЯ\Desktop\Плеханова\9.png"/>
          <p:cNvPicPr>
            <a:picLocks noChangeAspect="1" noChangeArrowheads="1"/>
          </p:cNvPicPr>
          <p:nvPr/>
        </p:nvPicPr>
        <p:blipFill>
          <a:blip r:embed="rId2" cstate="print"/>
          <a:srcRect/>
          <a:stretch>
            <a:fillRect/>
          </a:stretch>
        </p:blipFill>
        <p:spPr bwMode="auto">
          <a:xfrm>
            <a:off x="0" y="0"/>
            <a:ext cx="9144496" cy="6858000"/>
          </a:xfrm>
          <a:prstGeom prst="rect">
            <a:avLst/>
          </a:prstGeom>
          <a:noFill/>
        </p:spPr>
      </p:pic>
      <p:sp>
        <p:nvSpPr>
          <p:cNvPr id="3" name="Содержимое 2"/>
          <p:cNvSpPr>
            <a:spLocks noGrp="1"/>
          </p:cNvSpPr>
          <p:nvPr>
            <p:ph idx="1"/>
          </p:nvPr>
        </p:nvSpPr>
        <p:spPr>
          <a:xfrm>
            <a:off x="0" y="1412776"/>
            <a:ext cx="9144000" cy="4525963"/>
          </a:xfrm>
        </p:spPr>
        <p:txBody>
          <a:bodyPr>
            <a:normAutofit lnSpcReduction="10000"/>
          </a:bodyPr>
          <a:lstStyle/>
          <a:p>
            <a:pPr algn="ctr">
              <a:buNone/>
            </a:pPr>
            <a:r>
              <a:rPr lang="uk-UA" sz="4000" b="1" dirty="0" smtClean="0">
                <a:solidFill>
                  <a:schemeClr val="bg1"/>
                </a:solidFill>
                <a:effectLst>
                  <a:outerShdw blurRad="38100" dist="38100" dir="2700000" algn="tl">
                    <a:srgbClr val="000000">
                      <a:alpha val="43137"/>
                    </a:srgbClr>
                  </a:outerShdw>
                </a:effectLst>
              </a:rPr>
              <a:t>   Поступове </a:t>
            </a:r>
            <a:r>
              <a:rPr lang="uk-UA" sz="4000" b="1" dirty="0" smtClean="0">
                <a:solidFill>
                  <a:schemeClr val="bg1"/>
                </a:solidFill>
                <a:effectLst>
                  <a:outerShdw blurRad="38100" dist="38100" dir="2700000" algn="tl">
                    <a:srgbClr val="000000">
                      <a:alpha val="43137"/>
                    </a:srgbClr>
                  </a:outerShdw>
                </a:effectLst>
              </a:rPr>
              <a:t>підведення до </a:t>
            </a:r>
            <a:r>
              <a:rPr lang="uk-UA" sz="4000" b="1" dirty="0" smtClean="0">
                <a:solidFill>
                  <a:schemeClr val="bg1"/>
                </a:solidFill>
                <a:effectLst>
                  <a:outerShdw blurRad="38100" dist="38100" dir="2700000" algn="tl">
                    <a:srgbClr val="000000">
                      <a:alpha val="43137"/>
                    </a:srgbClr>
                  </a:outerShdw>
                </a:effectLst>
              </a:rPr>
              <a:t>терміна,</a:t>
            </a:r>
          </a:p>
          <a:p>
            <a:pPr algn="ctr">
              <a:buNone/>
            </a:pPr>
            <a:r>
              <a:rPr lang="uk-UA" sz="4000" b="1" dirty="0" smtClean="0">
                <a:solidFill>
                  <a:schemeClr val="bg1"/>
                </a:solidFill>
                <a:effectLst>
                  <a:outerShdw blurRad="38100" dist="38100" dir="2700000" algn="tl">
                    <a:srgbClr val="000000">
                      <a:alpha val="43137"/>
                    </a:srgbClr>
                  </a:outerShdw>
                </a:effectLst>
              </a:rPr>
              <a:t>термін </a:t>
            </a:r>
            <a:r>
              <a:rPr lang="uk-UA" sz="4000" b="1" dirty="0" smtClean="0">
                <a:solidFill>
                  <a:schemeClr val="bg1"/>
                </a:solidFill>
                <a:effectLst>
                  <a:outerShdw blurRad="38100" dist="38100" dir="2700000" algn="tl">
                    <a:srgbClr val="000000">
                      <a:alpha val="43137"/>
                    </a:srgbClr>
                  </a:outerShdw>
                </a:effectLst>
              </a:rPr>
              <a:t>називається після розгорненого опису поняття</a:t>
            </a:r>
            <a:r>
              <a:rPr lang="uk-UA" sz="4000" b="1" dirty="0" smtClean="0">
                <a:solidFill>
                  <a:schemeClr val="bg1"/>
                </a:solidFill>
                <a:effectLst>
                  <a:outerShdw blurRad="38100" dist="38100" dir="2700000" algn="tl">
                    <a:srgbClr val="000000">
                      <a:alpha val="43137"/>
                    </a:srgbClr>
                  </a:outerShdw>
                </a:effectLst>
              </a:rPr>
              <a:t>:</a:t>
            </a:r>
          </a:p>
          <a:p>
            <a:pPr algn="ctr">
              <a:buNone/>
            </a:pPr>
            <a:endParaRPr lang="uk-UA" dirty="0" smtClean="0">
              <a:solidFill>
                <a:schemeClr val="bg1"/>
              </a:solidFill>
            </a:endParaRPr>
          </a:p>
          <a:p>
            <a:pPr algn="ctr">
              <a:buNone/>
            </a:pPr>
            <a:r>
              <a:rPr lang="uk-UA" dirty="0" smtClean="0">
                <a:solidFill>
                  <a:schemeClr val="bg1"/>
                </a:solidFill>
              </a:rPr>
              <a:t> </a:t>
            </a:r>
            <a:r>
              <a:rPr lang="uk-UA" dirty="0" err="1" smtClean="0">
                <a:solidFill>
                  <a:schemeClr val="bg1"/>
                </a:solidFill>
              </a:rPr>
              <a:t>“Складна</a:t>
            </a:r>
            <a:r>
              <a:rPr lang="uk-UA" dirty="0" smtClean="0">
                <a:solidFill>
                  <a:schemeClr val="bg1"/>
                </a:solidFill>
              </a:rPr>
              <a:t> </a:t>
            </a:r>
            <a:r>
              <a:rPr lang="uk-UA" dirty="0" smtClean="0">
                <a:solidFill>
                  <a:schemeClr val="bg1"/>
                </a:solidFill>
              </a:rPr>
              <a:t>поведінка бджіл – це прояв багатьох послідовних рефлексів. Така послідовність рефлексів, що виявляється в складній поведінці тварин, зветься </a:t>
            </a:r>
            <a:r>
              <a:rPr lang="uk-UA" i="1" dirty="0" err="1" smtClean="0">
                <a:solidFill>
                  <a:schemeClr val="bg1"/>
                </a:solidFill>
                <a:effectLst>
                  <a:outerShdw blurRad="38100" dist="38100" dir="2700000" algn="tl">
                    <a:srgbClr val="000000">
                      <a:alpha val="43137"/>
                    </a:srgbClr>
                  </a:outerShdw>
                </a:effectLst>
              </a:rPr>
              <a:t>інстинктом</a:t>
            </a:r>
            <a:r>
              <a:rPr lang="uk-UA" dirty="0" err="1" smtClean="0">
                <a:solidFill>
                  <a:schemeClr val="bg1"/>
                </a:solidFill>
              </a:rPr>
              <a:t>”</a:t>
            </a:r>
            <a:r>
              <a:rPr lang="uk-UA" dirty="0" smtClean="0">
                <a:solidFill>
                  <a:schemeClr val="bg1"/>
                </a:solidFill>
              </a:rPr>
              <a:t>.</a:t>
            </a:r>
            <a:endParaRPr lang="ru-RU" dirty="0">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ОЛЯ\Desktop\Плеханова\5.png"/>
          <p:cNvPicPr>
            <a:picLocks noChangeAspect="1" noChangeArrowheads="1"/>
          </p:cNvPicPr>
          <p:nvPr/>
        </p:nvPicPr>
        <p:blipFill>
          <a:blip r:embed="rId2" cstate="print"/>
          <a:srcRect/>
          <a:stretch>
            <a:fillRect/>
          </a:stretch>
        </p:blipFill>
        <p:spPr bwMode="auto">
          <a:xfrm>
            <a:off x="1" y="0"/>
            <a:ext cx="9144494" cy="6857999"/>
          </a:xfrm>
          <a:prstGeom prst="rect">
            <a:avLst/>
          </a:prstGeom>
          <a:noFill/>
        </p:spPr>
      </p:pic>
      <p:sp>
        <p:nvSpPr>
          <p:cNvPr id="10" name="Содержимое 9"/>
          <p:cNvSpPr>
            <a:spLocks noGrp="1"/>
          </p:cNvSpPr>
          <p:nvPr>
            <p:ph sz="half" idx="1"/>
          </p:nvPr>
        </p:nvSpPr>
        <p:spPr>
          <a:xfrm>
            <a:off x="0" y="404664"/>
            <a:ext cx="4172272" cy="6192688"/>
          </a:xfrm>
        </p:spPr>
        <p:txBody>
          <a:bodyPr>
            <a:normAutofit fontScale="92500" lnSpcReduction="20000"/>
          </a:bodyPr>
          <a:lstStyle/>
          <a:p>
            <a:pPr algn="ctr">
              <a:buNone/>
            </a:pPr>
            <a:r>
              <a:rPr lang="uk-UA" b="1" dirty="0" smtClean="0"/>
              <a:t>    </a:t>
            </a:r>
            <a:r>
              <a:rPr lang="uk-UA" b="1" dirty="0" err="1" smtClean="0"/>
              <a:t>Аналогізація</a:t>
            </a:r>
            <a:r>
              <a:rPr lang="uk-UA" b="1" dirty="0" smtClean="0"/>
              <a:t>, </a:t>
            </a:r>
            <a:r>
              <a:rPr lang="uk-UA" b="1" dirty="0" err="1" smtClean="0"/>
              <a:t>т.б</a:t>
            </a:r>
            <a:r>
              <a:rPr lang="uk-UA" b="1" dirty="0" smtClean="0"/>
              <a:t>. використання при введенні терміна подібних, відомих читачеві прикладів</a:t>
            </a:r>
            <a:r>
              <a:rPr lang="uk-UA" b="1" dirty="0" smtClean="0"/>
              <a:t>:</a:t>
            </a:r>
          </a:p>
          <a:p>
            <a:pPr algn="ctr"/>
            <a:endParaRPr lang="uk-UA" dirty="0" smtClean="0"/>
          </a:p>
          <a:p>
            <a:pPr algn="ctr">
              <a:buNone/>
            </a:pPr>
            <a:r>
              <a:rPr lang="uk-UA" dirty="0" smtClean="0"/>
              <a:t> </a:t>
            </a:r>
            <a:r>
              <a:rPr lang="uk-UA" dirty="0" err="1" smtClean="0"/>
              <a:t>“Жартома</a:t>
            </a:r>
            <a:r>
              <a:rPr lang="uk-UA" dirty="0" smtClean="0"/>
              <a:t> </a:t>
            </a:r>
            <a:r>
              <a:rPr lang="uk-UA" dirty="0" smtClean="0"/>
              <a:t>цю теорію можна назвати бутербродною. Але саме так і назвав її доктор </a:t>
            </a:r>
            <a:r>
              <a:rPr lang="uk-UA" dirty="0" err="1" smtClean="0"/>
              <a:t>Райт</a:t>
            </a:r>
            <a:r>
              <a:rPr lang="uk-UA" dirty="0" smtClean="0"/>
              <a:t> – </a:t>
            </a:r>
            <a:r>
              <a:rPr lang="uk-UA" i="1" dirty="0" err="1" smtClean="0"/>
              <a:t>опсонічна</a:t>
            </a:r>
            <a:r>
              <a:rPr lang="uk-UA" dirty="0" smtClean="0"/>
              <a:t> (</a:t>
            </a:r>
            <a:r>
              <a:rPr lang="uk-UA" dirty="0" err="1" smtClean="0"/>
              <a:t>гр</a:t>
            </a:r>
            <a:r>
              <a:rPr lang="uk-UA" dirty="0" err="1" smtClean="0">
                <a:effectLst>
                  <a:outerShdw blurRad="38100" dist="38100" dir="2700000" algn="tl">
                    <a:srgbClr val="000000">
                      <a:alpha val="43137"/>
                    </a:srgbClr>
                  </a:outerShdw>
                </a:effectLst>
              </a:rPr>
              <a:t>.“готую</a:t>
            </a:r>
            <a:r>
              <a:rPr lang="uk-UA" dirty="0" smtClean="0">
                <a:effectLst>
                  <a:outerShdw blurRad="38100" dist="38100" dir="2700000" algn="tl">
                    <a:srgbClr val="000000">
                      <a:alpha val="43137"/>
                    </a:srgbClr>
                  </a:outerShdw>
                </a:effectLst>
              </a:rPr>
              <a:t> </a:t>
            </a:r>
            <a:r>
              <a:rPr lang="uk-UA" dirty="0" err="1" smtClean="0">
                <a:effectLst>
                  <a:outerShdw blurRad="38100" dist="38100" dir="2700000" algn="tl">
                    <a:srgbClr val="000000">
                      <a:alpha val="43137"/>
                    </a:srgbClr>
                  </a:outerShdw>
                </a:effectLst>
              </a:rPr>
              <a:t>їжу</a:t>
            </a:r>
            <a:r>
              <a:rPr lang="uk-UA" dirty="0" err="1" smtClean="0">
                <a:effectLst>
                  <a:outerShdw blurRad="38100" dist="38100" dir="2700000" algn="tl">
                    <a:srgbClr val="000000">
                      <a:alpha val="43137"/>
                    </a:srgbClr>
                  </a:outerShdw>
                </a:effectLst>
              </a:rPr>
              <a:t>”</a:t>
            </a:r>
            <a:r>
              <a:rPr lang="uk-UA" dirty="0" smtClean="0">
                <a:effectLst>
                  <a:outerShdw blurRad="38100" dist="38100" dir="2700000" algn="tl">
                    <a:srgbClr val="000000">
                      <a:alpha val="43137"/>
                    </a:srgbClr>
                  </a:outerShdw>
                </a:effectLst>
              </a:rPr>
              <a:t>).</a:t>
            </a:r>
          </a:p>
          <a:p>
            <a:pPr algn="ctr">
              <a:buNone/>
            </a:pPr>
            <a:endParaRPr lang="uk-UA" dirty="0" smtClean="0"/>
          </a:p>
          <a:p>
            <a:pPr algn="ctr">
              <a:buNone/>
            </a:pPr>
            <a:r>
              <a:rPr lang="uk-UA" dirty="0" smtClean="0"/>
              <a:t>І </a:t>
            </a:r>
            <a:r>
              <a:rPr lang="uk-UA" dirty="0" smtClean="0"/>
              <a:t>справді, на думку </a:t>
            </a:r>
            <a:r>
              <a:rPr lang="uk-UA" dirty="0" err="1" smtClean="0"/>
              <a:t>Райта</a:t>
            </a:r>
            <a:r>
              <a:rPr lang="uk-UA" dirty="0" smtClean="0"/>
              <a:t>, в організмі людини відбувається щось на зразок </a:t>
            </a:r>
            <a:r>
              <a:rPr lang="uk-UA" dirty="0" smtClean="0"/>
              <a:t>бенкету.</a:t>
            </a:r>
            <a:endParaRPr lang="ru-RU" dirty="0" smtClean="0"/>
          </a:p>
          <a:p>
            <a:endParaRPr lang="ru-RU" dirty="0"/>
          </a:p>
        </p:txBody>
      </p:sp>
      <p:sp>
        <p:nvSpPr>
          <p:cNvPr id="11" name="Содержимое 10"/>
          <p:cNvSpPr>
            <a:spLocks noGrp="1"/>
          </p:cNvSpPr>
          <p:nvPr>
            <p:ph sz="half" idx="2"/>
          </p:nvPr>
        </p:nvSpPr>
        <p:spPr>
          <a:xfrm>
            <a:off x="4716016" y="1196752"/>
            <a:ext cx="4244280" cy="4392488"/>
          </a:xfrm>
        </p:spPr>
        <p:txBody>
          <a:bodyPr>
            <a:normAutofit fontScale="92500" lnSpcReduction="20000"/>
          </a:bodyPr>
          <a:lstStyle/>
          <a:p>
            <a:pPr algn="ctr">
              <a:buNone/>
            </a:pPr>
            <a:r>
              <a:rPr lang="uk-UA" b="1" dirty="0" smtClean="0"/>
              <a:t>     Ще </a:t>
            </a:r>
            <a:r>
              <a:rPr lang="uk-UA" b="1" dirty="0" smtClean="0"/>
              <a:t>один спосіб введення терміна у текст – його етимологізація, </a:t>
            </a:r>
            <a:r>
              <a:rPr lang="uk-UA" b="1" dirty="0" err="1" smtClean="0"/>
              <a:t>т.б</a:t>
            </a:r>
            <a:r>
              <a:rPr lang="uk-UA" b="1" dirty="0" smtClean="0"/>
              <a:t>. пояснення походження: </a:t>
            </a:r>
            <a:endParaRPr lang="uk-UA" b="1" dirty="0" smtClean="0"/>
          </a:p>
          <a:p>
            <a:pPr algn="ctr">
              <a:buNone/>
            </a:pPr>
            <a:endParaRPr lang="uk-UA" dirty="0" smtClean="0"/>
          </a:p>
          <a:p>
            <a:pPr algn="ctr">
              <a:buNone/>
            </a:pPr>
            <a:r>
              <a:rPr lang="uk-UA" dirty="0" smtClean="0"/>
              <a:t>     </a:t>
            </a:r>
            <a:r>
              <a:rPr lang="uk-UA" dirty="0" err="1" smtClean="0"/>
              <a:t>“Слово</a:t>
            </a:r>
            <a:r>
              <a:rPr lang="uk-UA" dirty="0" smtClean="0"/>
              <a:t> </a:t>
            </a:r>
            <a:r>
              <a:rPr lang="uk-UA" i="1" dirty="0" smtClean="0">
                <a:effectLst>
                  <a:outerShdw blurRad="38100" dist="38100" dir="2700000" algn="tl">
                    <a:srgbClr val="000000">
                      <a:alpha val="43137"/>
                    </a:srgbClr>
                  </a:outerShdw>
                </a:effectLst>
              </a:rPr>
              <a:t>ентропія</a:t>
            </a:r>
            <a:endParaRPr lang="uk-UA" dirty="0" smtClean="0"/>
          </a:p>
          <a:p>
            <a:pPr algn="ctr">
              <a:buNone/>
            </a:pPr>
            <a:r>
              <a:rPr lang="uk-UA" sz="1700" dirty="0" smtClean="0"/>
              <a:t> </a:t>
            </a:r>
            <a:r>
              <a:rPr lang="uk-UA" sz="1700" dirty="0" smtClean="0"/>
              <a:t>      (гр</a:t>
            </a:r>
            <a:r>
              <a:rPr lang="uk-UA" sz="1700" dirty="0" smtClean="0"/>
              <a:t>. </a:t>
            </a:r>
            <a:r>
              <a:rPr lang="uk-UA" sz="1700" dirty="0" err="1" smtClean="0"/>
              <a:t>“поворот</a:t>
            </a:r>
            <a:r>
              <a:rPr lang="uk-UA" sz="1700" dirty="0" smtClean="0"/>
              <a:t>, </a:t>
            </a:r>
            <a:r>
              <a:rPr lang="uk-UA" sz="1700" dirty="0" err="1" smtClean="0"/>
              <a:t>перетворення”</a:t>
            </a:r>
            <a:r>
              <a:rPr lang="uk-UA" sz="1700" dirty="0" smtClean="0"/>
              <a:t>) </a:t>
            </a:r>
            <a:r>
              <a:rPr lang="uk-UA" dirty="0" smtClean="0"/>
              <a:t>перейшло в теорію інформації з термодинаміки, де воно служило мірою невпорядкованості в фізичній </a:t>
            </a:r>
            <a:r>
              <a:rPr lang="uk-UA" dirty="0" err="1" smtClean="0"/>
              <a:t>системі</a:t>
            </a:r>
            <a:r>
              <a:rPr lang="uk-UA" dirty="0" err="1" smtClean="0"/>
              <a:t>”</a:t>
            </a:r>
            <a:r>
              <a:rPr lang="uk-UA" dirty="0" smtClean="0"/>
              <a:t>.</a:t>
            </a:r>
            <a:endParaRPr lang="ru-RU" dirty="0" smtClean="0"/>
          </a:p>
          <a:p>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ОЛЯ\Desktop\Плеханова\10.png"/>
          <p:cNvPicPr>
            <a:picLocks noChangeAspect="1" noChangeArrowheads="1"/>
          </p:cNvPicPr>
          <p:nvPr/>
        </p:nvPicPr>
        <p:blipFill>
          <a:blip r:embed="rId2" cstate="print"/>
          <a:srcRect/>
          <a:stretch>
            <a:fillRect/>
          </a:stretch>
        </p:blipFill>
        <p:spPr bwMode="auto">
          <a:xfrm>
            <a:off x="0" y="0"/>
            <a:ext cx="9144496" cy="6858000"/>
          </a:xfrm>
          <a:prstGeom prst="rect">
            <a:avLst/>
          </a:prstGeom>
          <a:noFill/>
        </p:spPr>
      </p:pic>
      <p:sp>
        <p:nvSpPr>
          <p:cNvPr id="2" name="Заголовок 1"/>
          <p:cNvSpPr>
            <a:spLocks noGrp="1"/>
          </p:cNvSpPr>
          <p:nvPr>
            <p:ph type="title"/>
          </p:nvPr>
        </p:nvSpPr>
        <p:spPr>
          <a:xfrm>
            <a:off x="457200" y="274638"/>
            <a:ext cx="8229600" cy="3802434"/>
          </a:xfrm>
        </p:spPr>
        <p:txBody>
          <a:bodyPr>
            <a:noAutofit/>
          </a:bodyPr>
          <a:lstStyle/>
          <a:p>
            <a:r>
              <a:rPr lang="uk-UA" sz="3200" b="1" dirty="0" smtClean="0"/>
              <a:t>Терміни можуть бути пояснені в дужках або у виносці під текстом</a:t>
            </a:r>
            <a:r>
              <a:rPr lang="uk-UA" sz="3200" b="1" dirty="0" smtClean="0"/>
              <a:t>:</a:t>
            </a:r>
            <a:r>
              <a:rPr lang="uk-UA" sz="3200" dirty="0" smtClean="0"/>
              <a:t/>
            </a:r>
            <a:br>
              <a:rPr lang="uk-UA" sz="3200" dirty="0" smtClean="0"/>
            </a:br>
            <a:r>
              <a:rPr lang="uk-UA" sz="3200" dirty="0" smtClean="0"/>
              <a:t/>
            </a:r>
            <a:br>
              <a:rPr lang="uk-UA" sz="3200" dirty="0" smtClean="0"/>
            </a:br>
            <a:r>
              <a:rPr lang="uk-UA" sz="3200" dirty="0" smtClean="0"/>
              <a:t> </a:t>
            </a:r>
            <a:r>
              <a:rPr lang="uk-UA" sz="3200" dirty="0" err="1" smtClean="0"/>
              <a:t>“Якщо</a:t>
            </a:r>
            <a:r>
              <a:rPr lang="uk-UA" sz="3200" dirty="0" smtClean="0"/>
              <a:t> </a:t>
            </a:r>
            <a:r>
              <a:rPr lang="uk-UA" sz="3200" dirty="0" smtClean="0"/>
              <a:t>зустрічались </a:t>
            </a:r>
            <a:r>
              <a:rPr lang="uk-UA" sz="3200" i="1" dirty="0" smtClean="0">
                <a:effectLst>
                  <a:outerShdw blurRad="38100" dist="38100" dir="2700000" algn="tl">
                    <a:srgbClr val="000000">
                      <a:alpha val="43137"/>
                    </a:srgbClr>
                  </a:outerShdw>
                </a:effectLst>
              </a:rPr>
              <a:t>омографи</a:t>
            </a:r>
            <a:r>
              <a:rPr lang="uk-UA" sz="3200" dirty="0" smtClean="0"/>
              <a:t> (слова однакові написанням, але різні значенням і вимовою), учні їх </a:t>
            </a:r>
            <a:r>
              <a:rPr lang="uk-UA" sz="3200" dirty="0" err="1" smtClean="0"/>
              <a:t>пояснювали</a:t>
            </a:r>
            <a:r>
              <a:rPr lang="uk-UA" sz="3200" dirty="0" err="1" smtClean="0"/>
              <a:t>”</a:t>
            </a:r>
            <a:r>
              <a:rPr lang="uk-UA" sz="3200" dirty="0" smtClean="0"/>
              <a:t>.</a:t>
            </a:r>
            <a:endParaRPr lang="ru-RU" sz="3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ОЛЯ\Desktop\Плеханова\11.png"/>
          <p:cNvPicPr>
            <a:picLocks noChangeAspect="1" noChangeArrowheads="1"/>
          </p:cNvPicPr>
          <p:nvPr/>
        </p:nvPicPr>
        <p:blipFill>
          <a:blip r:embed="rId2" cstate="print"/>
          <a:srcRect/>
          <a:stretch>
            <a:fillRect/>
          </a:stretch>
        </p:blipFill>
        <p:spPr bwMode="auto">
          <a:xfrm>
            <a:off x="1" y="0"/>
            <a:ext cx="9144496" cy="6858000"/>
          </a:xfrm>
          <a:prstGeom prst="rect">
            <a:avLst/>
          </a:prstGeom>
          <a:noFill/>
        </p:spPr>
      </p:pic>
      <p:sp>
        <p:nvSpPr>
          <p:cNvPr id="2" name="Заголовок 1"/>
          <p:cNvSpPr>
            <a:spLocks noGrp="1"/>
          </p:cNvSpPr>
          <p:nvPr>
            <p:ph type="title"/>
          </p:nvPr>
        </p:nvSpPr>
        <p:spPr>
          <a:xfrm>
            <a:off x="1259632" y="1484784"/>
            <a:ext cx="6552728" cy="3960440"/>
          </a:xfrm>
        </p:spPr>
        <p:txBody>
          <a:bodyPr>
            <a:normAutofit/>
          </a:bodyPr>
          <a:lstStyle/>
          <a:p>
            <a:r>
              <a:rPr lang="uk-UA" sz="5300" b="1" dirty="0" smtClean="0">
                <a:effectLst>
                  <a:outerShdw blurRad="38100" dist="38100" dir="2700000" algn="tl">
                    <a:srgbClr val="000000">
                      <a:alpha val="43137"/>
                    </a:srgbClr>
                  </a:outerShdw>
                </a:effectLst>
              </a:rPr>
              <a:t>Синонімічне </a:t>
            </a:r>
            <a:r>
              <a:rPr lang="uk-UA" sz="5300" b="1" dirty="0" smtClean="0">
                <a:effectLst>
                  <a:outerShdw blurRad="38100" dist="38100" dir="2700000" algn="tl">
                    <a:srgbClr val="000000">
                      <a:alpha val="43137"/>
                    </a:srgbClr>
                  </a:outerShdw>
                </a:effectLst>
              </a:rPr>
              <a:t>ведення</a:t>
            </a:r>
            <a:r>
              <a:rPr lang="uk-UA" dirty="0" smtClean="0"/>
              <a:t/>
            </a:r>
            <a:br>
              <a:rPr lang="uk-UA" dirty="0" smtClean="0"/>
            </a:br>
            <a:r>
              <a:rPr lang="uk-UA" sz="4000" dirty="0" smtClean="0"/>
              <a:t>поряд </a:t>
            </a:r>
            <a:r>
              <a:rPr lang="uk-UA" sz="4000" dirty="0" smtClean="0"/>
              <a:t>ставиться термін і </a:t>
            </a:r>
            <a:r>
              <a:rPr lang="uk-UA" sz="4000" dirty="0" err="1" smtClean="0"/>
              <a:t>нетермінологічна</a:t>
            </a:r>
            <a:r>
              <a:rPr lang="uk-UA" sz="4000" dirty="0" smtClean="0"/>
              <a:t>, загальномовна, часом описова назва цього ж </a:t>
            </a:r>
            <a:r>
              <a:rPr lang="uk-UA" sz="4000" dirty="0" smtClean="0"/>
              <a:t>поняття.</a:t>
            </a:r>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ОЛЯ\Desktop\Плеханова\5.png"/>
          <p:cNvPicPr>
            <a:picLocks noChangeAspect="1" noChangeArrowheads="1"/>
          </p:cNvPicPr>
          <p:nvPr/>
        </p:nvPicPr>
        <p:blipFill>
          <a:blip r:embed="rId2" cstate="print"/>
          <a:srcRect/>
          <a:stretch>
            <a:fillRect/>
          </a:stretch>
        </p:blipFill>
        <p:spPr bwMode="auto">
          <a:xfrm>
            <a:off x="1" y="0"/>
            <a:ext cx="9144494" cy="6857999"/>
          </a:xfrm>
          <a:prstGeom prst="rect">
            <a:avLst/>
          </a:prstGeom>
          <a:noFill/>
        </p:spPr>
      </p:pic>
      <p:sp>
        <p:nvSpPr>
          <p:cNvPr id="5" name="Заголовок 4"/>
          <p:cNvSpPr>
            <a:spLocks noGrp="1"/>
          </p:cNvSpPr>
          <p:nvPr>
            <p:ph type="title"/>
          </p:nvPr>
        </p:nvSpPr>
        <p:spPr>
          <a:xfrm>
            <a:off x="0" y="0"/>
            <a:ext cx="9144000" cy="1700808"/>
          </a:xfrm>
        </p:spPr>
        <p:txBody>
          <a:bodyPr>
            <a:normAutofit/>
          </a:bodyPr>
          <a:lstStyle/>
          <a:p>
            <a:r>
              <a:rPr lang="uk-UA" sz="2700" b="1" dirty="0" smtClean="0"/>
              <a:t>Крім уживання термінів у прямому значенні, в публіцистичному стилі вони використовуються як виразний зображальний засіб: </a:t>
            </a:r>
            <a:endParaRPr lang="ru-RU" b="1" dirty="0"/>
          </a:p>
        </p:txBody>
      </p:sp>
      <p:sp>
        <p:nvSpPr>
          <p:cNvPr id="6" name="Содержимое 5"/>
          <p:cNvSpPr>
            <a:spLocks noGrp="1"/>
          </p:cNvSpPr>
          <p:nvPr>
            <p:ph sz="half" idx="1"/>
          </p:nvPr>
        </p:nvSpPr>
        <p:spPr>
          <a:xfrm>
            <a:off x="395536" y="1916832"/>
            <a:ext cx="4038600" cy="4525963"/>
          </a:xfrm>
        </p:spPr>
        <p:txBody>
          <a:bodyPr>
            <a:normAutofit/>
          </a:bodyPr>
          <a:lstStyle/>
          <a:p>
            <a:pPr algn="ctr">
              <a:buNone/>
            </a:pPr>
            <a:r>
              <a:rPr lang="uk-UA" dirty="0" smtClean="0"/>
              <a:t>   </a:t>
            </a:r>
            <a:r>
              <a:rPr lang="uk-UA" dirty="0" err="1" smtClean="0"/>
              <a:t>“Обірвався</a:t>
            </a:r>
            <a:r>
              <a:rPr lang="uk-UA" dirty="0" smtClean="0"/>
              <a:t> </a:t>
            </a:r>
            <a:r>
              <a:rPr lang="uk-UA" dirty="0" smtClean="0"/>
              <a:t>мій сон як </a:t>
            </a:r>
            <a:r>
              <a:rPr lang="uk-UA" i="1" dirty="0" smtClean="0">
                <a:effectLst>
                  <a:outerShdw blurRad="38100" dist="38100" dir="2700000" algn="tl">
                    <a:srgbClr val="000000">
                      <a:alpha val="43137"/>
                    </a:srgbClr>
                  </a:outerShdw>
                </a:effectLst>
              </a:rPr>
              <a:t>трос</a:t>
            </a:r>
            <a:r>
              <a:rPr lang="uk-UA" dirty="0" smtClean="0"/>
              <a:t> од надмірного </a:t>
            </a:r>
            <a:r>
              <a:rPr lang="uk-UA" dirty="0" err="1" smtClean="0"/>
              <a:t>вантажу</a:t>
            </a:r>
            <a:r>
              <a:rPr lang="uk-UA" dirty="0" err="1" smtClean="0"/>
              <a:t>”</a:t>
            </a:r>
            <a:r>
              <a:rPr lang="uk-UA" dirty="0" smtClean="0"/>
              <a:t>;</a:t>
            </a:r>
          </a:p>
          <a:p>
            <a:pPr algn="ctr">
              <a:buNone/>
            </a:pPr>
            <a:endParaRPr lang="uk-UA" dirty="0" smtClean="0"/>
          </a:p>
          <a:p>
            <a:pPr algn="ctr">
              <a:buNone/>
            </a:pPr>
            <a:r>
              <a:rPr lang="uk-UA" dirty="0" smtClean="0"/>
              <a:t>   </a:t>
            </a:r>
            <a:r>
              <a:rPr lang="uk-UA" dirty="0" err="1" smtClean="0"/>
              <a:t>“Де</a:t>
            </a:r>
            <a:r>
              <a:rPr lang="uk-UA" dirty="0" smtClean="0"/>
              <a:t> </a:t>
            </a:r>
            <a:r>
              <a:rPr lang="uk-UA" dirty="0" smtClean="0"/>
              <a:t>вчора </a:t>
            </a:r>
            <a:r>
              <a:rPr lang="uk-UA" i="1" dirty="0" smtClean="0">
                <a:effectLst>
                  <a:outerShdw blurRad="38100" dist="38100" dir="2700000" algn="tl">
                    <a:srgbClr val="000000">
                      <a:alpha val="43137"/>
                    </a:srgbClr>
                  </a:outerShdw>
                </a:effectLst>
              </a:rPr>
              <a:t>айсберги</a:t>
            </a:r>
            <a:r>
              <a:rPr lang="uk-UA" dirty="0" smtClean="0">
                <a:effectLst>
                  <a:outerShdw blurRad="38100" dist="38100" dir="2700000" algn="tl">
                    <a:srgbClr val="000000">
                      <a:alpha val="43137"/>
                    </a:srgbClr>
                  </a:outerShdw>
                </a:effectLst>
              </a:rPr>
              <a:t> </a:t>
            </a:r>
            <a:r>
              <a:rPr lang="uk-UA" dirty="0" smtClean="0"/>
              <a:t>височіли, там нині золоті </a:t>
            </a:r>
            <a:r>
              <a:rPr lang="uk-UA" i="1" dirty="0" smtClean="0">
                <a:effectLst>
                  <a:outerShdw blurRad="38100" dist="38100" dir="2700000" algn="tl">
                    <a:srgbClr val="000000">
                      <a:alpha val="43137"/>
                    </a:srgbClr>
                  </a:outerShdw>
                </a:effectLst>
              </a:rPr>
              <a:t>радари</a:t>
            </a:r>
            <a:r>
              <a:rPr lang="uk-UA" i="1" dirty="0" smtClean="0"/>
              <a:t> </a:t>
            </a:r>
            <a:r>
              <a:rPr lang="uk-UA" dirty="0" smtClean="0"/>
              <a:t>кульбаб </a:t>
            </a:r>
            <a:r>
              <a:rPr lang="uk-UA" dirty="0" err="1" smtClean="0"/>
              <a:t>просвічуються</a:t>
            </a:r>
            <a:r>
              <a:rPr lang="uk-UA" dirty="0" err="1" smtClean="0"/>
              <a:t>”</a:t>
            </a:r>
            <a:r>
              <a:rPr lang="uk-UA" dirty="0" smtClean="0"/>
              <a:t>. </a:t>
            </a:r>
            <a:endParaRPr lang="ru-RU" dirty="0"/>
          </a:p>
        </p:txBody>
      </p:sp>
      <p:sp>
        <p:nvSpPr>
          <p:cNvPr id="7" name="Содержимое 6"/>
          <p:cNvSpPr>
            <a:spLocks noGrp="1"/>
          </p:cNvSpPr>
          <p:nvPr>
            <p:ph sz="half" idx="2"/>
          </p:nvPr>
        </p:nvSpPr>
        <p:spPr>
          <a:xfrm>
            <a:off x="4679504" y="1412776"/>
            <a:ext cx="4464496" cy="4525963"/>
          </a:xfrm>
        </p:spPr>
        <p:txBody>
          <a:bodyPr>
            <a:normAutofit/>
          </a:bodyPr>
          <a:lstStyle/>
          <a:p>
            <a:pPr algn="ctr">
              <a:buNone/>
            </a:pPr>
            <a:r>
              <a:rPr lang="uk-UA" sz="2600" dirty="0" smtClean="0"/>
              <a:t>   </a:t>
            </a:r>
            <a:endParaRPr lang="uk-UA" dirty="0" smtClean="0"/>
          </a:p>
          <a:p>
            <a:pPr algn="ctr">
              <a:buNone/>
            </a:pPr>
            <a:r>
              <a:rPr lang="uk-UA" dirty="0" smtClean="0"/>
              <a:t>Термін може зберігати свою номінативну функцію, але, невідповідний контекст, створює комічний ефект:</a:t>
            </a:r>
          </a:p>
          <a:p>
            <a:pPr algn="ctr">
              <a:buNone/>
            </a:pPr>
            <a:r>
              <a:rPr lang="uk-UA" dirty="0" smtClean="0"/>
              <a:t>   “В </a:t>
            </a:r>
            <a:r>
              <a:rPr lang="uk-UA" i="1" dirty="0" smtClean="0">
                <a:effectLst>
                  <a:outerShdw blurRad="38100" dist="38100" dir="2700000" algn="tl">
                    <a:srgbClr val="000000">
                      <a:alpha val="43137"/>
                    </a:srgbClr>
                  </a:outerShdw>
                </a:effectLst>
              </a:rPr>
              <a:t>топографії</a:t>
            </a:r>
            <a:r>
              <a:rPr lang="uk-UA" i="1" dirty="0" smtClean="0"/>
              <a:t> </a:t>
            </a:r>
            <a:r>
              <a:rPr lang="uk-UA" dirty="0" smtClean="0"/>
              <a:t>моїх снів аж до сьогодні не було </a:t>
            </a:r>
            <a:r>
              <a:rPr lang="uk-UA" i="1" dirty="0" err="1" smtClean="0">
                <a:effectLst>
                  <a:outerShdw blurRad="38100" dist="38100" dir="2700000" algn="tl">
                    <a:srgbClr val="000000">
                      <a:alpha val="43137"/>
                    </a:srgbClr>
                  </a:outerShdw>
                </a:effectLst>
              </a:rPr>
              <a:t>копальні</a:t>
            </a:r>
            <a:r>
              <a:rPr lang="uk-UA" dirty="0" err="1" smtClean="0"/>
              <a:t>”</a:t>
            </a:r>
            <a:r>
              <a:rPr lang="uk-UA" dirty="0" smtClean="0"/>
              <a:t>.</a:t>
            </a:r>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ОЛЯ\Desktop\Плеханова\12.png"/>
          <p:cNvPicPr>
            <a:picLocks noChangeAspect="1" noChangeArrowheads="1"/>
          </p:cNvPicPr>
          <p:nvPr/>
        </p:nvPicPr>
        <p:blipFill>
          <a:blip r:embed="rId2" cstate="print"/>
          <a:srcRect/>
          <a:stretch>
            <a:fillRect/>
          </a:stretch>
        </p:blipFill>
        <p:spPr bwMode="auto">
          <a:xfrm>
            <a:off x="0" y="0"/>
            <a:ext cx="9144495" cy="6858000"/>
          </a:xfrm>
          <a:prstGeom prst="rect">
            <a:avLst/>
          </a:prstGeom>
          <a:noFill/>
        </p:spPr>
      </p:pic>
      <p:sp>
        <p:nvSpPr>
          <p:cNvPr id="2" name="Заголовок 1"/>
          <p:cNvSpPr>
            <a:spLocks noGrp="1"/>
          </p:cNvSpPr>
          <p:nvPr>
            <p:ph type="title"/>
          </p:nvPr>
        </p:nvSpPr>
        <p:spPr>
          <a:xfrm>
            <a:off x="1043608" y="1340768"/>
            <a:ext cx="7128792" cy="4104456"/>
          </a:xfrm>
        </p:spPr>
        <p:txBody>
          <a:bodyPr>
            <a:noAutofit/>
          </a:bodyPr>
          <a:lstStyle/>
          <a:p>
            <a:r>
              <a:rPr lang="uk-UA" sz="3600" b="1" dirty="0" smtClean="0">
                <a:solidFill>
                  <a:schemeClr val="bg1"/>
                </a:solidFill>
                <a:effectLst>
                  <a:outerShdw blurRad="38100" dist="38100" dir="2700000" algn="tl">
                    <a:srgbClr val="000000">
                      <a:alpha val="43137"/>
                    </a:srgbClr>
                  </a:outerShdw>
                </a:effectLst>
              </a:rPr>
              <a:t>Як гумористичний прийом використовують і жартівливий опис </a:t>
            </a:r>
            <a:r>
              <a:rPr lang="uk-UA" sz="3600" b="1" dirty="0" smtClean="0">
                <a:solidFill>
                  <a:schemeClr val="bg1"/>
                </a:solidFill>
                <a:effectLst>
                  <a:outerShdw blurRad="38100" dist="38100" dir="2700000" algn="tl">
                    <a:srgbClr val="000000">
                      <a:alpha val="43137"/>
                    </a:srgbClr>
                  </a:outerShdw>
                </a:effectLst>
              </a:rPr>
              <a:t>термінів:</a:t>
            </a:r>
            <a:r>
              <a:rPr lang="uk-UA" sz="3600" dirty="0" smtClean="0"/>
              <a:t/>
            </a:r>
            <a:br>
              <a:rPr lang="uk-UA" sz="3600" dirty="0" smtClean="0"/>
            </a:br>
            <a:r>
              <a:rPr lang="uk-UA" sz="3200" dirty="0" smtClean="0"/>
              <a:t/>
            </a:r>
            <a:br>
              <a:rPr lang="uk-UA" sz="3200" dirty="0" smtClean="0"/>
            </a:br>
            <a:r>
              <a:rPr lang="uk-UA" sz="3200" dirty="0" err="1" smtClean="0">
                <a:solidFill>
                  <a:schemeClr val="bg1"/>
                </a:solidFill>
              </a:rPr>
              <a:t>“</a:t>
            </a:r>
            <a:r>
              <a:rPr lang="uk-UA" sz="3200" i="1" dirty="0" err="1" smtClean="0">
                <a:solidFill>
                  <a:schemeClr val="bg1"/>
                </a:solidFill>
                <a:effectLst>
                  <a:outerShdw blurRad="38100" dist="38100" dir="2700000" algn="tl">
                    <a:srgbClr val="000000">
                      <a:alpha val="43137"/>
                    </a:srgbClr>
                  </a:outerShdw>
                </a:effectLst>
              </a:rPr>
              <a:t>Вірус</a:t>
            </a:r>
            <a:r>
              <a:rPr lang="uk-UA" sz="3200" dirty="0" smtClean="0">
                <a:solidFill>
                  <a:schemeClr val="bg1"/>
                </a:solidFill>
              </a:rPr>
              <a:t> </a:t>
            </a:r>
            <a:r>
              <a:rPr lang="uk-UA" sz="3200" dirty="0" smtClean="0">
                <a:solidFill>
                  <a:schemeClr val="bg1"/>
                </a:solidFill>
              </a:rPr>
              <a:t>– одноклітинний організм, створений природою в нагороду людині за науково-технічний прогрес, зокрема за винайдення </a:t>
            </a:r>
            <a:r>
              <a:rPr lang="uk-UA" sz="3200" dirty="0" err="1" smtClean="0">
                <a:solidFill>
                  <a:schemeClr val="bg1"/>
                </a:solidFill>
              </a:rPr>
              <a:t>мікроскопа”</a:t>
            </a:r>
            <a:endParaRPr lang="ru-RU" sz="3200" dirty="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ОЛЯ\Desktop\Плеханова\13.png"/>
          <p:cNvPicPr>
            <a:picLocks noChangeAspect="1" noChangeArrowheads="1"/>
          </p:cNvPicPr>
          <p:nvPr/>
        </p:nvPicPr>
        <p:blipFill>
          <a:blip r:embed="rId2" cstate="print"/>
          <a:srcRect/>
          <a:stretch>
            <a:fillRect/>
          </a:stretch>
        </p:blipFill>
        <p:spPr bwMode="auto">
          <a:xfrm>
            <a:off x="1" y="1"/>
            <a:ext cx="9144000" cy="6857628"/>
          </a:xfrm>
          <a:prstGeom prst="rect">
            <a:avLst/>
          </a:prstGeom>
          <a:noFill/>
        </p:spPr>
      </p:pic>
      <p:sp>
        <p:nvSpPr>
          <p:cNvPr id="2" name="Заголовок 1"/>
          <p:cNvSpPr>
            <a:spLocks noGrp="1"/>
          </p:cNvSpPr>
          <p:nvPr>
            <p:ph type="title"/>
          </p:nvPr>
        </p:nvSpPr>
        <p:spPr>
          <a:xfrm>
            <a:off x="457200" y="274638"/>
            <a:ext cx="8229600" cy="6583362"/>
          </a:xfrm>
        </p:spPr>
        <p:txBody>
          <a:bodyPr>
            <a:noAutofit/>
          </a:bodyPr>
          <a:lstStyle/>
          <a:p>
            <a:r>
              <a:rPr lang="uk-UA" sz="6000" b="1" i="1" dirty="0" smtClean="0">
                <a:effectLst>
                  <a:outerShdw blurRad="38100" dist="38100" dir="2700000" algn="tl">
                    <a:srgbClr val="000000">
                      <a:alpha val="43137"/>
                    </a:srgbClr>
                  </a:outerShdw>
                </a:effectLst>
              </a:rPr>
              <a:t>Канцеляризми</a:t>
            </a:r>
            <a:r>
              <a:rPr lang="uk-UA" sz="4800" b="1" i="1" dirty="0" smtClean="0">
                <a:effectLst>
                  <a:outerShdw blurRad="38100" dist="38100" dir="2700000" algn="tl">
                    <a:srgbClr val="000000">
                      <a:alpha val="43137"/>
                    </a:srgbClr>
                  </a:outerShdw>
                </a:effectLst>
              </a:rPr>
              <a:t/>
            </a:r>
            <a:br>
              <a:rPr lang="uk-UA" sz="4800" b="1" i="1" dirty="0" smtClean="0">
                <a:effectLst>
                  <a:outerShdw blurRad="38100" dist="38100" dir="2700000" algn="tl">
                    <a:srgbClr val="000000">
                      <a:alpha val="43137"/>
                    </a:srgbClr>
                  </a:outerShdw>
                </a:effectLst>
              </a:rPr>
            </a:br>
            <a:r>
              <a:rPr lang="uk-UA" sz="800" b="1" i="1" dirty="0" smtClean="0">
                <a:effectLst>
                  <a:outerShdw blurRad="38100" dist="38100" dir="2700000" algn="tl">
                    <a:srgbClr val="000000">
                      <a:alpha val="43137"/>
                    </a:srgbClr>
                  </a:outerShdw>
                </a:effectLst>
              </a:rPr>
              <a:t/>
            </a:r>
            <a:br>
              <a:rPr lang="uk-UA" sz="800" b="1" i="1" dirty="0" smtClean="0">
                <a:effectLst>
                  <a:outerShdw blurRad="38100" dist="38100" dir="2700000" algn="tl">
                    <a:srgbClr val="000000">
                      <a:alpha val="43137"/>
                    </a:srgbClr>
                  </a:outerShdw>
                </a:effectLst>
              </a:rPr>
            </a:br>
            <a:r>
              <a:rPr lang="uk-UA" sz="800" b="1" i="1" dirty="0" smtClean="0">
                <a:effectLst>
                  <a:outerShdw blurRad="38100" dist="38100" dir="2700000" algn="tl">
                    <a:srgbClr val="000000">
                      <a:alpha val="43137"/>
                    </a:srgbClr>
                  </a:outerShdw>
                </a:effectLst>
              </a:rPr>
              <a:t/>
            </a:r>
            <a:br>
              <a:rPr lang="uk-UA" sz="800" b="1" i="1" dirty="0" smtClean="0">
                <a:effectLst>
                  <a:outerShdw blurRad="38100" dist="38100" dir="2700000" algn="tl">
                    <a:srgbClr val="000000">
                      <a:alpha val="43137"/>
                    </a:srgbClr>
                  </a:outerShdw>
                </a:effectLst>
              </a:rPr>
            </a:br>
            <a:r>
              <a:rPr lang="uk-UA" sz="800" b="1" i="1" dirty="0" smtClean="0">
                <a:effectLst>
                  <a:outerShdw blurRad="38100" dist="38100" dir="2700000" algn="tl">
                    <a:srgbClr val="000000">
                      <a:alpha val="43137"/>
                    </a:srgbClr>
                  </a:outerShdw>
                </a:effectLst>
              </a:rPr>
              <a:t/>
            </a:r>
            <a:br>
              <a:rPr lang="uk-UA" sz="800" b="1" i="1" dirty="0" smtClean="0">
                <a:effectLst>
                  <a:outerShdw blurRad="38100" dist="38100" dir="2700000" algn="tl">
                    <a:srgbClr val="000000">
                      <a:alpha val="43137"/>
                    </a:srgbClr>
                  </a:outerShdw>
                </a:effectLst>
              </a:rPr>
            </a:br>
            <a:r>
              <a:rPr lang="uk-UA" sz="800" b="1" i="1" dirty="0" smtClean="0">
                <a:effectLst>
                  <a:outerShdw blurRad="38100" dist="38100" dir="2700000" algn="tl">
                    <a:srgbClr val="000000">
                      <a:alpha val="43137"/>
                    </a:srgbClr>
                  </a:outerShdw>
                </a:effectLst>
              </a:rPr>
              <a:t/>
            </a:r>
            <a:br>
              <a:rPr lang="uk-UA" sz="800" b="1" i="1" dirty="0" smtClean="0">
                <a:effectLst>
                  <a:outerShdw blurRad="38100" dist="38100" dir="2700000" algn="tl">
                    <a:srgbClr val="000000">
                      <a:alpha val="43137"/>
                    </a:srgbClr>
                  </a:outerShdw>
                </a:effectLst>
              </a:rPr>
            </a:br>
            <a:r>
              <a:rPr lang="uk-UA" sz="2400" dirty="0" smtClean="0"/>
              <a:t/>
            </a:r>
            <a:br>
              <a:rPr lang="uk-UA" sz="2400" dirty="0" smtClean="0"/>
            </a:br>
            <a:r>
              <a:rPr lang="uk-UA" sz="2800" b="1" dirty="0" smtClean="0"/>
              <a:t>це </a:t>
            </a:r>
            <a:r>
              <a:rPr lang="uk-UA" sz="2800" b="1" dirty="0" smtClean="0"/>
              <a:t>слова й вислови з офіційно-ділового мовлення, вжиті за його </a:t>
            </a:r>
            <a:r>
              <a:rPr lang="uk-UA" sz="2800" b="1" dirty="0" smtClean="0"/>
              <a:t>межами.</a:t>
            </a:r>
            <a:r>
              <a:rPr lang="uk-UA" sz="2800" dirty="0" smtClean="0"/>
              <a:t/>
            </a:r>
            <a:br>
              <a:rPr lang="uk-UA" sz="2800" dirty="0" smtClean="0"/>
            </a:br>
            <a:r>
              <a:rPr lang="uk-UA" sz="2800" dirty="0" smtClean="0"/>
              <a:t/>
            </a:r>
            <a:br>
              <a:rPr lang="uk-UA" sz="2800" dirty="0" smtClean="0"/>
            </a:br>
            <a:r>
              <a:rPr lang="uk-UA" sz="2800" dirty="0" smtClean="0"/>
              <a:t>Таке </a:t>
            </a:r>
            <a:r>
              <a:rPr lang="uk-UA" sz="2800" dirty="0" smtClean="0"/>
              <a:t>їх використання, особливо у мові ЗМІ, є небажаним, якщо воно не виправдане певною стилістичною чи естетичною настановою (тобто не є засобом мовної характеристики </a:t>
            </a:r>
            <a:r>
              <a:rPr lang="uk-UA" sz="2800" dirty="0" smtClean="0"/>
              <a:t>персонажа</a:t>
            </a:r>
            <a:r>
              <a:rPr lang="uk-UA" sz="2800" dirty="0" smtClean="0"/>
              <a:t>, засобом створення комічного </a:t>
            </a:r>
            <a:r>
              <a:rPr lang="uk-UA" sz="2800" dirty="0" smtClean="0"/>
              <a:t>ефекту).</a:t>
            </a:r>
            <a:endParaRPr lang="ru-RU"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ОЛЯ\Desktop\Плеханова\14.png"/>
          <p:cNvPicPr>
            <a:picLocks noChangeAspect="1" noChangeArrowheads="1"/>
          </p:cNvPicPr>
          <p:nvPr/>
        </p:nvPicPr>
        <p:blipFill>
          <a:blip r:embed="rId2" cstate="print"/>
          <a:srcRect/>
          <a:stretch>
            <a:fillRect/>
          </a:stretch>
        </p:blipFill>
        <p:spPr bwMode="auto">
          <a:xfrm>
            <a:off x="1" y="0"/>
            <a:ext cx="9144496" cy="6858000"/>
          </a:xfrm>
          <a:prstGeom prst="rect">
            <a:avLst/>
          </a:prstGeom>
          <a:noFill/>
        </p:spPr>
      </p:pic>
      <p:sp>
        <p:nvSpPr>
          <p:cNvPr id="2" name="Заголовок 1"/>
          <p:cNvSpPr>
            <a:spLocks noGrp="1"/>
          </p:cNvSpPr>
          <p:nvPr>
            <p:ph type="title"/>
          </p:nvPr>
        </p:nvSpPr>
        <p:spPr/>
        <p:txBody>
          <a:bodyPr>
            <a:normAutofit/>
          </a:bodyPr>
          <a:lstStyle/>
          <a:p>
            <a:r>
              <a:rPr lang="uk-UA" sz="4800" b="1" dirty="0" smtClean="0">
                <a:solidFill>
                  <a:schemeClr val="bg1"/>
                </a:solidFill>
                <a:effectLst>
                  <a:outerShdw blurRad="38100" dist="38100" dir="2700000" algn="tl">
                    <a:srgbClr val="000000">
                      <a:alpha val="43137"/>
                    </a:srgbClr>
                  </a:outerShdw>
                </a:effectLst>
              </a:rPr>
              <a:t>Ознаки канцеляризмів</a:t>
            </a:r>
            <a:r>
              <a:rPr lang="uk-UA" sz="4800" b="1" dirty="0" smtClean="0">
                <a:solidFill>
                  <a:schemeClr val="bg1"/>
                </a:solidFill>
                <a:effectLst>
                  <a:outerShdw blurRad="38100" dist="38100" dir="2700000" algn="tl">
                    <a:srgbClr val="000000">
                      <a:alpha val="43137"/>
                    </a:srgbClr>
                  </a:outerShdw>
                </a:effectLst>
              </a:rPr>
              <a:t>:</a:t>
            </a:r>
            <a:endParaRPr lang="ru-RU" sz="4800" b="1" dirty="0">
              <a:solidFill>
                <a:schemeClr val="bg1"/>
              </a:solidFill>
              <a:effectLst>
                <a:outerShdw blurRad="38100" dist="38100" dir="2700000" algn="tl">
                  <a:srgbClr val="000000">
                    <a:alpha val="43137"/>
                  </a:srgbClr>
                </a:outerShdw>
              </a:effectLst>
            </a:endParaRPr>
          </a:p>
        </p:txBody>
      </p:sp>
      <p:sp>
        <p:nvSpPr>
          <p:cNvPr id="3" name="Содержимое 2"/>
          <p:cNvSpPr>
            <a:spLocks noGrp="1"/>
          </p:cNvSpPr>
          <p:nvPr>
            <p:ph sz="half" idx="1"/>
          </p:nvPr>
        </p:nvSpPr>
        <p:spPr>
          <a:xfrm>
            <a:off x="251520" y="1600200"/>
            <a:ext cx="4244280" cy="4525963"/>
          </a:xfrm>
        </p:spPr>
        <p:txBody>
          <a:bodyPr>
            <a:normAutofit fontScale="92500" lnSpcReduction="20000"/>
          </a:bodyPr>
          <a:lstStyle/>
          <a:p>
            <a:r>
              <a:rPr lang="uk-UA" dirty="0" smtClean="0">
                <a:solidFill>
                  <a:schemeClr val="bg1"/>
                </a:solidFill>
              </a:rPr>
              <a:t>розщеплений присудок (</a:t>
            </a:r>
            <a:r>
              <a:rPr lang="uk-UA" i="1" dirty="0" smtClean="0">
                <a:solidFill>
                  <a:schemeClr val="bg1"/>
                </a:solidFill>
                <a:effectLst>
                  <a:outerShdw blurRad="38100" dist="38100" dir="2700000" algn="tl">
                    <a:srgbClr val="000000">
                      <a:alpha val="43137"/>
                    </a:srgbClr>
                  </a:outerShdw>
                </a:effectLst>
              </a:rPr>
              <a:t>виконати роботу</a:t>
            </a:r>
            <a:r>
              <a:rPr lang="uk-UA" dirty="0" smtClean="0">
                <a:solidFill>
                  <a:schemeClr val="bg1"/>
                </a:solidFill>
              </a:rPr>
              <a:t>);</a:t>
            </a:r>
            <a:endParaRPr lang="ru-RU" dirty="0" smtClean="0">
              <a:solidFill>
                <a:schemeClr val="bg1"/>
              </a:solidFill>
            </a:endParaRPr>
          </a:p>
          <a:p>
            <a:r>
              <a:rPr lang="uk-UA" dirty="0" smtClean="0">
                <a:solidFill>
                  <a:schemeClr val="bg1"/>
                </a:solidFill>
              </a:rPr>
              <a:t>скорочене </a:t>
            </a:r>
            <a:r>
              <a:rPr lang="uk-UA" dirty="0" smtClean="0">
                <a:solidFill>
                  <a:schemeClr val="bg1"/>
                </a:solidFill>
              </a:rPr>
              <a:t>означення (</a:t>
            </a:r>
            <a:r>
              <a:rPr lang="uk-UA" i="1" dirty="0" smtClean="0">
                <a:solidFill>
                  <a:schemeClr val="bg1"/>
                </a:solidFill>
                <a:effectLst>
                  <a:outerShdw blurRad="38100" dist="38100" dir="2700000" algn="tl">
                    <a:srgbClr val="000000">
                      <a:alpha val="43137"/>
                    </a:srgbClr>
                  </a:outerShdw>
                </a:effectLst>
              </a:rPr>
              <a:t>міндобрива, держзамовлення</a:t>
            </a:r>
            <a:r>
              <a:rPr lang="uk-UA" dirty="0" smtClean="0">
                <a:solidFill>
                  <a:schemeClr val="bg1"/>
                </a:solidFill>
              </a:rPr>
              <a:t>);</a:t>
            </a:r>
            <a:endParaRPr lang="ru-RU" dirty="0" smtClean="0">
              <a:solidFill>
                <a:schemeClr val="bg1"/>
              </a:solidFill>
            </a:endParaRPr>
          </a:p>
          <a:p>
            <a:r>
              <a:rPr lang="uk-UA" dirty="0" smtClean="0">
                <a:solidFill>
                  <a:schemeClr val="bg1"/>
                </a:solidFill>
              </a:rPr>
              <a:t>нагромадження </a:t>
            </a:r>
            <a:r>
              <a:rPr lang="uk-UA" dirty="0" smtClean="0">
                <a:solidFill>
                  <a:schemeClr val="bg1"/>
                </a:solidFill>
              </a:rPr>
              <a:t>віддієслівних іменників (</a:t>
            </a:r>
            <a:r>
              <a:rPr lang="uk-UA" i="1" dirty="0" smtClean="0">
                <a:solidFill>
                  <a:schemeClr val="bg1"/>
                </a:solidFill>
                <a:effectLst>
                  <a:outerShdw blurRad="38100" dist="38100" dir="2700000" algn="tl">
                    <a:srgbClr val="000000">
                      <a:alpha val="43137"/>
                    </a:srgbClr>
                  </a:outerShdw>
                </a:effectLst>
              </a:rPr>
              <a:t>виконання завдання з метою підвищення рівня задоволення потреб населення в наданні послуг з пошиття зручного взуття</a:t>
            </a:r>
            <a:r>
              <a:rPr lang="uk-UA" dirty="0" smtClean="0">
                <a:solidFill>
                  <a:schemeClr val="bg1"/>
                </a:solidFill>
              </a:rPr>
              <a:t>);</a:t>
            </a:r>
            <a:endParaRPr lang="ru-RU" dirty="0" smtClean="0">
              <a:solidFill>
                <a:schemeClr val="bg1"/>
              </a:solidFill>
            </a:endParaRPr>
          </a:p>
          <a:p>
            <a:pPr>
              <a:buNone/>
            </a:pPr>
            <a:endParaRPr lang="ru-RU" dirty="0">
              <a:solidFill>
                <a:schemeClr val="bg1"/>
              </a:solidFill>
            </a:endParaRPr>
          </a:p>
        </p:txBody>
      </p:sp>
      <p:sp>
        <p:nvSpPr>
          <p:cNvPr id="5" name="Содержимое 4"/>
          <p:cNvSpPr>
            <a:spLocks noGrp="1"/>
          </p:cNvSpPr>
          <p:nvPr>
            <p:ph sz="half" idx="2"/>
          </p:nvPr>
        </p:nvSpPr>
        <p:spPr/>
        <p:txBody>
          <a:bodyPr>
            <a:normAutofit fontScale="92500" lnSpcReduction="20000"/>
          </a:bodyPr>
          <a:lstStyle/>
          <a:p>
            <a:r>
              <a:rPr lang="uk-UA" dirty="0" err="1" smtClean="0">
                <a:solidFill>
                  <a:schemeClr val="bg1"/>
                </a:solidFill>
              </a:rPr>
              <a:t>“нові</a:t>
            </a:r>
            <a:r>
              <a:rPr lang="uk-UA" dirty="0" smtClean="0">
                <a:solidFill>
                  <a:schemeClr val="bg1"/>
                </a:solidFill>
              </a:rPr>
              <a:t> </a:t>
            </a:r>
            <a:r>
              <a:rPr lang="uk-UA" dirty="0" err="1" smtClean="0">
                <a:solidFill>
                  <a:schemeClr val="bg1"/>
                </a:solidFill>
              </a:rPr>
              <a:t>прийменники”</a:t>
            </a:r>
            <a:r>
              <a:rPr lang="uk-UA" dirty="0" smtClean="0">
                <a:solidFill>
                  <a:schemeClr val="bg1"/>
                </a:solidFill>
              </a:rPr>
              <a:t> – прийменники, які походять від повнозначних слів, що втрачають своє лексичне значення (</a:t>
            </a:r>
            <a:r>
              <a:rPr lang="uk-UA" i="1" dirty="0" smtClean="0">
                <a:solidFill>
                  <a:schemeClr val="bg1"/>
                </a:solidFill>
                <a:effectLst>
                  <a:outerShdw blurRad="38100" dist="38100" dir="2700000" algn="tl">
                    <a:srgbClr val="000000">
                      <a:alpha val="43137"/>
                    </a:srgbClr>
                  </a:outerShdw>
                </a:effectLst>
              </a:rPr>
              <a:t>у питанні використання сировини, в силу складних обставин</a:t>
            </a:r>
            <a:r>
              <a:rPr lang="uk-UA" dirty="0" smtClean="0">
                <a:solidFill>
                  <a:schemeClr val="bg1"/>
                </a:solidFill>
              </a:rPr>
              <a:t>)</a:t>
            </a:r>
            <a:endParaRPr lang="ru-RU" dirty="0" smtClean="0">
              <a:solidFill>
                <a:schemeClr val="bg1"/>
              </a:solidFill>
            </a:endParaRPr>
          </a:p>
          <a:p>
            <a:r>
              <a:rPr lang="uk-UA" dirty="0" smtClean="0">
                <a:solidFill>
                  <a:schemeClr val="bg1"/>
                </a:solidFill>
              </a:rPr>
              <a:t>слова </a:t>
            </a:r>
            <a:r>
              <a:rPr lang="uk-UA" dirty="0" smtClean="0">
                <a:solidFill>
                  <a:schemeClr val="bg1"/>
                </a:solidFill>
              </a:rPr>
              <a:t>й звороти канцелярського стилю (</a:t>
            </a:r>
            <a:r>
              <a:rPr lang="uk-UA" i="1" dirty="0" smtClean="0">
                <a:solidFill>
                  <a:schemeClr val="bg1"/>
                </a:solidFill>
                <a:effectLst>
                  <a:outerShdw blurRad="38100" dist="38100" dir="2700000" algn="tl">
                    <a:srgbClr val="000000">
                      <a:alpha val="43137"/>
                    </a:srgbClr>
                  </a:outerShdw>
                </a:effectLst>
              </a:rPr>
              <a:t>мати місце, резолюція, акт набирає чинності</a:t>
            </a:r>
            <a:r>
              <a:rPr lang="uk-UA" dirty="0" smtClean="0">
                <a:solidFill>
                  <a:schemeClr val="bg1"/>
                </a:solidFill>
              </a:rPr>
              <a:t>).</a:t>
            </a:r>
            <a:endParaRPr lang="ru-RU" dirty="0" smtClean="0">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ОЛЯ\Desktop\Плеханова\3.png"/>
          <p:cNvPicPr>
            <a:picLocks noChangeAspect="1" noChangeArrowheads="1"/>
          </p:cNvPicPr>
          <p:nvPr/>
        </p:nvPicPr>
        <p:blipFill>
          <a:blip r:embed="rId2" cstate="print"/>
          <a:srcRect l="1841"/>
          <a:stretch>
            <a:fillRect/>
          </a:stretch>
        </p:blipFill>
        <p:spPr bwMode="auto">
          <a:xfrm>
            <a:off x="-1" y="0"/>
            <a:ext cx="9144495" cy="6858000"/>
          </a:xfrm>
          <a:prstGeom prst="rect">
            <a:avLst/>
          </a:prstGeom>
          <a:noFill/>
        </p:spPr>
      </p:pic>
      <p:sp>
        <p:nvSpPr>
          <p:cNvPr id="2" name="Заголовок 1"/>
          <p:cNvSpPr>
            <a:spLocks noGrp="1"/>
          </p:cNvSpPr>
          <p:nvPr>
            <p:ph type="title"/>
          </p:nvPr>
        </p:nvSpPr>
        <p:spPr>
          <a:xfrm>
            <a:off x="0" y="0"/>
            <a:ext cx="5220072" cy="2564904"/>
          </a:xfrm>
        </p:spPr>
        <p:txBody>
          <a:bodyPr>
            <a:normAutofit/>
          </a:bodyPr>
          <a:lstStyle/>
          <a:p>
            <a:r>
              <a:rPr lang="uk-UA" sz="3600" b="1" i="1" dirty="0" smtClean="0">
                <a:solidFill>
                  <a:schemeClr val="bg1"/>
                </a:solidFill>
                <a:effectLst>
                  <a:outerShdw blurRad="38100" dist="38100" dir="2700000" algn="tl">
                    <a:srgbClr val="000000">
                      <a:alpha val="43137"/>
                    </a:srgbClr>
                  </a:outerShdw>
                </a:effectLst>
              </a:rPr>
              <a:t>Способи уникнення канцеляризмів у </a:t>
            </a:r>
            <a:r>
              <a:rPr lang="uk-UA" sz="3600" b="1" i="1" dirty="0" smtClean="0">
                <a:solidFill>
                  <a:schemeClr val="bg1"/>
                </a:solidFill>
                <a:effectLst>
                  <a:outerShdw blurRad="38100" dist="38100" dir="2700000" algn="tl">
                    <a:srgbClr val="000000">
                      <a:alpha val="43137"/>
                    </a:srgbClr>
                  </a:outerShdw>
                </a:effectLst>
              </a:rPr>
              <a:t>журналістських </a:t>
            </a:r>
            <a:r>
              <a:rPr lang="uk-UA" sz="3600" b="1" i="1" dirty="0" smtClean="0">
                <a:solidFill>
                  <a:schemeClr val="bg1"/>
                </a:solidFill>
                <a:effectLst>
                  <a:outerShdw blurRad="38100" dist="38100" dir="2700000" algn="tl">
                    <a:srgbClr val="000000">
                      <a:alpha val="43137"/>
                    </a:srgbClr>
                  </a:outerShdw>
                </a:effectLst>
              </a:rPr>
              <a:t>текстах</a:t>
            </a:r>
            <a:r>
              <a:rPr lang="uk-UA" sz="3600" b="1" dirty="0" smtClean="0">
                <a:solidFill>
                  <a:schemeClr val="bg1"/>
                </a:solidFill>
                <a:effectLst>
                  <a:outerShdw blurRad="38100" dist="38100" dir="2700000" algn="tl">
                    <a:srgbClr val="000000">
                      <a:alpha val="43137"/>
                    </a:srgbClr>
                  </a:outerShdw>
                </a:effectLst>
              </a:rPr>
              <a:t> </a:t>
            </a:r>
            <a:r>
              <a:rPr lang="uk-UA" sz="3600" b="1" i="1" dirty="0" smtClean="0">
                <a:solidFill>
                  <a:schemeClr val="bg1"/>
                </a:solidFill>
                <a:effectLst>
                  <a:outerShdw blurRad="38100" dist="38100" dir="2700000" algn="tl">
                    <a:srgbClr val="000000">
                      <a:alpha val="43137"/>
                    </a:srgbClr>
                  </a:outerShdw>
                </a:effectLst>
              </a:rPr>
              <a:t>такі</a:t>
            </a:r>
            <a:r>
              <a:rPr lang="uk-UA" sz="3600" b="1" i="1" dirty="0" smtClean="0">
                <a:solidFill>
                  <a:schemeClr val="bg1"/>
                </a:solidFill>
                <a:effectLst>
                  <a:outerShdw blurRad="38100" dist="38100" dir="2700000" algn="tl">
                    <a:srgbClr val="000000">
                      <a:alpha val="43137"/>
                    </a:srgbClr>
                  </a:outerShdw>
                </a:effectLst>
              </a:rPr>
              <a:t>:</a:t>
            </a:r>
            <a:endParaRPr lang="ru-RU" sz="3600" b="1" i="1" dirty="0">
              <a:solidFill>
                <a:schemeClr val="bg1"/>
              </a:solidFill>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0" y="2708920"/>
            <a:ext cx="9144000" cy="4149080"/>
          </a:xfrm>
        </p:spPr>
        <p:txBody>
          <a:bodyPr>
            <a:normAutofit fontScale="77500" lnSpcReduction="20000"/>
          </a:bodyPr>
          <a:lstStyle/>
          <a:p>
            <a:r>
              <a:rPr lang="uk-UA" dirty="0" smtClean="0"/>
              <a:t>заміна </a:t>
            </a:r>
            <a:r>
              <a:rPr lang="uk-UA" dirty="0" smtClean="0"/>
              <a:t>розщепленого присудка простим дієслівним присудком (виконати роботу – </a:t>
            </a:r>
            <a:r>
              <a:rPr lang="uk-UA" i="1" dirty="0" smtClean="0">
                <a:effectLst>
                  <a:outerShdw blurRad="38100" dist="38100" dir="2700000" algn="tl">
                    <a:srgbClr val="000000">
                      <a:alpha val="43137"/>
                    </a:srgbClr>
                  </a:outerShdw>
                </a:effectLst>
              </a:rPr>
              <a:t>зробит</a:t>
            </a:r>
            <a:r>
              <a:rPr lang="uk-UA" i="1" dirty="0" smtClean="0"/>
              <a:t>и)</a:t>
            </a:r>
            <a:r>
              <a:rPr lang="uk-UA" dirty="0" smtClean="0"/>
              <a:t>;</a:t>
            </a:r>
            <a:endParaRPr lang="ru-RU" dirty="0" smtClean="0"/>
          </a:p>
          <a:p>
            <a:r>
              <a:rPr lang="uk-UA" dirty="0" smtClean="0"/>
              <a:t>написання </a:t>
            </a:r>
            <a:r>
              <a:rPr lang="uk-UA" dirty="0" smtClean="0"/>
              <a:t>скороченого означення повністю (</a:t>
            </a:r>
            <a:r>
              <a:rPr lang="uk-UA" i="1" dirty="0" smtClean="0">
                <a:effectLst>
                  <a:outerShdw blurRad="38100" dist="38100" dir="2700000" algn="tl">
                    <a:srgbClr val="000000">
                      <a:alpha val="43137"/>
                    </a:srgbClr>
                  </a:outerShdw>
                </a:effectLst>
              </a:rPr>
              <a:t>мінеральні добрива, державне замовлення</a:t>
            </a:r>
            <a:r>
              <a:rPr lang="uk-UA" dirty="0" smtClean="0"/>
              <a:t>);</a:t>
            </a:r>
            <a:endParaRPr lang="ru-RU" dirty="0" smtClean="0"/>
          </a:p>
          <a:p>
            <a:r>
              <a:rPr lang="uk-UA" dirty="0" smtClean="0"/>
              <a:t>заміна </a:t>
            </a:r>
            <a:r>
              <a:rPr lang="uk-UA" dirty="0" smtClean="0"/>
              <a:t>віддієслівних іменників дієсловами та дієприслівниками (</a:t>
            </a:r>
            <a:r>
              <a:rPr lang="uk-UA" i="1" dirty="0" smtClean="0">
                <a:effectLst>
                  <a:outerShdw blurRad="38100" dist="38100" dir="2700000" algn="tl">
                    <a:srgbClr val="000000">
                      <a:alpha val="43137"/>
                    </a:srgbClr>
                  </a:outerShdw>
                </a:effectLst>
              </a:rPr>
              <a:t>виконуємо завдання для того, щоб повніше задовольнити потреби населення в зручному взутті – або для того, що населення ходило в зручному взутті </a:t>
            </a:r>
            <a:r>
              <a:rPr lang="uk-UA" dirty="0" smtClean="0">
                <a:effectLst>
                  <a:outerShdw blurRad="38100" dist="38100" dir="2700000" algn="tl">
                    <a:srgbClr val="000000">
                      <a:alpha val="43137"/>
                    </a:srgbClr>
                  </a:outerShdw>
                </a:effectLst>
              </a:rPr>
              <a:t>тощо</a:t>
            </a:r>
            <a:r>
              <a:rPr lang="uk-UA" dirty="0" smtClean="0"/>
              <a:t>);</a:t>
            </a:r>
            <a:endParaRPr lang="ru-RU" dirty="0" smtClean="0"/>
          </a:p>
          <a:p>
            <a:r>
              <a:rPr lang="uk-UA" dirty="0" smtClean="0"/>
              <a:t>заміна </a:t>
            </a:r>
            <a:r>
              <a:rPr lang="uk-UA" dirty="0" err="1" smtClean="0"/>
              <a:t>“нових</a:t>
            </a:r>
            <a:r>
              <a:rPr lang="uk-UA" dirty="0" smtClean="0"/>
              <a:t> </a:t>
            </a:r>
            <a:r>
              <a:rPr lang="uk-UA" dirty="0" err="1" smtClean="0"/>
              <a:t>прийменників”</a:t>
            </a:r>
            <a:r>
              <a:rPr lang="uk-UA" dirty="0" smtClean="0"/>
              <a:t> простими, непохідними прийменниками (</a:t>
            </a:r>
            <a:r>
              <a:rPr lang="uk-UA" i="1" dirty="0" smtClean="0"/>
              <a:t>у </a:t>
            </a:r>
            <a:r>
              <a:rPr lang="uk-UA" i="1" dirty="0" smtClean="0">
                <a:effectLst>
                  <a:outerShdw blurRad="38100" dist="38100" dir="2700000" algn="tl">
                    <a:srgbClr val="000000">
                      <a:alpha val="43137"/>
                    </a:srgbClr>
                  </a:outerShdw>
                </a:effectLst>
              </a:rPr>
              <a:t>використанні сировини</a:t>
            </a:r>
            <a:r>
              <a:rPr lang="uk-UA" i="1" dirty="0" smtClean="0"/>
              <a:t>; </a:t>
            </a:r>
            <a:r>
              <a:rPr lang="uk-UA" i="1" dirty="0" smtClean="0">
                <a:effectLst>
                  <a:outerShdw blurRad="38100" dist="38100" dir="2700000" algn="tl">
                    <a:srgbClr val="000000">
                      <a:alpha val="43137"/>
                    </a:srgbClr>
                  </a:outerShdw>
                </a:effectLst>
              </a:rPr>
              <a:t>через складні обставини</a:t>
            </a:r>
            <a:r>
              <a:rPr lang="uk-UA" dirty="0" smtClean="0"/>
              <a:t>).</a:t>
            </a:r>
            <a:endParaRPr lang="ru-RU"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ОЛЯ\Desktop\Плеханова\7.png"/>
          <p:cNvPicPr>
            <a:picLocks noChangeAspect="1" noChangeArrowheads="1"/>
          </p:cNvPicPr>
          <p:nvPr/>
        </p:nvPicPr>
        <p:blipFill>
          <a:blip r:embed="rId2" cstate="print"/>
          <a:srcRect/>
          <a:stretch>
            <a:fillRect/>
          </a:stretch>
        </p:blipFill>
        <p:spPr bwMode="auto">
          <a:xfrm>
            <a:off x="0" y="1"/>
            <a:ext cx="9144495" cy="6857999"/>
          </a:xfrm>
          <a:prstGeom prst="rect">
            <a:avLst/>
          </a:prstGeom>
          <a:noFill/>
        </p:spPr>
      </p:pic>
      <p:sp>
        <p:nvSpPr>
          <p:cNvPr id="2" name="Заголовок 1"/>
          <p:cNvSpPr>
            <a:spLocks noGrp="1"/>
          </p:cNvSpPr>
          <p:nvPr>
            <p:ph type="title"/>
          </p:nvPr>
        </p:nvSpPr>
        <p:spPr>
          <a:xfrm>
            <a:off x="1403648" y="1484784"/>
            <a:ext cx="6408712" cy="3744416"/>
          </a:xfrm>
        </p:spPr>
        <p:txBody>
          <a:bodyPr>
            <a:noAutofit/>
          </a:bodyPr>
          <a:lstStyle/>
          <a:p>
            <a:r>
              <a:rPr lang="uk-UA" sz="5400" b="1" dirty="0" smtClean="0">
                <a:effectLst>
                  <a:outerShdw blurRad="38100" dist="38100" dir="2700000" algn="tl">
                    <a:srgbClr val="000000">
                      <a:alpha val="43137"/>
                    </a:srgbClr>
                  </a:outerShdw>
                </a:effectLst>
              </a:rPr>
              <a:t>Штампи</a:t>
            </a:r>
            <a:r>
              <a:rPr lang="uk-UA" sz="2800" b="1" dirty="0" smtClean="0"/>
              <a:t/>
            </a:r>
            <a:br>
              <a:rPr lang="uk-UA" sz="2800" b="1" dirty="0" smtClean="0"/>
            </a:br>
            <a:r>
              <a:rPr lang="uk-UA" sz="2800" dirty="0" smtClean="0">
                <a:effectLst>
                  <a:outerShdw blurRad="38100" dist="38100" dir="2700000" algn="tl">
                    <a:srgbClr val="000000">
                      <a:alpha val="43137"/>
                    </a:srgbClr>
                  </a:outerShdw>
                </a:effectLst>
              </a:rPr>
              <a:t>мовні </a:t>
            </a:r>
            <a:r>
              <a:rPr lang="uk-UA" sz="2800" dirty="0" smtClean="0">
                <a:effectLst>
                  <a:outerShdw blurRad="38100" dist="38100" dir="2700000" algn="tl">
                    <a:srgbClr val="000000">
                      <a:alpha val="43137"/>
                    </a:srgbClr>
                  </a:outerShdw>
                </a:effectLst>
              </a:rPr>
              <a:t>звороти, що багато разів механічно повторюються без творчого доопрацювання, внаслідок чого послаблюється їх лексичне значення та стирається експресивність.</a:t>
            </a:r>
            <a:endParaRPr lang="ru-RU" sz="2800" dirty="0">
              <a:effectLst>
                <a:outerShdw blurRad="38100" dist="38100" dir="2700000" algn="tl">
                  <a:srgbClr val="000000">
                    <a:alpha val="43137"/>
                  </a:srgbClr>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ОЛЯ\Desktop\Плеханова\2.png"/>
          <p:cNvPicPr>
            <a:picLocks noChangeAspect="1" noChangeArrowheads="1"/>
          </p:cNvPicPr>
          <p:nvPr/>
        </p:nvPicPr>
        <p:blipFill>
          <a:blip r:embed="rId2" cstate="print"/>
          <a:srcRect/>
          <a:stretch>
            <a:fillRect/>
          </a:stretch>
        </p:blipFill>
        <p:spPr bwMode="auto">
          <a:xfrm>
            <a:off x="0" y="0"/>
            <a:ext cx="9144496" cy="6858000"/>
          </a:xfrm>
          <a:prstGeom prst="rect">
            <a:avLst/>
          </a:prstGeom>
          <a:noFill/>
        </p:spPr>
      </p:pic>
      <p:sp>
        <p:nvSpPr>
          <p:cNvPr id="3" name="Содержимое 2"/>
          <p:cNvSpPr>
            <a:spLocks noGrp="1"/>
          </p:cNvSpPr>
          <p:nvPr>
            <p:ph idx="1"/>
          </p:nvPr>
        </p:nvSpPr>
        <p:spPr>
          <a:xfrm>
            <a:off x="3635896" y="188640"/>
            <a:ext cx="5508104" cy="6669360"/>
          </a:xfrm>
        </p:spPr>
        <p:txBody>
          <a:bodyPr>
            <a:normAutofit fontScale="77500" lnSpcReduction="20000"/>
          </a:bodyPr>
          <a:lstStyle/>
          <a:p>
            <a:pPr algn="ctr">
              <a:buNone/>
            </a:pPr>
            <a:r>
              <a:rPr lang="uk-UA" sz="4700" b="1" dirty="0" smtClean="0">
                <a:solidFill>
                  <a:schemeClr val="bg1"/>
                </a:solidFill>
                <a:effectLst>
                  <a:outerShdw blurRad="38100" dist="38100" dir="2700000" algn="tl">
                    <a:srgbClr val="000000">
                      <a:alpha val="43137"/>
                    </a:srgbClr>
                  </a:outerShdw>
                </a:effectLst>
              </a:rPr>
              <a:t>Термінологія</a:t>
            </a:r>
          </a:p>
          <a:p>
            <a:pPr algn="ctr">
              <a:buNone/>
            </a:pPr>
            <a:r>
              <a:rPr lang="uk-UA" sz="1800" dirty="0" smtClean="0">
                <a:solidFill>
                  <a:schemeClr val="bg1"/>
                </a:solidFill>
              </a:rPr>
              <a:t>(від </a:t>
            </a:r>
            <a:r>
              <a:rPr lang="uk-UA" sz="1800" dirty="0" smtClean="0">
                <a:solidFill>
                  <a:schemeClr val="bg1"/>
                </a:solidFill>
              </a:rPr>
              <a:t>лат. </a:t>
            </a:r>
            <a:r>
              <a:rPr lang="en-US" sz="1800" i="1" dirty="0" smtClean="0">
                <a:solidFill>
                  <a:schemeClr val="bg1"/>
                </a:solidFill>
              </a:rPr>
              <a:t>Terminus</a:t>
            </a:r>
            <a:r>
              <a:rPr lang="uk-UA" sz="1800" dirty="0" smtClean="0">
                <a:solidFill>
                  <a:schemeClr val="bg1"/>
                </a:solidFill>
              </a:rPr>
              <a:t> – божество меж, кордонів та гр. </a:t>
            </a:r>
            <a:r>
              <a:rPr lang="en-US" sz="1800" i="1" dirty="0" smtClean="0">
                <a:solidFill>
                  <a:schemeClr val="bg1"/>
                </a:solidFill>
              </a:rPr>
              <a:t>logos</a:t>
            </a:r>
            <a:r>
              <a:rPr lang="uk-UA" sz="1800" dirty="0" smtClean="0">
                <a:solidFill>
                  <a:schemeClr val="bg1"/>
                </a:solidFill>
              </a:rPr>
              <a:t> – </a:t>
            </a:r>
            <a:r>
              <a:rPr lang="uk-UA" sz="1800" dirty="0" smtClean="0">
                <a:solidFill>
                  <a:schemeClr val="bg1"/>
                </a:solidFill>
              </a:rPr>
              <a:t>слово)</a:t>
            </a:r>
            <a:endParaRPr lang="uk-UA" sz="2600" dirty="0" smtClean="0">
              <a:solidFill>
                <a:schemeClr val="bg1"/>
              </a:solidFill>
            </a:endParaRPr>
          </a:p>
          <a:p>
            <a:pPr>
              <a:buNone/>
            </a:pPr>
            <a:r>
              <a:rPr lang="uk-UA" sz="3300" dirty="0" smtClean="0">
                <a:solidFill>
                  <a:schemeClr val="bg1"/>
                </a:solidFill>
              </a:rPr>
              <a:t>     розділ </a:t>
            </a:r>
            <a:r>
              <a:rPr lang="uk-UA" sz="3300" dirty="0" smtClean="0">
                <a:solidFill>
                  <a:schemeClr val="bg1"/>
                </a:solidFill>
              </a:rPr>
              <a:t>лексики, що охоплює терміни різних галузей науки, техніки, мистецтва, суспільного життя; сукупність усіх термінів якоїсь </a:t>
            </a:r>
            <a:r>
              <a:rPr lang="uk-UA" sz="3300" dirty="0" smtClean="0">
                <a:solidFill>
                  <a:schemeClr val="bg1"/>
                </a:solidFill>
              </a:rPr>
              <a:t>мови.</a:t>
            </a:r>
          </a:p>
          <a:p>
            <a:pPr>
              <a:buNone/>
            </a:pPr>
            <a:endParaRPr lang="uk-UA" sz="3300" dirty="0" smtClean="0">
              <a:solidFill>
                <a:schemeClr val="bg1"/>
              </a:solidFill>
            </a:endParaRPr>
          </a:p>
          <a:p>
            <a:pPr algn="ctr">
              <a:buNone/>
            </a:pPr>
            <a:r>
              <a:rPr lang="uk-UA" sz="3100" b="1" dirty="0" smtClean="0">
                <a:solidFill>
                  <a:schemeClr val="bg1"/>
                </a:solidFill>
              </a:rPr>
              <a:t>     Терміном </a:t>
            </a:r>
            <a:r>
              <a:rPr lang="uk-UA" sz="3100" dirty="0" smtClean="0">
                <a:solidFill>
                  <a:schemeClr val="bg1"/>
                </a:solidFill>
              </a:rPr>
              <a:t>називається одиниця історично сформованої термінологічної системи, </a:t>
            </a:r>
            <a:r>
              <a:rPr lang="uk-UA" sz="3100" dirty="0" smtClean="0">
                <a:solidFill>
                  <a:schemeClr val="bg1"/>
                </a:solidFill>
              </a:rPr>
              <a:t>що:</a:t>
            </a:r>
          </a:p>
          <a:p>
            <a:pPr algn="ctr">
              <a:buNone/>
            </a:pPr>
            <a:endParaRPr lang="uk-UA" sz="2600" dirty="0" smtClean="0">
              <a:solidFill>
                <a:schemeClr val="bg1"/>
              </a:solidFill>
            </a:endParaRPr>
          </a:p>
          <a:p>
            <a:pPr marL="514350" indent="-514350">
              <a:buAutoNum type="arabicParenR"/>
            </a:pPr>
            <a:r>
              <a:rPr lang="uk-UA" sz="2600" dirty="0" smtClean="0">
                <a:solidFill>
                  <a:schemeClr val="bg1"/>
                </a:solidFill>
              </a:rPr>
              <a:t>виражає </a:t>
            </a:r>
            <a:r>
              <a:rPr lang="uk-UA" sz="2600" dirty="0" smtClean="0">
                <a:solidFill>
                  <a:schemeClr val="bg1"/>
                </a:solidFill>
              </a:rPr>
              <a:t>поняття та його місце серед інших </a:t>
            </a:r>
            <a:r>
              <a:rPr lang="uk-UA" sz="2600" dirty="0" smtClean="0">
                <a:solidFill>
                  <a:schemeClr val="bg1"/>
                </a:solidFill>
              </a:rPr>
              <a:t>понять;</a:t>
            </a:r>
          </a:p>
          <a:p>
            <a:pPr marL="514350" indent="-514350">
              <a:buAutoNum type="arabicParenR"/>
            </a:pPr>
            <a:r>
              <a:rPr lang="uk-UA" sz="2600" dirty="0" smtClean="0">
                <a:solidFill>
                  <a:schemeClr val="bg1"/>
                </a:solidFill>
              </a:rPr>
              <a:t>позначається </a:t>
            </a:r>
            <a:r>
              <a:rPr lang="uk-UA" sz="2600" dirty="0" smtClean="0">
                <a:solidFill>
                  <a:schemeClr val="bg1"/>
                </a:solidFill>
              </a:rPr>
              <a:t>словом або </a:t>
            </a:r>
            <a:r>
              <a:rPr lang="uk-UA" sz="2600" dirty="0" smtClean="0">
                <a:solidFill>
                  <a:schemeClr val="bg1"/>
                </a:solidFill>
              </a:rPr>
              <a:t>словосполученням;</a:t>
            </a:r>
          </a:p>
          <a:p>
            <a:pPr marL="514350" indent="-514350">
              <a:buAutoNum type="arabicParenR"/>
            </a:pPr>
            <a:r>
              <a:rPr lang="uk-UA" sz="2600" dirty="0" smtClean="0">
                <a:solidFill>
                  <a:schemeClr val="bg1"/>
                </a:solidFill>
              </a:rPr>
              <a:t>служить </a:t>
            </a:r>
            <a:r>
              <a:rPr lang="uk-UA" sz="2600" dirty="0" smtClean="0">
                <a:solidFill>
                  <a:schemeClr val="bg1"/>
                </a:solidFill>
              </a:rPr>
              <a:t>для спілкування людей, пов`язаних між собою єдністю </a:t>
            </a:r>
            <a:r>
              <a:rPr lang="uk-UA" sz="2600" dirty="0" smtClean="0">
                <a:solidFill>
                  <a:schemeClr val="bg1"/>
                </a:solidFill>
              </a:rPr>
              <a:t>спеціалізації;</a:t>
            </a:r>
          </a:p>
          <a:p>
            <a:pPr marL="514350" indent="-514350">
              <a:buAutoNum type="arabicParenR"/>
            </a:pPr>
            <a:r>
              <a:rPr lang="uk-UA" sz="2600" dirty="0" smtClean="0">
                <a:solidFill>
                  <a:schemeClr val="bg1"/>
                </a:solidFill>
              </a:rPr>
              <a:t>належить </a:t>
            </a:r>
            <a:r>
              <a:rPr lang="uk-UA" sz="2600" dirty="0" smtClean="0">
                <a:solidFill>
                  <a:schemeClr val="bg1"/>
                </a:solidFill>
              </a:rPr>
              <a:t>до словникового складу мови і підпорядковується всім її законам</a:t>
            </a:r>
            <a:r>
              <a:rPr lang="uk-UA" sz="2600" dirty="0" smtClean="0">
                <a:solidFill>
                  <a:schemeClr val="bg1"/>
                </a:solidFill>
              </a:rPr>
              <a:t>.</a:t>
            </a:r>
            <a:endParaRPr lang="ru-RU" sz="2600" dirty="0" smtClean="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ОЛЯ\Desktop\Плеханова\2.png"/>
          <p:cNvPicPr>
            <a:picLocks noChangeAspect="1" noChangeArrowheads="1"/>
          </p:cNvPicPr>
          <p:nvPr/>
        </p:nvPicPr>
        <p:blipFill>
          <a:blip r:embed="rId2" cstate="print"/>
          <a:srcRect/>
          <a:stretch>
            <a:fillRect/>
          </a:stretch>
        </p:blipFill>
        <p:spPr bwMode="auto">
          <a:xfrm>
            <a:off x="0" y="0"/>
            <a:ext cx="9144496" cy="6858000"/>
          </a:xfrm>
          <a:prstGeom prst="rect">
            <a:avLst/>
          </a:prstGeom>
          <a:noFill/>
        </p:spPr>
      </p:pic>
      <p:sp>
        <p:nvSpPr>
          <p:cNvPr id="2" name="Заголовок 1"/>
          <p:cNvSpPr>
            <a:spLocks noGrp="1"/>
          </p:cNvSpPr>
          <p:nvPr>
            <p:ph type="title"/>
          </p:nvPr>
        </p:nvSpPr>
        <p:spPr>
          <a:xfrm>
            <a:off x="3779912" y="476672"/>
            <a:ext cx="5364088" cy="1143000"/>
          </a:xfrm>
        </p:spPr>
        <p:txBody>
          <a:bodyPr>
            <a:normAutofit fontScale="90000"/>
          </a:bodyPr>
          <a:lstStyle/>
          <a:p>
            <a:r>
              <a:rPr lang="uk-UA" sz="5300" b="1" dirty="0" smtClean="0">
                <a:solidFill>
                  <a:schemeClr val="bg1"/>
                </a:solidFill>
                <a:effectLst>
                  <a:outerShdw blurRad="38100" dist="38100" dir="2700000" algn="tl">
                    <a:srgbClr val="000000">
                      <a:alpha val="43137"/>
                    </a:srgbClr>
                  </a:outerShdw>
                </a:effectLst>
              </a:rPr>
              <a:t>Ознаки штампів:</a:t>
            </a:r>
            <a:r>
              <a:rPr lang="ru-RU" dirty="0" smtClean="0"/>
              <a:t/>
            </a:r>
            <a:br>
              <a:rPr lang="ru-RU" dirty="0" smtClean="0"/>
            </a:br>
            <a:endParaRPr lang="ru-RU" dirty="0"/>
          </a:p>
        </p:txBody>
      </p:sp>
      <p:sp>
        <p:nvSpPr>
          <p:cNvPr id="3" name="Содержимое 2"/>
          <p:cNvSpPr>
            <a:spLocks noGrp="1"/>
          </p:cNvSpPr>
          <p:nvPr>
            <p:ph idx="1"/>
          </p:nvPr>
        </p:nvSpPr>
        <p:spPr>
          <a:xfrm>
            <a:off x="3635896" y="1412776"/>
            <a:ext cx="5508104" cy="5445224"/>
          </a:xfrm>
        </p:spPr>
        <p:txBody>
          <a:bodyPr>
            <a:normAutofit lnSpcReduction="10000"/>
          </a:bodyPr>
          <a:lstStyle/>
          <a:p>
            <a:r>
              <a:rPr lang="uk-UA" dirty="0" smtClean="0">
                <a:solidFill>
                  <a:schemeClr val="bg1"/>
                </a:solidFill>
              </a:rPr>
              <a:t>універсально-загальні </a:t>
            </a:r>
            <a:r>
              <a:rPr lang="uk-UA" dirty="0" smtClean="0">
                <a:solidFill>
                  <a:schemeClr val="bg1"/>
                </a:solidFill>
              </a:rPr>
              <a:t>слова, які є замінниками конкретних і не несуть в собі інформації (</a:t>
            </a:r>
            <a:r>
              <a:rPr lang="uk-UA" i="1" dirty="0" smtClean="0">
                <a:solidFill>
                  <a:schemeClr val="bg1"/>
                </a:solidFill>
                <a:effectLst>
                  <a:outerShdw blurRad="38100" dist="38100" dir="2700000" algn="tl">
                    <a:srgbClr val="000000">
                      <a:alpha val="43137"/>
                    </a:srgbClr>
                  </a:outerShdw>
                </a:effectLst>
              </a:rPr>
              <a:t>дещо зроблено</a:t>
            </a:r>
            <a:r>
              <a:rPr lang="uk-UA" dirty="0" smtClean="0">
                <a:solidFill>
                  <a:schemeClr val="bg1"/>
                </a:solidFill>
              </a:rPr>
              <a:t>);</a:t>
            </a:r>
            <a:endParaRPr lang="ru-RU" dirty="0" smtClean="0">
              <a:solidFill>
                <a:schemeClr val="bg1"/>
              </a:solidFill>
            </a:endParaRPr>
          </a:p>
          <a:p>
            <a:r>
              <a:rPr lang="uk-UA" dirty="0" smtClean="0">
                <a:solidFill>
                  <a:schemeClr val="bg1"/>
                </a:solidFill>
              </a:rPr>
              <a:t>слова-супутники</a:t>
            </a:r>
            <a:r>
              <a:rPr lang="uk-UA" dirty="0" smtClean="0">
                <a:solidFill>
                  <a:schemeClr val="bg1"/>
                </a:solidFill>
              </a:rPr>
              <a:t>, </a:t>
            </a:r>
            <a:r>
              <a:rPr lang="uk-UA" dirty="0" err="1" smtClean="0">
                <a:solidFill>
                  <a:schemeClr val="bg1"/>
                </a:solidFill>
              </a:rPr>
              <a:t>“парні</a:t>
            </a:r>
            <a:r>
              <a:rPr lang="uk-UA" dirty="0" smtClean="0">
                <a:solidFill>
                  <a:schemeClr val="bg1"/>
                </a:solidFill>
              </a:rPr>
              <a:t> </a:t>
            </a:r>
            <a:r>
              <a:rPr lang="uk-UA" dirty="0" err="1" smtClean="0">
                <a:solidFill>
                  <a:schemeClr val="bg1"/>
                </a:solidFill>
              </a:rPr>
              <a:t>слова”</a:t>
            </a:r>
            <a:r>
              <a:rPr lang="uk-UA" dirty="0" smtClean="0">
                <a:solidFill>
                  <a:schemeClr val="bg1"/>
                </a:solidFill>
              </a:rPr>
              <a:t> (</a:t>
            </a:r>
            <a:r>
              <a:rPr lang="uk-UA" i="1" dirty="0" smtClean="0">
                <a:solidFill>
                  <a:schemeClr val="bg1"/>
                </a:solidFill>
                <a:effectLst>
                  <a:outerShdw blurRad="38100" dist="38100" dir="2700000" algn="tl">
                    <a:srgbClr val="000000">
                      <a:alpha val="43137"/>
                    </a:srgbClr>
                  </a:outerShdw>
                </a:effectLst>
              </a:rPr>
              <a:t>активна, дійова допомога; гостра критика; гарні успіхи</a:t>
            </a:r>
            <a:r>
              <a:rPr lang="uk-UA" dirty="0" smtClean="0">
                <a:solidFill>
                  <a:schemeClr val="bg1"/>
                </a:solidFill>
              </a:rPr>
              <a:t>);</a:t>
            </a:r>
            <a:endParaRPr lang="ru-RU" dirty="0" smtClean="0">
              <a:solidFill>
                <a:schemeClr val="bg1"/>
              </a:solidFill>
            </a:endParaRPr>
          </a:p>
          <a:p>
            <a:r>
              <a:rPr lang="uk-UA" dirty="0" smtClean="0">
                <a:solidFill>
                  <a:schemeClr val="bg1"/>
                </a:solidFill>
              </a:rPr>
              <a:t>слова </a:t>
            </a:r>
            <a:r>
              <a:rPr lang="uk-UA" dirty="0" smtClean="0">
                <a:solidFill>
                  <a:schemeClr val="bg1"/>
                </a:solidFill>
              </a:rPr>
              <a:t>й вислови зі стертою образністю (</a:t>
            </a:r>
            <a:r>
              <a:rPr lang="uk-UA" i="1" dirty="0" smtClean="0">
                <a:solidFill>
                  <a:schemeClr val="bg1"/>
                </a:solidFill>
                <a:effectLst>
                  <a:outerShdw blurRad="38100" dist="38100" dir="2700000" algn="tl">
                    <a:srgbClr val="000000">
                      <a:alpha val="43137"/>
                    </a:srgbClr>
                  </a:outerShdw>
                </a:effectLst>
              </a:rPr>
              <a:t>біле золото, чорне золото</a:t>
            </a:r>
            <a:r>
              <a:rPr lang="uk-UA" dirty="0" smtClean="0">
                <a:solidFill>
                  <a:schemeClr val="bg1"/>
                </a:solidFill>
              </a:rPr>
              <a:t>).</a:t>
            </a:r>
            <a:endParaRPr lang="ru-RU" dirty="0" smtClean="0">
              <a:solidFill>
                <a:schemeClr val="bg1"/>
              </a:solidFill>
            </a:endParaRPr>
          </a:p>
          <a:p>
            <a:endParaRPr lang="ru-R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ОЛЯ\Desktop\Плеханова\10.png"/>
          <p:cNvPicPr>
            <a:picLocks noChangeAspect="1" noChangeArrowheads="1"/>
          </p:cNvPicPr>
          <p:nvPr/>
        </p:nvPicPr>
        <p:blipFill>
          <a:blip r:embed="rId2" cstate="print"/>
          <a:srcRect/>
          <a:stretch>
            <a:fillRect/>
          </a:stretch>
        </p:blipFill>
        <p:spPr bwMode="auto">
          <a:xfrm>
            <a:off x="0" y="0"/>
            <a:ext cx="9144496" cy="6858000"/>
          </a:xfrm>
          <a:prstGeom prst="rect">
            <a:avLst/>
          </a:prstGeom>
          <a:noFill/>
        </p:spPr>
      </p:pic>
      <p:sp>
        <p:nvSpPr>
          <p:cNvPr id="2" name="Заголовок 1"/>
          <p:cNvSpPr>
            <a:spLocks noGrp="1"/>
          </p:cNvSpPr>
          <p:nvPr>
            <p:ph type="title"/>
          </p:nvPr>
        </p:nvSpPr>
        <p:spPr>
          <a:xfrm>
            <a:off x="0" y="274638"/>
            <a:ext cx="9144000" cy="3658418"/>
          </a:xfrm>
        </p:spPr>
        <p:txBody>
          <a:bodyPr>
            <a:noAutofit/>
          </a:bodyPr>
          <a:lstStyle/>
          <a:p>
            <a:r>
              <a:rPr lang="uk-UA" sz="5400" b="1" dirty="0" smtClean="0">
                <a:effectLst>
                  <a:outerShdw blurRad="38100" dist="38100" dir="2700000" algn="tl">
                    <a:srgbClr val="000000">
                      <a:alpha val="43137"/>
                    </a:srgbClr>
                  </a:outerShdw>
                </a:effectLst>
              </a:rPr>
              <a:t>Стереотип</a:t>
            </a:r>
            <a:r>
              <a:rPr lang="uk-UA" sz="2800" dirty="0" smtClean="0"/>
              <a:t/>
            </a:r>
            <a:br>
              <a:rPr lang="uk-UA" sz="2800" dirty="0" smtClean="0"/>
            </a:br>
            <a:r>
              <a:rPr lang="uk-UA" sz="2600" b="1" dirty="0" smtClean="0"/>
              <a:t>стійкий образ соціального колективу, який проектується на уявлення про окремого представника групи.</a:t>
            </a:r>
            <a:r>
              <a:rPr lang="uk-UA" sz="2800" dirty="0" smtClean="0"/>
              <a:t/>
            </a:r>
            <a:br>
              <a:rPr lang="uk-UA" sz="2800" dirty="0" smtClean="0"/>
            </a:br>
            <a:r>
              <a:rPr lang="uk-UA" sz="2800" dirty="0" smtClean="0"/>
              <a:t/>
            </a:r>
            <a:br>
              <a:rPr lang="uk-UA" sz="2800" dirty="0" smtClean="0"/>
            </a:br>
            <a:r>
              <a:rPr lang="uk-UA" sz="2400" dirty="0" smtClean="0"/>
              <a:t> Проблему стереотипу вивчають у різних дисциплінах – </a:t>
            </a:r>
            <a:r>
              <a:rPr lang="uk-UA" sz="2400" dirty="0" smtClean="0">
                <a:effectLst>
                  <a:outerShdw blurRad="38100" dist="38100" dir="2700000" algn="tl">
                    <a:srgbClr val="000000">
                      <a:alpha val="43137"/>
                    </a:srgbClr>
                  </a:outerShdw>
                </a:effectLst>
              </a:rPr>
              <a:t>соціології масових комунікацій, соціальній психології, теорії дискурсу, </a:t>
            </a:r>
            <a:r>
              <a:rPr lang="uk-UA" sz="2400" dirty="0" smtClean="0">
                <a:effectLst>
                  <a:outerShdw blurRad="38100" dist="38100" dir="2700000" algn="tl">
                    <a:srgbClr val="000000">
                      <a:alpha val="43137"/>
                    </a:srgbClr>
                  </a:outerShdw>
                </a:effectLst>
              </a:rPr>
              <a:t>риториці</a:t>
            </a:r>
            <a:r>
              <a:rPr lang="uk-UA" sz="2400" dirty="0" smtClean="0"/>
              <a:t>. Це </a:t>
            </a:r>
            <a:r>
              <a:rPr lang="uk-UA" sz="2400" dirty="0" smtClean="0"/>
              <a:t>явище водночас соціальне, мовне, текстове і ментально-психологічне</a:t>
            </a:r>
            <a:r>
              <a:rPr lang="uk-UA" sz="2400" dirty="0" smtClean="0"/>
              <a:t>.</a:t>
            </a:r>
            <a:endParaRPr lang="ru-RU" sz="2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ОЛЯ\Desktop\Плеханова\9.png"/>
          <p:cNvPicPr>
            <a:picLocks noChangeAspect="1" noChangeArrowheads="1"/>
          </p:cNvPicPr>
          <p:nvPr/>
        </p:nvPicPr>
        <p:blipFill>
          <a:blip r:embed="rId2" cstate="print"/>
          <a:srcRect/>
          <a:stretch>
            <a:fillRect/>
          </a:stretch>
        </p:blipFill>
        <p:spPr bwMode="auto">
          <a:xfrm>
            <a:off x="0" y="0"/>
            <a:ext cx="9144496" cy="6858000"/>
          </a:xfrm>
          <a:prstGeom prst="rect">
            <a:avLst/>
          </a:prstGeom>
          <a:noFill/>
        </p:spPr>
      </p:pic>
      <p:sp>
        <p:nvSpPr>
          <p:cNvPr id="2" name="Заголовок 1"/>
          <p:cNvSpPr>
            <a:spLocks noGrp="1"/>
          </p:cNvSpPr>
          <p:nvPr>
            <p:ph type="title"/>
          </p:nvPr>
        </p:nvSpPr>
        <p:spPr>
          <a:xfrm>
            <a:off x="0" y="274638"/>
            <a:ext cx="9144000" cy="6583362"/>
          </a:xfrm>
        </p:spPr>
        <p:txBody>
          <a:bodyPr>
            <a:noAutofit/>
          </a:bodyPr>
          <a:lstStyle/>
          <a:p>
            <a:r>
              <a:rPr lang="uk-UA" sz="3200" dirty="0" smtClean="0">
                <a:solidFill>
                  <a:schemeClr val="bg1"/>
                </a:solidFill>
              </a:rPr>
              <a:t>Стереотипи можуть бути </a:t>
            </a:r>
            <a:r>
              <a:rPr lang="uk-UA" sz="3200" b="1" i="1" dirty="0" smtClean="0">
                <a:solidFill>
                  <a:schemeClr val="bg1"/>
                </a:solidFill>
                <a:effectLst>
                  <a:outerShdw blurRad="38100" dist="38100" dir="2700000" algn="tl">
                    <a:srgbClr val="000000">
                      <a:alpha val="43137"/>
                    </a:srgbClr>
                  </a:outerShdw>
                </a:effectLst>
              </a:rPr>
              <a:t>позитивними </a:t>
            </a:r>
            <a:r>
              <a:rPr lang="uk-UA" sz="3200" dirty="0" smtClean="0">
                <a:solidFill>
                  <a:schemeClr val="bg1"/>
                </a:solidFill>
                <a:effectLst>
                  <a:outerShdw blurRad="38100" dist="38100" dir="2700000" algn="tl">
                    <a:srgbClr val="000000">
                      <a:alpha val="43137"/>
                    </a:srgbClr>
                  </a:outerShdw>
                </a:effectLst>
              </a:rPr>
              <a:t>(</a:t>
            </a:r>
            <a:r>
              <a:rPr lang="uk-UA" sz="3200" i="1" dirty="0" smtClean="0">
                <a:solidFill>
                  <a:schemeClr val="bg1"/>
                </a:solidFill>
                <a:effectLst>
                  <a:outerShdw blurRad="38100" dist="38100" dir="2700000" algn="tl">
                    <a:srgbClr val="000000">
                      <a:alpha val="43137"/>
                    </a:srgbClr>
                  </a:outerShdw>
                </a:effectLst>
              </a:rPr>
              <a:t>добрий</a:t>
            </a:r>
            <a:r>
              <a:rPr lang="uk-UA" sz="3200" i="1" dirty="0" smtClean="0">
                <a:solidFill>
                  <a:schemeClr val="bg1"/>
                </a:solidFill>
                <a:effectLst>
                  <a:outerShdw blurRad="38100" dist="38100" dir="2700000" algn="tl">
                    <a:srgbClr val="000000">
                      <a:alpha val="43137"/>
                    </a:srgbClr>
                  </a:outerShdw>
                </a:effectLst>
              </a:rPr>
              <a:t>, відданий сімейний лікар</a:t>
            </a:r>
            <a:r>
              <a:rPr lang="uk-UA" sz="3200" dirty="0" smtClean="0">
                <a:solidFill>
                  <a:schemeClr val="bg1"/>
                </a:solidFill>
              </a:rPr>
              <a:t>), </a:t>
            </a:r>
            <a:r>
              <a:rPr lang="uk-UA" sz="3200" b="1" i="1" dirty="0" smtClean="0">
                <a:solidFill>
                  <a:schemeClr val="bg1"/>
                </a:solidFill>
                <a:effectLst>
                  <a:outerShdw blurRad="38100" dist="38100" dir="2700000" algn="tl">
                    <a:srgbClr val="000000">
                      <a:alpha val="43137"/>
                    </a:srgbClr>
                  </a:outerShdw>
                </a:effectLst>
              </a:rPr>
              <a:t>негативними</a:t>
            </a:r>
            <a:r>
              <a:rPr lang="uk-UA" sz="3200" i="1" dirty="0" smtClean="0">
                <a:solidFill>
                  <a:schemeClr val="bg1"/>
                </a:solidFill>
                <a:effectLst>
                  <a:outerShdw blurRad="38100" dist="38100" dir="2700000" algn="tl">
                    <a:srgbClr val="000000">
                      <a:alpha val="43137"/>
                    </a:srgbClr>
                  </a:outerShdw>
                </a:effectLst>
              </a:rPr>
              <a:t> </a:t>
            </a:r>
            <a:r>
              <a:rPr lang="uk-UA" sz="3200" dirty="0" smtClean="0">
                <a:solidFill>
                  <a:schemeClr val="bg1"/>
                </a:solidFill>
                <a:effectLst>
                  <a:outerShdw blurRad="38100" dist="38100" dir="2700000" algn="tl">
                    <a:srgbClr val="000000">
                      <a:alpha val="43137"/>
                    </a:srgbClr>
                  </a:outerShdw>
                </a:effectLst>
              </a:rPr>
              <a:t>(</a:t>
            </a:r>
            <a:r>
              <a:rPr lang="uk-UA" sz="3200" i="1" dirty="0" smtClean="0">
                <a:solidFill>
                  <a:schemeClr val="bg1"/>
                </a:solidFill>
                <a:effectLst>
                  <a:outerShdw blurRad="38100" dist="38100" dir="2700000" algn="tl">
                    <a:srgbClr val="000000">
                      <a:alpha val="43137"/>
                    </a:srgbClr>
                  </a:outerShdw>
                </a:effectLst>
              </a:rPr>
              <a:t>безпринципний, продажний політик</a:t>
            </a:r>
            <a:r>
              <a:rPr lang="uk-UA" sz="3200" dirty="0" smtClean="0">
                <a:solidFill>
                  <a:schemeClr val="bg1"/>
                </a:solidFill>
                <a:effectLst>
                  <a:outerShdw blurRad="38100" dist="38100" dir="2700000" algn="tl">
                    <a:srgbClr val="000000">
                      <a:alpha val="43137"/>
                    </a:srgbClr>
                  </a:outerShdw>
                </a:effectLst>
              </a:rPr>
              <a:t>) </a:t>
            </a:r>
            <a:r>
              <a:rPr lang="uk-UA" sz="3200" dirty="0" smtClean="0">
                <a:solidFill>
                  <a:schemeClr val="bg1"/>
                </a:solidFill>
              </a:rPr>
              <a:t>чи </a:t>
            </a:r>
            <a:r>
              <a:rPr lang="uk-UA" sz="3200" b="1" i="1" dirty="0" smtClean="0">
                <a:solidFill>
                  <a:schemeClr val="bg1"/>
                </a:solidFill>
                <a:effectLst>
                  <a:outerShdw blurRad="38100" dist="38100" dir="2700000" algn="tl">
                    <a:srgbClr val="000000">
                      <a:alpha val="43137"/>
                    </a:srgbClr>
                  </a:outerShdw>
                </a:effectLst>
              </a:rPr>
              <a:t>змішаними </a:t>
            </a:r>
            <a:r>
              <a:rPr lang="uk-UA" sz="3200" dirty="0" smtClean="0">
                <a:solidFill>
                  <a:schemeClr val="bg1"/>
                </a:solidFill>
                <a:effectLst>
                  <a:outerShdw blurRad="38100" dist="38100" dir="2700000" algn="tl">
                    <a:srgbClr val="000000">
                      <a:alpha val="43137"/>
                    </a:srgbClr>
                  </a:outerShdw>
                </a:effectLst>
              </a:rPr>
              <a:t>(</a:t>
            </a:r>
            <a:r>
              <a:rPr lang="uk-UA" sz="3200" i="1" dirty="0" smtClean="0">
                <a:solidFill>
                  <a:schemeClr val="bg1"/>
                </a:solidFill>
                <a:effectLst>
                  <a:outerShdw blurRad="38100" dist="38100" dir="2700000" algn="tl">
                    <a:srgbClr val="000000">
                      <a:alpha val="43137"/>
                    </a:srgbClr>
                  </a:outerShdw>
                </a:effectLst>
              </a:rPr>
              <a:t>сумлінна, але старомодна вчителька</a:t>
            </a:r>
            <a:r>
              <a:rPr lang="uk-UA" sz="3200" dirty="0" smtClean="0">
                <a:solidFill>
                  <a:schemeClr val="bg1"/>
                </a:solidFill>
              </a:rPr>
              <a:t>).</a:t>
            </a:r>
            <a:r>
              <a:rPr lang="uk-UA" sz="2400" dirty="0" smtClean="0">
                <a:solidFill>
                  <a:schemeClr val="bg1"/>
                </a:solidFill>
              </a:rPr>
              <a:t/>
            </a:r>
            <a:br>
              <a:rPr lang="uk-UA" sz="2400" dirty="0" smtClean="0">
                <a:solidFill>
                  <a:schemeClr val="bg1"/>
                </a:solidFill>
              </a:rPr>
            </a:br>
            <a:r>
              <a:rPr lang="uk-UA" sz="2400" dirty="0" smtClean="0">
                <a:solidFill>
                  <a:schemeClr val="bg1"/>
                </a:solidFill>
              </a:rPr>
              <a:t/>
            </a:r>
            <a:br>
              <a:rPr lang="uk-UA" sz="2400" dirty="0" smtClean="0">
                <a:solidFill>
                  <a:schemeClr val="bg1"/>
                </a:solidFill>
              </a:rPr>
            </a:br>
            <a:r>
              <a:rPr lang="uk-UA" sz="2400" dirty="0" smtClean="0">
                <a:solidFill>
                  <a:schemeClr val="bg1"/>
                </a:solidFill>
              </a:rPr>
              <a:t>До </a:t>
            </a:r>
            <a:r>
              <a:rPr lang="uk-UA" sz="2400" dirty="0" smtClean="0">
                <a:solidFill>
                  <a:schemeClr val="bg1"/>
                </a:solidFill>
              </a:rPr>
              <a:t>обов'язкових характеристик стереотипів належать </a:t>
            </a:r>
            <a:r>
              <a:rPr lang="uk-UA" sz="2400" b="1" i="1" dirty="0" smtClean="0">
                <a:solidFill>
                  <a:schemeClr val="bg1"/>
                </a:solidFill>
                <a:effectLst>
                  <a:outerShdw blurRad="38100" dist="38100" dir="2700000" algn="tl">
                    <a:srgbClr val="000000">
                      <a:alpha val="43137"/>
                    </a:srgbClr>
                  </a:outerShdw>
                </a:effectLst>
              </a:rPr>
              <a:t>стійкість, вибірковість, емоційна </a:t>
            </a:r>
            <a:r>
              <a:rPr lang="uk-UA" sz="2400" b="1" i="1" dirty="0" smtClean="0">
                <a:solidFill>
                  <a:schemeClr val="bg1"/>
                </a:solidFill>
                <a:effectLst>
                  <a:outerShdw blurRad="38100" dist="38100" dir="2700000" algn="tl">
                    <a:srgbClr val="000000">
                      <a:alpha val="43137"/>
                    </a:srgbClr>
                  </a:outerShdw>
                </a:effectLst>
              </a:rPr>
              <a:t>наповненість</a:t>
            </a:r>
            <a:r>
              <a:rPr lang="uk-UA" sz="2400" dirty="0" smtClean="0">
                <a:solidFill>
                  <a:schemeClr val="bg1"/>
                </a:solidFill>
              </a:rPr>
              <a:t>.</a:t>
            </a:r>
            <a:br>
              <a:rPr lang="uk-UA" sz="2400" dirty="0" smtClean="0">
                <a:solidFill>
                  <a:schemeClr val="bg1"/>
                </a:solidFill>
              </a:rPr>
            </a:br>
            <a:r>
              <a:rPr lang="uk-UA" sz="2400" dirty="0" smtClean="0">
                <a:solidFill>
                  <a:schemeClr val="bg1"/>
                </a:solidFill>
              </a:rPr>
              <a:t/>
            </a:r>
            <a:br>
              <a:rPr lang="uk-UA" sz="2400" dirty="0" smtClean="0">
                <a:solidFill>
                  <a:schemeClr val="bg1"/>
                </a:solidFill>
              </a:rPr>
            </a:br>
            <a:r>
              <a:rPr lang="uk-UA" sz="2400" dirty="0" smtClean="0">
                <a:solidFill>
                  <a:schemeClr val="bg1"/>
                </a:solidFill>
              </a:rPr>
              <a:t>Через </a:t>
            </a:r>
            <a:r>
              <a:rPr lang="uk-UA" sz="2400" dirty="0" smtClean="0">
                <a:solidFill>
                  <a:schemeClr val="bg1"/>
                </a:solidFill>
              </a:rPr>
              <a:t>серії цілеспрямованих по­вторень засоби масової інформації легко </a:t>
            </a:r>
            <a:r>
              <a:rPr lang="uk-UA" sz="2400" dirty="0" smtClean="0">
                <a:solidFill>
                  <a:schemeClr val="bg1"/>
                </a:solidFill>
              </a:rPr>
              <a:t>досягають </a:t>
            </a:r>
            <a:r>
              <a:rPr lang="uk-UA" sz="2400" dirty="0" smtClean="0">
                <a:solidFill>
                  <a:schemeClr val="bg1"/>
                </a:solidFill>
              </a:rPr>
              <a:t>ефекту оцінних узагальнень</a:t>
            </a:r>
            <a:r>
              <a:rPr lang="uk-UA" sz="2400" dirty="0" smtClean="0">
                <a:solidFill>
                  <a:schemeClr val="bg1"/>
                </a:solidFill>
              </a:rPr>
              <a:t>: </a:t>
            </a:r>
            <a:r>
              <a:rPr lang="uk-UA" sz="2400" i="1" dirty="0" smtClean="0">
                <a:solidFill>
                  <a:schemeClr val="bg1"/>
                </a:solidFill>
                <a:effectLst>
                  <a:outerShdw blurRad="38100" dist="38100" dir="2700000" algn="tl">
                    <a:srgbClr val="000000">
                      <a:alpha val="43137"/>
                    </a:srgbClr>
                  </a:outerShdw>
                </a:effectLst>
              </a:rPr>
              <a:t>палестинець – терорист,</a:t>
            </a:r>
            <a:br>
              <a:rPr lang="uk-UA" sz="2400" i="1" dirty="0" smtClean="0">
                <a:solidFill>
                  <a:schemeClr val="bg1"/>
                </a:solidFill>
                <a:effectLst>
                  <a:outerShdw blurRad="38100" dist="38100" dir="2700000" algn="tl">
                    <a:srgbClr val="000000">
                      <a:alpha val="43137"/>
                    </a:srgbClr>
                  </a:outerShdw>
                </a:effectLst>
              </a:rPr>
            </a:br>
            <a:r>
              <a:rPr lang="uk-UA" sz="2400" i="1" dirty="0" smtClean="0">
                <a:solidFill>
                  <a:schemeClr val="bg1"/>
                </a:solidFill>
                <a:effectLst>
                  <a:outerShdw blurRad="38100" dist="38100" dir="2700000" algn="tl">
                    <a:srgbClr val="000000">
                      <a:alpha val="43137"/>
                    </a:srgbClr>
                  </a:outerShdw>
                </a:effectLst>
              </a:rPr>
              <a:t>американець – обмежений прагматик,</a:t>
            </a:r>
            <a:br>
              <a:rPr lang="uk-UA" sz="2400" i="1" dirty="0" smtClean="0">
                <a:solidFill>
                  <a:schemeClr val="bg1"/>
                </a:solidFill>
                <a:effectLst>
                  <a:outerShdw blurRad="38100" dist="38100" dir="2700000" algn="tl">
                    <a:srgbClr val="000000">
                      <a:alpha val="43137"/>
                    </a:srgbClr>
                  </a:outerShdw>
                </a:effectLst>
              </a:rPr>
            </a:br>
            <a:r>
              <a:rPr lang="uk-UA" sz="2400" i="1" dirty="0" smtClean="0">
                <a:solidFill>
                  <a:schemeClr val="bg1"/>
                </a:solidFill>
                <a:effectLst>
                  <a:outerShdw blurRad="38100" dist="38100" dir="2700000" algn="tl">
                    <a:srgbClr val="000000">
                      <a:alpha val="43137"/>
                    </a:srgbClr>
                  </a:outerShdw>
                </a:effectLst>
              </a:rPr>
              <a:t>українець – бідний і корумпований</a:t>
            </a:r>
            <a:r>
              <a:rPr lang="uk-UA" sz="2400" dirty="0" smtClean="0">
                <a:solidFill>
                  <a:schemeClr val="bg1"/>
                </a:solidFill>
                <a:effectLst>
                  <a:outerShdw blurRad="38100" dist="38100" dir="2700000" algn="tl">
                    <a:srgbClr val="000000">
                      <a:alpha val="43137"/>
                    </a:srgbClr>
                  </a:outerShdw>
                </a:effectLst>
              </a:rPr>
              <a:t>.</a:t>
            </a:r>
            <a:endParaRPr lang="ru-RU" sz="2400" dirty="0">
              <a:solidFill>
                <a:schemeClr val="bg1"/>
              </a:solidFill>
              <a:effectLst>
                <a:outerShdw blurRad="38100" dist="38100" dir="2700000" algn="tl">
                  <a:srgbClr val="000000">
                    <a:alpha val="43137"/>
                  </a:srgbClr>
                </a:outerShdw>
              </a:effectLs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ОЛЯ\Desktop\Плеханова\7.png"/>
          <p:cNvPicPr>
            <a:picLocks noChangeAspect="1" noChangeArrowheads="1"/>
          </p:cNvPicPr>
          <p:nvPr/>
        </p:nvPicPr>
        <p:blipFill>
          <a:blip r:embed="rId2" cstate="print"/>
          <a:srcRect/>
          <a:stretch>
            <a:fillRect/>
          </a:stretch>
        </p:blipFill>
        <p:spPr bwMode="auto">
          <a:xfrm>
            <a:off x="0" y="1"/>
            <a:ext cx="9144495" cy="6857999"/>
          </a:xfrm>
          <a:prstGeom prst="rect">
            <a:avLst/>
          </a:prstGeom>
          <a:noFill/>
        </p:spPr>
      </p:pic>
      <p:sp>
        <p:nvSpPr>
          <p:cNvPr id="2" name="Заголовок 1"/>
          <p:cNvSpPr>
            <a:spLocks noGrp="1"/>
          </p:cNvSpPr>
          <p:nvPr>
            <p:ph type="title"/>
          </p:nvPr>
        </p:nvSpPr>
        <p:spPr>
          <a:xfrm>
            <a:off x="1403648" y="1556792"/>
            <a:ext cx="6408712" cy="3600400"/>
          </a:xfrm>
        </p:spPr>
        <p:txBody>
          <a:bodyPr>
            <a:noAutofit/>
          </a:bodyPr>
          <a:lstStyle/>
          <a:p>
            <a:r>
              <a:rPr lang="uk-UA" sz="3200" dirty="0" smtClean="0"/>
              <a:t>Відповідно до основних параметрів індивідуальної та соціальної ідентифікації,  розрізняють </a:t>
            </a:r>
            <a:r>
              <a:rPr lang="uk-UA" sz="3200" b="1" i="1" dirty="0" smtClean="0">
                <a:effectLst>
                  <a:outerShdw blurRad="38100" dist="38100" dir="2700000" algn="tl">
                    <a:srgbClr val="000000">
                      <a:alpha val="43137"/>
                    </a:srgbClr>
                  </a:outerShdw>
                </a:effectLst>
              </a:rPr>
              <a:t>національні, соціальні, гендерні, професійні </a:t>
            </a:r>
            <a:r>
              <a:rPr lang="uk-UA" sz="3200" dirty="0" smtClean="0">
                <a:effectLst>
                  <a:outerShdw blurRad="38100" dist="38100" dir="2700000" algn="tl">
                    <a:srgbClr val="000000">
                      <a:alpha val="43137"/>
                    </a:srgbClr>
                  </a:outerShdw>
                </a:effectLst>
              </a:rPr>
              <a:t>та </a:t>
            </a:r>
            <a:r>
              <a:rPr lang="uk-UA" sz="3200" b="1" i="1" dirty="0" smtClean="0">
                <a:effectLst>
                  <a:outerShdw blurRad="38100" dist="38100" dir="2700000" algn="tl">
                    <a:srgbClr val="000000">
                      <a:alpha val="43137"/>
                    </a:srgbClr>
                  </a:outerShdw>
                </a:effectLst>
              </a:rPr>
              <a:t>вікові </a:t>
            </a:r>
            <a:r>
              <a:rPr lang="uk-UA" sz="3200" dirty="0" smtClean="0"/>
              <a:t>стереотипи</a:t>
            </a:r>
            <a:r>
              <a:rPr lang="uk-UA" sz="3200" dirty="0" smtClean="0"/>
              <a:t>.</a:t>
            </a:r>
            <a:endParaRPr lang="ru-RU" sz="32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ОЛЯ\Desktop\Плеханова\8.png"/>
          <p:cNvPicPr>
            <a:picLocks noChangeAspect="1" noChangeArrowheads="1"/>
          </p:cNvPicPr>
          <p:nvPr/>
        </p:nvPicPr>
        <p:blipFill>
          <a:blip r:embed="rId2" cstate="print">
            <a:duotone>
              <a:prstClr val="black"/>
              <a:schemeClr val="accent2">
                <a:lumMod val="20000"/>
                <a:lumOff val="80000"/>
                <a:tint val="45000"/>
                <a:satMod val="400000"/>
              </a:schemeClr>
            </a:duotone>
          </a:blip>
          <a:srcRect l="1841" r="1404"/>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395536" y="260648"/>
            <a:ext cx="8352928" cy="908720"/>
          </a:xfrm>
        </p:spPr>
        <p:txBody>
          <a:bodyPr>
            <a:normAutofit/>
          </a:bodyPr>
          <a:lstStyle/>
          <a:p>
            <a:r>
              <a:rPr lang="uk-UA" b="1" dirty="0" smtClean="0">
                <a:effectLst>
                  <a:outerShdw blurRad="38100" dist="38100" dir="2700000" algn="tl">
                    <a:srgbClr val="000000">
                      <a:alpha val="43137"/>
                    </a:srgbClr>
                  </a:outerShdw>
                </a:effectLst>
              </a:rPr>
              <a:t>Учені звертають увагу на</a:t>
            </a:r>
            <a:r>
              <a:rPr lang="uk-UA" b="1" dirty="0" smtClean="0">
                <a:effectLst>
                  <a:outerShdw blurRad="38100" dist="38100" dir="2700000" algn="tl">
                    <a:srgbClr val="000000">
                      <a:alpha val="43137"/>
                    </a:srgbClr>
                  </a:outerShdw>
                </a:effectLst>
              </a:rPr>
              <a:t>:</a:t>
            </a:r>
            <a:endParaRPr lang="ru-RU" b="1"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179512" y="1196752"/>
            <a:ext cx="8964488" cy="3528392"/>
          </a:xfrm>
        </p:spPr>
        <p:txBody>
          <a:bodyPr>
            <a:normAutofit/>
          </a:bodyPr>
          <a:lstStyle/>
          <a:p>
            <a:pPr marL="514350" indent="-514350">
              <a:buAutoNum type="arabicParenR"/>
            </a:pPr>
            <a:r>
              <a:rPr lang="uk-UA" sz="2600" dirty="0" smtClean="0"/>
              <a:t>поверховість </a:t>
            </a:r>
            <a:r>
              <a:rPr lang="uk-UA" sz="2600" dirty="0" smtClean="0"/>
              <a:t>стереотипних </a:t>
            </a:r>
            <a:r>
              <a:rPr lang="uk-UA" sz="2600" dirty="0" smtClean="0"/>
              <a:t>уявлень;</a:t>
            </a:r>
          </a:p>
          <a:p>
            <a:pPr marL="514350" indent="-514350">
              <a:buAutoNum type="arabicParenR"/>
            </a:pPr>
            <a:r>
              <a:rPr lang="uk-UA" sz="2600" dirty="0" smtClean="0"/>
              <a:t>одновимірність характеристик</a:t>
            </a:r>
          </a:p>
          <a:p>
            <a:pPr marL="514350" indent="-514350">
              <a:buAutoNum type="arabicParenR"/>
            </a:pPr>
            <a:r>
              <a:rPr lang="uk-UA" sz="2600" dirty="0" smtClean="0"/>
              <a:t>упереджений </a:t>
            </a:r>
            <a:r>
              <a:rPr lang="uk-UA" sz="2600" dirty="0" smtClean="0"/>
              <a:t>принцип відбору </a:t>
            </a:r>
            <a:r>
              <a:rPr lang="uk-UA" sz="2600" dirty="0" smtClean="0"/>
              <a:t>фактів;</a:t>
            </a:r>
          </a:p>
          <a:p>
            <a:pPr marL="514350" indent="-514350">
              <a:buAutoNum type="arabicParenR"/>
            </a:pPr>
            <a:r>
              <a:rPr lang="uk-UA" sz="2600" dirty="0" smtClean="0"/>
              <a:t>суб'єктивне </a:t>
            </a:r>
            <a:r>
              <a:rPr lang="uk-UA" sz="2600" dirty="0" smtClean="0"/>
              <a:t>фокусування інформації; </a:t>
            </a:r>
            <a:endParaRPr lang="uk-UA" sz="2600" dirty="0" smtClean="0"/>
          </a:p>
          <a:p>
            <a:pPr marL="514350" indent="-514350">
              <a:buAutoNum type="arabicParenR"/>
            </a:pPr>
            <a:r>
              <a:rPr lang="uk-UA" sz="2600" dirty="0" smtClean="0"/>
              <a:t>універсалізацію</a:t>
            </a:r>
            <a:r>
              <a:rPr lang="uk-UA" sz="2600" dirty="0" smtClean="0"/>
              <a:t>, гіперболізацію певної ознаки</a:t>
            </a:r>
            <a:r>
              <a:rPr lang="uk-UA" sz="2600" dirty="0" smtClean="0"/>
              <a:t>;</a:t>
            </a:r>
          </a:p>
          <a:p>
            <a:pPr marL="514350" indent="-514350">
              <a:buAutoNum type="arabicParenR"/>
            </a:pPr>
            <a:r>
              <a:rPr lang="uk-UA" sz="2600" dirty="0" smtClean="0"/>
              <a:t> спрощеність </a:t>
            </a:r>
            <a:r>
              <a:rPr lang="uk-UA" sz="2600" dirty="0" smtClean="0"/>
              <a:t>у системі зв'язків стереотипного образу і, отже, програмовані ним неадекватні  дії</a:t>
            </a:r>
            <a:r>
              <a:rPr lang="uk-UA" sz="2600" dirty="0" smtClean="0"/>
              <a:t>.</a:t>
            </a:r>
            <a:endParaRPr lang="ru-RU" sz="2600" dirty="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ОЛЯ\Desktop\Плеханова\6.png"/>
          <p:cNvPicPr>
            <a:picLocks noChangeAspect="1" noChangeArrowheads="1"/>
          </p:cNvPicPr>
          <p:nvPr/>
        </p:nvPicPr>
        <p:blipFill>
          <a:blip r:embed="rId2" cstate="print"/>
          <a:srcRect/>
          <a:stretch>
            <a:fillRect/>
          </a:stretch>
        </p:blipFill>
        <p:spPr bwMode="auto">
          <a:xfrm>
            <a:off x="1" y="0"/>
            <a:ext cx="9144496" cy="6858000"/>
          </a:xfrm>
          <a:prstGeom prst="rect">
            <a:avLst/>
          </a:prstGeom>
          <a:noFill/>
        </p:spPr>
      </p:pic>
      <p:sp>
        <p:nvSpPr>
          <p:cNvPr id="2" name="Заголовок 1"/>
          <p:cNvSpPr>
            <a:spLocks noGrp="1"/>
          </p:cNvSpPr>
          <p:nvPr>
            <p:ph type="title"/>
          </p:nvPr>
        </p:nvSpPr>
        <p:spPr>
          <a:xfrm>
            <a:off x="0" y="0"/>
            <a:ext cx="5436096" cy="6858000"/>
          </a:xfrm>
        </p:spPr>
        <p:txBody>
          <a:bodyPr>
            <a:noAutofit/>
          </a:bodyPr>
          <a:lstStyle/>
          <a:p>
            <a:r>
              <a:rPr lang="uk-UA" sz="3200" b="1" i="1" dirty="0" smtClean="0">
                <a:solidFill>
                  <a:schemeClr val="bg1"/>
                </a:solidFill>
                <a:effectLst>
                  <a:outerShdw blurRad="38100" dist="38100" dir="2700000" algn="tl">
                    <a:srgbClr val="000000">
                      <a:alpha val="43137"/>
                    </a:srgbClr>
                  </a:outerShdw>
                </a:effectLst>
              </a:rPr>
              <a:t>Стереотипи </a:t>
            </a:r>
            <a:r>
              <a:rPr lang="uk-UA" sz="3200" b="1" dirty="0" smtClean="0">
                <a:solidFill>
                  <a:schemeClr val="bg1"/>
                </a:solidFill>
                <a:effectLst>
                  <a:outerShdw blurRad="38100" dist="38100" dir="2700000" algn="tl">
                    <a:srgbClr val="000000">
                      <a:alpha val="43137"/>
                    </a:srgbClr>
                  </a:outerShdw>
                </a:effectLst>
              </a:rPr>
              <a:t>і </a:t>
            </a:r>
            <a:r>
              <a:rPr lang="uk-UA" sz="3200" b="1" i="1" dirty="0" smtClean="0">
                <a:solidFill>
                  <a:schemeClr val="bg1"/>
                </a:solidFill>
                <a:effectLst>
                  <a:outerShdw blurRad="38100" dist="38100" dir="2700000" algn="tl">
                    <a:srgbClr val="000000">
                      <a:alpha val="43137"/>
                    </a:srgbClr>
                  </a:outerShdw>
                </a:effectLst>
              </a:rPr>
              <a:t>упередження</a:t>
            </a:r>
            <a:r>
              <a:rPr lang="uk-UA" sz="2000" b="1" dirty="0" smtClean="0">
                <a:solidFill>
                  <a:schemeClr val="bg1"/>
                </a:solidFill>
                <a:effectLst>
                  <a:outerShdw blurRad="38100" dist="38100" dir="2700000" algn="tl">
                    <a:srgbClr val="000000">
                      <a:alpha val="43137"/>
                    </a:srgbClr>
                  </a:outerShdw>
                </a:effectLst>
              </a:rPr>
              <a:t/>
            </a:r>
            <a:br>
              <a:rPr lang="uk-UA" sz="2000" b="1" dirty="0" smtClean="0">
                <a:solidFill>
                  <a:schemeClr val="bg1"/>
                </a:solidFill>
                <a:effectLst>
                  <a:outerShdw blurRad="38100" dist="38100" dir="2700000" algn="tl">
                    <a:srgbClr val="000000">
                      <a:alpha val="43137"/>
                    </a:srgbClr>
                  </a:outerShdw>
                </a:effectLst>
              </a:rPr>
            </a:br>
            <a:r>
              <a:rPr lang="uk-UA" sz="2000" dirty="0" smtClean="0">
                <a:solidFill>
                  <a:schemeClr val="bg1"/>
                </a:solidFill>
              </a:rPr>
              <a:t>розрізняють </a:t>
            </a:r>
            <a:r>
              <a:rPr lang="uk-UA" sz="2000" dirty="0" smtClean="0">
                <a:solidFill>
                  <a:schemeClr val="bg1"/>
                </a:solidFill>
              </a:rPr>
              <a:t>за ознакою переваги пізнавального </a:t>
            </a:r>
            <a:r>
              <a:rPr lang="uk-UA" sz="2000" dirty="0" smtClean="0">
                <a:solidFill>
                  <a:schemeClr val="bg1"/>
                </a:solidFill>
              </a:rPr>
              <a:t>чи </a:t>
            </a:r>
            <a:r>
              <a:rPr lang="uk-UA" sz="2000" dirty="0" smtClean="0">
                <a:solidFill>
                  <a:schemeClr val="bg1"/>
                </a:solidFill>
              </a:rPr>
              <a:t>афективного складника у формуванні уявлень</a:t>
            </a:r>
            <a:r>
              <a:rPr lang="uk-UA" sz="2000" dirty="0" smtClean="0">
                <a:solidFill>
                  <a:schemeClr val="bg1"/>
                </a:solidFill>
              </a:rPr>
              <a:t>:</a:t>
            </a:r>
            <a:br>
              <a:rPr lang="uk-UA" sz="2000" dirty="0" smtClean="0">
                <a:solidFill>
                  <a:schemeClr val="bg1"/>
                </a:solidFill>
              </a:rPr>
            </a:br>
            <a:r>
              <a:rPr lang="uk-UA" sz="2000" dirty="0" smtClean="0">
                <a:solidFill>
                  <a:schemeClr val="bg1"/>
                </a:solidFill>
              </a:rPr>
              <a:t/>
            </a:r>
            <a:br>
              <a:rPr lang="uk-UA" sz="2000" dirty="0" smtClean="0">
                <a:solidFill>
                  <a:schemeClr val="bg1"/>
                </a:solidFill>
              </a:rPr>
            </a:br>
            <a:r>
              <a:rPr lang="uk-UA" sz="2000" i="1" dirty="0" smtClean="0">
                <a:solidFill>
                  <a:schemeClr val="bg1"/>
                </a:solidFill>
              </a:rPr>
              <a:t>упередження </a:t>
            </a:r>
            <a:r>
              <a:rPr lang="uk-UA" sz="2000" dirty="0" smtClean="0">
                <a:solidFill>
                  <a:schemeClr val="bg1"/>
                </a:solidFill>
              </a:rPr>
              <a:t>– це насамперед </a:t>
            </a:r>
            <a:r>
              <a:rPr lang="uk-UA" sz="2000" dirty="0" err="1" smtClean="0">
                <a:solidFill>
                  <a:schemeClr val="bg1"/>
                </a:solidFill>
              </a:rPr>
              <a:t>“</a:t>
            </a:r>
            <a:r>
              <a:rPr lang="uk-UA" sz="2000" dirty="0" err="1" smtClean="0">
                <a:solidFill>
                  <a:schemeClr val="bg1"/>
                </a:solidFill>
                <a:effectLst>
                  <a:outerShdw blurRad="38100" dist="38100" dir="2700000" algn="tl">
                    <a:srgbClr val="000000">
                      <a:alpha val="43137"/>
                    </a:srgbClr>
                  </a:outerShdw>
                </a:effectLst>
              </a:rPr>
              <a:t>афективна</a:t>
            </a:r>
            <a:r>
              <a:rPr lang="uk-UA" sz="2000" dirty="0" smtClean="0">
                <a:solidFill>
                  <a:schemeClr val="bg1"/>
                </a:solidFill>
                <a:effectLst>
                  <a:outerShdw blurRad="38100" dist="38100" dir="2700000" algn="tl">
                    <a:srgbClr val="000000">
                      <a:alpha val="43137"/>
                    </a:srgbClr>
                  </a:outerShdw>
                </a:effectLst>
              </a:rPr>
              <a:t> </a:t>
            </a:r>
            <a:r>
              <a:rPr lang="uk-UA" sz="2000" dirty="0" err="1" smtClean="0">
                <a:solidFill>
                  <a:schemeClr val="bg1"/>
                </a:solidFill>
                <a:effectLst>
                  <a:outerShdw blurRad="38100" dist="38100" dir="2700000" algn="tl">
                    <a:srgbClr val="000000">
                      <a:alpha val="43137"/>
                    </a:srgbClr>
                  </a:outerShdw>
                </a:effectLst>
              </a:rPr>
              <a:t>настанова</a:t>
            </a:r>
            <a:r>
              <a:rPr lang="uk-UA" sz="2000" dirty="0" err="1" smtClean="0">
                <a:solidFill>
                  <a:schemeClr val="bg1"/>
                </a:solidFill>
              </a:rPr>
              <a:t>”</a:t>
            </a:r>
            <a:r>
              <a:rPr lang="uk-UA" sz="2000" dirty="0" smtClean="0">
                <a:solidFill>
                  <a:schemeClr val="bg1"/>
                </a:solidFill>
              </a:rPr>
              <a:t> </a:t>
            </a:r>
            <a:r>
              <a:rPr lang="uk-UA" sz="2000" dirty="0" smtClean="0">
                <a:solidFill>
                  <a:schemeClr val="bg1"/>
                </a:solidFill>
              </a:rPr>
              <a:t>стосовно соціального об'єкта, негативно забарвлена </a:t>
            </a:r>
            <a:r>
              <a:rPr lang="uk-UA" sz="2000" dirty="0" err="1" smtClean="0">
                <a:solidFill>
                  <a:schemeClr val="bg1"/>
                </a:solidFill>
              </a:rPr>
              <a:t>“</a:t>
            </a:r>
            <a:r>
              <a:rPr lang="uk-UA" sz="2000" dirty="0" err="1" smtClean="0">
                <a:solidFill>
                  <a:schemeClr val="bg1"/>
                </a:solidFill>
                <a:effectLst>
                  <a:outerShdw blurRad="38100" dist="38100" dir="2700000" algn="tl">
                    <a:srgbClr val="000000">
                      <a:alpha val="43137"/>
                    </a:srgbClr>
                  </a:outerShdw>
                </a:effectLst>
              </a:rPr>
              <a:t>соціальна</a:t>
            </a:r>
            <a:r>
              <a:rPr lang="uk-UA" sz="2000" dirty="0" smtClean="0">
                <a:solidFill>
                  <a:schemeClr val="bg1"/>
                </a:solidFill>
                <a:effectLst>
                  <a:outerShdw blurRad="38100" dist="38100" dir="2700000" algn="tl">
                    <a:srgbClr val="000000">
                      <a:alpha val="43137"/>
                    </a:srgbClr>
                  </a:outerShdw>
                </a:effectLst>
              </a:rPr>
              <a:t> </a:t>
            </a:r>
            <a:r>
              <a:rPr lang="uk-UA" sz="2000" dirty="0" err="1" smtClean="0">
                <a:solidFill>
                  <a:schemeClr val="bg1"/>
                </a:solidFill>
                <a:effectLst>
                  <a:outerShdw blurRad="38100" dist="38100" dir="2700000" algn="tl">
                    <a:srgbClr val="000000">
                      <a:alpha val="43137"/>
                    </a:srgbClr>
                  </a:outerShdw>
                </a:effectLst>
              </a:rPr>
              <a:t>емоція</a:t>
            </a:r>
            <a:r>
              <a:rPr lang="uk-UA" sz="2000" dirty="0" err="1" smtClean="0">
                <a:solidFill>
                  <a:schemeClr val="bg1"/>
                </a:solidFill>
              </a:rPr>
              <a:t>”</a:t>
            </a:r>
            <a:r>
              <a:rPr lang="uk-UA" sz="2000" dirty="0" smtClean="0">
                <a:solidFill>
                  <a:schemeClr val="bg1"/>
                </a:solidFill>
              </a:rPr>
              <a:t>. </a:t>
            </a:r>
            <a:br>
              <a:rPr lang="uk-UA" sz="2000" dirty="0" smtClean="0">
                <a:solidFill>
                  <a:schemeClr val="bg1"/>
                </a:solidFill>
              </a:rPr>
            </a:br>
            <a:r>
              <a:rPr lang="uk-UA" sz="2000" dirty="0" smtClean="0">
                <a:solidFill>
                  <a:schemeClr val="bg1"/>
                </a:solidFill>
              </a:rPr>
              <a:t/>
            </a:r>
            <a:br>
              <a:rPr lang="uk-UA" sz="2000" dirty="0" smtClean="0">
                <a:solidFill>
                  <a:schemeClr val="bg1"/>
                </a:solidFill>
              </a:rPr>
            </a:br>
            <a:r>
              <a:rPr lang="uk-UA" sz="3600" b="1" i="1" dirty="0" smtClean="0">
                <a:solidFill>
                  <a:schemeClr val="bg1"/>
                </a:solidFill>
                <a:effectLst>
                  <a:outerShdw blurRad="38100" dist="38100" dir="2700000" algn="tl">
                    <a:srgbClr val="000000">
                      <a:alpha val="43137"/>
                    </a:srgbClr>
                  </a:outerShdw>
                </a:effectLst>
              </a:rPr>
              <a:t>Упередження</a:t>
            </a:r>
            <a:r>
              <a:rPr lang="uk-UA" sz="2000" dirty="0" smtClean="0">
                <a:solidFill>
                  <a:schemeClr val="bg1"/>
                </a:solidFill>
              </a:rPr>
              <a:t/>
            </a:r>
            <a:br>
              <a:rPr lang="uk-UA" sz="2000" dirty="0" smtClean="0">
                <a:solidFill>
                  <a:schemeClr val="bg1"/>
                </a:solidFill>
              </a:rPr>
            </a:br>
            <a:r>
              <a:rPr lang="uk-UA" sz="2000" dirty="0" smtClean="0">
                <a:solidFill>
                  <a:schemeClr val="bg1"/>
                </a:solidFill>
              </a:rPr>
              <a:t>генератор </a:t>
            </a:r>
            <a:r>
              <a:rPr lang="uk-UA" sz="2000" dirty="0" smtClean="0">
                <a:solidFill>
                  <a:schemeClr val="bg1"/>
                </a:solidFill>
              </a:rPr>
              <a:t>емоційного ставлення – закладає </a:t>
            </a:r>
            <a:r>
              <a:rPr lang="uk-UA" sz="2000" dirty="0" smtClean="0">
                <a:solidFill>
                  <a:schemeClr val="bg1"/>
                </a:solidFill>
              </a:rPr>
              <a:t>певні </a:t>
            </a:r>
            <a:r>
              <a:rPr lang="uk-UA" sz="2000" dirty="0" smtClean="0">
                <a:solidFill>
                  <a:schemeClr val="bg1"/>
                </a:solidFill>
              </a:rPr>
              <a:t>характеристики: </a:t>
            </a:r>
            <a:r>
              <a:rPr lang="uk-UA" sz="2000" i="1" dirty="0" err="1" smtClean="0">
                <a:solidFill>
                  <a:schemeClr val="bg1"/>
                </a:solidFill>
              </a:rPr>
              <a:t>“</a:t>
            </a:r>
            <a:r>
              <a:rPr lang="uk-UA" sz="2000" i="1" dirty="0" err="1" smtClean="0">
                <a:solidFill>
                  <a:schemeClr val="bg1"/>
                </a:solidFill>
                <a:effectLst>
                  <a:outerShdw blurRad="38100" dist="38100" dir="2700000" algn="tl">
                    <a:srgbClr val="000000">
                      <a:alpha val="43137"/>
                    </a:srgbClr>
                  </a:outerShdw>
                </a:effectLst>
              </a:rPr>
              <a:t>войовничі</a:t>
            </a:r>
            <a:r>
              <a:rPr lang="uk-UA" sz="2000" i="1" dirty="0" smtClean="0">
                <a:solidFill>
                  <a:schemeClr val="bg1"/>
                </a:solidFill>
                <a:effectLst>
                  <a:outerShdw blurRad="38100" dist="38100" dir="2700000" algn="tl">
                    <a:srgbClr val="000000">
                      <a:alpha val="43137"/>
                    </a:srgbClr>
                  </a:outerShdw>
                </a:effectLst>
              </a:rPr>
              <a:t> та агресивні </a:t>
            </a:r>
            <a:r>
              <a:rPr lang="uk-UA" sz="2000" i="1" dirty="0" err="1" smtClean="0">
                <a:solidFill>
                  <a:schemeClr val="bg1"/>
                </a:solidFill>
                <a:effectLst>
                  <a:outerShdw blurRad="38100" dist="38100" dir="2700000" algn="tl">
                    <a:srgbClr val="000000">
                      <a:alpha val="43137"/>
                    </a:srgbClr>
                  </a:outerShdw>
                </a:effectLst>
              </a:rPr>
              <a:t>чеченці”</a:t>
            </a:r>
            <a:r>
              <a:rPr lang="uk-UA" sz="2000" i="1" dirty="0" smtClean="0">
                <a:solidFill>
                  <a:schemeClr val="bg1"/>
                </a:solidFill>
                <a:effectLst>
                  <a:outerShdw blurRad="38100" dist="38100" dir="2700000" algn="tl">
                    <a:srgbClr val="000000">
                      <a:alpha val="43137"/>
                    </a:srgbClr>
                  </a:outerShdw>
                </a:effectLst>
              </a:rPr>
              <a:t>, </a:t>
            </a:r>
            <a:r>
              <a:rPr lang="uk-UA" sz="2000" i="1" dirty="0" err="1" smtClean="0">
                <a:solidFill>
                  <a:schemeClr val="bg1"/>
                </a:solidFill>
                <a:effectLst>
                  <a:outerShdw blurRad="38100" dist="38100" dir="2700000" algn="tl">
                    <a:srgbClr val="000000">
                      <a:alpha val="43137"/>
                    </a:srgbClr>
                  </a:outerShdw>
                </a:effectLst>
              </a:rPr>
              <a:t>“професор</a:t>
            </a:r>
            <a:r>
              <a:rPr lang="uk-UA" sz="2000" i="1" dirty="0" smtClean="0">
                <a:solidFill>
                  <a:schemeClr val="bg1"/>
                </a:solidFill>
                <a:effectLst>
                  <a:outerShdw blurRad="38100" dist="38100" dir="2700000" algn="tl">
                    <a:srgbClr val="000000">
                      <a:alpha val="43137"/>
                    </a:srgbClr>
                  </a:outerShdw>
                </a:effectLst>
              </a:rPr>
              <a:t> Д., носій світлих ідей із країни духовного </a:t>
            </a:r>
            <a:r>
              <a:rPr lang="uk-UA" sz="2000" i="1" dirty="0" err="1" smtClean="0">
                <a:solidFill>
                  <a:schemeClr val="bg1"/>
                </a:solidFill>
                <a:effectLst>
                  <a:outerShdw blurRad="38100" dist="38100" dir="2700000" algn="tl">
                    <a:srgbClr val="000000">
                      <a:alpha val="43137"/>
                    </a:srgbClr>
                  </a:outerShdw>
                </a:effectLst>
              </a:rPr>
              <a:t>мороку”</a:t>
            </a:r>
            <a:r>
              <a:rPr lang="uk-UA" sz="2000" i="1" dirty="0" smtClean="0">
                <a:solidFill>
                  <a:schemeClr val="bg1"/>
                </a:solidFill>
                <a:effectLst>
                  <a:outerShdw blurRad="38100" dist="38100" dir="2700000" algn="tl">
                    <a:srgbClr val="000000">
                      <a:alpha val="43137"/>
                    </a:srgbClr>
                  </a:outerShdw>
                </a:effectLst>
              </a:rPr>
              <a:t>, </a:t>
            </a:r>
            <a:r>
              <a:rPr lang="uk-UA" sz="2000" i="1" dirty="0" err="1" smtClean="0">
                <a:solidFill>
                  <a:schemeClr val="bg1"/>
                </a:solidFill>
                <a:effectLst>
                  <a:outerShdw blurRad="38100" dist="38100" dir="2700000" algn="tl">
                    <a:srgbClr val="000000">
                      <a:alpha val="43137"/>
                    </a:srgbClr>
                  </a:outerShdw>
                </a:effectLst>
              </a:rPr>
              <a:t>“фемінізм</a:t>
            </a:r>
            <a:r>
              <a:rPr lang="uk-UA" sz="2000" i="1" dirty="0" smtClean="0">
                <a:solidFill>
                  <a:schemeClr val="bg1"/>
                </a:solidFill>
                <a:effectLst>
                  <a:outerShdw blurRad="38100" dist="38100" dir="2700000" algn="tl">
                    <a:srgbClr val="000000">
                      <a:alpha val="43137"/>
                    </a:srgbClr>
                  </a:outerShdw>
                </a:effectLst>
              </a:rPr>
              <a:t> — це агресивний диктат </a:t>
            </a:r>
            <a:r>
              <a:rPr lang="uk-UA" sz="2000" i="1" dirty="0" err="1" smtClean="0">
                <a:solidFill>
                  <a:schemeClr val="bg1"/>
                </a:solidFill>
                <a:effectLst>
                  <a:outerShdw blurRad="38100" dist="38100" dir="2700000" algn="tl">
                    <a:srgbClr val="000000">
                      <a:alpha val="43137"/>
                    </a:srgbClr>
                  </a:outerShdw>
                </a:effectLst>
              </a:rPr>
              <a:t>меншості”</a:t>
            </a:r>
            <a:r>
              <a:rPr lang="uk-UA" sz="2000" i="1" dirty="0" smtClean="0">
                <a:solidFill>
                  <a:schemeClr val="bg1"/>
                </a:solidFill>
                <a:effectLst>
                  <a:outerShdw blurRad="38100" dist="38100" dir="2700000" algn="tl">
                    <a:srgbClr val="000000">
                      <a:alpha val="43137"/>
                    </a:srgbClr>
                  </a:outerShdw>
                </a:effectLst>
              </a:rPr>
              <a:t>.</a:t>
            </a:r>
            <a:endParaRPr lang="ru-RU" sz="2000" dirty="0">
              <a:solidFill>
                <a:schemeClr val="bg1"/>
              </a:solidFill>
              <a:effectLst>
                <a:outerShdw blurRad="38100" dist="38100" dir="2700000" algn="tl">
                  <a:srgbClr val="000000">
                    <a:alpha val="43137"/>
                  </a:srgbClr>
                </a:outerShdw>
              </a:effectLs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ОЛЯ\Desktop\Плеханова\5.png"/>
          <p:cNvPicPr>
            <a:picLocks noChangeAspect="1" noChangeArrowheads="1"/>
          </p:cNvPicPr>
          <p:nvPr/>
        </p:nvPicPr>
        <p:blipFill>
          <a:blip r:embed="rId2" cstate="print"/>
          <a:srcRect/>
          <a:stretch>
            <a:fillRect/>
          </a:stretch>
        </p:blipFill>
        <p:spPr bwMode="auto">
          <a:xfrm>
            <a:off x="1" y="0"/>
            <a:ext cx="9144494" cy="6857999"/>
          </a:xfrm>
          <a:prstGeom prst="rect">
            <a:avLst/>
          </a:prstGeom>
          <a:noFill/>
        </p:spPr>
      </p:pic>
      <p:sp>
        <p:nvSpPr>
          <p:cNvPr id="8" name="Содержимое 7"/>
          <p:cNvSpPr>
            <a:spLocks noGrp="1"/>
          </p:cNvSpPr>
          <p:nvPr>
            <p:ph sz="half" idx="1"/>
          </p:nvPr>
        </p:nvSpPr>
        <p:spPr>
          <a:xfrm>
            <a:off x="0" y="1196752"/>
            <a:ext cx="4572000" cy="5257800"/>
          </a:xfrm>
        </p:spPr>
        <p:txBody>
          <a:bodyPr>
            <a:noAutofit/>
          </a:bodyPr>
          <a:lstStyle/>
          <a:p>
            <a:r>
              <a:rPr lang="uk-UA" sz="2600" dirty="0" smtClean="0"/>
              <a:t>Виникнення стереотипів пов'язують із органічною основою пізнавальної здатності: </a:t>
            </a:r>
            <a:r>
              <a:rPr lang="uk-UA" sz="2600" dirty="0" err="1" smtClean="0"/>
              <a:t>“вони</a:t>
            </a:r>
            <a:r>
              <a:rPr lang="uk-UA" sz="2600" dirty="0" smtClean="0"/>
              <a:t> закорінені у самій природі того, як знання здобувають і викорис­товують, тобто у звичних і обов'язкових операціях обробки </a:t>
            </a:r>
            <a:r>
              <a:rPr lang="uk-UA" sz="2600" dirty="0" err="1" smtClean="0"/>
              <a:t>інформації”</a:t>
            </a:r>
            <a:r>
              <a:rPr lang="uk-UA" sz="2600" dirty="0" smtClean="0"/>
              <a:t>. </a:t>
            </a:r>
            <a:endParaRPr lang="ru-RU" sz="2600" dirty="0"/>
          </a:p>
        </p:txBody>
      </p:sp>
      <p:sp>
        <p:nvSpPr>
          <p:cNvPr id="9" name="Содержимое 8"/>
          <p:cNvSpPr>
            <a:spLocks noGrp="1"/>
          </p:cNvSpPr>
          <p:nvPr>
            <p:ph sz="half" idx="2"/>
          </p:nvPr>
        </p:nvSpPr>
        <p:spPr>
          <a:xfrm>
            <a:off x="4648200" y="1196752"/>
            <a:ext cx="4495800" cy="5257800"/>
          </a:xfrm>
        </p:spPr>
        <p:txBody>
          <a:bodyPr>
            <a:normAutofit fontScale="92500"/>
          </a:bodyPr>
          <a:lstStyle/>
          <a:p>
            <a:r>
              <a:rPr lang="uk-UA" dirty="0" smtClean="0"/>
              <a:t>Пізнавальна обмеженість – наслідок недосконалості людського </a:t>
            </a:r>
            <a:r>
              <a:rPr lang="uk-UA" dirty="0" smtClean="0"/>
              <a:t>мозку</a:t>
            </a:r>
            <a:r>
              <a:rPr lang="uk-UA" dirty="0" smtClean="0"/>
              <a:t>, який, не маючи можливості охопити все, працює за принципом фрагментарності, випадкових асоціативних зв'язків, та </a:t>
            </a:r>
            <a:r>
              <a:rPr lang="uk-UA" dirty="0" smtClean="0"/>
              <a:t>в </a:t>
            </a:r>
            <a:r>
              <a:rPr lang="uk-UA" dirty="0" smtClean="0"/>
              <a:t>умовах повної відсутності уявлень про своє походження та фінальне призначення. </a:t>
            </a:r>
            <a:endParaRPr lang="ru-RU"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ОЛЯ\Desktop\Плеханова\13.png"/>
          <p:cNvPicPr>
            <a:picLocks noChangeAspect="1" noChangeArrowheads="1"/>
          </p:cNvPicPr>
          <p:nvPr/>
        </p:nvPicPr>
        <p:blipFill>
          <a:blip r:embed="rId2" cstate="print"/>
          <a:srcRect/>
          <a:stretch>
            <a:fillRect/>
          </a:stretch>
        </p:blipFill>
        <p:spPr bwMode="auto">
          <a:xfrm>
            <a:off x="0" y="0"/>
            <a:ext cx="9144000" cy="6857628"/>
          </a:xfrm>
          <a:prstGeom prst="rect">
            <a:avLst/>
          </a:prstGeom>
          <a:noFill/>
        </p:spPr>
      </p:pic>
      <p:sp>
        <p:nvSpPr>
          <p:cNvPr id="2" name="Заголовок 1"/>
          <p:cNvSpPr>
            <a:spLocks noGrp="1"/>
          </p:cNvSpPr>
          <p:nvPr>
            <p:ph type="title"/>
          </p:nvPr>
        </p:nvSpPr>
        <p:spPr>
          <a:xfrm>
            <a:off x="457200" y="620688"/>
            <a:ext cx="8229600" cy="5688632"/>
          </a:xfrm>
        </p:spPr>
        <p:txBody>
          <a:bodyPr>
            <a:normAutofit fontScale="90000"/>
          </a:bodyPr>
          <a:lstStyle/>
          <a:p>
            <a:r>
              <a:rPr lang="uk-UA" sz="4000" b="1" dirty="0" smtClean="0">
                <a:effectLst>
                  <a:outerShdw blurRad="38100" dist="38100" dir="2700000" algn="tl">
                    <a:srgbClr val="000000">
                      <a:alpha val="43137"/>
                    </a:srgbClr>
                  </a:outerShdw>
                </a:effectLst>
              </a:rPr>
              <a:t>Характеристики стійких груп легко </a:t>
            </a:r>
            <a:r>
              <a:rPr lang="uk-UA" sz="4000" b="1" dirty="0" smtClean="0">
                <a:effectLst>
                  <a:outerShdw blurRad="38100" dist="38100" dir="2700000" algn="tl">
                    <a:srgbClr val="000000">
                      <a:alpha val="43137"/>
                    </a:srgbClr>
                  </a:outerShdw>
                </a:effectLst>
              </a:rPr>
              <a:t>передбачувані:</a:t>
            </a:r>
            <a:r>
              <a:rPr lang="uk-UA" b="1" dirty="0" smtClean="0">
                <a:effectLst>
                  <a:outerShdw blurRad="38100" dist="38100" dir="2700000" algn="tl">
                    <a:srgbClr val="000000">
                      <a:alpha val="43137"/>
                    </a:srgbClr>
                  </a:outerShdw>
                </a:effectLst>
              </a:rPr>
              <a:t/>
            </a:r>
            <a:br>
              <a:rPr lang="uk-UA" b="1" dirty="0" smtClean="0">
                <a:effectLst>
                  <a:outerShdw blurRad="38100" dist="38100" dir="2700000" algn="tl">
                    <a:srgbClr val="000000">
                      <a:alpha val="43137"/>
                    </a:srgbClr>
                  </a:outerShdw>
                </a:effectLst>
              </a:rPr>
            </a:br>
            <a:r>
              <a:rPr lang="uk-UA" sz="800" b="1" dirty="0" smtClean="0">
                <a:effectLst>
                  <a:outerShdw blurRad="38100" dist="38100" dir="2700000" algn="tl">
                    <a:srgbClr val="000000">
                      <a:alpha val="43137"/>
                    </a:srgbClr>
                  </a:outerShdw>
                </a:effectLst>
              </a:rPr>
              <a:t/>
            </a:r>
            <a:br>
              <a:rPr lang="uk-UA" sz="800" b="1" dirty="0" smtClean="0">
                <a:effectLst>
                  <a:outerShdw blurRad="38100" dist="38100" dir="2700000" algn="tl">
                    <a:srgbClr val="000000">
                      <a:alpha val="43137"/>
                    </a:srgbClr>
                  </a:outerShdw>
                </a:effectLst>
              </a:rPr>
            </a:br>
            <a:r>
              <a:rPr lang="uk-UA" sz="800" b="1" dirty="0" smtClean="0">
                <a:effectLst>
                  <a:outerShdw blurRad="38100" dist="38100" dir="2700000" algn="tl">
                    <a:srgbClr val="000000">
                      <a:alpha val="43137"/>
                    </a:srgbClr>
                  </a:outerShdw>
                </a:effectLst>
              </a:rPr>
              <a:t/>
            </a:r>
            <a:br>
              <a:rPr lang="uk-UA" sz="800" b="1" dirty="0" smtClean="0">
                <a:effectLst>
                  <a:outerShdw blurRad="38100" dist="38100" dir="2700000" algn="tl">
                    <a:srgbClr val="000000">
                      <a:alpha val="43137"/>
                    </a:srgbClr>
                  </a:outerShdw>
                </a:effectLst>
              </a:rPr>
            </a:br>
            <a:r>
              <a:rPr lang="uk-UA" sz="800" b="1" dirty="0" smtClean="0">
                <a:effectLst>
                  <a:outerShdw blurRad="38100" dist="38100" dir="2700000" algn="tl">
                    <a:srgbClr val="000000">
                      <a:alpha val="43137"/>
                    </a:srgbClr>
                  </a:outerShdw>
                </a:effectLst>
              </a:rPr>
              <a:t/>
            </a:r>
            <a:br>
              <a:rPr lang="uk-UA" sz="800" b="1" dirty="0" smtClean="0">
                <a:effectLst>
                  <a:outerShdw blurRad="38100" dist="38100" dir="2700000" algn="tl">
                    <a:srgbClr val="000000">
                      <a:alpha val="43137"/>
                    </a:srgbClr>
                  </a:outerShdw>
                </a:effectLst>
              </a:rPr>
            </a:br>
            <a:r>
              <a:rPr lang="uk-UA" sz="800" b="1" dirty="0" smtClean="0">
                <a:effectLst>
                  <a:outerShdw blurRad="38100" dist="38100" dir="2700000" algn="tl">
                    <a:srgbClr val="000000">
                      <a:alpha val="43137"/>
                    </a:srgbClr>
                  </a:outerShdw>
                </a:effectLst>
              </a:rPr>
              <a:t/>
            </a:r>
            <a:br>
              <a:rPr lang="uk-UA" sz="800" b="1" dirty="0" smtClean="0">
                <a:effectLst>
                  <a:outerShdw blurRad="38100" dist="38100" dir="2700000" algn="tl">
                    <a:srgbClr val="000000">
                      <a:alpha val="43137"/>
                    </a:srgbClr>
                  </a:outerShdw>
                </a:effectLst>
              </a:rPr>
            </a:br>
            <a:r>
              <a:rPr lang="uk-UA" dirty="0" smtClean="0"/>
              <a:t/>
            </a:r>
            <a:br>
              <a:rPr lang="uk-UA" dirty="0" smtClean="0"/>
            </a:br>
            <a:r>
              <a:rPr lang="uk-UA" sz="3600" i="1" dirty="0" smtClean="0">
                <a:effectLst>
                  <a:outerShdw blurRad="38100" dist="38100" dir="2700000" algn="tl">
                    <a:srgbClr val="000000">
                      <a:alpha val="43137"/>
                    </a:srgbClr>
                  </a:outerShdw>
                </a:effectLst>
              </a:rPr>
              <a:t>німецькі </a:t>
            </a:r>
            <a:r>
              <a:rPr lang="uk-UA" sz="3600" i="1" dirty="0" smtClean="0">
                <a:effectLst>
                  <a:outerShdw blurRad="38100" dist="38100" dir="2700000" algn="tl">
                    <a:srgbClr val="000000">
                      <a:alpha val="43137"/>
                    </a:srgbClr>
                  </a:outerShdw>
                </a:effectLst>
              </a:rPr>
              <a:t>- "дисципліна", "якість</a:t>
            </a:r>
            <a:r>
              <a:rPr lang="uk-UA" sz="3600" i="1" dirty="0" smtClean="0">
                <a:effectLst>
                  <a:outerShdw blurRad="38100" dist="38100" dir="2700000" algn="tl">
                    <a:srgbClr val="000000">
                      <a:alpha val="43137"/>
                    </a:srgbClr>
                  </a:outerShdw>
                </a:effectLst>
              </a:rPr>
              <a:t>";</a:t>
            </a:r>
            <a:br>
              <a:rPr lang="uk-UA" sz="3600" i="1" dirty="0" smtClean="0">
                <a:effectLst>
                  <a:outerShdw blurRad="38100" dist="38100" dir="2700000" algn="tl">
                    <a:srgbClr val="000000">
                      <a:alpha val="43137"/>
                    </a:srgbClr>
                  </a:outerShdw>
                </a:effectLst>
              </a:rPr>
            </a:br>
            <a:r>
              <a:rPr lang="uk-UA" sz="3600" i="1" dirty="0" smtClean="0">
                <a:effectLst>
                  <a:outerShdw blurRad="38100" dist="38100" dir="2700000" algn="tl">
                    <a:srgbClr val="000000">
                      <a:alpha val="43137"/>
                    </a:srgbClr>
                  </a:outerShdw>
                </a:effectLst>
              </a:rPr>
              <a:t>японські </a:t>
            </a:r>
            <a:r>
              <a:rPr lang="uk-UA" sz="3600" i="1" dirty="0" smtClean="0">
                <a:effectLst>
                  <a:outerShdw blurRad="38100" dist="38100" dir="2700000" algn="tl">
                    <a:srgbClr val="000000">
                      <a:alpha val="43137"/>
                    </a:srgbClr>
                  </a:outerShdw>
                </a:effectLst>
              </a:rPr>
              <a:t>- "технологія", "ввічливість</a:t>
            </a:r>
            <a:r>
              <a:rPr lang="uk-UA" sz="3600" i="1" dirty="0" smtClean="0">
                <a:effectLst>
                  <a:outerShdw blurRad="38100" dist="38100" dir="2700000" algn="tl">
                    <a:srgbClr val="000000">
                      <a:alpha val="43137"/>
                    </a:srgbClr>
                  </a:outerShdw>
                </a:effectLst>
              </a:rPr>
              <a:t>";</a:t>
            </a:r>
            <a:br>
              <a:rPr lang="uk-UA" sz="3600" i="1" dirty="0" smtClean="0">
                <a:effectLst>
                  <a:outerShdw blurRad="38100" dist="38100" dir="2700000" algn="tl">
                    <a:srgbClr val="000000">
                      <a:alpha val="43137"/>
                    </a:srgbClr>
                  </a:outerShdw>
                </a:effectLst>
              </a:rPr>
            </a:br>
            <a:r>
              <a:rPr lang="uk-UA" sz="3600" i="1" dirty="0" smtClean="0">
                <a:effectLst>
                  <a:outerShdw blurRad="38100" dist="38100" dir="2700000" algn="tl">
                    <a:srgbClr val="000000">
                      <a:alpha val="43137"/>
                    </a:srgbClr>
                  </a:outerShdw>
                </a:effectLst>
              </a:rPr>
              <a:t>французькі </a:t>
            </a:r>
            <a:r>
              <a:rPr lang="uk-UA" sz="3600" dirty="0" smtClean="0">
                <a:effectLst>
                  <a:outerShdw blurRad="38100" dist="38100" dir="2700000" algn="tl">
                    <a:srgbClr val="000000">
                      <a:alpha val="43137"/>
                    </a:srgbClr>
                  </a:outerShdw>
                </a:effectLst>
              </a:rPr>
              <a:t>- </a:t>
            </a:r>
            <a:r>
              <a:rPr lang="uk-UA" sz="3600" i="1" dirty="0" smtClean="0">
                <a:effectLst>
                  <a:outerShdw blurRad="38100" dist="38100" dir="2700000" algn="tl">
                    <a:srgbClr val="000000">
                      <a:alpha val="43137"/>
                    </a:srgbClr>
                  </a:outerShdw>
                </a:effectLst>
              </a:rPr>
              <a:t>"парфуми", "кохання</a:t>
            </a:r>
            <a:r>
              <a:rPr lang="uk-UA" sz="3600" i="1" dirty="0" smtClean="0">
                <a:effectLst>
                  <a:outerShdw blurRad="38100" dist="38100" dir="2700000" algn="tl">
                    <a:srgbClr val="000000">
                      <a:alpha val="43137"/>
                    </a:srgbClr>
                  </a:outerShdw>
                </a:effectLst>
              </a:rPr>
              <a:t>";</a:t>
            </a:r>
            <a:br>
              <a:rPr lang="uk-UA" sz="3600" i="1" dirty="0" smtClean="0">
                <a:effectLst>
                  <a:outerShdw blurRad="38100" dist="38100" dir="2700000" algn="tl">
                    <a:srgbClr val="000000">
                      <a:alpha val="43137"/>
                    </a:srgbClr>
                  </a:outerShdw>
                </a:effectLst>
              </a:rPr>
            </a:br>
            <a:r>
              <a:rPr lang="uk-UA" sz="3600" i="1" dirty="0" smtClean="0">
                <a:effectLst>
                  <a:outerShdw blurRad="38100" dist="38100" dir="2700000" algn="tl">
                    <a:srgbClr val="000000">
                      <a:alpha val="43137"/>
                    </a:srgbClr>
                  </a:outerShdw>
                </a:effectLst>
              </a:rPr>
              <a:t>іспанські </a:t>
            </a:r>
            <a:r>
              <a:rPr lang="uk-UA" sz="3600" dirty="0" smtClean="0">
                <a:effectLst>
                  <a:outerShdw blurRad="38100" dist="38100" dir="2700000" algn="tl">
                    <a:srgbClr val="000000">
                      <a:alpha val="43137"/>
                    </a:srgbClr>
                  </a:outerShdw>
                </a:effectLst>
              </a:rPr>
              <a:t>- </a:t>
            </a:r>
            <a:r>
              <a:rPr lang="uk-UA" sz="3600" i="1" dirty="0" smtClean="0">
                <a:effectLst>
                  <a:outerShdw blurRad="38100" dist="38100" dir="2700000" algn="tl">
                    <a:srgbClr val="000000">
                      <a:alpha val="43137"/>
                    </a:srgbClr>
                  </a:outerShdw>
                </a:effectLst>
              </a:rPr>
              <a:t>"колорит ", "темперамент ", "романтизм".</a:t>
            </a:r>
            <a:r>
              <a:rPr lang="ru-RU" dirty="0" smtClean="0"/>
              <a:t/>
            </a:r>
            <a:br>
              <a:rPr lang="ru-RU" dirty="0" smtClean="0"/>
            </a:br>
            <a:endParaRPr lang="ru-RU"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ОЛЯ\Desktop\Плеханова\12.png"/>
          <p:cNvPicPr>
            <a:picLocks noChangeAspect="1" noChangeArrowheads="1"/>
          </p:cNvPicPr>
          <p:nvPr/>
        </p:nvPicPr>
        <p:blipFill>
          <a:blip r:embed="rId2" cstate="print"/>
          <a:srcRect/>
          <a:stretch>
            <a:fillRect/>
          </a:stretch>
        </p:blipFill>
        <p:spPr bwMode="auto">
          <a:xfrm>
            <a:off x="0" y="0"/>
            <a:ext cx="9144495" cy="6858000"/>
          </a:xfrm>
          <a:prstGeom prst="rect">
            <a:avLst/>
          </a:prstGeom>
          <a:noFill/>
        </p:spPr>
      </p:pic>
      <p:sp>
        <p:nvSpPr>
          <p:cNvPr id="2" name="Заголовок 1"/>
          <p:cNvSpPr>
            <a:spLocks noGrp="1"/>
          </p:cNvSpPr>
          <p:nvPr>
            <p:ph type="title"/>
          </p:nvPr>
        </p:nvSpPr>
        <p:spPr>
          <a:xfrm>
            <a:off x="1043608" y="1412776"/>
            <a:ext cx="7056784" cy="4032448"/>
          </a:xfrm>
        </p:spPr>
        <p:txBody>
          <a:bodyPr>
            <a:noAutofit/>
          </a:bodyPr>
          <a:lstStyle/>
          <a:p>
            <a:r>
              <a:rPr lang="uk-UA" sz="3600" b="1" dirty="0" smtClean="0">
                <a:solidFill>
                  <a:schemeClr val="bg1"/>
                </a:solidFill>
                <a:effectLst>
                  <a:outerShdw blurRad="38100" dist="38100" dir="2700000" algn="tl">
                    <a:srgbClr val="000000">
                      <a:alpha val="43137"/>
                    </a:srgbClr>
                  </a:outerShdw>
                </a:effectLst>
              </a:rPr>
              <a:t>Сучасна реклама активно використовує культурні стереотипи і долучається до їх творення</a:t>
            </a:r>
            <a:r>
              <a:rPr lang="uk-UA" sz="3600" b="1" dirty="0" smtClean="0">
                <a:solidFill>
                  <a:schemeClr val="bg1"/>
                </a:solidFill>
                <a:effectLst>
                  <a:outerShdw blurRad="38100" dist="38100" dir="2700000" algn="tl">
                    <a:srgbClr val="000000">
                      <a:alpha val="43137"/>
                    </a:srgbClr>
                  </a:outerShdw>
                </a:effectLst>
              </a:rPr>
              <a:t>:</a:t>
            </a:r>
            <a:br>
              <a:rPr lang="uk-UA" sz="3600" b="1" dirty="0" smtClean="0">
                <a:solidFill>
                  <a:schemeClr val="bg1"/>
                </a:solidFill>
                <a:effectLst>
                  <a:outerShdw blurRad="38100" dist="38100" dir="2700000" algn="tl">
                    <a:srgbClr val="000000">
                      <a:alpha val="43137"/>
                    </a:srgbClr>
                  </a:outerShdw>
                </a:effectLst>
              </a:rPr>
            </a:br>
            <a:r>
              <a:rPr lang="uk-UA" sz="2400" i="1" dirty="0" smtClean="0">
                <a:solidFill>
                  <a:schemeClr val="bg1"/>
                </a:solidFill>
                <a:effectLst>
                  <a:outerShdw blurRad="38100" dist="38100" dir="2700000" algn="tl">
                    <a:srgbClr val="000000">
                      <a:alpha val="43137"/>
                    </a:srgbClr>
                  </a:outerShdw>
                </a:effectLst>
              </a:rPr>
              <a:t>"</a:t>
            </a:r>
            <a:r>
              <a:rPr lang="uk-UA" sz="2400" i="1" dirty="0" smtClean="0">
                <a:solidFill>
                  <a:schemeClr val="bg1"/>
                </a:solidFill>
                <a:effectLst>
                  <a:outerShdw blurRad="38100" dist="38100" dir="2700000" algn="tl">
                    <a:srgbClr val="000000">
                      <a:alpha val="43137"/>
                    </a:srgbClr>
                  </a:outerShdw>
                </a:effectLst>
              </a:rPr>
              <a:t>французька вишуканість", "німецька якість", "класична стриманість британської натури", "відкриті, комунікабельні італійці", "надійність та точність – фірмовий знак Швейцарії". </a:t>
            </a:r>
            <a:endParaRPr lang="ru-RU" sz="3200" dirty="0">
              <a:solidFill>
                <a:schemeClr val="bg1"/>
              </a:solidFill>
              <a:effectLst>
                <a:outerShdw blurRad="38100" dist="38100" dir="2700000" algn="tl">
                  <a:srgbClr val="000000">
                    <a:alpha val="43137"/>
                  </a:srgbClr>
                </a:outerShdw>
              </a:effectLs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ОЛЯ\Desktop\Плеханова\4.png"/>
          <p:cNvPicPr>
            <a:picLocks noChangeAspect="1" noChangeArrowheads="1"/>
          </p:cNvPicPr>
          <p:nvPr/>
        </p:nvPicPr>
        <p:blipFill>
          <a:blip r:embed="rId2" cstate="print"/>
          <a:srcRect/>
          <a:stretch>
            <a:fillRect/>
          </a:stretch>
        </p:blipFill>
        <p:spPr bwMode="auto">
          <a:xfrm>
            <a:off x="1" y="0"/>
            <a:ext cx="9144496" cy="6858000"/>
          </a:xfrm>
          <a:prstGeom prst="rect">
            <a:avLst/>
          </a:prstGeom>
          <a:noFill/>
        </p:spPr>
      </p:pic>
      <p:sp>
        <p:nvSpPr>
          <p:cNvPr id="2" name="Заголовок 1"/>
          <p:cNvSpPr>
            <a:spLocks noGrp="1"/>
          </p:cNvSpPr>
          <p:nvPr>
            <p:ph type="title"/>
          </p:nvPr>
        </p:nvSpPr>
        <p:spPr>
          <a:xfrm>
            <a:off x="971600" y="2204864"/>
            <a:ext cx="7416824" cy="4104456"/>
          </a:xfrm>
        </p:spPr>
        <p:txBody>
          <a:bodyPr>
            <a:normAutofit/>
          </a:bodyPr>
          <a:lstStyle/>
          <a:p>
            <a:r>
              <a:rPr lang="uk-UA" sz="3200" b="1" dirty="0" smtClean="0"/>
              <a:t>Існують лаконічні, компактні, але дуже впливові жанри популярної культури, які надають стереотипам, зокрема етнічним, справжньої </a:t>
            </a:r>
            <a:r>
              <a:rPr lang="uk-UA" sz="3200" b="1" dirty="0" smtClean="0"/>
              <a:t>масовості.</a:t>
            </a:r>
            <a:r>
              <a:rPr lang="uk-UA" sz="3600" dirty="0" smtClean="0"/>
              <a:t/>
            </a:r>
            <a:br>
              <a:rPr lang="uk-UA" sz="3600" dirty="0" smtClean="0"/>
            </a:br>
            <a:r>
              <a:rPr lang="uk-UA" sz="3600" dirty="0" smtClean="0">
                <a:effectLst>
                  <a:outerShdw blurRad="38100" dist="38100" dir="2700000" algn="tl">
                    <a:srgbClr val="000000">
                      <a:alpha val="43137"/>
                    </a:srgbClr>
                  </a:outerShdw>
                </a:effectLst>
              </a:rPr>
              <a:t>Це</a:t>
            </a:r>
            <a:r>
              <a:rPr lang="uk-UA" sz="3600" dirty="0" smtClean="0">
                <a:effectLst>
                  <a:outerShdw blurRad="38100" dist="38100" dir="2700000" algn="tl">
                    <a:srgbClr val="000000">
                      <a:alpha val="43137"/>
                    </a:srgbClr>
                  </a:outerShdw>
                </a:effectLst>
              </a:rPr>
              <a:t>, напр.,  </a:t>
            </a:r>
            <a:r>
              <a:rPr lang="uk-UA" sz="3600" b="1" i="1" dirty="0" smtClean="0">
                <a:effectLst>
                  <a:outerShdw blurRad="38100" dist="38100" dir="2700000" algn="tl">
                    <a:srgbClr val="000000">
                      <a:alpha val="43137"/>
                    </a:srgbClr>
                  </a:outerShdw>
                </a:effectLst>
              </a:rPr>
              <a:t>анекдот</a:t>
            </a:r>
            <a:r>
              <a:rPr lang="uk-UA" sz="3600" b="1" i="1" dirty="0" smtClean="0"/>
              <a:t>.</a:t>
            </a:r>
            <a:endParaRPr lang="ru-RU" sz="3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ОЛЯ\Desktop\Плеханова\3.png"/>
          <p:cNvPicPr>
            <a:picLocks noChangeAspect="1" noChangeArrowheads="1"/>
          </p:cNvPicPr>
          <p:nvPr/>
        </p:nvPicPr>
        <p:blipFill>
          <a:blip r:embed="rId2" cstate="print"/>
          <a:srcRect l="1841"/>
          <a:stretch>
            <a:fillRect/>
          </a:stretch>
        </p:blipFill>
        <p:spPr bwMode="auto">
          <a:xfrm>
            <a:off x="-1" y="0"/>
            <a:ext cx="9144495" cy="6858000"/>
          </a:xfrm>
          <a:prstGeom prst="rect">
            <a:avLst/>
          </a:prstGeom>
          <a:noFill/>
        </p:spPr>
      </p:pic>
      <p:sp>
        <p:nvSpPr>
          <p:cNvPr id="2" name="Заголовок 1"/>
          <p:cNvSpPr>
            <a:spLocks noGrp="1"/>
          </p:cNvSpPr>
          <p:nvPr>
            <p:ph type="title"/>
          </p:nvPr>
        </p:nvSpPr>
        <p:spPr>
          <a:xfrm>
            <a:off x="0" y="2420888"/>
            <a:ext cx="9144000" cy="4437112"/>
          </a:xfrm>
        </p:spPr>
        <p:txBody>
          <a:bodyPr>
            <a:noAutofit/>
          </a:bodyPr>
          <a:lstStyle/>
          <a:p>
            <a:r>
              <a:rPr lang="uk-UA" sz="2800" b="1" dirty="0" smtClean="0"/>
              <a:t>Сучасна українська термінологічна лексика </a:t>
            </a:r>
            <a:r>
              <a:rPr lang="uk-UA" sz="2800" b="1" dirty="0" smtClean="0"/>
              <a:t>неоднорідна.</a:t>
            </a:r>
            <a:br>
              <a:rPr lang="uk-UA" sz="2800" b="1" dirty="0" smtClean="0"/>
            </a:br>
            <a:r>
              <a:rPr lang="uk-UA" sz="2800" dirty="0" smtClean="0"/>
              <a:t/>
            </a:r>
            <a:br>
              <a:rPr lang="uk-UA" sz="2800" dirty="0" smtClean="0"/>
            </a:br>
            <a:r>
              <a:rPr lang="uk-UA" sz="2400" dirty="0" smtClean="0"/>
              <a:t>У </a:t>
            </a:r>
            <a:r>
              <a:rPr lang="uk-UA" sz="2400" dirty="0" smtClean="0"/>
              <a:t>її складі є терміни, утворені на питомому матеріалі (деякі з них являють собою кальки іншомовних слів</a:t>
            </a:r>
            <a:r>
              <a:rPr lang="uk-UA" sz="2400" i="1" dirty="0" smtClean="0"/>
              <a:t>):</a:t>
            </a:r>
            <a:r>
              <a:rPr lang="uk-UA" sz="2800" i="1" dirty="0" smtClean="0"/>
              <a:t/>
            </a:r>
            <a:br>
              <a:rPr lang="uk-UA" sz="2800" i="1" dirty="0" smtClean="0"/>
            </a:br>
            <a:r>
              <a:rPr lang="uk-UA" sz="2800" i="1" dirty="0" smtClean="0"/>
              <a:t/>
            </a:r>
            <a:br>
              <a:rPr lang="uk-UA" sz="2800" i="1" dirty="0" smtClean="0"/>
            </a:br>
            <a:r>
              <a:rPr lang="uk-UA" sz="2800" i="1" dirty="0" smtClean="0">
                <a:effectLst>
                  <a:outerShdw blurRad="38100" dist="38100" dir="2700000" algn="tl">
                    <a:srgbClr val="000000">
                      <a:alpha val="43137"/>
                    </a:srgbClr>
                  </a:outerShdw>
                </a:effectLst>
              </a:rPr>
              <a:t>речовина</a:t>
            </a:r>
            <a:r>
              <a:rPr lang="uk-UA" sz="2800" i="1" dirty="0" smtClean="0">
                <a:effectLst>
                  <a:outerShdw blurRad="38100" dist="38100" dir="2700000" algn="tl">
                    <a:srgbClr val="000000">
                      <a:alpha val="43137"/>
                    </a:srgbClr>
                  </a:outerShdw>
                </a:effectLst>
              </a:rPr>
              <a:t>, кислота, кисень, напівпровідник, теплообмін, </a:t>
            </a:r>
            <a:r>
              <a:rPr lang="uk-UA" sz="2800" i="1" dirty="0" smtClean="0">
                <a:effectLst>
                  <a:outerShdw blurRad="38100" dist="38100" dir="2700000" algn="tl">
                    <a:srgbClr val="000000">
                      <a:alpha val="43137"/>
                    </a:srgbClr>
                  </a:outerShdw>
                </a:effectLst>
              </a:rPr>
              <a:t>іменник</a:t>
            </a:r>
            <a:r>
              <a:rPr lang="uk-UA" sz="2800" dirty="0" smtClean="0">
                <a:effectLst>
                  <a:outerShdw blurRad="38100" dist="38100" dir="2700000" algn="tl">
                    <a:srgbClr val="000000">
                      <a:alpha val="43137"/>
                    </a:srgbClr>
                  </a:outerShdw>
                </a:effectLst>
              </a:rPr>
              <a:t>;</a:t>
            </a:r>
            <a:r>
              <a:rPr lang="uk-UA" sz="2800" dirty="0" smtClean="0"/>
              <a:t/>
            </a:r>
            <a:br>
              <a:rPr lang="uk-UA" sz="2800" dirty="0" smtClean="0"/>
            </a:br>
            <a:r>
              <a:rPr lang="uk-UA" sz="2800" dirty="0" smtClean="0"/>
              <a:t>велика </a:t>
            </a:r>
            <a:r>
              <a:rPr lang="uk-UA" sz="2800" dirty="0" smtClean="0"/>
              <a:t>кількість термінів – слова іншомовного походження: </a:t>
            </a:r>
            <a:r>
              <a:rPr lang="uk-UA" sz="2800" i="1" dirty="0" smtClean="0">
                <a:effectLst>
                  <a:outerShdw blurRad="38100" dist="38100" dir="2700000" algn="tl">
                    <a:srgbClr val="000000">
                      <a:alpha val="43137"/>
                    </a:srgbClr>
                  </a:outerShdw>
                </a:effectLst>
              </a:rPr>
              <a:t>вектор, генератор, суфікс, політологія</a:t>
            </a:r>
            <a:r>
              <a:rPr lang="uk-UA" sz="2800" dirty="0" smtClean="0"/>
              <a:t>.</a:t>
            </a:r>
            <a:endParaRPr lang="ru-RU" sz="28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ОЛЯ\Desktop\Плеханова\7.png"/>
          <p:cNvPicPr>
            <a:picLocks noChangeAspect="1" noChangeArrowheads="1"/>
          </p:cNvPicPr>
          <p:nvPr/>
        </p:nvPicPr>
        <p:blipFill>
          <a:blip r:embed="rId2" cstate="print"/>
          <a:srcRect/>
          <a:stretch>
            <a:fillRect/>
          </a:stretch>
        </p:blipFill>
        <p:spPr bwMode="auto">
          <a:xfrm>
            <a:off x="0" y="1"/>
            <a:ext cx="9144495" cy="6857999"/>
          </a:xfrm>
          <a:prstGeom prst="rect">
            <a:avLst/>
          </a:prstGeom>
          <a:noFill/>
        </p:spPr>
      </p:pic>
      <p:sp>
        <p:nvSpPr>
          <p:cNvPr id="2" name="Заголовок 1"/>
          <p:cNvSpPr>
            <a:spLocks noGrp="1"/>
          </p:cNvSpPr>
          <p:nvPr>
            <p:ph type="title"/>
          </p:nvPr>
        </p:nvSpPr>
        <p:spPr>
          <a:xfrm>
            <a:off x="1403648" y="1556792"/>
            <a:ext cx="6408712" cy="3600400"/>
          </a:xfrm>
        </p:spPr>
        <p:txBody>
          <a:bodyPr>
            <a:normAutofit/>
          </a:bodyPr>
          <a:lstStyle/>
          <a:p>
            <a:r>
              <a:rPr lang="uk-UA" sz="3600" dirty="0" smtClean="0">
                <a:effectLst>
                  <a:outerShdw blurRad="38100" dist="38100" dir="2700000" algn="tl">
                    <a:srgbClr val="000000">
                      <a:alpha val="43137"/>
                    </a:srgbClr>
                  </a:outerShdw>
                </a:effectLst>
              </a:rPr>
              <a:t>Уявлення однієї етнічної спільноти про іншу називають </a:t>
            </a:r>
            <a:r>
              <a:rPr lang="uk-UA" sz="3600" b="1" i="1" dirty="0" smtClean="0">
                <a:effectLst>
                  <a:outerShdw blurRad="38100" dist="38100" dir="2700000" algn="tl">
                    <a:srgbClr val="000000">
                      <a:alpha val="43137"/>
                    </a:srgbClr>
                  </a:outerShdw>
                </a:effectLst>
              </a:rPr>
              <a:t>гетеро-стереотипами, </a:t>
            </a:r>
            <a:r>
              <a:rPr lang="uk-UA" sz="3600" dirty="0" smtClean="0">
                <a:effectLst>
                  <a:outerShdw blurRad="38100" dist="38100" dir="2700000" algn="tl">
                    <a:srgbClr val="000000">
                      <a:alpha val="43137"/>
                    </a:srgbClr>
                  </a:outerShdw>
                </a:effectLst>
              </a:rPr>
              <a:t>а уявлення народу про самого себе – </a:t>
            </a:r>
            <a:r>
              <a:rPr lang="uk-UA" sz="3600" b="1" i="1" dirty="0" err="1" smtClean="0">
                <a:effectLst>
                  <a:outerShdw blurRad="38100" dist="38100" dir="2700000" algn="tl">
                    <a:srgbClr val="000000">
                      <a:alpha val="43137"/>
                    </a:srgbClr>
                  </a:outerShdw>
                </a:effectLst>
              </a:rPr>
              <a:t>автостереотипами</a:t>
            </a:r>
            <a:r>
              <a:rPr lang="uk-UA" sz="3600" b="1" i="1" dirty="0" smtClean="0">
                <a:effectLst>
                  <a:outerShdw blurRad="38100" dist="38100" dir="2700000" algn="tl">
                    <a:srgbClr val="000000">
                      <a:alpha val="43137"/>
                    </a:srgbClr>
                  </a:outerShdw>
                </a:effectLst>
              </a:rPr>
              <a:t>.</a:t>
            </a:r>
            <a:endParaRPr lang="ru-RU" sz="3600" dirty="0">
              <a:effectLst>
                <a:outerShdw blurRad="38100" dist="38100" dir="2700000" algn="tl">
                  <a:srgbClr val="000000">
                    <a:alpha val="43137"/>
                  </a:srgbClr>
                </a:outerShdw>
              </a:effectLs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ОЛЯ\Desktop\Плеханова\2.png"/>
          <p:cNvPicPr>
            <a:picLocks noChangeAspect="1" noChangeArrowheads="1"/>
          </p:cNvPicPr>
          <p:nvPr/>
        </p:nvPicPr>
        <p:blipFill>
          <a:blip r:embed="rId2" cstate="print"/>
          <a:srcRect/>
          <a:stretch>
            <a:fillRect/>
          </a:stretch>
        </p:blipFill>
        <p:spPr bwMode="auto">
          <a:xfrm>
            <a:off x="0" y="0"/>
            <a:ext cx="9144496" cy="6858000"/>
          </a:xfrm>
          <a:prstGeom prst="rect">
            <a:avLst/>
          </a:prstGeom>
          <a:noFill/>
        </p:spPr>
      </p:pic>
      <p:sp>
        <p:nvSpPr>
          <p:cNvPr id="3" name="Содержимое 2"/>
          <p:cNvSpPr>
            <a:spLocks noGrp="1"/>
          </p:cNvSpPr>
          <p:nvPr>
            <p:ph idx="1"/>
          </p:nvPr>
        </p:nvSpPr>
        <p:spPr>
          <a:xfrm>
            <a:off x="3635896" y="188640"/>
            <a:ext cx="5508104" cy="6669360"/>
          </a:xfrm>
        </p:spPr>
        <p:txBody>
          <a:bodyPr>
            <a:normAutofit fontScale="62500" lnSpcReduction="20000"/>
          </a:bodyPr>
          <a:lstStyle/>
          <a:p>
            <a:pPr algn="ctr">
              <a:buNone/>
            </a:pPr>
            <a:r>
              <a:rPr lang="uk-UA" sz="4500" b="1" dirty="0" smtClean="0">
                <a:solidFill>
                  <a:schemeClr val="bg1"/>
                </a:solidFill>
                <a:effectLst>
                  <a:outerShdw blurRad="38100" dist="38100" dir="2700000" algn="tl">
                    <a:srgbClr val="000000">
                      <a:alpha val="43137"/>
                    </a:srgbClr>
                  </a:outerShdw>
                </a:effectLst>
              </a:rPr>
              <a:t>Більш чи менш стереотипна орієнтація може залежати від жанрових рамок твору і завдань автора</a:t>
            </a:r>
            <a:r>
              <a:rPr lang="uk-UA" sz="4500" b="1" dirty="0" smtClean="0">
                <a:solidFill>
                  <a:schemeClr val="bg1"/>
                </a:solidFill>
                <a:effectLst>
                  <a:outerShdw blurRad="38100" dist="38100" dir="2700000" algn="tl">
                    <a:srgbClr val="000000">
                      <a:alpha val="43137"/>
                    </a:srgbClr>
                  </a:outerShdw>
                </a:effectLst>
              </a:rPr>
              <a:t>.</a:t>
            </a:r>
          </a:p>
          <a:p>
            <a:pPr algn="ctr">
              <a:buNone/>
            </a:pPr>
            <a:endParaRPr lang="uk-UA" sz="2800" b="1" dirty="0" smtClean="0">
              <a:solidFill>
                <a:schemeClr val="bg1"/>
              </a:solidFill>
              <a:effectLst>
                <a:outerShdw blurRad="38100" dist="38100" dir="2700000" algn="tl">
                  <a:srgbClr val="000000">
                    <a:alpha val="43137"/>
                  </a:srgbClr>
                </a:outerShdw>
              </a:effectLst>
            </a:endParaRPr>
          </a:p>
          <a:p>
            <a:pPr algn="ctr">
              <a:buNone/>
            </a:pPr>
            <a:r>
              <a:rPr lang="uk-UA" sz="3500" b="1" dirty="0" smtClean="0">
                <a:solidFill>
                  <a:schemeClr val="bg1"/>
                </a:solidFill>
              </a:rPr>
              <a:t>Типові </a:t>
            </a:r>
            <a:r>
              <a:rPr lang="uk-UA" sz="3500" b="1" dirty="0" smtClean="0">
                <a:solidFill>
                  <a:schemeClr val="bg1"/>
                </a:solidFill>
              </a:rPr>
              <a:t>заголовки країнознавчих матеріалів</a:t>
            </a:r>
            <a:r>
              <a:rPr lang="uk-UA" sz="3500" b="1" dirty="0" smtClean="0">
                <a:solidFill>
                  <a:schemeClr val="bg1"/>
                </a:solidFill>
              </a:rPr>
              <a:t>:</a:t>
            </a:r>
          </a:p>
          <a:p>
            <a:pPr algn="ctr">
              <a:buNone/>
            </a:pPr>
            <a:r>
              <a:rPr lang="uk-UA" sz="2800" i="1" dirty="0" smtClean="0">
                <a:solidFill>
                  <a:schemeClr val="bg1">
                    <a:lumMod val="75000"/>
                  </a:schemeClr>
                </a:solidFill>
              </a:rPr>
              <a:t>"</a:t>
            </a:r>
            <a:r>
              <a:rPr lang="uk-UA" sz="2800" i="1" dirty="0" smtClean="0">
                <a:solidFill>
                  <a:schemeClr val="bg1">
                    <a:lumMod val="75000"/>
                  </a:schemeClr>
                </a:solidFill>
              </a:rPr>
              <a:t>Спагеті, піца і футбол — ось що цікавить пересічного італійця</a:t>
            </a:r>
            <a:r>
              <a:rPr lang="uk-UA" sz="2800" dirty="0" smtClean="0">
                <a:solidFill>
                  <a:schemeClr val="bg1">
                    <a:lumMod val="75000"/>
                  </a:schemeClr>
                </a:solidFill>
              </a:rPr>
              <a:t>"</a:t>
            </a:r>
            <a:r>
              <a:rPr lang="uk-UA" sz="2800" i="1" dirty="0" smtClean="0">
                <a:solidFill>
                  <a:schemeClr val="bg1">
                    <a:lumMod val="75000"/>
                  </a:schemeClr>
                </a:solidFill>
              </a:rPr>
              <a:t>;</a:t>
            </a:r>
          </a:p>
          <a:p>
            <a:pPr algn="ctr">
              <a:buNone/>
            </a:pPr>
            <a:r>
              <a:rPr lang="uk-UA" sz="2800" i="1" dirty="0" smtClean="0">
                <a:solidFill>
                  <a:schemeClr val="bg1">
                    <a:lumMod val="75000"/>
                  </a:schemeClr>
                </a:solidFill>
              </a:rPr>
              <a:t>"</a:t>
            </a:r>
            <a:r>
              <a:rPr lang="uk-UA" sz="2800" i="1" dirty="0" smtClean="0">
                <a:solidFill>
                  <a:schemeClr val="bg1">
                    <a:lumMod val="75000"/>
                  </a:schemeClr>
                </a:solidFill>
              </a:rPr>
              <a:t>Бразилія - країна шаленого карнавалу і запальної самби</a:t>
            </a:r>
            <a:r>
              <a:rPr lang="uk-UA" sz="2800" i="1" dirty="0" smtClean="0">
                <a:solidFill>
                  <a:schemeClr val="bg1">
                    <a:lumMod val="75000"/>
                  </a:schemeClr>
                </a:solidFill>
              </a:rPr>
              <a:t>";</a:t>
            </a:r>
          </a:p>
          <a:p>
            <a:pPr algn="ctr">
              <a:buNone/>
            </a:pPr>
            <a:r>
              <a:rPr lang="uk-UA" sz="2800" i="1" dirty="0" smtClean="0">
                <a:solidFill>
                  <a:schemeClr val="bg1">
                    <a:lumMod val="75000"/>
                  </a:schemeClr>
                </a:solidFill>
              </a:rPr>
              <a:t>"</a:t>
            </a:r>
            <a:r>
              <a:rPr lang="uk-UA" sz="2800" i="1" dirty="0" smtClean="0">
                <a:solidFill>
                  <a:schemeClr val="bg1">
                    <a:lumMod val="75000"/>
                  </a:schemeClr>
                </a:solidFill>
              </a:rPr>
              <a:t>Прага - столиця пива та кохання"</a:t>
            </a:r>
            <a:r>
              <a:rPr lang="uk-UA" sz="2800" dirty="0" smtClean="0">
                <a:solidFill>
                  <a:schemeClr val="bg1">
                    <a:lumMod val="75000"/>
                  </a:schemeClr>
                </a:solidFill>
              </a:rPr>
              <a:t>;</a:t>
            </a:r>
            <a:r>
              <a:rPr lang="uk-UA" sz="2800" i="1" dirty="0" smtClean="0">
                <a:solidFill>
                  <a:schemeClr val="bg1">
                    <a:lumMod val="75000"/>
                  </a:schemeClr>
                </a:solidFill>
              </a:rPr>
              <a:t> </a:t>
            </a:r>
            <a:endParaRPr lang="uk-UA" sz="2800" i="1" dirty="0" smtClean="0">
              <a:solidFill>
                <a:schemeClr val="bg1">
                  <a:lumMod val="75000"/>
                </a:schemeClr>
              </a:solidFill>
            </a:endParaRPr>
          </a:p>
          <a:p>
            <a:pPr algn="ctr">
              <a:buNone/>
            </a:pPr>
            <a:endParaRPr lang="uk-UA" sz="2800" i="1" dirty="0" smtClean="0"/>
          </a:p>
          <a:p>
            <a:pPr algn="ctr">
              <a:buNone/>
            </a:pPr>
            <a:r>
              <a:rPr lang="uk-UA" sz="3500" b="1" dirty="0" smtClean="0">
                <a:solidFill>
                  <a:schemeClr val="bg1"/>
                </a:solidFill>
              </a:rPr>
              <a:t>типовий </a:t>
            </a:r>
            <a:r>
              <a:rPr lang="uk-UA" sz="3500" b="1" dirty="0" smtClean="0">
                <a:solidFill>
                  <a:schemeClr val="bg1"/>
                </a:solidFill>
              </a:rPr>
              <a:t>анонс французького кіно</a:t>
            </a:r>
            <a:r>
              <a:rPr lang="uk-UA" sz="3500" b="1" dirty="0" smtClean="0">
                <a:solidFill>
                  <a:schemeClr val="bg1"/>
                </a:solidFill>
              </a:rPr>
              <a:t>:</a:t>
            </a:r>
          </a:p>
          <a:p>
            <a:pPr algn="ctr">
              <a:buNone/>
            </a:pPr>
            <a:r>
              <a:rPr lang="uk-UA" sz="2800" i="1" dirty="0" err="1" smtClean="0">
                <a:solidFill>
                  <a:schemeClr val="bg1">
                    <a:lumMod val="75000"/>
                  </a:schemeClr>
                </a:solidFill>
              </a:rPr>
              <a:t>“Франція</a:t>
            </a:r>
            <a:r>
              <a:rPr lang="uk-UA" sz="2800" i="1" dirty="0" smtClean="0">
                <a:solidFill>
                  <a:schemeClr val="bg1">
                    <a:lumMod val="75000"/>
                  </a:schemeClr>
                </a:solidFill>
              </a:rPr>
              <a:t> - це країна кохання, гарних і звабливих жінок, дорогого і достойного вина і, зрозуміло, батьківщина справжніх французьких парфумів"; </a:t>
            </a:r>
          </a:p>
          <a:p>
            <a:pPr algn="ctr">
              <a:buNone/>
            </a:pPr>
            <a:endParaRPr lang="uk-UA" sz="3500" b="1" dirty="0" smtClean="0">
              <a:solidFill>
                <a:schemeClr val="bg1"/>
              </a:solidFill>
            </a:endParaRPr>
          </a:p>
          <a:p>
            <a:pPr algn="ctr">
              <a:buNone/>
            </a:pPr>
            <a:r>
              <a:rPr lang="uk-UA" sz="3500" b="1" dirty="0" smtClean="0">
                <a:solidFill>
                  <a:schemeClr val="bg1"/>
                </a:solidFill>
              </a:rPr>
              <a:t>типові ремарки у публікаціях на теми поп-культури:</a:t>
            </a:r>
          </a:p>
          <a:p>
            <a:pPr algn="ctr">
              <a:buNone/>
            </a:pPr>
            <a:r>
              <a:rPr lang="uk-UA" sz="2800" i="1" dirty="0" smtClean="0">
                <a:solidFill>
                  <a:schemeClr val="bg1">
                    <a:lumMod val="75000"/>
                  </a:schemeClr>
                </a:solidFill>
              </a:rPr>
              <a:t>"</a:t>
            </a:r>
            <a:r>
              <a:rPr lang="uk-UA" sz="2800" i="1" dirty="0" smtClean="0">
                <a:solidFill>
                  <a:schemeClr val="bg1">
                    <a:lumMod val="75000"/>
                  </a:schemeClr>
                </a:solidFill>
              </a:rPr>
              <a:t>Ви звернули увагу на цьогорічні заставки? Горілку, лазні та мобільні телефони - гордість Фінляндії - у них показали тільки по разу".</a:t>
            </a:r>
            <a:endParaRPr lang="ru-RU" sz="2800" dirty="0" smtClean="0">
              <a:solidFill>
                <a:schemeClr val="bg1">
                  <a:lumMod val="75000"/>
                </a:schemeClr>
              </a:solidFill>
            </a:endParaRPr>
          </a:p>
          <a:p>
            <a:pPr algn="ctr">
              <a:buNone/>
            </a:pPr>
            <a:endParaRPr lang="ru-RU" sz="2600" dirty="0" smtClean="0">
              <a:solidFill>
                <a:schemeClr val="bg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ОЛЯ\Desktop\Плеханова\10.png"/>
          <p:cNvPicPr>
            <a:picLocks noChangeAspect="1" noChangeArrowheads="1"/>
          </p:cNvPicPr>
          <p:nvPr/>
        </p:nvPicPr>
        <p:blipFill>
          <a:blip r:embed="rId2" cstate="print"/>
          <a:srcRect/>
          <a:stretch>
            <a:fillRect/>
          </a:stretch>
        </p:blipFill>
        <p:spPr bwMode="auto">
          <a:xfrm>
            <a:off x="0" y="0"/>
            <a:ext cx="9144496" cy="6858000"/>
          </a:xfrm>
          <a:prstGeom prst="rect">
            <a:avLst/>
          </a:prstGeom>
          <a:noFill/>
        </p:spPr>
      </p:pic>
      <p:sp>
        <p:nvSpPr>
          <p:cNvPr id="2" name="Заголовок 1"/>
          <p:cNvSpPr>
            <a:spLocks noGrp="1"/>
          </p:cNvSpPr>
          <p:nvPr>
            <p:ph type="title"/>
          </p:nvPr>
        </p:nvSpPr>
        <p:spPr>
          <a:xfrm>
            <a:off x="395536" y="0"/>
            <a:ext cx="8229600" cy="1143000"/>
          </a:xfrm>
        </p:spPr>
        <p:txBody>
          <a:bodyPr>
            <a:noAutofit/>
          </a:bodyPr>
          <a:lstStyle/>
          <a:p>
            <a:r>
              <a:rPr lang="uk-UA" sz="3600" b="1" dirty="0" smtClean="0">
                <a:effectLst>
                  <a:outerShdw blurRad="38100" dist="38100" dir="2700000" algn="tl">
                    <a:srgbClr val="000000">
                      <a:alpha val="43137"/>
                    </a:srgbClr>
                  </a:outerShdw>
                </a:effectLst>
              </a:rPr>
              <a:t>Яким чином стереотип впливає на сприйняття нової інформації? </a:t>
            </a:r>
            <a:endParaRPr lang="ru-RU" sz="3600" b="1"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0" y="1196753"/>
            <a:ext cx="9144000" cy="2880320"/>
          </a:xfrm>
        </p:spPr>
        <p:txBody>
          <a:bodyPr>
            <a:normAutofit/>
          </a:bodyPr>
          <a:lstStyle/>
          <a:p>
            <a:pPr algn="ctr">
              <a:buNone/>
            </a:pPr>
            <a:r>
              <a:rPr lang="uk-UA" sz="2800" dirty="0" smtClean="0">
                <a:effectLst>
                  <a:outerShdw blurRad="38100" dist="38100" dir="2700000" algn="tl">
                    <a:srgbClr val="000000">
                      <a:alpha val="43137"/>
                    </a:srgbClr>
                  </a:outerShdw>
                </a:effectLst>
              </a:rPr>
              <a:t>Умовно </a:t>
            </a:r>
            <a:r>
              <a:rPr lang="uk-UA" sz="2800" dirty="0" smtClean="0">
                <a:effectLst>
                  <a:outerShdw blurRad="38100" dist="38100" dir="2700000" algn="tl">
                    <a:srgbClr val="000000">
                      <a:alpha val="43137"/>
                    </a:srgbClr>
                  </a:outerShdw>
                </a:effectLst>
              </a:rPr>
              <a:t>можна виділити декілька </a:t>
            </a:r>
            <a:r>
              <a:rPr lang="uk-UA" sz="2800" dirty="0" smtClean="0">
                <a:effectLst>
                  <a:outerShdw blurRad="38100" dist="38100" dir="2700000" algn="tl">
                    <a:srgbClr val="000000">
                      <a:alpha val="43137"/>
                    </a:srgbClr>
                  </a:outerShdw>
                </a:effectLst>
              </a:rPr>
              <a:t>варіантів:</a:t>
            </a:r>
          </a:p>
          <a:p>
            <a:pPr marL="514350" indent="-514350">
              <a:buAutoNum type="arabicParenR"/>
            </a:pPr>
            <a:r>
              <a:rPr lang="uk-UA" sz="2000" dirty="0" smtClean="0"/>
              <a:t>автор обирає стереотипну манеру змалювання культури та її представників;</a:t>
            </a:r>
          </a:p>
          <a:p>
            <a:pPr marL="514350" indent="-514350">
              <a:buAutoNum type="arabicParenR"/>
            </a:pPr>
            <a:r>
              <a:rPr lang="uk-UA" sz="2000" dirty="0" smtClean="0"/>
              <a:t>зроблено </a:t>
            </a:r>
            <a:r>
              <a:rPr lang="uk-UA" sz="2000" dirty="0" smtClean="0"/>
              <a:t>корекції, уточнення </a:t>
            </a:r>
            <a:r>
              <a:rPr lang="uk-UA" sz="2000" dirty="0" smtClean="0"/>
              <a:t>стереотипу;</a:t>
            </a:r>
          </a:p>
          <a:p>
            <a:pPr marL="514350" indent="-514350">
              <a:buAutoNum type="arabicParenR"/>
            </a:pPr>
            <a:r>
              <a:rPr lang="uk-UA" sz="2000" dirty="0" smtClean="0"/>
              <a:t>журналіст </a:t>
            </a:r>
            <a:r>
              <a:rPr lang="uk-UA" sz="2000" dirty="0" smtClean="0"/>
              <a:t>робить акцент на індивідуалізованому зображенні факту, коли він не вписується у ряд серійних випадків</a:t>
            </a:r>
            <a:r>
              <a:rPr lang="uk-UA" sz="2000" dirty="0" smtClean="0"/>
              <a:t>;</a:t>
            </a:r>
          </a:p>
          <a:p>
            <a:pPr marL="514350" indent="-514350">
              <a:buAutoNum type="arabicParenR"/>
            </a:pPr>
            <a:r>
              <a:rPr lang="uk-UA" sz="2000" dirty="0" smtClean="0"/>
              <a:t>критика </a:t>
            </a:r>
            <a:r>
              <a:rPr lang="uk-UA" sz="2000" dirty="0" smtClean="0"/>
              <a:t>стереотипу є основним комунікативним наміром автора, який спрямований на зміну громадської думки</a:t>
            </a:r>
            <a:r>
              <a:rPr lang="uk-UA" sz="2000" dirty="0" smtClean="0"/>
              <a:t>.</a:t>
            </a:r>
            <a:endParaRPr lang="ru-RU" sz="2000" dirty="0"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ОЛЯ\Desktop\Плеханова\8.png"/>
          <p:cNvPicPr>
            <a:picLocks noChangeAspect="1" noChangeArrowheads="1"/>
          </p:cNvPicPr>
          <p:nvPr/>
        </p:nvPicPr>
        <p:blipFill>
          <a:blip r:embed="rId2" cstate="print">
            <a:duotone>
              <a:prstClr val="black"/>
              <a:schemeClr val="accent2">
                <a:lumMod val="20000"/>
                <a:lumOff val="80000"/>
                <a:tint val="45000"/>
                <a:satMod val="400000"/>
              </a:schemeClr>
            </a:duotone>
          </a:blip>
          <a:srcRect l="1841" r="1404"/>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0" y="0"/>
            <a:ext cx="9144000" cy="1417638"/>
          </a:xfrm>
        </p:spPr>
        <p:txBody>
          <a:bodyPr>
            <a:noAutofit/>
          </a:bodyPr>
          <a:lstStyle/>
          <a:p>
            <a:r>
              <a:rPr lang="uk-UA" sz="3600" b="1" dirty="0" smtClean="0"/>
              <a:t>Масова </a:t>
            </a:r>
            <a:r>
              <a:rPr lang="uk-UA" sz="3600" b="1" dirty="0" smtClean="0"/>
              <a:t>комунікація</a:t>
            </a:r>
            <a:r>
              <a:rPr lang="uk-UA" sz="2400" b="1" dirty="0" smtClean="0"/>
              <a:t/>
            </a:r>
            <a:br>
              <a:rPr lang="uk-UA" sz="2400" b="1" dirty="0" smtClean="0"/>
            </a:br>
            <a:r>
              <a:rPr lang="uk-UA" sz="2400" b="1" dirty="0" smtClean="0"/>
              <a:t>ідеальний </a:t>
            </a:r>
            <a:r>
              <a:rPr lang="uk-UA" sz="2400" b="1" dirty="0" smtClean="0"/>
              <a:t>засіб вдосконалення соціального знання, а отже – безперервного процесу корекції стереотипів.</a:t>
            </a:r>
            <a:endParaRPr lang="ru-RU" sz="2400" b="1" dirty="0"/>
          </a:p>
        </p:txBody>
      </p:sp>
      <p:sp>
        <p:nvSpPr>
          <p:cNvPr id="3" name="Содержимое 2"/>
          <p:cNvSpPr>
            <a:spLocks noGrp="1"/>
          </p:cNvSpPr>
          <p:nvPr>
            <p:ph idx="1"/>
          </p:nvPr>
        </p:nvSpPr>
        <p:spPr>
          <a:xfrm>
            <a:off x="0" y="1628800"/>
            <a:ext cx="9144000" cy="2952327"/>
          </a:xfrm>
        </p:spPr>
        <p:txBody>
          <a:bodyPr>
            <a:normAutofit/>
          </a:bodyPr>
          <a:lstStyle/>
          <a:p>
            <a:pPr algn="ctr">
              <a:buNone/>
            </a:pPr>
            <a:r>
              <a:rPr lang="uk-UA" sz="2600" dirty="0" smtClean="0"/>
              <a:t>Так, аналізуючи факти колективної чи особистої історії, автор використовує пряме протиставлення стандартній моделі </a:t>
            </a:r>
            <a:r>
              <a:rPr lang="uk-UA" sz="2600" dirty="0" smtClean="0"/>
              <a:t>ситуації:</a:t>
            </a:r>
          </a:p>
          <a:p>
            <a:pPr algn="ctr">
              <a:buNone/>
            </a:pPr>
            <a:r>
              <a:rPr lang="uk-UA" sz="2600" i="1" dirty="0" err="1" smtClean="0"/>
              <a:t>“</a:t>
            </a:r>
            <a:r>
              <a:rPr lang="uk-UA" sz="2600" i="1" dirty="0" err="1" smtClean="0">
                <a:effectLst>
                  <a:outerShdw blurRad="38100" dist="38100" dir="2700000" algn="tl">
                    <a:srgbClr val="000000">
                      <a:alpha val="43137"/>
                    </a:srgbClr>
                  </a:outerShdw>
                </a:effectLst>
              </a:rPr>
              <a:t>прийнято</a:t>
            </a:r>
            <a:r>
              <a:rPr lang="uk-UA" sz="2600" i="1" dirty="0" smtClean="0">
                <a:effectLst>
                  <a:outerShdw blurRad="38100" dist="38100" dir="2700000" algn="tl">
                    <a:srgbClr val="000000">
                      <a:alpha val="43137"/>
                    </a:srgbClr>
                  </a:outerShdw>
                </a:effectLst>
              </a:rPr>
              <a:t> </a:t>
            </a:r>
            <a:r>
              <a:rPr lang="uk-UA" sz="2600" i="1" dirty="0" smtClean="0">
                <a:effectLst>
                  <a:outerShdw blurRad="38100" dist="38100" dir="2700000" algn="tl">
                    <a:srgbClr val="000000">
                      <a:alpha val="43137"/>
                    </a:srgbClr>
                  </a:outerShdw>
                </a:effectLst>
              </a:rPr>
              <a:t>думати, але..", </a:t>
            </a:r>
            <a:r>
              <a:rPr lang="uk-UA" sz="2600" i="1" dirty="0" err="1" smtClean="0">
                <a:effectLst>
                  <a:outerShdw blurRad="38100" dist="38100" dir="2700000" algn="tl">
                    <a:srgbClr val="000000">
                      <a:alpha val="43137"/>
                    </a:srgbClr>
                  </a:outerShdw>
                </a:effectLst>
              </a:rPr>
              <a:t>“вважають</a:t>
            </a:r>
            <a:r>
              <a:rPr lang="uk-UA" sz="2600" i="1" dirty="0" smtClean="0">
                <a:effectLst>
                  <a:outerShdw blurRad="38100" dist="38100" dir="2700000" algn="tl">
                    <a:srgbClr val="000000">
                      <a:alpha val="43137"/>
                    </a:srgbClr>
                  </a:outerShdw>
                </a:effectLst>
              </a:rPr>
              <a:t>, але насправді.."; </a:t>
            </a:r>
            <a:r>
              <a:rPr lang="uk-UA" sz="2600" i="1" dirty="0" smtClean="0">
                <a:effectLst>
                  <a:outerShdw blurRad="38100" dist="38100" dir="2700000" algn="tl">
                    <a:srgbClr val="000000">
                      <a:alpha val="43137"/>
                    </a:srgbClr>
                  </a:outerShdw>
                </a:effectLst>
              </a:rPr>
              <a:t>“</a:t>
            </a:r>
            <a:r>
              <a:rPr lang="en-US" sz="2600" i="1" dirty="0" smtClean="0">
                <a:effectLst>
                  <a:outerShdw blurRad="38100" dist="38100" dir="2700000" algn="tl">
                    <a:srgbClr val="000000">
                      <a:alpha val="43137"/>
                    </a:srgbClr>
                  </a:outerShdw>
                </a:effectLst>
              </a:rPr>
              <a:t>DJ </a:t>
            </a:r>
            <a:r>
              <a:rPr lang="en-US" sz="2600" i="1" dirty="0" smtClean="0">
                <a:effectLst>
                  <a:outerShdw blurRad="38100" dist="38100" dir="2700000" algn="tl">
                    <a:srgbClr val="000000">
                      <a:alpha val="43137"/>
                    </a:srgbClr>
                  </a:outerShdw>
                </a:effectLst>
              </a:rPr>
              <a:t>Dave </a:t>
            </a:r>
            <a:r>
              <a:rPr lang="uk-UA" sz="2600" i="1" dirty="0" smtClean="0">
                <a:effectLst>
                  <a:outerShdw blurRad="38100" dist="38100" dir="2700000" algn="tl">
                    <a:srgbClr val="000000">
                      <a:alpha val="43137"/>
                    </a:srgbClr>
                  </a:outerShdw>
                </a:effectLst>
              </a:rPr>
              <a:t>зовсім не нагадує розтиражований фільмами та анекдотами стереотип естонця - блондинистого, здоровенного і трохи загальмованого".</a:t>
            </a:r>
            <a:r>
              <a:rPr lang="uk-UA" sz="2600" dirty="0" smtClean="0">
                <a:effectLst>
                  <a:outerShdw blurRad="38100" dist="38100" dir="2700000" algn="tl">
                    <a:srgbClr val="000000">
                      <a:alpha val="43137"/>
                    </a:srgbClr>
                  </a:outerShdw>
                </a:effectLst>
              </a:rPr>
              <a:t> </a:t>
            </a:r>
            <a:endParaRPr lang="ru-RU" sz="2600" dirty="0" smtClean="0">
              <a:effectLst>
                <a:outerShdw blurRad="38100" dist="38100" dir="2700000" algn="tl">
                  <a:srgbClr val="000000">
                    <a:alpha val="43137"/>
                  </a:srgbClr>
                </a:outerShdw>
              </a:effectLst>
            </a:endParaRPr>
          </a:p>
          <a:p>
            <a:endParaRPr lang="ru-RU"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ОЛЯ\Desktop\Плеханова\9.png"/>
          <p:cNvPicPr>
            <a:picLocks noChangeAspect="1" noChangeArrowheads="1"/>
          </p:cNvPicPr>
          <p:nvPr/>
        </p:nvPicPr>
        <p:blipFill>
          <a:blip r:embed="rId2" cstate="print"/>
          <a:srcRect/>
          <a:stretch>
            <a:fillRect/>
          </a:stretch>
        </p:blipFill>
        <p:spPr bwMode="auto">
          <a:xfrm>
            <a:off x="0" y="0"/>
            <a:ext cx="9144496" cy="6858000"/>
          </a:xfrm>
          <a:prstGeom prst="rect">
            <a:avLst/>
          </a:prstGeom>
          <a:noFill/>
        </p:spPr>
      </p:pic>
      <p:sp>
        <p:nvSpPr>
          <p:cNvPr id="3" name="Содержимое 2"/>
          <p:cNvSpPr>
            <a:spLocks noGrp="1"/>
          </p:cNvSpPr>
          <p:nvPr>
            <p:ph idx="1"/>
          </p:nvPr>
        </p:nvSpPr>
        <p:spPr>
          <a:xfrm>
            <a:off x="251520" y="908720"/>
            <a:ext cx="8640960" cy="5616624"/>
          </a:xfrm>
        </p:spPr>
        <p:txBody>
          <a:bodyPr>
            <a:normAutofit/>
          </a:bodyPr>
          <a:lstStyle/>
          <a:p>
            <a:pPr algn="ctr">
              <a:buNone/>
            </a:pPr>
            <a:r>
              <a:rPr lang="uk-UA" sz="3600" b="1" dirty="0" smtClean="0">
                <a:solidFill>
                  <a:schemeClr val="bg1"/>
                </a:solidFill>
              </a:rPr>
              <a:t>Стереотипний</a:t>
            </a:r>
            <a:r>
              <a:rPr lang="uk-UA" b="1" dirty="0" smtClean="0">
                <a:solidFill>
                  <a:schemeClr val="bg1"/>
                </a:solidFill>
              </a:rPr>
              <a:t> образ стає  виразом </a:t>
            </a:r>
            <a:r>
              <a:rPr lang="uk-UA" b="1" dirty="0" err="1" smtClean="0">
                <a:solidFill>
                  <a:schemeClr val="bg1"/>
                </a:solidFill>
              </a:rPr>
              <a:t>необгрунтованої</a:t>
            </a:r>
            <a:r>
              <a:rPr lang="uk-UA" b="1" dirty="0" smtClean="0">
                <a:solidFill>
                  <a:schemeClr val="bg1"/>
                </a:solidFill>
              </a:rPr>
              <a:t>, поверхової "думки", якій протиставляються "факти</a:t>
            </a:r>
            <a:r>
              <a:rPr lang="uk-UA" b="1" dirty="0" smtClean="0">
                <a:solidFill>
                  <a:schemeClr val="bg1"/>
                </a:solidFill>
              </a:rPr>
              <a:t>".</a:t>
            </a:r>
          </a:p>
          <a:p>
            <a:pPr algn="ctr">
              <a:buNone/>
            </a:pPr>
            <a:endParaRPr lang="uk-UA" b="1" i="1" dirty="0" smtClean="0">
              <a:solidFill>
                <a:schemeClr val="bg1"/>
              </a:solidFill>
            </a:endParaRPr>
          </a:p>
          <a:p>
            <a:pPr algn="ctr">
              <a:buNone/>
            </a:pPr>
            <a:r>
              <a:rPr lang="uk-UA" dirty="0" smtClean="0">
                <a:solidFill>
                  <a:schemeClr val="bg1"/>
                </a:solidFill>
              </a:rPr>
              <a:t>За </a:t>
            </a:r>
            <a:r>
              <a:rPr lang="uk-UA" dirty="0" smtClean="0">
                <a:solidFill>
                  <a:schemeClr val="bg1"/>
                </a:solidFill>
              </a:rPr>
              <a:t>принципом протиставлення стереотипу і "реальності" створюють анонси статей</a:t>
            </a:r>
            <a:r>
              <a:rPr lang="uk-UA" dirty="0" smtClean="0">
                <a:solidFill>
                  <a:schemeClr val="bg1"/>
                </a:solidFill>
              </a:rPr>
              <a:t>:</a:t>
            </a:r>
          </a:p>
          <a:p>
            <a:pPr algn="ctr">
              <a:buNone/>
            </a:pPr>
            <a:r>
              <a:rPr lang="uk-UA" sz="2000" i="1" dirty="0" smtClean="0">
                <a:solidFill>
                  <a:schemeClr val="bg1"/>
                </a:solidFill>
                <a:effectLst>
                  <a:outerShdw blurRad="38100" dist="38100" dir="2700000" algn="tl">
                    <a:srgbClr val="000000">
                      <a:alpha val="43137"/>
                    </a:srgbClr>
                  </a:outerShdw>
                </a:effectLst>
              </a:rPr>
              <a:t>"</a:t>
            </a:r>
            <a:r>
              <a:rPr lang="uk-UA" sz="2000" i="1" dirty="0" smtClean="0">
                <a:solidFill>
                  <a:schemeClr val="bg1"/>
                </a:solidFill>
                <a:effectLst>
                  <a:outerShdw blurRad="38100" dist="38100" dir="2700000" algn="tl">
                    <a:srgbClr val="000000">
                      <a:alpha val="43137"/>
                    </a:srgbClr>
                  </a:outerShdw>
                </a:effectLst>
              </a:rPr>
              <a:t>Упродовж певного часу письменниця мандрувала </a:t>
            </a:r>
            <a:r>
              <a:rPr lang="uk-UA" sz="2000" i="1" dirty="0" smtClean="0">
                <a:solidFill>
                  <a:schemeClr val="bg1"/>
                </a:solidFill>
                <a:effectLst>
                  <a:outerShdw blurRad="38100" dist="38100" dir="2700000" algn="tl">
                    <a:srgbClr val="000000">
                      <a:alpha val="43137"/>
                    </a:srgbClr>
                  </a:outerShdw>
                </a:effectLst>
              </a:rPr>
              <a:t>Німеччиною </a:t>
            </a:r>
            <a:r>
              <a:rPr lang="uk-UA" sz="2000" i="1" dirty="0" smtClean="0">
                <a:solidFill>
                  <a:schemeClr val="bg1"/>
                </a:solidFill>
                <a:effectLst>
                  <a:outerShdw blurRad="38100" dist="38100" dir="2700000" algn="tl">
                    <a:srgbClr val="000000">
                      <a:alpha val="43137"/>
                    </a:srgbClr>
                  </a:outerShdw>
                </a:effectLst>
              </a:rPr>
              <a:t>- проте не тією країною глянцевого добробуту й </a:t>
            </a:r>
            <a:r>
              <a:rPr lang="uk-UA" sz="2000" i="1" dirty="0" smtClean="0">
                <a:solidFill>
                  <a:schemeClr val="bg1"/>
                </a:solidFill>
                <a:effectLst>
                  <a:outerShdw blurRad="38100" dist="38100" dir="2700000" algn="tl">
                    <a:srgbClr val="000000">
                      <a:alpha val="43137"/>
                    </a:srgbClr>
                  </a:outerShdw>
                </a:effectLst>
              </a:rPr>
              <a:t>ідеального </a:t>
            </a:r>
            <a:r>
              <a:rPr lang="uk-UA" sz="2000" i="1" dirty="0" smtClean="0">
                <a:solidFill>
                  <a:schemeClr val="bg1"/>
                </a:solidFill>
                <a:effectLst>
                  <a:outerShdw blurRad="38100" dist="38100" dir="2700000" algn="tl">
                    <a:srgbClr val="000000">
                      <a:alpha val="43137"/>
                    </a:srgbClr>
                  </a:outerShdw>
                </a:effectLst>
              </a:rPr>
              <a:t>порядку, яку ми щодня бачимо з телеекранів, а справжнісінькою глибинкою".</a:t>
            </a:r>
            <a:endParaRPr lang="ru-RU" sz="2000" dirty="0" smtClean="0">
              <a:solidFill>
                <a:schemeClr val="bg1"/>
              </a:solidFill>
              <a:effectLst>
                <a:outerShdw blurRad="38100" dist="38100" dir="2700000" algn="tl">
                  <a:srgbClr val="000000">
                    <a:alpha val="43137"/>
                  </a:srgbClr>
                </a:outerShdw>
              </a:effectLst>
            </a:endParaRPr>
          </a:p>
          <a:p>
            <a:endParaRPr lang="ru-RU" dirty="0">
              <a:solidFill>
                <a:schemeClr val="bg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ОЛЯ\Desktop\Плеханова\13.png"/>
          <p:cNvPicPr>
            <a:picLocks noChangeAspect="1" noChangeArrowheads="1"/>
          </p:cNvPicPr>
          <p:nvPr/>
        </p:nvPicPr>
        <p:blipFill>
          <a:blip r:embed="rId2" cstate="print"/>
          <a:srcRect/>
          <a:stretch>
            <a:fillRect/>
          </a:stretch>
        </p:blipFill>
        <p:spPr bwMode="auto">
          <a:xfrm>
            <a:off x="1" y="1"/>
            <a:ext cx="9144000" cy="6857628"/>
          </a:xfrm>
          <a:prstGeom prst="rect">
            <a:avLst/>
          </a:prstGeom>
          <a:noFill/>
        </p:spPr>
      </p:pic>
      <p:sp>
        <p:nvSpPr>
          <p:cNvPr id="2" name="Заголовок 1"/>
          <p:cNvSpPr>
            <a:spLocks noGrp="1"/>
          </p:cNvSpPr>
          <p:nvPr>
            <p:ph type="title"/>
          </p:nvPr>
        </p:nvSpPr>
        <p:spPr>
          <a:xfrm>
            <a:off x="0" y="0"/>
            <a:ext cx="9144000" cy="1412776"/>
          </a:xfrm>
        </p:spPr>
        <p:txBody>
          <a:bodyPr>
            <a:noAutofit/>
          </a:bodyPr>
          <a:lstStyle/>
          <a:p>
            <a:r>
              <a:rPr lang="uk-UA" sz="3000" b="1" dirty="0" smtClean="0">
                <a:effectLst>
                  <a:outerShdw blurRad="38100" dist="38100" dir="2700000" algn="tl">
                    <a:srgbClr val="000000">
                      <a:alpha val="43137"/>
                    </a:srgbClr>
                  </a:outerShdw>
                </a:effectLst>
              </a:rPr>
              <a:t>Поширенню стереотипів протистоять такі </a:t>
            </a:r>
            <a:r>
              <a:rPr lang="uk-UA" sz="3000" b="1" dirty="0" smtClean="0">
                <a:effectLst>
                  <a:outerShdw blurRad="38100" dist="38100" dir="2700000" algn="tl">
                    <a:srgbClr val="000000">
                      <a:alpha val="43137"/>
                    </a:srgbClr>
                  </a:outerShdw>
                </a:effectLst>
              </a:rPr>
              <a:t>стратегії: </a:t>
            </a:r>
            <a:endParaRPr lang="ru-RU" sz="3000" b="1"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0" y="1268760"/>
            <a:ext cx="9144000" cy="5589240"/>
          </a:xfrm>
        </p:spPr>
        <p:txBody>
          <a:bodyPr>
            <a:normAutofit/>
          </a:bodyPr>
          <a:lstStyle/>
          <a:p>
            <a:r>
              <a:rPr lang="uk-UA" sz="2800" dirty="0" smtClean="0"/>
              <a:t>критика </a:t>
            </a:r>
            <a:r>
              <a:rPr lang="uk-UA" sz="2800" dirty="0" smtClean="0"/>
              <a:t>соціальних інститутів, які сприяють закріпленню </a:t>
            </a:r>
            <a:r>
              <a:rPr lang="uk-UA" sz="2800" dirty="0" smtClean="0"/>
              <a:t>упереджень;</a:t>
            </a:r>
          </a:p>
          <a:p>
            <a:r>
              <a:rPr lang="uk-UA" sz="2800" dirty="0" smtClean="0"/>
              <a:t>пропагування </a:t>
            </a:r>
            <a:r>
              <a:rPr lang="uk-UA" sz="2800" dirty="0" smtClean="0"/>
              <a:t>моделей толерантності, </a:t>
            </a:r>
            <a:r>
              <a:rPr lang="uk-UA" sz="2800" dirty="0" err="1" smtClean="0"/>
              <a:t>мультикультури</a:t>
            </a:r>
            <a:r>
              <a:rPr lang="uk-UA" sz="2800" dirty="0" smtClean="0"/>
              <a:t>, громадянського </a:t>
            </a:r>
            <a:r>
              <a:rPr lang="uk-UA" sz="2800" dirty="0" smtClean="0"/>
              <a:t>суспільства;</a:t>
            </a:r>
          </a:p>
          <a:p>
            <a:r>
              <a:rPr lang="uk-UA" sz="2800" dirty="0" smtClean="0"/>
              <a:t>поширення </a:t>
            </a:r>
            <a:r>
              <a:rPr lang="uk-UA" sz="2800" dirty="0" smtClean="0"/>
              <a:t>етики терпимості і гуманності на противагу категоріям домінування</a:t>
            </a:r>
            <a:r>
              <a:rPr lang="uk-UA" sz="2800" dirty="0" smtClean="0"/>
              <a:t>;</a:t>
            </a:r>
          </a:p>
          <a:p>
            <a:r>
              <a:rPr lang="uk-UA" sz="2800" dirty="0" smtClean="0"/>
              <a:t>опрацювання </a:t>
            </a:r>
            <a:r>
              <a:rPr lang="uk-UA" sz="2800" dirty="0" smtClean="0"/>
              <a:t>юридичних гарантій і громадянських норм рівності у тендерній, со­ціальній, національній сферах</a:t>
            </a:r>
            <a:r>
              <a:rPr lang="uk-UA" sz="2800" dirty="0" smtClean="0"/>
              <a:t>;</a:t>
            </a:r>
          </a:p>
          <a:p>
            <a:r>
              <a:rPr lang="uk-UA" sz="2800" dirty="0" smtClean="0"/>
              <a:t>публічний </a:t>
            </a:r>
            <a:r>
              <a:rPr lang="uk-UA" sz="2800" dirty="0" smtClean="0"/>
              <a:t>аналіз (зокрема й через медіа) фактів дискримінації меншин.</a:t>
            </a:r>
            <a:endParaRPr lang="ru-RU" sz="2800" dirty="0" smtClean="0"/>
          </a:p>
          <a:p>
            <a:endParaRPr lang="ru-RU"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ОЛЯ\Desktop\Плеханова\5.png"/>
          <p:cNvPicPr>
            <a:picLocks noChangeAspect="1" noChangeArrowheads="1"/>
          </p:cNvPicPr>
          <p:nvPr/>
        </p:nvPicPr>
        <p:blipFill>
          <a:blip r:embed="rId2" cstate="print"/>
          <a:srcRect/>
          <a:stretch>
            <a:fillRect/>
          </a:stretch>
        </p:blipFill>
        <p:spPr bwMode="auto">
          <a:xfrm>
            <a:off x="1" y="0"/>
            <a:ext cx="9144494" cy="6857999"/>
          </a:xfrm>
          <a:prstGeom prst="rect">
            <a:avLst/>
          </a:prstGeom>
          <a:noFill/>
        </p:spPr>
      </p:pic>
      <p:sp>
        <p:nvSpPr>
          <p:cNvPr id="5" name="Заголовок 4"/>
          <p:cNvSpPr>
            <a:spLocks noGrp="1"/>
          </p:cNvSpPr>
          <p:nvPr>
            <p:ph type="title"/>
          </p:nvPr>
        </p:nvSpPr>
        <p:spPr>
          <a:xfrm>
            <a:off x="251520" y="0"/>
            <a:ext cx="4176464" cy="6597352"/>
          </a:xfrm>
        </p:spPr>
        <p:txBody>
          <a:bodyPr>
            <a:noAutofit/>
          </a:bodyPr>
          <a:lstStyle/>
          <a:p>
            <a:r>
              <a:rPr lang="uk-UA" sz="3200" dirty="0" smtClean="0"/>
              <a:t>Основна вимога до терміна – він повинен бути </a:t>
            </a:r>
            <a:r>
              <a:rPr lang="uk-UA" sz="3200" i="1" dirty="0" smtClean="0">
                <a:effectLst>
                  <a:outerShdw blurRad="38100" dist="38100" dir="2700000" algn="tl">
                    <a:srgbClr val="000000">
                      <a:alpha val="43137"/>
                    </a:srgbClr>
                  </a:outerShdw>
                </a:effectLst>
              </a:rPr>
              <a:t>однозначним</a:t>
            </a:r>
            <a:r>
              <a:rPr lang="uk-UA" sz="3200" dirty="0" smtClean="0"/>
              <a:t> у межах однієї термінологічної системи, оскільки полісемія </a:t>
            </a:r>
            <a:r>
              <a:rPr lang="uk-UA" sz="3200" dirty="0" smtClean="0"/>
              <a:t>призводить </a:t>
            </a:r>
            <a:r>
              <a:rPr lang="uk-UA" sz="3200" dirty="0" smtClean="0"/>
              <a:t>до </a:t>
            </a:r>
            <a:r>
              <a:rPr lang="uk-UA" sz="3200" dirty="0" smtClean="0"/>
              <a:t>плутанини.</a:t>
            </a:r>
            <a:r>
              <a:rPr lang="uk-UA" sz="2800" dirty="0" smtClean="0"/>
              <a:t/>
            </a:r>
            <a:br>
              <a:rPr lang="uk-UA" sz="2800" dirty="0" smtClean="0"/>
            </a:br>
            <a:r>
              <a:rPr lang="uk-UA" sz="2800" dirty="0" smtClean="0"/>
              <a:t/>
            </a:r>
            <a:br>
              <a:rPr lang="uk-UA" sz="2800" dirty="0" smtClean="0"/>
            </a:br>
            <a:r>
              <a:rPr lang="uk-UA" sz="2800" dirty="0" smtClean="0"/>
              <a:t>Хоча </a:t>
            </a:r>
            <a:r>
              <a:rPr lang="uk-UA" sz="2800" dirty="0" smtClean="0"/>
              <a:t>треба сказати, що саме слово термін має у Словнику кілька значень: </a:t>
            </a:r>
            <a:endParaRPr lang="ru-RU" sz="2800" dirty="0"/>
          </a:p>
        </p:txBody>
      </p:sp>
      <p:sp>
        <p:nvSpPr>
          <p:cNvPr id="7" name="Содержимое 6"/>
          <p:cNvSpPr>
            <a:spLocks noGrp="1"/>
          </p:cNvSpPr>
          <p:nvPr>
            <p:ph sz="half" idx="2"/>
          </p:nvPr>
        </p:nvSpPr>
        <p:spPr>
          <a:xfrm>
            <a:off x="4788024" y="548680"/>
            <a:ext cx="4104456" cy="6048672"/>
          </a:xfrm>
        </p:spPr>
        <p:txBody>
          <a:bodyPr>
            <a:normAutofit lnSpcReduction="10000"/>
          </a:bodyPr>
          <a:lstStyle/>
          <a:p>
            <a:pPr marL="514350" indent="-514350">
              <a:buAutoNum type="arabicParenR"/>
            </a:pPr>
            <a:r>
              <a:rPr lang="uk-UA" dirty="0" smtClean="0"/>
              <a:t>слово </a:t>
            </a:r>
            <a:r>
              <a:rPr lang="uk-UA" dirty="0" smtClean="0"/>
              <a:t>або словосполучення, що означає чітко окреслене спеціальне поняття якої-небудь галузі науки, техніки, мистецтва, суспільного </a:t>
            </a:r>
            <a:r>
              <a:rPr lang="uk-UA" dirty="0" smtClean="0"/>
              <a:t>життя.</a:t>
            </a:r>
          </a:p>
          <a:p>
            <a:pPr marL="514350" indent="-514350">
              <a:buAutoNum type="arabicParenR"/>
            </a:pPr>
            <a:r>
              <a:rPr lang="uk-UA" dirty="0" smtClean="0"/>
              <a:t>Будь-яке </a:t>
            </a:r>
            <a:r>
              <a:rPr lang="uk-UA" dirty="0" smtClean="0"/>
              <a:t>слово або вислів. Крім того, це слово має омонім, що має значення </a:t>
            </a:r>
            <a:r>
              <a:rPr lang="uk-UA" dirty="0" err="1" smtClean="0"/>
              <a:t>“відрізок</a:t>
            </a:r>
            <a:r>
              <a:rPr lang="uk-UA" dirty="0" smtClean="0"/>
              <a:t>, проміжок </a:t>
            </a:r>
            <a:r>
              <a:rPr lang="uk-UA" dirty="0" err="1" smtClean="0"/>
              <a:t>часу”</a:t>
            </a:r>
            <a:r>
              <a:rPr lang="uk-UA" dirty="0" smtClean="0"/>
              <a:t>. </a:t>
            </a: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ОЛЯ\Desktop\Плеханова\4.png"/>
          <p:cNvPicPr>
            <a:picLocks noChangeAspect="1" noChangeArrowheads="1"/>
          </p:cNvPicPr>
          <p:nvPr/>
        </p:nvPicPr>
        <p:blipFill>
          <a:blip r:embed="rId2" cstate="print"/>
          <a:srcRect/>
          <a:stretch>
            <a:fillRect/>
          </a:stretch>
        </p:blipFill>
        <p:spPr bwMode="auto">
          <a:xfrm>
            <a:off x="1" y="0"/>
            <a:ext cx="9144496" cy="6858000"/>
          </a:xfrm>
          <a:prstGeom prst="rect">
            <a:avLst/>
          </a:prstGeom>
          <a:noFill/>
        </p:spPr>
      </p:pic>
      <p:sp>
        <p:nvSpPr>
          <p:cNvPr id="2" name="Заголовок 1"/>
          <p:cNvSpPr>
            <a:spLocks noGrp="1"/>
          </p:cNvSpPr>
          <p:nvPr>
            <p:ph type="title"/>
          </p:nvPr>
        </p:nvSpPr>
        <p:spPr>
          <a:xfrm>
            <a:off x="0" y="1556792"/>
            <a:ext cx="9144000" cy="4581128"/>
          </a:xfrm>
        </p:spPr>
        <p:txBody>
          <a:bodyPr>
            <a:normAutofit/>
          </a:bodyPr>
          <a:lstStyle/>
          <a:p>
            <a:r>
              <a:rPr lang="uk-UA" sz="6600" b="1" i="1" dirty="0" smtClean="0">
                <a:solidFill>
                  <a:schemeClr val="bg1"/>
                </a:solidFill>
                <a:effectLst>
                  <a:outerShdw blurRad="38100" dist="38100" dir="2700000" algn="tl">
                    <a:srgbClr val="000000">
                      <a:alpha val="43137"/>
                    </a:srgbClr>
                  </a:outerShdw>
                </a:effectLst>
              </a:rPr>
              <a:t>Терміни-дублети</a:t>
            </a:r>
            <a:r>
              <a:rPr lang="uk-UA" b="1" i="1" dirty="0" smtClean="0">
                <a:solidFill>
                  <a:schemeClr val="bg1"/>
                </a:solidFill>
              </a:rPr>
              <a:t/>
            </a:r>
            <a:br>
              <a:rPr lang="uk-UA" b="1" i="1" dirty="0" smtClean="0">
                <a:solidFill>
                  <a:schemeClr val="bg1"/>
                </a:solidFill>
              </a:rPr>
            </a:br>
            <a:r>
              <a:rPr lang="uk-UA" sz="2800" dirty="0" smtClean="0"/>
              <a:t>Нерідко </a:t>
            </a:r>
            <a:r>
              <a:rPr lang="uk-UA" sz="2800" dirty="0" smtClean="0"/>
              <a:t>до терміна іншомовного походження виникає синонім, створений на рідному </a:t>
            </a:r>
            <a:r>
              <a:rPr lang="uk-UA" sz="2800" dirty="0" err="1" smtClean="0"/>
              <a:t>грунті</a:t>
            </a:r>
            <a:r>
              <a:rPr lang="uk-UA" sz="2800" dirty="0" smtClean="0"/>
              <a:t>:</a:t>
            </a:r>
            <a:r>
              <a:rPr lang="uk-UA" dirty="0" smtClean="0">
                <a:solidFill>
                  <a:schemeClr val="bg1"/>
                </a:solidFill>
              </a:rPr>
              <a:t/>
            </a:r>
            <a:br>
              <a:rPr lang="uk-UA" dirty="0" smtClean="0">
                <a:solidFill>
                  <a:schemeClr val="bg1"/>
                </a:solidFill>
              </a:rPr>
            </a:br>
            <a:r>
              <a:rPr lang="uk-UA" sz="3600" i="1" dirty="0" smtClean="0">
                <a:solidFill>
                  <a:schemeClr val="bg1"/>
                </a:solidFill>
                <a:effectLst>
                  <a:outerShdw blurRad="38100" dist="38100" dir="2700000" algn="tl">
                    <a:srgbClr val="000000">
                      <a:alpha val="43137"/>
                    </a:srgbClr>
                  </a:outerShdw>
                </a:effectLst>
              </a:rPr>
              <a:t>алфавіт </a:t>
            </a:r>
            <a:r>
              <a:rPr lang="uk-UA" sz="3600" i="1" dirty="0" smtClean="0">
                <a:solidFill>
                  <a:schemeClr val="bg1"/>
                </a:solidFill>
                <a:effectLst>
                  <a:outerShdw blurRad="38100" dist="38100" dir="2700000" algn="tl">
                    <a:srgbClr val="000000">
                      <a:alpha val="43137"/>
                    </a:srgbClr>
                  </a:outerShdw>
                </a:effectLst>
              </a:rPr>
              <a:t>– азбука – </a:t>
            </a:r>
            <a:r>
              <a:rPr lang="uk-UA" sz="3600" i="1" dirty="0" smtClean="0">
                <a:solidFill>
                  <a:schemeClr val="bg1"/>
                </a:solidFill>
                <a:effectLst>
                  <a:outerShdw blurRad="38100" dist="38100" dir="2700000" algn="tl">
                    <a:srgbClr val="000000">
                      <a:alpha val="43137"/>
                    </a:srgbClr>
                  </a:outerShdw>
                </a:effectLst>
              </a:rPr>
              <a:t>абетка,</a:t>
            </a:r>
            <a:br>
              <a:rPr lang="uk-UA" sz="3600" i="1" dirty="0" smtClean="0">
                <a:solidFill>
                  <a:schemeClr val="bg1"/>
                </a:solidFill>
                <a:effectLst>
                  <a:outerShdw blurRad="38100" dist="38100" dir="2700000" algn="tl">
                    <a:srgbClr val="000000">
                      <a:alpha val="43137"/>
                    </a:srgbClr>
                  </a:outerShdw>
                </a:effectLst>
              </a:rPr>
            </a:br>
            <a:r>
              <a:rPr lang="uk-UA" sz="3600" i="1" dirty="0" smtClean="0">
                <a:solidFill>
                  <a:schemeClr val="bg1"/>
                </a:solidFill>
                <a:effectLst>
                  <a:outerShdw blurRad="38100" dist="38100" dir="2700000" algn="tl">
                    <a:srgbClr val="000000">
                      <a:alpha val="43137"/>
                    </a:srgbClr>
                  </a:outerShdw>
                </a:effectLst>
              </a:rPr>
              <a:t>протетичний </a:t>
            </a:r>
            <a:r>
              <a:rPr lang="uk-UA" sz="3600" i="1" dirty="0" smtClean="0">
                <a:solidFill>
                  <a:schemeClr val="bg1"/>
                </a:solidFill>
                <a:effectLst>
                  <a:outerShdw blurRad="38100" dist="38100" dir="2700000" algn="tl">
                    <a:srgbClr val="000000">
                      <a:alpha val="43137"/>
                    </a:srgbClr>
                  </a:outerShdw>
                </a:effectLst>
              </a:rPr>
              <a:t>– приставний, процент – відсоток</a:t>
            </a:r>
            <a:r>
              <a:rPr lang="uk-UA" sz="3600" dirty="0" smtClean="0">
                <a:solidFill>
                  <a:schemeClr val="bg1"/>
                </a:solidFill>
                <a:effectLst>
                  <a:outerShdw blurRad="38100" dist="38100" dir="2700000" algn="tl">
                    <a:srgbClr val="000000">
                      <a:alpha val="43137"/>
                    </a:srgbClr>
                  </a:outerShdw>
                </a:effectLst>
              </a:rPr>
              <a:t>.</a:t>
            </a:r>
            <a:endParaRPr lang="ru-RU" dirty="0">
              <a:solidFill>
                <a:schemeClr val="bg1"/>
              </a:solidFill>
              <a:effectLst>
                <a:outerShdw blurRad="38100" dist="38100" dir="2700000" algn="tl">
                  <a:srgbClr val="000000">
                    <a:alpha val="43137"/>
                  </a:srgbClr>
                </a:outerShdw>
              </a:effectLs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ОЛЯ\Desktop\Плеханова\7.png"/>
          <p:cNvPicPr>
            <a:picLocks noChangeAspect="1" noChangeArrowheads="1"/>
          </p:cNvPicPr>
          <p:nvPr/>
        </p:nvPicPr>
        <p:blipFill>
          <a:blip r:embed="rId2" cstate="print"/>
          <a:srcRect/>
          <a:stretch>
            <a:fillRect/>
          </a:stretch>
        </p:blipFill>
        <p:spPr bwMode="auto">
          <a:xfrm>
            <a:off x="0" y="1"/>
            <a:ext cx="9144495" cy="6857999"/>
          </a:xfrm>
          <a:prstGeom prst="rect">
            <a:avLst/>
          </a:prstGeom>
          <a:noFill/>
        </p:spPr>
      </p:pic>
      <p:sp>
        <p:nvSpPr>
          <p:cNvPr id="2" name="Заголовок 1"/>
          <p:cNvSpPr>
            <a:spLocks noGrp="1"/>
          </p:cNvSpPr>
          <p:nvPr>
            <p:ph type="title"/>
          </p:nvPr>
        </p:nvSpPr>
        <p:spPr>
          <a:xfrm>
            <a:off x="1403648" y="1556792"/>
            <a:ext cx="6408712" cy="3672408"/>
          </a:xfrm>
        </p:spPr>
        <p:txBody>
          <a:bodyPr>
            <a:noAutofit/>
          </a:bodyPr>
          <a:lstStyle/>
          <a:p>
            <a:r>
              <a:rPr lang="uk-UA" sz="3200" dirty="0" smtClean="0"/>
              <a:t>Терміни поділяються на </a:t>
            </a:r>
            <a:r>
              <a:rPr lang="uk-UA" sz="3200" b="1" i="1" dirty="0" smtClean="0">
                <a:effectLst>
                  <a:outerShdw blurRad="38100" dist="38100" dir="2700000" algn="tl">
                    <a:srgbClr val="000000">
                      <a:alpha val="43137"/>
                    </a:srgbClr>
                  </a:outerShdw>
                </a:effectLst>
              </a:rPr>
              <a:t>загальновживані</a:t>
            </a:r>
            <a:r>
              <a:rPr lang="uk-UA" sz="3200" dirty="0" smtClean="0"/>
              <a:t/>
            </a:r>
            <a:br>
              <a:rPr lang="uk-UA" sz="3200" dirty="0" smtClean="0"/>
            </a:br>
            <a:r>
              <a:rPr lang="uk-UA" sz="2400" dirty="0" smtClean="0"/>
              <a:t>(</a:t>
            </a:r>
            <a:r>
              <a:rPr lang="uk-UA" sz="2400" i="1" dirty="0" smtClean="0">
                <a:effectLst>
                  <a:outerShdw blurRad="38100" dist="38100" dir="2700000" algn="tl">
                    <a:srgbClr val="000000">
                      <a:alpha val="43137"/>
                    </a:srgbClr>
                  </a:outerShdw>
                </a:effectLst>
              </a:rPr>
              <a:t>ідея</a:t>
            </a:r>
            <a:r>
              <a:rPr lang="uk-UA" sz="2400" i="1" dirty="0" smtClean="0">
                <a:effectLst>
                  <a:outerShdw blurRad="38100" dist="38100" dir="2700000" algn="tl">
                    <a:srgbClr val="000000">
                      <a:alpha val="43137"/>
                    </a:srgbClr>
                  </a:outerShdw>
                </a:effectLst>
              </a:rPr>
              <a:t>, гіпотеза, формула</a:t>
            </a:r>
            <a:r>
              <a:rPr lang="uk-UA" sz="2400" dirty="0" smtClean="0"/>
              <a:t>) </a:t>
            </a:r>
            <a:r>
              <a:rPr lang="uk-UA" sz="3200" dirty="0" smtClean="0"/>
              <a:t>та </a:t>
            </a:r>
            <a:r>
              <a:rPr lang="uk-UA" sz="3200" b="1" i="1" dirty="0" smtClean="0">
                <a:effectLst>
                  <a:outerShdw blurRad="38100" dist="38100" dir="2700000" algn="tl">
                    <a:srgbClr val="000000">
                      <a:alpha val="43137"/>
                    </a:srgbClr>
                  </a:outerShdw>
                </a:effectLst>
              </a:rPr>
              <a:t>вузькоспеціальні,</a:t>
            </a:r>
            <a:r>
              <a:rPr lang="uk-UA" sz="3200" dirty="0" smtClean="0">
                <a:effectLst>
                  <a:outerShdw blurRad="38100" dist="38100" dir="2700000" algn="tl">
                    <a:srgbClr val="000000">
                      <a:alpha val="43137"/>
                    </a:srgbClr>
                  </a:outerShdw>
                </a:effectLst>
              </a:rPr>
              <a:t> </a:t>
            </a:r>
            <a:r>
              <a:rPr lang="uk-UA" sz="3200" dirty="0" smtClean="0"/>
              <a:t>вживані в якійсь одній галузі </a:t>
            </a:r>
            <a:r>
              <a:rPr lang="uk-UA" sz="3200" dirty="0" smtClean="0"/>
              <a:t>науки</a:t>
            </a:r>
            <a:br>
              <a:rPr lang="uk-UA" sz="3200" dirty="0" smtClean="0"/>
            </a:br>
            <a:r>
              <a:rPr lang="uk-UA" sz="2400" dirty="0" smtClean="0"/>
              <a:t>(</a:t>
            </a:r>
            <a:r>
              <a:rPr lang="uk-UA" sz="2400" i="1" dirty="0" smtClean="0">
                <a:effectLst>
                  <a:outerShdw blurRad="38100" dist="38100" dir="2700000" algn="tl">
                    <a:srgbClr val="000000">
                      <a:alpha val="43137"/>
                    </a:srgbClr>
                  </a:outerShdw>
                </a:effectLst>
              </a:rPr>
              <a:t>дифузія</a:t>
            </a:r>
            <a:r>
              <a:rPr lang="uk-UA" sz="2400" i="1" dirty="0" smtClean="0">
                <a:effectLst>
                  <a:outerShdw blurRad="38100" dist="38100" dir="2700000" algn="tl">
                    <a:srgbClr val="000000">
                      <a:alpha val="43137"/>
                    </a:srgbClr>
                  </a:outerShdw>
                </a:effectLst>
              </a:rPr>
              <a:t>, метаболізм,  евфемізм, субстрат</a:t>
            </a:r>
            <a:r>
              <a:rPr lang="uk-UA" sz="2400" dirty="0" smtClean="0"/>
              <a:t>).</a:t>
            </a:r>
            <a:endParaRPr lang="ru-RU" sz="3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ОЛЯ\Desktop\Плеханова\6.png"/>
          <p:cNvPicPr>
            <a:picLocks noChangeAspect="1" noChangeArrowheads="1"/>
          </p:cNvPicPr>
          <p:nvPr/>
        </p:nvPicPr>
        <p:blipFill>
          <a:blip r:embed="rId2" cstate="print"/>
          <a:srcRect/>
          <a:stretch>
            <a:fillRect/>
          </a:stretch>
        </p:blipFill>
        <p:spPr bwMode="auto">
          <a:xfrm>
            <a:off x="1" y="0"/>
            <a:ext cx="9144496" cy="6858000"/>
          </a:xfrm>
          <a:prstGeom prst="rect">
            <a:avLst/>
          </a:prstGeom>
          <a:noFill/>
        </p:spPr>
      </p:pic>
      <p:sp>
        <p:nvSpPr>
          <p:cNvPr id="2" name="Заголовок 1"/>
          <p:cNvSpPr>
            <a:spLocks noGrp="1"/>
          </p:cNvSpPr>
          <p:nvPr>
            <p:ph type="title"/>
          </p:nvPr>
        </p:nvSpPr>
        <p:spPr>
          <a:xfrm>
            <a:off x="179512" y="188640"/>
            <a:ext cx="5112568" cy="6669360"/>
          </a:xfrm>
        </p:spPr>
        <p:txBody>
          <a:bodyPr>
            <a:noAutofit/>
          </a:bodyPr>
          <a:lstStyle/>
          <a:p>
            <a:r>
              <a:rPr lang="uk-UA" sz="4000" dirty="0" smtClean="0">
                <a:solidFill>
                  <a:schemeClr val="bg1"/>
                </a:solidFill>
              </a:rPr>
              <a:t>Від термінів треба відрізняти </a:t>
            </a:r>
            <a:r>
              <a:rPr lang="uk-UA" sz="4000" b="1" i="1" dirty="0" smtClean="0">
                <a:solidFill>
                  <a:schemeClr val="bg1"/>
                </a:solidFill>
                <a:effectLst>
                  <a:outerShdw blurRad="38100" dist="38100" dir="2700000" algn="tl">
                    <a:srgbClr val="000000">
                      <a:alpha val="43137"/>
                    </a:srgbClr>
                  </a:outerShdw>
                </a:effectLst>
              </a:rPr>
              <a:t>номенклатурні назви</a:t>
            </a:r>
            <a:r>
              <a:rPr lang="uk-UA" sz="4000" dirty="0" smtClean="0">
                <a:solidFill>
                  <a:schemeClr val="bg1"/>
                </a:solidFill>
              </a:rPr>
              <a:t> </a:t>
            </a:r>
            <a:r>
              <a:rPr lang="uk-UA" sz="2400" dirty="0" smtClean="0">
                <a:solidFill>
                  <a:schemeClr val="bg1"/>
                </a:solidFill>
              </a:rPr>
              <a:t>(лат. </a:t>
            </a:r>
            <a:r>
              <a:rPr lang="uk-UA" sz="2400" dirty="0" err="1" smtClean="0">
                <a:solidFill>
                  <a:schemeClr val="bg1"/>
                </a:solidFill>
              </a:rPr>
              <a:t>“перелік</a:t>
            </a:r>
            <a:r>
              <a:rPr lang="uk-UA" sz="2400" dirty="0" smtClean="0">
                <a:solidFill>
                  <a:schemeClr val="bg1"/>
                </a:solidFill>
              </a:rPr>
              <a:t>, </a:t>
            </a:r>
            <a:r>
              <a:rPr lang="uk-UA" sz="2400" dirty="0" err="1" smtClean="0">
                <a:solidFill>
                  <a:schemeClr val="bg1"/>
                </a:solidFill>
              </a:rPr>
              <a:t>список</a:t>
            </a:r>
            <a:r>
              <a:rPr lang="uk-UA" sz="2400" dirty="0" err="1" smtClean="0">
                <a:solidFill>
                  <a:schemeClr val="bg1"/>
                </a:solidFill>
              </a:rPr>
              <a:t>”</a:t>
            </a:r>
            <a:r>
              <a:rPr lang="uk-UA" sz="2400" dirty="0" smtClean="0">
                <a:solidFill>
                  <a:schemeClr val="bg1"/>
                </a:solidFill>
              </a:rPr>
              <a:t>).</a:t>
            </a:r>
            <a:br>
              <a:rPr lang="uk-UA" sz="2400" dirty="0" smtClean="0">
                <a:solidFill>
                  <a:schemeClr val="bg1"/>
                </a:solidFill>
              </a:rPr>
            </a:br>
            <a:r>
              <a:rPr lang="uk-UA" sz="800" dirty="0" smtClean="0">
                <a:solidFill>
                  <a:schemeClr val="bg1"/>
                </a:solidFill>
              </a:rPr>
              <a:t/>
            </a:r>
            <a:br>
              <a:rPr lang="uk-UA" sz="800" dirty="0" smtClean="0">
                <a:solidFill>
                  <a:schemeClr val="bg1"/>
                </a:solidFill>
              </a:rPr>
            </a:br>
            <a:r>
              <a:rPr lang="uk-UA" sz="800" dirty="0" smtClean="0">
                <a:solidFill>
                  <a:schemeClr val="bg1"/>
                </a:solidFill>
              </a:rPr>
              <a:t/>
            </a:r>
            <a:br>
              <a:rPr lang="uk-UA" sz="800" dirty="0" smtClean="0">
                <a:solidFill>
                  <a:schemeClr val="bg1"/>
                </a:solidFill>
              </a:rPr>
            </a:br>
            <a:r>
              <a:rPr lang="uk-UA" sz="800" dirty="0" smtClean="0">
                <a:solidFill>
                  <a:schemeClr val="bg1"/>
                </a:solidFill>
              </a:rPr>
              <a:t/>
            </a:r>
            <a:br>
              <a:rPr lang="uk-UA" sz="800" dirty="0" smtClean="0">
                <a:solidFill>
                  <a:schemeClr val="bg1"/>
                </a:solidFill>
              </a:rPr>
            </a:br>
            <a:r>
              <a:rPr lang="uk-UA" sz="800" dirty="0" smtClean="0">
                <a:solidFill>
                  <a:schemeClr val="bg1"/>
                </a:solidFill>
              </a:rPr>
              <a:t/>
            </a:r>
            <a:br>
              <a:rPr lang="uk-UA" sz="800" dirty="0" smtClean="0">
                <a:solidFill>
                  <a:schemeClr val="bg1"/>
                </a:solidFill>
              </a:rPr>
            </a:br>
            <a:r>
              <a:rPr lang="uk-UA" sz="800" dirty="0" smtClean="0">
                <a:solidFill>
                  <a:schemeClr val="bg1"/>
                </a:solidFill>
              </a:rPr>
              <a:t/>
            </a:r>
            <a:br>
              <a:rPr lang="uk-UA" sz="800" dirty="0" smtClean="0">
                <a:solidFill>
                  <a:schemeClr val="bg1"/>
                </a:solidFill>
              </a:rPr>
            </a:br>
            <a:r>
              <a:rPr lang="uk-UA" sz="800" dirty="0" smtClean="0">
                <a:solidFill>
                  <a:schemeClr val="bg1"/>
                </a:solidFill>
              </a:rPr>
              <a:t/>
            </a:r>
            <a:br>
              <a:rPr lang="uk-UA" sz="800" dirty="0" smtClean="0">
                <a:solidFill>
                  <a:schemeClr val="bg1"/>
                </a:solidFill>
              </a:rPr>
            </a:br>
            <a:r>
              <a:rPr lang="uk-UA" sz="2400" dirty="0" smtClean="0">
                <a:solidFill>
                  <a:schemeClr val="bg1"/>
                </a:solidFill>
              </a:rPr>
              <a:t/>
            </a:r>
            <a:br>
              <a:rPr lang="uk-UA" sz="2400" dirty="0" smtClean="0">
                <a:solidFill>
                  <a:schemeClr val="bg1"/>
                </a:solidFill>
              </a:rPr>
            </a:br>
            <a:r>
              <a:rPr lang="uk-UA" sz="2400" dirty="0" smtClean="0">
                <a:solidFill>
                  <a:schemeClr val="bg1"/>
                </a:solidFill>
              </a:rPr>
              <a:t>Напр</a:t>
            </a:r>
            <a:r>
              <a:rPr lang="uk-UA" sz="2400" dirty="0" smtClean="0">
                <a:solidFill>
                  <a:schemeClr val="bg1"/>
                </a:solidFill>
              </a:rPr>
              <a:t>.: </a:t>
            </a:r>
            <a:r>
              <a:rPr lang="uk-UA" sz="2400" i="1" dirty="0" smtClean="0">
                <a:solidFill>
                  <a:schemeClr val="bg1"/>
                </a:solidFill>
                <a:effectLst>
                  <a:outerShdw blurRad="38100" dist="38100" dir="2700000" algn="tl">
                    <a:srgbClr val="000000">
                      <a:alpha val="43137"/>
                    </a:srgbClr>
                  </a:outerShdw>
                </a:effectLst>
              </a:rPr>
              <a:t>Крим, Корсика, </a:t>
            </a:r>
            <a:r>
              <a:rPr lang="uk-UA" sz="2400" i="1" dirty="0" smtClean="0">
                <a:solidFill>
                  <a:schemeClr val="bg1"/>
                </a:solidFill>
                <a:effectLst>
                  <a:outerShdw blurRad="38100" dist="38100" dir="2700000" algn="tl">
                    <a:srgbClr val="000000">
                      <a:alpha val="43137"/>
                    </a:srgbClr>
                  </a:outerShdw>
                </a:effectLst>
              </a:rPr>
              <a:t>Сардинія</a:t>
            </a:r>
            <a:r>
              <a:rPr lang="uk-UA" sz="2400" dirty="0" smtClean="0">
                <a:solidFill>
                  <a:schemeClr val="bg1"/>
                </a:solidFill>
              </a:rPr>
              <a:t>.</a:t>
            </a:r>
            <a:br>
              <a:rPr lang="uk-UA" sz="2400" dirty="0" smtClean="0">
                <a:solidFill>
                  <a:schemeClr val="bg1"/>
                </a:solidFill>
              </a:rPr>
            </a:br>
            <a:r>
              <a:rPr lang="uk-UA" sz="2400" dirty="0" smtClean="0">
                <a:solidFill>
                  <a:schemeClr val="bg1"/>
                </a:solidFill>
              </a:rPr>
              <a:t>У </a:t>
            </a:r>
            <a:r>
              <a:rPr lang="uk-UA" sz="2400" dirty="0" smtClean="0">
                <a:solidFill>
                  <a:schemeClr val="bg1"/>
                </a:solidFill>
              </a:rPr>
              <a:t>ботаніці терміни – </a:t>
            </a:r>
            <a:r>
              <a:rPr lang="uk-UA" sz="2400" i="1" dirty="0" smtClean="0">
                <a:solidFill>
                  <a:schemeClr val="bg1"/>
                </a:solidFill>
                <a:effectLst>
                  <a:outerShdw blurRad="38100" dist="38100" dir="2700000" algn="tl">
                    <a:srgbClr val="000000">
                      <a:alpha val="43137"/>
                    </a:srgbClr>
                  </a:outerShdw>
                </a:effectLst>
              </a:rPr>
              <a:t>вегетація, </a:t>
            </a:r>
            <a:r>
              <a:rPr lang="uk-UA" sz="2400" i="1" dirty="0" smtClean="0">
                <a:solidFill>
                  <a:schemeClr val="bg1"/>
                </a:solidFill>
                <a:effectLst>
                  <a:outerShdw blurRad="38100" dist="38100" dir="2700000" algn="tl">
                    <a:srgbClr val="000000">
                      <a:alpha val="43137"/>
                    </a:srgbClr>
                  </a:outerShdw>
                </a:effectLst>
              </a:rPr>
              <a:t>квітконосни</a:t>
            </a:r>
            <a:r>
              <a:rPr lang="uk-UA" sz="2400" i="1" dirty="0" smtClean="0">
                <a:solidFill>
                  <a:schemeClr val="bg1"/>
                </a:solidFill>
              </a:rPr>
              <a:t>й</a:t>
            </a:r>
            <a:r>
              <a:rPr lang="uk-UA" sz="2400" dirty="0" smtClean="0">
                <a:solidFill>
                  <a:schemeClr val="bg1"/>
                </a:solidFill>
              </a:rPr>
              <a:t>;</a:t>
            </a:r>
            <a:br>
              <a:rPr lang="uk-UA" sz="2400" dirty="0" smtClean="0">
                <a:solidFill>
                  <a:schemeClr val="bg1"/>
                </a:solidFill>
              </a:rPr>
            </a:br>
            <a:r>
              <a:rPr lang="uk-UA" sz="2400" dirty="0" smtClean="0">
                <a:solidFill>
                  <a:schemeClr val="bg1"/>
                </a:solidFill>
              </a:rPr>
              <a:t>номенклатурні </a:t>
            </a:r>
            <a:r>
              <a:rPr lang="uk-UA" sz="2400" dirty="0" smtClean="0">
                <a:solidFill>
                  <a:schemeClr val="bg1"/>
                </a:solidFill>
              </a:rPr>
              <a:t>назви – </a:t>
            </a:r>
            <a:r>
              <a:rPr lang="uk-UA" sz="2400" i="1" dirty="0" smtClean="0">
                <a:solidFill>
                  <a:schemeClr val="bg1"/>
                </a:solidFill>
                <a:effectLst>
                  <a:outerShdw blurRad="38100" dist="38100" dir="2700000" algn="tl">
                    <a:srgbClr val="000000">
                      <a:alpha val="43137"/>
                    </a:srgbClr>
                  </a:outerShdw>
                </a:effectLst>
              </a:rPr>
              <a:t>ялина, сосна, троянда, шипшина</a:t>
            </a:r>
            <a:r>
              <a:rPr lang="uk-UA" sz="2400" dirty="0" smtClean="0">
                <a:solidFill>
                  <a:schemeClr val="bg1"/>
                </a:solidFill>
                <a:effectLst>
                  <a:outerShdw blurRad="38100" dist="38100" dir="2700000" algn="tl">
                    <a:srgbClr val="000000">
                      <a:alpha val="43137"/>
                    </a:srgbClr>
                  </a:outerShdw>
                </a:effectLst>
              </a:rPr>
              <a:t>. </a:t>
            </a:r>
            <a:r>
              <a:rPr lang="ru-RU" sz="2400" dirty="0" smtClean="0">
                <a:solidFill>
                  <a:schemeClr val="bg1"/>
                </a:solidFill>
              </a:rPr>
              <a:t/>
            </a:r>
            <a:br>
              <a:rPr lang="ru-RU" sz="2400" dirty="0" smtClean="0">
                <a:solidFill>
                  <a:schemeClr val="bg1"/>
                </a:solidFill>
              </a:rPr>
            </a:br>
            <a:endParaRPr lang="ru-RU" sz="2400"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ОЛЯ\Desktop\Плеханова\8.png"/>
          <p:cNvPicPr>
            <a:picLocks noChangeAspect="1" noChangeArrowheads="1"/>
          </p:cNvPicPr>
          <p:nvPr/>
        </p:nvPicPr>
        <p:blipFill>
          <a:blip r:embed="rId2" cstate="print">
            <a:duotone>
              <a:prstClr val="black"/>
              <a:schemeClr val="accent2">
                <a:lumMod val="20000"/>
                <a:lumOff val="80000"/>
                <a:tint val="45000"/>
                <a:satMod val="400000"/>
              </a:schemeClr>
            </a:duotone>
          </a:blip>
          <a:srcRect l="1841" r="1404"/>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179512" y="332656"/>
            <a:ext cx="8712968" cy="4176464"/>
          </a:xfrm>
        </p:spPr>
        <p:txBody>
          <a:bodyPr>
            <a:normAutofit fontScale="90000"/>
          </a:bodyPr>
          <a:lstStyle/>
          <a:p>
            <a:r>
              <a:rPr lang="uk-UA" sz="4000" b="1" dirty="0" smtClean="0"/>
              <a:t>У </a:t>
            </a:r>
            <a:r>
              <a:rPr lang="uk-UA" sz="4000" b="1" dirty="0" smtClean="0"/>
              <a:t>науковому стилі терміни, що виникли шляхом метафоризації, втрачають образність під </a:t>
            </a:r>
            <a:r>
              <a:rPr lang="uk-UA" sz="4000" b="1" dirty="0" err="1" smtClean="0"/>
              <a:t>упливом</a:t>
            </a:r>
            <a:r>
              <a:rPr lang="uk-UA" sz="4000" b="1" dirty="0" smtClean="0"/>
              <a:t> </a:t>
            </a:r>
            <a:r>
              <a:rPr lang="uk-UA" sz="4000" b="1" dirty="0" smtClean="0"/>
              <a:t>контексту:</a:t>
            </a:r>
            <a:r>
              <a:rPr lang="uk-UA" dirty="0" smtClean="0"/>
              <a:t/>
            </a:r>
            <a:br>
              <a:rPr lang="uk-UA" dirty="0" smtClean="0"/>
            </a:br>
            <a:r>
              <a:rPr lang="uk-UA" dirty="0" smtClean="0"/>
              <a:t/>
            </a:r>
            <a:br>
              <a:rPr lang="uk-UA" dirty="0" smtClean="0"/>
            </a:br>
            <a:r>
              <a:rPr lang="uk-UA" sz="3100" dirty="0" err="1" smtClean="0">
                <a:effectLst>
                  <a:outerShdw blurRad="38100" dist="38100" dir="2700000" algn="tl">
                    <a:srgbClr val="000000">
                      <a:alpha val="43137"/>
                    </a:srgbClr>
                  </a:outerShdw>
                </a:effectLst>
              </a:rPr>
              <a:t>“Тут</a:t>
            </a:r>
            <a:r>
              <a:rPr lang="uk-UA" sz="3100" dirty="0" smtClean="0">
                <a:effectLst>
                  <a:outerShdw blurRad="38100" dist="38100" dir="2700000" algn="tl">
                    <a:srgbClr val="000000">
                      <a:alpha val="43137"/>
                    </a:srgbClr>
                  </a:outerShdw>
                </a:effectLst>
              </a:rPr>
              <a:t> </a:t>
            </a:r>
            <a:r>
              <a:rPr lang="uk-UA" sz="3100" dirty="0" smtClean="0">
                <a:effectLst>
                  <a:outerShdw blurRad="38100" dist="38100" dir="2700000" algn="tl">
                    <a:srgbClr val="000000">
                      <a:alpha val="43137"/>
                    </a:srgbClr>
                  </a:outerShdw>
                </a:effectLst>
              </a:rPr>
              <a:t>було створене Кирило-Мефодіївське товариство, революційне </a:t>
            </a:r>
            <a:r>
              <a:rPr lang="uk-UA" sz="3100" i="1" dirty="0" smtClean="0">
                <a:effectLst>
                  <a:outerShdw blurRad="38100" dist="38100" dir="2700000" algn="tl">
                    <a:srgbClr val="000000">
                      <a:alpha val="43137"/>
                    </a:srgbClr>
                  </a:outerShdw>
                </a:effectLst>
              </a:rPr>
              <a:t>крило якого</a:t>
            </a:r>
            <a:r>
              <a:rPr lang="uk-UA" sz="3100" dirty="0" smtClean="0">
                <a:effectLst>
                  <a:outerShdw blurRad="38100" dist="38100" dir="2700000" algn="tl">
                    <a:srgbClr val="000000">
                      <a:alpha val="43137"/>
                    </a:srgbClr>
                  </a:outerShdw>
                </a:effectLst>
              </a:rPr>
              <a:t> очолив Тарас </a:t>
            </a:r>
            <a:r>
              <a:rPr lang="uk-UA" sz="3100" dirty="0" err="1" smtClean="0">
                <a:effectLst>
                  <a:outerShdw blurRad="38100" dist="38100" dir="2700000" algn="tl">
                    <a:srgbClr val="000000">
                      <a:alpha val="43137"/>
                    </a:srgbClr>
                  </a:outerShdw>
                </a:effectLst>
              </a:rPr>
              <a:t>Шевченко</a:t>
            </a:r>
            <a:r>
              <a:rPr lang="uk-UA" sz="3100" dirty="0" err="1" smtClean="0">
                <a:effectLst>
                  <a:outerShdw blurRad="38100" dist="38100" dir="2700000" algn="tl">
                    <a:srgbClr val="000000">
                      <a:alpha val="43137"/>
                    </a:srgbClr>
                  </a:outerShdw>
                </a:effectLst>
              </a:rPr>
              <a:t>”</a:t>
            </a:r>
            <a:endParaRPr lang="ru-RU" dirty="0">
              <a:effectLst>
                <a:outerShdw blurRad="38100" dist="38100" dir="2700000" algn="tl">
                  <a:srgbClr val="000000">
                    <a:alpha val="43137"/>
                  </a:srgbClr>
                </a:outerShdw>
              </a:effectLs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ОЛЯ\Desktop\Плеханова\13.png"/>
          <p:cNvPicPr>
            <a:picLocks noChangeAspect="1" noChangeArrowheads="1"/>
          </p:cNvPicPr>
          <p:nvPr/>
        </p:nvPicPr>
        <p:blipFill>
          <a:blip r:embed="rId2" cstate="print"/>
          <a:srcRect/>
          <a:stretch>
            <a:fillRect/>
          </a:stretch>
        </p:blipFill>
        <p:spPr bwMode="auto">
          <a:xfrm>
            <a:off x="0" y="0"/>
            <a:ext cx="9144000" cy="6857628"/>
          </a:xfrm>
          <a:prstGeom prst="rect">
            <a:avLst/>
          </a:prstGeom>
          <a:noFill/>
        </p:spPr>
      </p:pic>
      <p:sp>
        <p:nvSpPr>
          <p:cNvPr id="3" name="Содержимое 2"/>
          <p:cNvSpPr>
            <a:spLocks noGrp="1"/>
          </p:cNvSpPr>
          <p:nvPr>
            <p:ph idx="1"/>
          </p:nvPr>
        </p:nvSpPr>
        <p:spPr>
          <a:xfrm>
            <a:off x="179512" y="908720"/>
            <a:ext cx="8640960" cy="5040560"/>
          </a:xfrm>
        </p:spPr>
        <p:txBody>
          <a:bodyPr>
            <a:normAutofit fontScale="92500" lnSpcReduction="10000"/>
          </a:bodyPr>
          <a:lstStyle/>
          <a:p>
            <a:pPr algn="ctr">
              <a:buNone/>
            </a:pPr>
            <a:r>
              <a:rPr lang="uk-UA" b="1" i="1" dirty="0" smtClean="0"/>
              <a:t>  </a:t>
            </a:r>
            <a:r>
              <a:rPr lang="uk-UA" sz="4000" b="1" i="1" dirty="0" smtClean="0"/>
              <a:t>Введення </a:t>
            </a:r>
            <a:r>
              <a:rPr lang="uk-UA" sz="4000" b="1" i="1" dirty="0" smtClean="0"/>
              <a:t>термінів у текст</a:t>
            </a:r>
            <a:r>
              <a:rPr lang="uk-UA" sz="4000" dirty="0" smtClean="0"/>
              <a:t> може здійснюватись у таких </a:t>
            </a:r>
            <a:r>
              <a:rPr lang="uk-UA" sz="4000" dirty="0" smtClean="0"/>
              <a:t>формах:</a:t>
            </a:r>
          </a:p>
          <a:p>
            <a:pPr algn="ctr">
              <a:buNone/>
            </a:pPr>
            <a:endParaRPr lang="uk-UA" sz="800" dirty="0" smtClean="0">
              <a:effectLst>
                <a:outerShdw blurRad="38100" dist="38100" dir="2700000" algn="tl">
                  <a:srgbClr val="000000">
                    <a:alpha val="43137"/>
                  </a:srgbClr>
                </a:outerShdw>
              </a:effectLst>
            </a:endParaRPr>
          </a:p>
          <a:p>
            <a:pPr algn="ctr">
              <a:buNone/>
            </a:pPr>
            <a:endParaRPr lang="uk-UA" sz="800" dirty="0" smtClean="0">
              <a:effectLst>
                <a:outerShdw blurRad="38100" dist="38100" dir="2700000" algn="tl">
                  <a:srgbClr val="000000">
                    <a:alpha val="43137"/>
                  </a:srgbClr>
                </a:outerShdw>
              </a:effectLst>
            </a:endParaRPr>
          </a:p>
          <a:p>
            <a:pPr algn="ctr">
              <a:buNone/>
            </a:pPr>
            <a:endParaRPr lang="uk-UA" sz="800" dirty="0" smtClean="0">
              <a:effectLst>
                <a:outerShdw blurRad="38100" dist="38100" dir="2700000" algn="tl">
                  <a:srgbClr val="000000">
                    <a:alpha val="43137"/>
                  </a:srgbClr>
                </a:outerShdw>
              </a:effectLst>
            </a:endParaRPr>
          </a:p>
          <a:p>
            <a:pPr algn="ctr">
              <a:buNone/>
            </a:pPr>
            <a:endParaRPr lang="uk-UA" sz="800" dirty="0" smtClean="0">
              <a:effectLst>
                <a:outerShdw blurRad="38100" dist="38100" dir="2700000" algn="tl">
                  <a:srgbClr val="000000">
                    <a:alpha val="43137"/>
                  </a:srgbClr>
                </a:outerShdw>
              </a:effectLst>
            </a:endParaRPr>
          </a:p>
          <a:p>
            <a:pPr algn="ctr">
              <a:buNone/>
            </a:pPr>
            <a:endParaRPr lang="uk-UA" sz="800" dirty="0" smtClean="0">
              <a:effectLst>
                <a:outerShdw blurRad="38100" dist="38100" dir="2700000" algn="tl">
                  <a:srgbClr val="000000">
                    <a:alpha val="43137"/>
                  </a:srgbClr>
                </a:outerShdw>
              </a:effectLst>
            </a:endParaRPr>
          </a:p>
          <a:p>
            <a:pPr marL="742950" indent="-742950" algn="ctr">
              <a:buAutoNum type="arabicParenR"/>
            </a:pPr>
            <a:r>
              <a:rPr lang="uk-UA" sz="3600" b="1" dirty="0" smtClean="0"/>
              <a:t>Безпосереднє визначення</a:t>
            </a:r>
          </a:p>
          <a:p>
            <a:pPr marL="514350" indent="-514350">
              <a:buAutoNum type="arabicParenR"/>
            </a:pPr>
            <a:endParaRPr lang="uk-UA" sz="3600" b="1" dirty="0" smtClean="0"/>
          </a:p>
          <a:p>
            <a:pPr marL="514350" indent="-514350" algn="ctr">
              <a:buNone/>
            </a:pPr>
            <a:r>
              <a:rPr lang="uk-UA" sz="3000" b="1" dirty="0" smtClean="0"/>
              <a:t>     </a:t>
            </a:r>
            <a:r>
              <a:rPr lang="uk-UA" sz="3000" dirty="0" err="1" smtClean="0"/>
              <a:t>“На</a:t>
            </a:r>
            <a:r>
              <a:rPr lang="uk-UA" sz="3000" dirty="0" smtClean="0"/>
              <a:t> </a:t>
            </a:r>
            <a:r>
              <a:rPr lang="uk-UA" sz="3000" dirty="0" smtClean="0"/>
              <a:t>світанку космічної ери виникла гіпотеза </a:t>
            </a:r>
            <a:r>
              <a:rPr lang="uk-UA" sz="3000" b="1" i="1" dirty="0" err="1" smtClean="0">
                <a:effectLst>
                  <a:outerShdw blurRad="38100" dist="38100" dir="2700000" algn="tl">
                    <a:srgbClr val="000000">
                      <a:alpha val="43137"/>
                    </a:srgbClr>
                  </a:outerShdw>
                </a:effectLst>
              </a:rPr>
              <a:t>палеоконтакту</a:t>
            </a:r>
            <a:r>
              <a:rPr lang="uk-UA" sz="3000" dirty="0" smtClean="0"/>
              <a:t> </a:t>
            </a:r>
            <a:r>
              <a:rPr lang="uk-UA" sz="3000" dirty="0" smtClean="0"/>
              <a:t>– </a:t>
            </a:r>
            <a:r>
              <a:rPr lang="uk-UA" sz="3000" dirty="0" smtClean="0"/>
              <a:t>припущення, що в сиву давнину люди були свідками візитів на Землю </a:t>
            </a:r>
            <a:r>
              <a:rPr lang="uk-UA" sz="3000" dirty="0" err="1" smtClean="0"/>
              <a:t>іншопланетян</a:t>
            </a:r>
            <a:r>
              <a:rPr lang="uk-UA" sz="3000" dirty="0" smtClean="0"/>
              <a:t>, і згадки про це ніби відображені в міфах, легендах, у релігійних </a:t>
            </a:r>
            <a:r>
              <a:rPr lang="uk-UA" sz="3000" dirty="0" err="1" smtClean="0"/>
              <a:t>текстах”</a:t>
            </a:r>
            <a:r>
              <a:rPr lang="uk-UA" sz="3000" dirty="0" smtClean="0"/>
              <a:t>.</a:t>
            </a:r>
            <a:endParaRPr lang="ru-RU" sz="3000"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TotalTime>
  <Words>1265</Words>
  <Application>Microsoft Office PowerPoint</Application>
  <PresentationFormat>Экран (4:3)</PresentationFormat>
  <Paragraphs>115</Paragraphs>
  <Slides>35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35</vt:i4>
      </vt:variant>
    </vt:vector>
  </HeadingPairs>
  <TitlesOfParts>
    <vt:vector size="36" baseType="lpstr">
      <vt:lpstr>Тема Office</vt:lpstr>
      <vt:lpstr>Слайд 1</vt:lpstr>
      <vt:lpstr>Слайд 2</vt:lpstr>
      <vt:lpstr>Сучасна українська термінологічна лексика неоднорідна.  У її складі є терміни, утворені на питомому матеріалі (деякі з них являють собою кальки іншомовних слів):  речовина, кислота, кисень, напівпровідник, теплообмін, іменник; велика кількість термінів – слова іншомовного походження: вектор, генератор, суфікс, політологія.</vt:lpstr>
      <vt:lpstr>Основна вимога до терміна – він повинен бути однозначним у межах однієї термінологічної системи, оскільки полісемія призводить до плутанини.  Хоча треба сказати, що саме слово термін має у Словнику кілька значень: </vt:lpstr>
      <vt:lpstr>Терміни-дублети Нерідко до терміна іншомовного походження виникає синонім, створений на рідному грунті: алфавіт – азбука – абетка, протетичний – приставний, процент – відсоток.</vt:lpstr>
      <vt:lpstr>Терміни поділяються на загальновживані (ідея, гіпотеза, формула) та вузькоспеціальні, вживані в якійсь одній галузі науки (дифузія, метаболізм,  евфемізм, субстрат).</vt:lpstr>
      <vt:lpstr>Від термінів треба відрізняти номенклатурні назви (лат. “перелік, список”).        Напр.: Крим, Корсика, Сардинія. У ботаніці терміни – вегетація, квітконосний; номенклатурні назви – ялина, сосна, троянда, шипшина.  </vt:lpstr>
      <vt:lpstr>У науковому стилі терміни, що виникли шляхом метафоризації, втрачають образність під упливом контексту:  “Тут було створене Кирило-Мефодіївське товариство, революційне крило якого очолив Тарас Шевченко”</vt:lpstr>
      <vt:lpstr>Слайд 9</vt:lpstr>
      <vt:lpstr>Слайд 10</vt:lpstr>
      <vt:lpstr>Слайд 11</vt:lpstr>
      <vt:lpstr>Терміни можуть бути пояснені в дужках або у виносці під текстом:   “Якщо зустрічались омографи (слова однакові написанням, але різні значенням і вимовою), учні їх пояснювали”.</vt:lpstr>
      <vt:lpstr>Синонімічне ведення поряд ставиться термін і нетермінологічна, загальномовна, часом описова назва цього ж поняття.</vt:lpstr>
      <vt:lpstr>Крім уживання термінів у прямому значенні, в публіцистичному стилі вони використовуються як виразний зображальний засіб: </vt:lpstr>
      <vt:lpstr>Як гумористичний прийом використовують і жартівливий опис термінів:  “Вірус – одноклітинний організм, створений природою в нагороду людині за науково-технічний прогрес, зокрема за винайдення мікроскопа”</vt:lpstr>
      <vt:lpstr>Канцеляризми      це слова й вислови з офіційно-ділового мовлення, вжиті за його межами.  Таке їх використання, особливо у мові ЗМІ, є небажаним, якщо воно не виправдане певною стилістичною чи естетичною настановою (тобто не є засобом мовної характеристики персонажа, засобом створення комічного ефекту).</vt:lpstr>
      <vt:lpstr>Ознаки канцеляризмів:</vt:lpstr>
      <vt:lpstr>Способи уникнення канцеляризмів у журналістських текстах такі:</vt:lpstr>
      <vt:lpstr>Штампи мовні звороти, що багато разів механічно повторюються без творчого доопрацювання, внаслідок чого послаблюється їх лексичне значення та стирається експресивність.</vt:lpstr>
      <vt:lpstr>Ознаки штампів: </vt:lpstr>
      <vt:lpstr>Стереотип стійкий образ соціального колективу, який проектується на уявлення про окремого представника групи.   Проблему стереотипу вивчають у різних дисциплінах – соціології масових комунікацій, соціальній психології, теорії дискурсу, риториці. Це явище водночас соціальне, мовне, текстове і ментально-психологічне.</vt:lpstr>
      <vt:lpstr>Стереотипи можуть бути позитивними (добрий, відданий сімейний лікар), негативними (безпринципний, продажний політик) чи змішаними (сумлінна, але старомодна вчителька).  До обов'язкових характеристик стереотипів належать стійкість, вибірковість, емоційна наповненість.  Через серії цілеспрямованих по­вторень засоби масової інформації легко досягають ефекту оцінних узагальнень: палестинець – терорист, американець – обмежений прагматик, українець – бідний і корумпований.</vt:lpstr>
      <vt:lpstr>Відповідно до основних параметрів індивідуальної та соціальної ідентифікації,  розрізняють національні, соціальні, гендерні, професійні та вікові стереотипи.</vt:lpstr>
      <vt:lpstr>Учені звертають увагу на:</vt:lpstr>
      <vt:lpstr>Стереотипи і упередження розрізняють за ознакою переваги пізнавального чи афективного складника у формуванні уявлень:  упередження – це насамперед “афективна настанова” стосовно соціального об'єкта, негативно забарвлена “соціальна емоція”.   Упередження генератор емоційного ставлення – закладає певні характеристики: “войовничі та агресивні чеченці”, “професор Д., носій світлих ідей із країни духовного мороку”, “фемінізм — це агресивний диктат меншості”.</vt:lpstr>
      <vt:lpstr>Слайд 26</vt:lpstr>
      <vt:lpstr>Характеристики стійких груп легко передбачувані:      німецькі - "дисципліна", "якість"; японські - "технологія", "ввічливість"; французькі - "парфуми", "кохання"; іспанські - "колорит ", "темперамент ", "романтизм". </vt:lpstr>
      <vt:lpstr>Сучасна реклама активно використовує культурні стереотипи і долучається до їх творення: "французька вишуканість", "німецька якість", "класична стриманість британської натури", "відкриті, комунікабельні італійці", "надійність та точність – фірмовий знак Швейцарії". </vt:lpstr>
      <vt:lpstr>Існують лаконічні, компактні, але дуже впливові жанри популярної культури, які надають стереотипам, зокрема етнічним, справжньої масовості. Це, напр.,  анекдот.</vt:lpstr>
      <vt:lpstr>Уявлення однієї етнічної спільноти про іншу називають гетеро-стереотипами, а уявлення народу про самого себе – автостереотипами.</vt:lpstr>
      <vt:lpstr>Слайд 31</vt:lpstr>
      <vt:lpstr>Яким чином стереотип впливає на сприйняття нової інформації? </vt:lpstr>
      <vt:lpstr>Масова комунікація ідеальний засіб вдосконалення соціального знання, а отже – безперервного процесу корекції стереотипів.</vt:lpstr>
      <vt:lpstr>Слайд 34</vt:lpstr>
      <vt:lpstr>Поширенню стереотипів протистоять такі стратегії: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ОЛЯ</dc:creator>
  <cp:lastModifiedBy>ОЛЯ</cp:lastModifiedBy>
  <cp:revision>52</cp:revision>
  <dcterms:created xsi:type="dcterms:W3CDTF">2018-09-09T17:03:16Z</dcterms:created>
  <dcterms:modified xsi:type="dcterms:W3CDTF">2018-09-09T19:40:47Z</dcterms:modified>
</cp:coreProperties>
</file>