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58" r:id="rId3"/>
    <p:sldId id="279" r:id="rId4"/>
    <p:sldId id="278" r:id="rId5"/>
    <p:sldId id="276" r:id="rId6"/>
    <p:sldId id="277" r:id="rId7"/>
    <p:sldId id="275" r:id="rId8"/>
    <p:sldId id="274" r:id="rId9"/>
    <p:sldId id="273" r:id="rId10"/>
    <p:sldId id="280" r:id="rId11"/>
    <p:sldId id="283" r:id="rId12"/>
    <p:sldId id="281" r:id="rId13"/>
    <p:sldId id="282" r:id="rId14"/>
    <p:sldId id="28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2" autoAdjust="0"/>
    <p:restoredTop sz="94524" autoAdjust="0"/>
  </p:normalViewPr>
  <p:slideViewPr>
    <p:cSldViewPr>
      <p:cViewPr varScale="1">
        <p:scale>
          <a:sx n="80" d="100"/>
          <a:sy n="80" d="100"/>
        </p:scale>
        <p:origin x="6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5827" y="655597"/>
            <a:ext cx="914400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комунікації, як методологічна основа </a:t>
            </a:r>
            <a:r>
              <a:rPr lang="uk-UA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48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</a:t>
            </a:r>
            <a:r>
              <a:rPr lang="uk-UA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та багатоступенева модель впливу.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сприйняття повідомлень.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аудиторії.</a:t>
            </a: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76672"/>
            <a:ext cx="91543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2.Вибірковість </a:t>
            </a:r>
            <a: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 повідомлень</a:t>
            </a:r>
            <a:endParaRPr lang="uk-UA" sz="40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84558"/>
            <a:ext cx="9036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 свідомо культивує у собі ряд бар'єрів, які ставлять заслін на введенні до нього інформаційних потоків.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Шиффман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Канюк називають такі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бар'єри: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уваги, вибірковість сприйняття, вибірковість заклику 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виборчої уваги споживач відбирає ті повідомлення, які відповідають його інтересам, і відкидає інші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Він ніби хоче почути тільки те, що хоче. Йому і просто фізично не так легко почути все, оскільки існує таке поняття, як шум. Набір рекламних повідомлень, набір виступів кандидатів відволікають одне від одного, залишаючи в результаті невиразні спогади. Подолання фізичного шуму допомагає повторення повідомлення. </a:t>
            </a:r>
            <a:r>
              <a:rPr lang="uk-UA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Виборче сприйняття свідчить, що намагаються уникати конфліктної інформації, а відбирають лише ту, що відповідає їх уявленням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Наприклад, прихильники компартії читатимуть свої газети, слухатимуть своїх депутатів, у той час як прихильники протилежної течії робитимуть те саме, практично не перетинаючись в інформаційному полі. Тому немає сенсу впливати на "чужих" під час виборчих кампаній, оскільки вони перебувають у своєму власному "замкнутому" інформаційному світі. </a:t>
            </a:r>
            <a:r>
              <a:rPr lang="uk-UA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увага звертається на тих, хто ще не ухвалив рішення. Сумою виборчої уваги та сприйняття стає вибірковість призову.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Споживач звертає увагу лише ті спілкування, які допомагають йому задовольнити свої інтереси.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208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8" y="1430072"/>
            <a:ext cx="91515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бар'єри: </a:t>
            </a:r>
            <a:endPara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уваги, вибірковість сприйняття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вибірковість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заклику.</a:t>
            </a:r>
            <a:endParaRPr lang="uk-UA" sz="2400" b="1" dirty="0"/>
          </a:p>
        </p:txBody>
      </p:sp>
      <p:pic>
        <p:nvPicPr>
          <p:cNvPr id="4" name="Picture 2" descr="D:\НД 2020\ДИСТАНЦІЙНЕ МУДЛОВОДСТВО\КУРСИ 2020\СПІЧРАЙТИНГ  2021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" y="3068960"/>
            <a:ext cx="914114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935180" y="2639019"/>
            <a:ext cx="3312368" cy="2374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уваги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вибірковість 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заклику</a:t>
            </a:r>
            <a:endParaRPr lang="uk-UA" sz="24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476672"/>
            <a:ext cx="91543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2.Вибірковість </a:t>
            </a:r>
            <a:r>
              <a:rPr lang="uk-UA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 повідомлень</a:t>
            </a:r>
            <a:endParaRPr lang="uk-UA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068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376337"/>
            <a:ext cx="915062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аудиторії Керрі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Тукер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Доріс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Дерелян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пропонують наступний набір питань для дослідження аудиторії з точки зору комунікації, що проводиться: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бажаний ефект комунікації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Хто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нашою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цільовою аудиторією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потреби/турботи/інтереси цільової аудиторії?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наше повідомлення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 комунікації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найефективнішим?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промовців довірятимуть більше за інших?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7225" y="391907"/>
            <a:ext cx="827617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3.Дослідження </a:t>
            </a:r>
            <a:r>
              <a:rPr lang="uk-UA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4532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3912" y="332431"/>
            <a:ext cx="827617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3.Дослідження </a:t>
            </a:r>
            <a:r>
              <a:rPr lang="uk-UA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2559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4562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 №2 </a:t>
            </a:r>
          </a:p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вересня 2023 р.</a:t>
            </a:r>
          </a:p>
          <a:p>
            <a:pPr algn="ctr"/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eriod"/>
            </a:pPr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 такі «лідери думки 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системі політичного </a:t>
            </a:r>
            <a:r>
              <a:rPr lang="uk-UA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спірайтингу</a:t>
            </a:r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»?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2.Які функції лідери думки можуть виконувати 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політичних процесах?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Як змінилася 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політичного </a:t>
            </a:r>
            <a:r>
              <a:rPr lang="uk-UA" sz="36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впливом використання </a:t>
            </a:r>
          </a:p>
          <a:p>
            <a:pPr algn="ctr"/>
            <a:r>
              <a:rPr lang="uk-UA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 «лідерів думки»? </a:t>
            </a:r>
            <a:endParaRPr lang="uk-UA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562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3887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8191" y="2893122"/>
            <a:ext cx="3114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 - наука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348" y="2007297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655597"/>
            <a:ext cx="7638415" cy="603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3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55597"/>
            <a:ext cx="7594617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23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050" name="Picture 2" descr="D:\НД 2020\ДИСТАНЦІЙНЕ МУДЛОВОДСТВО\КУРСИ 2020\СПІЧРАЙТИНГ  2021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7969573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23303" y="1124744"/>
            <a:ext cx="5081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Лідери думок в системі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99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098" name="Picture 2" descr="D:\НД 2020\ДИСТАНЦІЙНЕ МУДЛОВОДСТВО\КУРСИ 2020\СПІЧРАЙТИНГ  2021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85" y="1124744"/>
            <a:ext cx="790742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3212976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інтерпретував двоступеневу модель впливу через лідерів думок по-іншому. Він вважав, що в такому випадку не передача інформації, а передача впливу. Дійсно, для цього є раціональне зерно, оскільки інформація про нову ситуацію вже передана. Другий етап скоріше вводить інтерпретацію цієї ситуації, яка, здається, підтримується особистим впливом.</a:t>
            </a:r>
          </a:p>
        </p:txBody>
      </p:sp>
    </p:spTree>
    <p:extLst>
      <p:ext uri="{BB962C8B-B14F-4D97-AF65-F5344CB8AC3E}">
        <p14:creationId xmlns:p14="http://schemas.microsoft.com/office/powerpoint/2010/main" val="288945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D:\НД 2020\ДИСТАНЦІЙНЕ МУДЛОВОДСТВО\КУРСИ 2020\СПІЧРАЙТИНГ  2021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7686600" cy="526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79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074" name="Picture 2" descr="D:\НД 2020\ДИСТАНЦІЙНЕ МУДЛОВОДСТВО\КУРСИ 2020\СПІЧРАЙТИНГ  2021\2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4541059" cy="224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2" y="3501008"/>
            <a:ext cx="88204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самовизначення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людей запитують, як часто вони самі впливають на інших людей. Однак цей метод значною мірою залежить від того, наскільки респондент здатний реально оцінити його особистий вплив;  </a:t>
            </a:r>
          </a:p>
          <a:p>
            <a:pPr lvl="0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соціометричний метод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група запитує всіх, намагаючись визначити, до кого частіше звернутися за порадою. Це дорогий аналіз, який також не можна застосовувати, якщо працювати тільки з частиною соціальної системи;</a:t>
            </a:r>
          </a:p>
          <a:p>
            <a:pPr lvl="0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ключових інформантів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ретельно відібраних інформантах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опитуються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виявлення найвпливовіших людей у групі. Довіра до цих інформаторів тут складність;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об'єктивний метод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дослідник сам ставить людей лідерами думок, а потім вимірює результати їх впливу. Це дозволяє нам оцінити здатність людини впливати на іншу людину.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87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2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566655"/>
              </p:ext>
            </p:extLst>
          </p:nvPr>
        </p:nvGraphicFramePr>
        <p:xfrm>
          <a:off x="611560" y="1052736"/>
          <a:ext cx="8208912" cy="5544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2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8824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суспільно-політичної інтегрованості та активності</a:t>
                      </a:r>
                      <a:endParaRPr lang="uk-UA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7759">
                <a:tc rowSpan="3"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</a:t>
                      </a:r>
                    </a:p>
                    <a:p>
                      <a:pPr algn="ctr"/>
                      <a:r>
                        <a:rPr lang="uk-UA" sz="36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лідерства думки</a:t>
                      </a:r>
                      <a:endParaRPr lang="uk-UA" sz="3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775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 інтегровані </a:t>
                      </a:r>
                      <a:endParaRPr lang="uk-UA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 незалежні</a:t>
                      </a:r>
                      <a:endParaRPr lang="uk-UA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274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endParaRPr lang="uk-UA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 ізольовані</a:t>
                      </a:r>
                      <a:endParaRPr lang="uk-UA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 залежні</a:t>
                      </a:r>
                      <a:endParaRPr lang="uk-UA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63688" y="406405"/>
            <a:ext cx="6885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Багатоступенева модель впливу</a:t>
            </a:r>
            <a:endParaRPr lang="uk-UA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303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1128</TotalTime>
  <Words>622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Owner</cp:lastModifiedBy>
  <cp:revision>72</cp:revision>
  <dcterms:created xsi:type="dcterms:W3CDTF">2020-01-28T20:23:37Z</dcterms:created>
  <dcterms:modified xsi:type="dcterms:W3CDTF">2023-09-26T09:39:04Z</dcterms:modified>
</cp:coreProperties>
</file>