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3" r:id="rId9"/>
    <p:sldId id="274" r:id="rId10"/>
    <p:sldId id="271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9" d="100"/>
          <a:sy n="79" d="100"/>
        </p:scale>
        <p:origin x="-1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3CC1628C-F14C-4654-81EC-6A4A89B7F54C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D347D70B-190C-4176-8F0C-1278D89F2D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28C-F14C-4654-81EC-6A4A89B7F54C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D70B-190C-4176-8F0C-1278D89F2D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28C-F14C-4654-81EC-6A4A89B7F54C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D70B-190C-4176-8F0C-1278D89F2D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28C-F14C-4654-81EC-6A4A89B7F54C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D70B-190C-4176-8F0C-1278D89F2D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28C-F14C-4654-81EC-6A4A89B7F54C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D70B-190C-4176-8F0C-1278D89F2D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28C-F14C-4654-81EC-6A4A89B7F54C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D70B-190C-4176-8F0C-1278D89F2DCC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28C-F14C-4654-81EC-6A4A89B7F54C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D70B-190C-4176-8F0C-1278D89F2DCC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28C-F14C-4654-81EC-6A4A89B7F54C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D70B-190C-4176-8F0C-1278D89F2D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28C-F14C-4654-81EC-6A4A89B7F54C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D70B-190C-4176-8F0C-1278D89F2D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3CC1628C-F14C-4654-81EC-6A4A89B7F54C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D347D70B-190C-4176-8F0C-1278D89F2D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3CC1628C-F14C-4654-81EC-6A4A89B7F54C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D347D70B-190C-4176-8F0C-1278D89F2DC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CC1628C-F14C-4654-81EC-6A4A89B7F54C}" type="datetimeFigureOut">
              <a:rPr lang="uk-UA" smtClean="0"/>
              <a:t>14.10.2022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47D70B-190C-4176-8F0C-1278D89F2DC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7832"/>
            <a:ext cx="12192000" cy="2812131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ebuchet MS" panose="020B0603020202020204" pitchFamily="34" charset="0"/>
              </a:rPr>
              <a:t>Управління міжнародною конкурентоспроможністю підприємства</a:t>
            </a:r>
            <a:endParaRPr lang="uk-UA" sz="5400" b="1" dirty="0">
              <a:ln w="1016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4211053"/>
            <a:ext cx="9757611" cy="160020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Освітньо-професійна програма «Міжнародна </a:t>
            </a:r>
            <a:r>
              <a:rPr lang="uk-UA" b="1" dirty="0">
                <a:solidFill>
                  <a:schemeClr val="tx1"/>
                </a:solidFill>
              </a:rPr>
              <a:t>економіка», 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освітній </a:t>
            </a:r>
            <a:r>
              <a:rPr lang="uk-UA" b="1" dirty="0">
                <a:solidFill>
                  <a:schemeClr val="tx1"/>
                </a:solidFill>
              </a:rPr>
              <a:t>ступінь </a:t>
            </a:r>
            <a:r>
              <a:rPr lang="uk-UA" b="1" dirty="0" smtClean="0">
                <a:solidFill>
                  <a:schemeClr val="tx1"/>
                </a:solidFill>
              </a:rPr>
              <a:t>«магістр</a:t>
            </a:r>
            <a:r>
              <a:rPr lang="uk-UA" b="1" dirty="0" smtClean="0">
                <a:solidFill>
                  <a:schemeClr val="tx1"/>
                </a:solidFill>
              </a:rPr>
              <a:t>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9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7"/>
    </mc:Choice>
    <mc:Fallback xmlns="">
      <p:transition spd="slow" advTm="8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442" y="28785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/>
              <a:t>У результаті вивчення навчальної дисципліни студент повинен</a:t>
            </a: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75347" y="1583082"/>
            <a:ext cx="474671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Знати: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/>
              <a:t>систему управління конкурентоспроможністю підприємства на світовому ринку; </a:t>
            </a:r>
            <a:endParaRPr lang="uk-UA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/>
              <a:t>проблеми </a:t>
            </a:r>
            <a:r>
              <a:rPr lang="uk-UA" dirty="0"/>
              <a:t>міжнародної конкуренції, конкурентоспроможності товарів, послуг, підприємств, галузей і національної економіки; </a:t>
            </a:r>
            <a:endParaRPr lang="uk-UA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/>
              <a:t>типи </a:t>
            </a:r>
            <a:r>
              <a:rPr lang="uk-UA" dirty="0"/>
              <a:t>міжнародних стратегій конкурентної поведінки; </a:t>
            </a:r>
            <a:endParaRPr lang="uk-UA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/>
              <a:t>особливості </a:t>
            </a:r>
            <a:r>
              <a:rPr lang="uk-UA" dirty="0"/>
              <a:t>регулятивно-правової політики у сфері конкуренції на національному та міжнародному рівнях. </a:t>
            </a:r>
          </a:p>
          <a:p>
            <a:pPr marL="285750" indent="-285750">
              <a:buFont typeface="Wingdings" pitchFamily="2" charset="2"/>
              <a:buChar char="q"/>
            </a:pP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2744" y="1843766"/>
            <a:ext cx="465396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Уміти</a:t>
            </a:r>
            <a:r>
              <a:rPr lang="uk-UA" sz="2000" b="1" dirty="0"/>
              <a:t>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/>
              <a:t>збирати </a:t>
            </a:r>
            <a:r>
              <a:rPr lang="uk-UA" dirty="0"/>
              <a:t>та аналізувати інформацію з метою вибору та дослідження закордонних ринків; </a:t>
            </a:r>
            <a:endParaRPr lang="uk-UA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/>
              <a:t>аналізувати </a:t>
            </a:r>
            <a:r>
              <a:rPr lang="uk-UA" dirty="0"/>
              <a:t>форми і методи конкуренції в трансформаційний період, визначати й оцінювати показники та фактори міжнародної конкурентоспроможності підприємств (організацій) різних типів, розробляти програми її підвищення</a:t>
            </a:r>
            <a:r>
              <a:rPr lang="uk-UA" dirty="0" smtClean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/>
              <a:t> </a:t>
            </a:r>
            <a:r>
              <a:rPr lang="uk-UA" dirty="0"/>
              <a:t>вибирати оптимальні стратегії українських підприємств на зарубіжних ринках.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8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436">
        <p:blinds dir="vert"/>
      </p:transition>
    </mc:Choice>
    <mc:Fallback xmlns="">
      <p:transition spd="slow" advTm="2243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158" y="421106"/>
            <a:ext cx="9589167" cy="6122736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Дисципліна «Управління міжнародною конкурентоспроможністю підприємства» </a:t>
            </a:r>
          </a:p>
          <a:p>
            <a:pPr marL="0" indent="0" algn="ctr">
              <a:buNone/>
            </a:pPr>
            <a:r>
              <a:rPr lang="uk-UA" sz="3200" dirty="0" smtClean="0"/>
              <a:t>є курсом спеціальної підготовки спеціальності </a:t>
            </a:r>
            <a:r>
              <a:rPr lang="uk-UA" sz="3200" dirty="0"/>
              <a:t>«Економіка» освітньо-професійної програми «Міжнародна економіка». </a:t>
            </a:r>
            <a:endParaRPr lang="uk-UA" sz="3200" dirty="0" smtClean="0"/>
          </a:p>
          <a:p>
            <a:pPr algn="ctr"/>
            <a:r>
              <a:rPr lang="uk-UA" sz="3200" dirty="0" smtClean="0"/>
              <a:t>Він дозволяє комплексно дослідити особливості </a:t>
            </a:r>
            <a:r>
              <a:rPr lang="uk-UA" sz="3200" dirty="0"/>
              <a:t>міжнародної конкурентоспроможності в синтезі </a:t>
            </a:r>
            <a:r>
              <a:rPr lang="uk-UA" sz="3200" dirty="0" err="1"/>
              <a:t>мікро-</a:t>
            </a:r>
            <a:r>
              <a:rPr lang="uk-UA" sz="3200" dirty="0"/>
              <a:t> та макроекономічних, комерційних та регулятивних її аспектів в умовах України </a:t>
            </a:r>
            <a:r>
              <a:rPr lang="uk-UA" sz="3200" dirty="0" smtClean="0"/>
              <a:t>. </a:t>
            </a:r>
            <a:endParaRPr lang="uk-U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076505"/>
      </p:ext>
    </p:extLst>
  </p:cSld>
  <p:clrMapOvr>
    <a:masterClrMapping/>
  </p:clrMapOvr>
  <p:transition spd="slow" advTm="1360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066" y="632618"/>
            <a:ext cx="10515600" cy="891819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/>
              <a:t>Мета вивчення навчального курсу</a:t>
            </a:r>
            <a:endParaRPr lang="uk-UA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100" y="1295400"/>
            <a:ext cx="108077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85800" algn="l"/>
              </a:tabLst>
            </a:pPr>
            <a:endParaRPr lang="uk-UA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3159" y="2090795"/>
            <a:ext cx="65692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полягає </a:t>
            </a:r>
            <a:r>
              <a:rPr lang="uk-UA" sz="2400" dirty="0"/>
              <a:t>в тому, щоб сформувати у майбутніх фахівців систему знань, умінь і навичок з концептуальних засад, принципів і методів формування, регулювання та відтворення рівня конкурентоспроможності підприємства, необхідного і достатнього для забезпечення його життєздатності як суб'єкта міжнародної економічної діяльності. </a:t>
            </a:r>
          </a:p>
        </p:txBody>
      </p:sp>
      <p:pic>
        <p:nvPicPr>
          <p:cNvPr id="5" name="Picture 2" descr="http://4.bp.blogspot.com/-eVRLvNGIl_A/UtOORob0tAI/AAAAAAAAAtE/RvZA2IurYiY/s1600/4ff9bbfc56ea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3"/>
          <a:stretch/>
        </p:blipFill>
        <p:spPr bwMode="auto">
          <a:xfrm>
            <a:off x="7904747" y="2137505"/>
            <a:ext cx="4287253" cy="44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06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563">
        <p14:honeycomb/>
      </p:transition>
    </mc:Choice>
    <mc:Fallback xmlns="">
      <p:transition spd="slow" advTm="65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r>
              <a:rPr lang="uk-UA" sz="4000" b="1" dirty="0"/>
              <a:t>Завдання курсу </a:t>
            </a:r>
            <a:r>
              <a:rPr lang="uk-UA" sz="4000" dirty="0"/>
              <a:t>спрямовані на формування у студентів компетентності щодо</a:t>
            </a:r>
            <a:endParaRPr lang="uk-UA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3632" y="1882148"/>
            <a:ext cx="960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/>
              <a:t>ключових </a:t>
            </a:r>
            <a:r>
              <a:rPr lang="uk-UA" sz="2400" dirty="0"/>
              <a:t>проблем міжнародної конкуренції та конкурентоспроможності товарів (послуг), підприємств, галузей, регіонів, національної економіки;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/>
              <a:t>визначення </a:t>
            </a:r>
            <a:r>
              <a:rPr lang="uk-UA" sz="2400" dirty="0"/>
              <a:t>та оцінки показників та факторів міжнародної конкурентоспроможності підприємств (організацій) різних типів, розробки програми її підвищення;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/>
              <a:t>основних </a:t>
            </a:r>
            <a:r>
              <a:rPr lang="uk-UA" sz="2400" dirty="0"/>
              <a:t>типів міжнародних стратегій конкурентної поведінки, вміння оцінювати їхню ефективність;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/>
              <a:t>заходів </a:t>
            </a:r>
            <a:r>
              <a:rPr lang="uk-UA" sz="2400" dirty="0"/>
              <a:t>регулятивно-правової політики у сфері конкуренції на національному та міжнародному рівнях;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/>
              <a:t>форм </a:t>
            </a:r>
            <a:r>
              <a:rPr lang="uk-UA" sz="2400" dirty="0"/>
              <a:t>і методів конкуренції підприємств у трансформаційний період.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1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2404">
        <p14:ripple/>
      </p:transition>
    </mc:Choice>
    <mc:Fallback xmlns="">
      <p:transition spd="slow" advTm="224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105" y="112461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Предметом</a:t>
            </a:r>
            <a:r>
              <a:rPr lang="uk-UA" dirty="0"/>
              <a:t> </a:t>
            </a:r>
            <a:r>
              <a:rPr lang="uk-UA" b="1" dirty="0"/>
              <a:t>дисципліни</a:t>
            </a:r>
            <a:r>
              <a:rPr lang="uk-UA" dirty="0"/>
              <a:t> </a:t>
            </a:r>
            <a:endParaRPr lang="uk-UA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1916" y="1550664"/>
            <a:ext cx="564281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є </a:t>
            </a:r>
            <a:r>
              <a:rPr lang="uk-UA" sz="2400" dirty="0"/>
              <a:t>формування та відтворення необхідного і достатнього рівня міжнародної конкурентоспроможності підприємства на основі принципів, методів і механізмів регулювання та управління результативними характеристиками міжнародної економічної діяльності підприємства</a:t>
            </a:r>
            <a:r>
              <a:rPr lang="uk-UA" sz="2800" dirty="0"/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6" descr="0_d1e4a_d5e08381_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726" y="2430379"/>
            <a:ext cx="4022558" cy="328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7612913"/>
      </p:ext>
    </p:extLst>
  </p:cSld>
  <p:clrMapOvr>
    <a:masterClrMapping/>
  </p:clrMapOvr>
  <p:transition spd="slow" advTm="1409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9661"/>
            <a:ext cx="10515600" cy="982413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Тематика курсу</a:t>
            </a:r>
            <a:endParaRPr lang="uk-UA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5188" y="1407201"/>
            <a:ext cx="52578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Тема 1. </a:t>
            </a:r>
            <a:r>
              <a:rPr lang="uk-UA" sz="2400" dirty="0"/>
              <a:t>Конкуренція в системі ринкової </a:t>
            </a:r>
            <a:r>
              <a:rPr lang="uk-UA" sz="2400" dirty="0" smtClean="0"/>
              <a:t>економіки</a:t>
            </a:r>
            <a:endParaRPr lang="uk-UA" sz="2400" dirty="0"/>
          </a:p>
          <a:p>
            <a:r>
              <a:rPr lang="uk-UA" sz="2400" b="1" dirty="0"/>
              <a:t>Тема 2. </a:t>
            </a:r>
            <a:r>
              <a:rPr lang="uk-UA" sz="2400" dirty="0"/>
              <a:t>Конкурентоспроможність товарів і послуг на світовому </a:t>
            </a:r>
            <a:r>
              <a:rPr lang="uk-UA" sz="2400" dirty="0" smtClean="0"/>
              <a:t>ринку</a:t>
            </a:r>
          </a:p>
          <a:p>
            <a:r>
              <a:rPr lang="uk-UA" sz="2400" b="1" dirty="0" smtClean="0"/>
              <a:t>Тема </a:t>
            </a:r>
            <a:r>
              <a:rPr lang="uk-UA" sz="2400" b="1" dirty="0"/>
              <a:t>3. </a:t>
            </a:r>
            <a:r>
              <a:rPr lang="uk-UA" sz="2400" dirty="0" smtClean="0"/>
              <a:t>Аналіз </a:t>
            </a:r>
            <a:r>
              <a:rPr lang="uk-UA" sz="2400" dirty="0"/>
              <a:t>і оцінювання міжнародної конкурентоспроможності </a:t>
            </a:r>
            <a:r>
              <a:rPr lang="uk-UA" sz="2400" dirty="0" smtClean="0"/>
              <a:t>підприємства</a:t>
            </a:r>
          </a:p>
          <a:p>
            <a:r>
              <a:rPr lang="uk-UA" sz="2400" b="1" dirty="0" smtClean="0"/>
              <a:t>Тема </a:t>
            </a:r>
            <a:r>
              <a:rPr lang="uk-UA" sz="2400" b="1" dirty="0" smtClean="0"/>
              <a:t>4. </a:t>
            </a:r>
            <a:r>
              <a:rPr lang="uk-UA" sz="2400" dirty="0"/>
              <a:t>Стратегії міжнародної </a:t>
            </a:r>
            <a:r>
              <a:rPr lang="uk-UA" sz="2400" dirty="0" smtClean="0"/>
              <a:t>конкурентоспроможності</a:t>
            </a:r>
            <a:endParaRPr lang="uk-UA" sz="2400" dirty="0" smtClean="0"/>
          </a:p>
        </p:txBody>
      </p:sp>
      <p:pic>
        <p:nvPicPr>
          <p:cNvPr id="6" name="Picture 4" descr="13149639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989" y="2273970"/>
            <a:ext cx="473242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54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222">
        <p14:vortex dir="r"/>
      </p:transition>
    </mc:Choice>
    <mc:Fallback xmlns="">
      <p:transition spd="slow" advTm="122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9024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0505" y="2574757"/>
            <a:ext cx="4175292" cy="369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Тематика </a:t>
            </a:r>
            <a:r>
              <a:rPr lang="ru-RU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курсу</a:t>
            </a:r>
            <a:endParaRPr lang="uk-UA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3263" y="188732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Тема </a:t>
            </a:r>
            <a:r>
              <a:rPr lang="ru-RU" sz="2400" b="1" dirty="0" smtClean="0"/>
              <a:t>5. </a:t>
            </a:r>
            <a:r>
              <a:rPr lang="ru-RU" sz="2400" dirty="0" err="1"/>
              <a:t>Конкурентоспроможність</a:t>
            </a:r>
            <a:r>
              <a:rPr lang="ru-RU" sz="2400" dirty="0"/>
              <a:t> </a:t>
            </a:r>
            <a:r>
              <a:rPr lang="ru-RU" sz="2400" dirty="0" err="1"/>
              <a:t>українських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 (</a:t>
            </a:r>
            <a:r>
              <a:rPr lang="ru-RU" sz="2400" dirty="0" err="1"/>
              <a:t>організацій</a:t>
            </a:r>
            <a:r>
              <a:rPr lang="ru-RU" sz="2400" dirty="0"/>
              <a:t>) на </a:t>
            </a:r>
            <a:r>
              <a:rPr lang="ru-RU" sz="2400" dirty="0" err="1"/>
              <a:t>міжнародних</a:t>
            </a:r>
            <a:r>
              <a:rPr lang="ru-RU" sz="2400" dirty="0"/>
              <a:t> ринках</a:t>
            </a:r>
            <a:endParaRPr lang="uk-UA" sz="2400" b="1" dirty="0" smtClean="0"/>
          </a:p>
          <a:p>
            <a:r>
              <a:rPr lang="uk-UA" sz="2400" b="1" dirty="0" smtClean="0"/>
              <a:t>Тема </a:t>
            </a:r>
            <a:r>
              <a:rPr lang="uk-UA" sz="2400" b="1" dirty="0" smtClean="0"/>
              <a:t>6. </a:t>
            </a:r>
            <a:r>
              <a:rPr lang="uk-UA" sz="2400" dirty="0"/>
              <a:t>Конкурентоспроможність галузей у світовому </a:t>
            </a:r>
            <a:r>
              <a:rPr lang="uk-UA" sz="2400" dirty="0" smtClean="0"/>
              <a:t>господарстві. Особливості </a:t>
            </a:r>
            <a:r>
              <a:rPr lang="uk-UA" sz="2400" dirty="0"/>
              <a:t>міжнародної конкурентоспроможності </a:t>
            </a:r>
            <a:r>
              <a:rPr lang="uk-UA" sz="2400" dirty="0" smtClean="0"/>
              <a:t>регіонів</a:t>
            </a:r>
          </a:p>
          <a:p>
            <a:r>
              <a:rPr lang="uk-UA" sz="2400" b="1" dirty="0" smtClean="0"/>
              <a:t>Тема 7. </a:t>
            </a:r>
            <a:r>
              <a:rPr lang="uk-UA" sz="2400" dirty="0"/>
              <a:t>Регулювання конкуренції на національному та міжнародному </a:t>
            </a:r>
            <a:r>
              <a:rPr lang="uk-UA" sz="2400" dirty="0" smtClean="0"/>
              <a:t>рівнях</a:t>
            </a:r>
          </a:p>
          <a:p>
            <a:r>
              <a:rPr lang="uk-UA" sz="2400" b="1" dirty="0" smtClean="0"/>
              <a:t>Тема </a:t>
            </a:r>
            <a:r>
              <a:rPr lang="uk-UA" sz="2400" b="1" dirty="0" smtClean="0"/>
              <a:t>8. </a:t>
            </a:r>
            <a:r>
              <a:rPr lang="uk-UA" sz="2400" dirty="0"/>
              <a:t>Конкурентоспроможність в умовах </a:t>
            </a:r>
            <a:r>
              <a:rPr lang="uk-UA" sz="2400" dirty="0" smtClean="0"/>
              <a:t>глобалізації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402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359">
        <p14:vortex dir="r"/>
      </p:transition>
    </mc:Choice>
    <mc:Fallback xmlns="">
      <p:transition spd="slow" advTm="103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969" y="817583"/>
            <a:ext cx="9616056" cy="1202485"/>
          </a:xfrm>
        </p:spPr>
        <p:txBody>
          <a:bodyPr>
            <a:noAutofit/>
          </a:bodyPr>
          <a:lstStyle/>
          <a:p>
            <a:r>
              <a:rPr lang="uk-UA" sz="2800" b="1" dirty="0"/>
              <a:t>Відповідно до стандарту освітньо-професійної програми</a:t>
            </a:r>
            <a:r>
              <a:rPr lang="uk-UA" sz="2800" b="1" i="1" dirty="0"/>
              <a:t> </a:t>
            </a:r>
            <a:r>
              <a:rPr lang="uk-UA" sz="2800" b="1" dirty="0"/>
              <a:t>«Міжнародна економіка»  студент повинен набути таких результатів і компетентностей</a:t>
            </a:r>
            <a:endParaRPr lang="uk-UA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7482" y="2259808"/>
            <a:ext cx="93445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ІК.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Здатність визначати та розв’язувати складні економічні задачі та проблеми, приймати відповідні аналітичні та управлінські рішення у сфері економіки або у процесі навчання, що передбачає проведення досліджень та/або здійснення інновацій за невизначених умов та вимог.</a:t>
            </a: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ЗК-01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Здатність генерувати нові ідеї (креативність). </a:t>
            </a:r>
          </a:p>
          <a:p>
            <a:pPr fontAlgn="base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ЗК-02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Здатність до абстрактного мислення, аналізу та синтезу</a:t>
            </a: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ЗК-08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відповідному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СК-01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Здатність застосовувати науковий, аналітичний, методичний інструментарій для обґрунтування стратегії розвитку економічних суб'єктів та пов’язаних з цим управлінських рішень.</a:t>
            </a: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СК-03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Здатність збирати, аналізувати та обробляти статистичні дані, науково-аналітичні матеріали, які необхідні для розв'язання комплексних економічних проблем, робити на їх основі обґрунтовані висновки.</a:t>
            </a: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СК-07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Здатність обґрунтовувати управлінські рішення щодо ефективного розвитку суб'єктів економічної діяльності. </a:t>
            </a: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СК-12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Здатність обґрунтовувати та приймати управлінські рішення й спроможність забезпечувати їх результативність в сфері міжнародного бізнесу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СК-14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Здатність ідентифікувати особливості функціонування міжнародних компаній з урахуванням кон’юнктури світових ринків, презентувати результати, підсумовувати та розробляти рекомендації, заходи з адаптації змін зовнішнього середовища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8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359">
        <p14:vortex dir="r"/>
      </p:transition>
    </mc:Choice>
    <mc:Fallback xmlns="">
      <p:transition spd="slow" advTm="103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875" y="817583"/>
            <a:ext cx="9652150" cy="1202485"/>
          </a:xfrm>
        </p:spPr>
        <p:txBody>
          <a:bodyPr>
            <a:noAutofit/>
          </a:bodyPr>
          <a:lstStyle/>
          <a:p>
            <a:r>
              <a:rPr lang="uk-UA" sz="2800" b="1" dirty="0"/>
              <a:t>Відповідно до стандарту освітньо-професійної програми</a:t>
            </a:r>
            <a:r>
              <a:rPr lang="uk-UA" sz="2800" b="1" i="1" dirty="0"/>
              <a:t> </a:t>
            </a:r>
            <a:r>
              <a:rPr lang="uk-UA" sz="2800" b="1" dirty="0"/>
              <a:t>«Міжнародна економіка»  студент повинен набути таких результатів і компетентностей</a:t>
            </a:r>
            <a:endParaRPr lang="uk-UA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7482" y="2259808"/>
            <a:ext cx="93445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ПРН 2.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Розробляти, обґрунтовувати і приймати ефективні рішення з питань розвитку соціально-економічних систем та управління суб’єктами економічної діяльності. </a:t>
            </a: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ПРН 7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.Обирати ефективні методи управління економічною діяльністю, обґрунтовувати пропоновані рішення на основі релевантних даних та наукових і прикладних досліджень. </a:t>
            </a: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ПРН 8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Збирати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обробляти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статистичні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науково-аналітичні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комплексних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ПРН-12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Обґрунтовувати управлінські рішення щодо ефективного розвитку суб'єктів господарювання, враховуючи цілі, ресурси, обмеження та ризики.</a:t>
            </a: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ПРН-16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Здійснювати комплексний аналіз економічної ефективності міжнародної діяльності підприємства, формувати фінансові результати такої діяльності, здійснювати фінансове-економічне прогнозування і планування міжнародної діяльності на підприємстві. </a:t>
            </a:r>
          </a:p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ПРН-17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Досліджувати економічне, політико-правове, соціально-культурне середовище міжнародних економічних відносин, його структуризацію і особливості; системи міжнародних економічних відносин, суб’єктів, форм та рівнів, з урахуванням процесів глобалізації, інтелектуалізації, інформатизації та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екологізації</a:t>
            </a:r>
            <a:r>
              <a:rPr lang="uk-UA" sz="1400" dirty="0"/>
              <a:t>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359">
        <p14:vortex dir="r"/>
      </p:transition>
    </mc:Choice>
    <mc:Fallback xmlns="">
      <p:transition spd="slow" advTm="103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5|5|4.5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355</TotalTime>
  <Words>726</Words>
  <Application>Microsoft Office PowerPoint</Application>
  <PresentationFormat>Произвольный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Управління міжнародною конкурентоспроможністю підприємства</vt:lpstr>
      <vt:lpstr>Презентация PowerPoint</vt:lpstr>
      <vt:lpstr>Мета вивчення навчального курсу</vt:lpstr>
      <vt:lpstr>Завдання курсу спрямовані на формування у студентів компетентності щодо</vt:lpstr>
      <vt:lpstr>Предметом дисципліни </vt:lpstr>
      <vt:lpstr>Тематика курсу</vt:lpstr>
      <vt:lpstr>Тематика курсу</vt:lpstr>
      <vt:lpstr>Відповідно до стандарту освітньо-професійної програми «Міжнародна економіка»  студент повинен набути таких результатів і компетентностей</vt:lpstr>
      <vt:lpstr>Відповідно до стандарту освітньо-професійної програми «Міжнародна економіка»  студент повинен набути таких результатів і компетентностей</vt:lpstr>
      <vt:lpstr>У результаті вивчення навчальної дисципліни студент повинен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Наташа</cp:lastModifiedBy>
  <cp:revision>30</cp:revision>
  <dcterms:created xsi:type="dcterms:W3CDTF">2015-05-02T16:00:14Z</dcterms:created>
  <dcterms:modified xsi:type="dcterms:W3CDTF">2022-10-14T09:42:53Z</dcterms:modified>
</cp:coreProperties>
</file>