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</p:sldMasterIdLst>
  <p:notesMasterIdLst>
    <p:notesMasterId r:id="rId20"/>
  </p:notesMasterIdLst>
  <p:sldIdLst>
    <p:sldId id="273" r:id="rId4"/>
    <p:sldId id="275" r:id="rId5"/>
    <p:sldId id="277" r:id="rId6"/>
    <p:sldId id="278" r:id="rId7"/>
    <p:sldId id="279" r:id="rId8"/>
    <p:sldId id="256" r:id="rId9"/>
    <p:sldId id="276" r:id="rId10"/>
    <p:sldId id="280" r:id="rId11"/>
    <p:sldId id="281" r:id="rId12"/>
    <p:sldId id="274" r:id="rId13"/>
    <p:sldId id="259" r:id="rId14"/>
    <p:sldId id="282" r:id="rId15"/>
    <p:sldId id="260" r:id="rId16"/>
    <p:sldId id="283" r:id="rId17"/>
    <p:sldId id="284" r:id="rId18"/>
    <p:sldId id="29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70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409A7-0E8D-4910-A927-30A32DC7312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E688C-DDAE-4F26-B255-94441F67E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2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6CEF38-E9DB-46AA-8950-5B998AD2E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EA7DF7F-6FB9-4855-BC41-9E783756E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C825E-F1D0-4720-A0D3-0380C53C522F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5A153E-6E5E-46AC-88E8-03840195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FBEB18-9AFD-4180-B2DC-F2939340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DFE00-0A02-471F-A5AF-3255F2BC2C9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12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5EE627-654B-429A-961B-A69069F3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88B36A9-8F44-4FAA-909A-9C216DBC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0256F-3B04-4BE2-B964-9C8C5ECF155E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19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25082A-4D2E-41A7-9C86-BE35EF68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CA279B-65BF-4DD2-9F46-4E7102F51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8D40518-61B4-4DBC-BE58-75928C5BA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BD4A3-5D55-4CB1-B6F6-4069C25A9951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51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8A2D3C-FC83-45B3-8550-6388CA28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D90F71-26D1-4E59-9AB8-D4B92083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7EC61D-3073-45BB-970E-8ACECF40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2652066-7F3E-4FEF-AB7E-E2EBBC9F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147932C-D3D9-4D6B-824D-9FFB0078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8F443-5714-4E85-851E-9905DDAA3569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92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9A2DBB-05EF-48FA-A161-834B349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B84FD-D214-476A-B340-9C6744A5855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68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31BDF-0E5A-4A6B-B00F-A54B2B819FC2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97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8EEB67-D009-45C9-BB39-F6CDD576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235EC1-8C10-4B22-882C-9D7CB1A6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8D84E98-F513-474B-931B-F03E6843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582F6-EDE2-4A08-85EC-38011EF2F52F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8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6DCB9-067B-42C7-A79A-22D967E4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0E8C6F-DA30-4BFE-BF3E-022F516C3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810C0F-8E3B-4917-BF01-A28A410F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14B99-D4A1-4EDF-8C33-E45141BDB4B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5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627B90-1F9E-49C6-9255-E2CBD427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0C94414-B965-401C-895F-50675201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99FE1-73E8-4139-BB0E-E8D2DFD60BD6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5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7AEA3C5-5873-4429-89CD-EF8988F9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9AA04DD-519E-4C3B-8AA1-25DD8F6D4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52478-A564-4E40-8E44-B9004149892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6CEF38-E9DB-46AA-8950-5B998AD2E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EA7DF7F-6FB9-4855-BC41-9E783756E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94E7-D147-4F8A-BF6F-11C50F7F58AC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8DAE4-DC09-4BF3-91C9-23E498143E88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04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5A153E-6E5E-46AC-88E8-03840195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FBEB18-9AFD-4180-B2DC-F2939340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EC6F6-2176-48CB-B8DE-FDBA0FC88E10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B29D-A6B4-4ABA-8EA5-3D69B839ADC1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24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5EE627-654B-429A-961B-A69069F3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88B36A9-8F44-4FAA-909A-9C216DBC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7230-ECF0-4B0A-94C4-BDC7CCB85AA6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3F05A-1901-4DAD-BD42-A103EBCF66B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09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25082A-4D2E-41A7-9C86-BE35EF68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CA279B-65BF-4DD2-9F46-4E7102F51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8D40518-61B4-4DBC-BE58-75928C5BA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CCE83-B391-427E-A254-CD8DF0F986A2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43233-EEE4-4217-BDCB-B54152B5B6B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0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8A2D3C-FC83-45B3-8550-6388CA28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D90F71-26D1-4E59-9AB8-D4B92083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7EC61D-3073-45BB-970E-8ACECF40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2652066-7F3E-4FEF-AB7E-E2EBBC9F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147932C-D3D9-4D6B-824D-9FFB0078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91A59-EC1E-4B2A-A8EE-00BE14DC9EE3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A6FD9-8BA2-4CAB-AFF1-04B0A86BBE6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37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9A2DBB-05EF-48FA-A161-834B349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1165-7225-46D7-A3E9-DAEFAE4B8090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A956D-E47F-4E0C-AF30-5CD4385895E6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3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47C01-4A60-444F-8EA5-7DF9A54DE9D9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8BB51-9CCC-40A2-ABAD-8D9F56BC12E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5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8EEB67-D009-45C9-BB39-F6CDD576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235EC1-8C10-4B22-882C-9D7CB1A6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8D84E98-F513-474B-931B-F03E6843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93282-31CB-4546-9A83-D031AB2961D9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CA01C-AFDF-4FAC-93AA-B3BE8CB84CF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56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6DCB9-067B-42C7-A79A-22D967E4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0E8C6F-DA30-4BFE-BF3E-022F516C3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810C0F-8E3B-4917-BF01-A28A410F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7D336-37F2-4B07-B86A-4176A4CC8A39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B78CC-F1F1-498C-861B-6383E6AEB3E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0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627B90-1F9E-49C6-9255-E2CBD427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0C94414-B965-401C-895F-50675201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2B30F-A417-4DE3-A9B6-D8D115DB3F04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B739D-D2DD-4D2B-A654-BC6913B0A222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08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7AEA3C5-5873-4429-89CD-EF8988F9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9AA04DD-519E-4C3B-8AA1-25DD8F6D4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F1C5-A16D-4F36-BC26-080B3A258C7E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C95AA-AE58-448D-9A9E-CC9A8EA6061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7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F10EFA-4328-4C33-A2F3-38DDC147DE56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altLang="uk-UA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4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325636-C64E-4BCC-89C4-1DC355AA65FE}" type="datetime1">
              <a:rPr lang="uk-UA" altLang="x-non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D33E0B-104F-47C9-94B3-36E9DEC0C23F}" type="slidenum">
              <a:rPr lang="uk-UA" alt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564488" cy="19442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4800" b="1" spc="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 2 </a:t>
            </a:r>
            <a:r>
              <a:rPr lang="uk-UA" sz="4800" b="1" spc="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spc="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spc="3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sz="4800" b="1" spc="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800" b="1" spc="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spc="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шекспірівські студії</a:t>
            </a:r>
            <a:endParaRPr lang="uk-UA" sz="4800" b="1" spc="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212976"/>
            <a:ext cx="8424936" cy="31683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sz="4000" b="1" spc="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Лекція 4 </a:t>
            </a:r>
            <a:endParaRPr lang="uk-UA" sz="4000" b="1" spc="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uk-UA" sz="4000" b="1" spc="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sz="4000" b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spc="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студії </a:t>
            </a:r>
            <a:endParaRPr lang="uk-UA" sz="4000" b="1" spc="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uk-UA" sz="4000" b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дисциплінарній </a:t>
            </a:r>
            <a:r>
              <a:rPr lang="uk-UA" sz="4000" b="1" spc="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парадигмі </a:t>
            </a:r>
            <a:r>
              <a:rPr lang="uk-UA" sz="4000" b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компаративістики: генезис, статус, дослідницьке поле</a:t>
            </a:r>
            <a:endParaRPr lang="uk-UA" sz="4000" b="1" spc="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1845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Book Antiqua" pitchFamily="18" charset="0"/>
              </a:rPr>
              <a:t>«За </a:t>
            </a:r>
            <a:r>
              <a:rPr lang="ru-RU" b="1" dirty="0" err="1">
                <a:latin typeface="Book Antiqua" pitchFamily="18" charset="0"/>
              </a:rPr>
              <a:t>своєю</a:t>
            </a:r>
            <a:r>
              <a:rPr lang="ru-RU" b="1" dirty="0">
                <a:latin typeface="Book Antiqua" pitchFamily="18" charset="0"/>
              </a:rPr>
              <a:t> природою </a:t>
            </a:r>
            <a:r>
              <a:rPr lang="ru-RU" b="1" dirty="0" err="1">
                <a:latin typeface="Book Antiqua" pitchFamily="18" charset="0"/>
              </a:rPr>
              <a:t>компаративістика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найбільш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відповідає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атмосфері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нашого</a:t>
            </a:r>
            <a:r>
              <a:rPr lang="ru-RU" b="1" dirty="0">
                <a:latin typeface="Book Antiqua" pitchFamily="18" charset="0"/>
              </a:rPr>
              <a:t> часу, </a:t>
            </a:r>
            <a:r>
              <a:rPr lang="ru-RU" b="1" dirty="0" err="1">
                <a:latin typeface="Book Antiqua" pitchFamily="18" charset="0"/>
              </a:rPr>
              <a:t>адже</a:t>
            </a:r>
            <a:r>
              <a:rPr lang="ru-RU" b="1" dirty="0">
                <a:latin typeface="Book Antiqua" pitchFamily="18" charset="0"/>
              </a:rPr>
              <a:t> вона </a:t>
            </a:r>
            <a:r>
              <a:rPr lang="ru-RU" b="1" dirty="0" err="1">
                <a:latin typeface="Book Antiqua" pitchFamily="18" charset="0"/>
              </a:rPr>
              <a:t>створює</a:t>
            </a:r>
            <a:r>
              <a:rPr lang="ru-RU" b="1" dirty="0">
                <a:latin typeface="Book Antiqua" pitchFamily="18" charset="0"/>
              </a:rPr>
              <a:t> поле </a:t>
            </a:r>
            <a:r>
              <a:rPr lang="ru-RU" b="1" dirty="0" err="1">
                <a:latin typeface="Book Antiqua" pitchFamily="18" charset="0"/>
              </a:rPr>
              <a:t>діалогу</a:t>
            </a:r>
            <a:r>
              <a:rPr lang="ru-RU" b="1" dirty="0">
                <a:latin typeface="Book Antiqua" pitchFamily="18" charset="0"/>
              </a:rPr>
              <a:t> на </a:t>
            </a:r>
            <a:r>
              <a:rPr lang="ru-RU" b="1" dirty="0" err="1">
                <a:latin typeface="Book Antiqua" pitchFamily="18" charset="0"/>
              </a:rPr>
              <a:t>численних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рівнях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сучасної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культури</a:t>
            </a:r>
            <a:r>
              <a:rPr lang="ru-RU" b="1" dirty="0">
                <a:latin typeface="Book Antiqua" pitchFamily="18" charset="0"/>
              </a:rPr>
              <a:t> й </a:t>
            </a:r>
            <a:r>
              <a:rPr lang="ru-RU" b="1" dirty="0" err="1">
                <a:latin typeface="Book Antiqua" pitchFamily="18" charset="0"/>
              </a:rPr>
              <a:t>ментальності</a:t>
            </a:r>
            <a:r>
              <a:rPr lang="ru-RU" b="1" dirty="0" smtClean="0">
                <a:latin typeface="Book Antiqua" pitchFamily="18" charset="0"/>
              </a:rPr>
              <a:t>»</a:t>
            </a:r>
            <a:br>
              <a:rPr lang="ru-RU" b="1" dirty="0" smtClean="0">
                <a:latin typeface="Book Antiqua" pitchFamily="18" charset="0"/>
              </a:rPr>
            </a:br>
            <a:r>
              <a:rPr lang="ru-RU" b="1" dirty="0" smtClean="0">
                <a:latin typeface="Book Antiqua" pitchFamily="18" charset="0"/>
              </a:rPr>
              <a:t>              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Тамара Денисова)</a:t>
            </a:r>
            <a:r>
              <a:rPr lang="ru-RU" b="1" dirty="0"/>
              <a:t/>
            </a:r>
            <a:br>
              <a:rPr lang="ru-RU" b="1" dirty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3151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Розділи літературної компаративістики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>
                <a:latin typeface="Cambria" pitchFamily="18" charset="0"/>
              </a:rPr>
              <a:t>порівняльно-історичне літературознавство (вивчення генетичних і контактних зв´язків);</a:t>
            </a:r>
          </a:p>
          <a:p>
            <a:r>
              <a:rPr lang="uk-UA" b="1" dirty="0" smtClean="0">
                <a:latin typeface="Cambria" pitchFamily="18" charset="0"/>
              </a:rPr>
              <a:t>рецептивна </a:t>
            </a:r>
            <a:r>
              <a:rPr lang="uk-UA" b="1" dirty="0">
                <a:latin typeface="Cambria" pitchFamily="18" charset="0"/>
              </a:rPr>
              <a:t>естетика, зокрема критична рецепція  і  </a:t>
            </a:r>
            <a:r>
              <a:rPr lang="uk-UA" b="1" dirty="0" err="1">
                <a:latin typeface="Cambria" pitchFamily="18" charset="0"/>
              </a:rPr>
              <a:t>перекладознавство</a:t>
            </a:r>
            <a:r>
              <a:rPr lang="uk-UA" b="1" dirty="0">
                <a:latin typeface="Cambria" pitchFamily="18" charset="0"/>
              </a:rPr>
              <a:t>;</a:t>
            </a:r>
          </a:p>
          <a:p>
            <a:r>
              <a:rPr lang="uk-UA" b="1" dirty="0" smtClean="0">
                <a:latin typeface="Cambria" pitchFamily="18" charset="0"/>
              </a:rPr>
              <a:t>типологічне  </a:t>
            </a:r>
            <a:r>
              <a:rPr lang="uk-UA" b="1" dirty="0">
                <a:latin typeface="Cambria" pitchFamily="18" charset="0"/>
              </a:rPr>
              <a:t>дослідження  літератури;</a:t>
            </a:r>
          </a:p>
          <a:p>
            <a:r>
              <a:rPr lang="uk-UA" b="1" dirty="0" err="1" smtClean="0">
                <a:latin typeface="Cambria" pitchFamily="18" charset="0"/>
              </a:rPr>
              <a:t>інтертекстуальні</a:t>
            </a:r>
            <a:r>
              <a:rPr lang="uk-UA" b="1" dirty="0" smtClean="0">
                <a:latin typeface="Cambria" pitchFamily="18" charset="0"/>
              </a:rPr>
              <a:t>  </a:t>
            </a:r>
            <a:r>
              <a:rPr lang="uk-UA" b="1" dirty="0">
                <a:latin typeface="Cambria" pitchFamily="18" charset="0"/>
              </a:rPr>
              <a:t>студії;</a:t>
            </a:r>
          </a:p>
          <a:p>
            <a:r>
              <a:rPr lang="uk-UA" b="1" dirty="0" err="1" smtClean="0">
                <a:latin typeface="Cambria" pitchFamily="18" charset="0"/>
              </a:rPr>
              <a:t>інтермедіальні</a:t>
            </a:r>
            <a:r>
              <a:rPr lang="uk-UA" b="1" dirty="0" smtClean="0">
                <a:latin typeface="Cambria" pitchFamily="18" charset="0"/>
              </a:rPr>
              <a:t>  </a:t>
            </a:r>
            <a:r>
              <a:rPr lang="uk-UA" b="1" dirty="0">
                <a:latin typeface="Cambria" pitchFamily="18" charset="0"/>
              </a:rPr>
              <a:t>студії;</a:t>
            </a:r>
          </a:p>
          <a:p>
            <a:r>
              <a:rPr lang="uk-UA" b="1" dirty="0" err="1" smtClean="0">
                <a:latin typeface="Cambria" pitchFamily="18" charset="0"/>
              </a:rPr>
              <a:t>інтеркультуральні</a:t>
            </a:r>
            <a:r>
              <a:rPr lang="uk-UA" b="1" dirty="0" smtClean="0">
                <a:latin typeface="Cambria" pitchFamily="18" charset="0"/>
              </a:rPr>
              <a:t> </a:t>
            </a:r>
            <a:r>
              <a:rPr lang="uk-UA" b="1" dirty="0">
                <a:latin typeface="Cambria" pitchFamily="18" charset="0"/>
              </a:rPr>
              <a:t>студії, зокрема, постколоніальні студії, а також </a:t>
            </a:r>
            <a:r>
              <a:rPr lang="uk-UA" b="1" dirty="0" err="1" smtClean="0">
                <a:latin typeface="Cambria" pitchFamily="18" charset="0"/>
              </a:rPr>
              <a:t>імагологія</a:t>
            </a:r>
            <a:r>
              <a:rPr lang="uk-UA" b="1" dirty="0" smtClean="0">
                <a:latin typeface="Cambria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b="1" dirty="0" smtClean="0">
                <a:latin typeface="Cambria" pitchFamily="18" charset="0"/>
              </a:rPr>
              <a:t> </a:t>
            </a:r>
            <a:r>
              <a:rPr lang="uk-UA" sz="2600" b="1" i="1" dirty="0" smtClean="0">
                <a:latin typeface="Cambria" pitchFamily="18" charset="0"/>
              </a:rPr>
              <a:t>(</a:t>
            </a:r>
            <a:r>
              <a:rPr lang="uk-UA" sz="2600" b="1" i="1" dirty="0" err="1" smtClean="0">
                <a:latin typeface="Cambria" pitchFamily="18" charset="0"/>
              </a:rPr>
              <a:t>Будний</a:t>
            </a:r>
            <a:r>
              <a:rPr lang="uk-UA" sz="2600" b="1" i="1" dirty="0" smtClean="0">
                <a:latin typeface="Cambria" pitchFamily="18" charset="0"/>
              </a:rPr>
              <a:t> </a:t>
            </a:r>
            <a:r>
              <a:rPr lang="uk-UA" sz="2600" b="1" i="1" dirty="0">
                <a:latin typeface="Cambria" pitchFamily="18" charset="0"/>
              </a:rPr>
              <a:t>В., Ільницький М</a:t>
            </a:r>
            <a:r>
              <a:rPr lang="uk-UA" sz="2600" b="1" i="1" dirty="0" smtClean="0">
                <a:latin typeface="Cambria" pitchFamily="18" charset="0"/>
              </a:rPr>
              <a:t>.</a:t>
            </a:r>
            <a:r>
              <a:rPr lang="uk-UA" sz="2600" i="1" dirty="0" smtClean="0"/>
              <a:t>)</a:t>
            </a:r>
            <a:endParaRPr lang="uk-UA" sz="2600" i="1" dirty="0"/>
          </a:p>
        </p:txBody>
      </p:sp>
    </p:spTree>
    <p:extLst>
      <p:ext uri="{BB962C8B-B14F-4D97-AF65-F5344CB8AC3E}">
        <p14:creationId xmlns:p14="http://schemas.microsoft.com/office/powerpoint/2010/main" val="11018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 студії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88840"/>
            <a:ext cx="7787208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це вивчення літератури у її зв'язках з іншими видами мистецтва та їхньої кореляції з різними аспектами   соціокультурного буття ( 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ідеологією, політикою, релігією, расовими і гендерними відносинами, мас-медіа, рекламою та ін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Музи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556792"/>
            <a:ext cx="6984776" cy="5040560"/>
          </a:xfrm>
        </p:spPr>
        <p:txBody>
          <a:bodyPr>
            <a:normAutofit lnSpcReduction="10000"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Каліопа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муза епосу,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Евтерпа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лірики,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Мельпомена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трагедії,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Талія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комедії й сільської поезії,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Ерато</a:t>
            </a:r>
            <a:r>
              <a:rPr lang="uk-UA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еротичної поезії і міміки,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Полігімнія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</a:t>
            </a:r>
            <a:r>
              <a:rPr lang="uk-UA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гімнічної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поезії,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Терпсихора</a:t>
            </a:r>
            <a:r>
              <a:rPr lang="uk-UA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танцю,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Кліо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історії, </a:t>
            </a:r>
            <a:endParaRPr lang="uk-UA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uk-UA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Уранія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астрономії</a:t>
            </a:r>
            <a:r>
              <a:rPr lang="uk-UA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Генезис </a:t>
            </a:r>
            <a:br>
              <a:rPr lang="uk-UA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 студій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«Поетика»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(332 р. до </a:t>
            </a:r>
            <a:r>
              <a:rPr lang="uk-UA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н.е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Арістотеля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«Лаокоон» (1776) Г. Лессінга;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«Лекції з естетики»(1823) Г. Гегеля;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«Із секретів поетичної творчості»(1899)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І..Франка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Дослідницькі пріоритети </a:t>
            </a:r>
            <a:r>
              <a:rPr lang="uk-UA" sz="4800" b="1" dirty="0" err="1" smtClean="0"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 студій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132856"/>
            <a:ext cx="8157592" cy="4725144"/>
          </a:xfrm>
        </p:spPr>
        <p:txBody>
          <a:bodyPr>
            <a:normAutofit lnSpcReduction="1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Взаємовплив різних видів мистецтва.</a:t>
            </a:r>
          </a:p>
          <a:p>
            <a:pPr lvl="0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Взаємопроникнення мистецтв.</a:t>
            </a:r>
          </a:p>
          <a:p>
            <a:pPr lvl="0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Кореляція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взаємодії мистецтв з іншими аспектами соціокультурного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буття.</a:t>
            </a:r>
          </a:p>
          <a:p>
            <a:pPr lvl="0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Поєднання різних мистецтв у творчості окремої особистості.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40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 noChangeArrowheads="1"/>
          </p:cNvSpPr>
          <p:nvPr>
            <p:ph idx="1"/>
          </p:nvPr>
        </p:nvSpPr>
        <p:spPr>
          <a:xfrm>
            <a:off x="390525" y="496888"/>
            <a:ext cx="8362950" cy="58642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uk-UA" sz="8800" b="1" smtClean="0">
                <a:latin typeface="Times New Roman" pitchFamily="18" charset="0"/>
                <a:cs typeface="Times New Roman" pitchFamily="18" charset="0"/>
              </a:rPr>
              <a:t>THANK YOU!</a:t>
            </a:r>
          </a:p>
          <a:p>
            <a:pPr marL="0" indent="0" algn="ctr" eaLnBrk="1" hangingPunct="1">
              <a:buFontTx/>
              <a:buNone/>
            </a:pPr>
            <a:endParaRPr lang="uk-UA" altLang="uk-UA" sz="8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524133"/>
            <a:ext cx="479107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99592" y="1916832"/>
            <a:ext cx="7704856" cy="4392488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орівняльне літературознавство як одна із дисциплін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компаративістики</a:t>
            </a:r>
          </a:p>
          <a:p>
            <a:pPr marL="514350" indent="-514350" algn="l">
              <a:buAutoNum type="arabicPeriod"/>
            </a:pP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Літературна компаративістика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метатеорія.</a:t>
            </a:r>
          </a:p>
          <a:p>
            <a:pPr marL="514350" indent="-514350" algn="l">
              <a:buAutoNum type="arabicPeriod"/>
            </a:pPr>
            <a:r>
              <a:rPr lang="uk-UA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студії: генезис та дослідницькі пріоритети.</a:t>
            </a:r>
          </a:p>
          <a:p>
            <a:pPr algn="l"/>
            <a:endParaRPr lang="uk-UA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uk-UA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1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792088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Компаративістика</a:t>
            </a:r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>
                <a:latin typeface="Times New Roman" pitchFamily="18" charset="0"/>
                <a:cs typeface="Times New Roman" pitchFamily="18" charset="0"/>
              </a:rPr>
            </a:b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7931224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це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сукупність гуманітарних дисциплін, що використовують порівняльний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метод: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ілософська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інгвістична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компаативістика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ерекладознавча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ітературна компаративістика або порівняльне літературознавство.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Порівняльний метод 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003232" cy="4209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    </a:t>
            </a:r>
            <a:r>
              <a:rPr lang="uk-UA" sz="3600" b="1" dirty="0" smtClean="0">
                <a:latin typeface="Cambria" pitchFamily="18" charset="0"/>
              </a:rPr>
              <a:t>передбачає</a:t>
            </a:r>
            <a:r>
              <a:rPr lang="uk-UA" sz="3600" b="1" dirty="0">
                <a:latin typeface="Cambria" pitchFamily="18" charset="0"/>
              </a:rPr>
              <a:t>:</a:t>
            </a:r>
          </a:p>
          <a:p>
            <a:r>
              <a:rPr lang="uk-UA" sz="3600" b="1" dirty="0">
                <a:latin typeface="Cambria" pitchFamily="18" charset="0"/>
              </a:rPr>
              <a:t>чітке окреслення пізнавальних цілей;</a:t>
            </a:r>
          </a:p>
          <a:p>
            <a:r>
              <a:rPr lang="uk-UA" sz="3600" b="1" dirty="0">
                <a:latin typeface="Cambria" pitchFamily="18" charset="0"/>
              </a:rPr>
              <a:t> наявність підстав для порівняння;</a:t>
            </a:r>
          </a:p>
          <a:p>
            <a:r>
              <a:rPr lang="uk-UA" sz="3600" b="1" dirty="0">
                <a:latin typeface="Cambria" pitchFamily="18" charset="0"/>
              </a:rPr>
              <a:t>у</a:t>
            </a:r>
            <a:r>
              <a:rPr lang="uk-UA" sz="3600" b="1" dirty="0" smtClean="0">
                <a:latin typeface="Cambria" pitchFamily="18" charset="0"/>
              </a:rPr>
              <a:t>свідомлення </a:t>
            </a:r>
            <a:r>
              <a:rPr lang="uk-UA" sz="3600" b="1" dirty="0">
                <a:latin typeface="Cambria" pitchFamily="18" charset="0"/>
              </a:rPr>
              <a:t>і дотримання критерію порівняння.</a:t>
            </a:r>
          </a:p>
          <a:p>
            <a:endParaRPr lang="uk-UA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uk-UA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Yerko</a:t>
            </a:r>
            <a:r>
              <a:rPr lang="en-US" altLang="uk-UA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Rosencrantz and Guildenstern</a:t>
            </a:r>
            <a:endParaRPr lang="ru-RU" altLang="uk-UA" sz="4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35200"/>
            <a:ext cx="9144000" cy="4622800"/>
          </a:xfrm>
        </p:spPr>
      </p:pic>
    </p:spTree>
    <p:extLst>
      <p:ext uri="{BB962C8B-B14F-4D97-AF65-F5344CB8AC3E}">
        <p14:creationId xmlns:p14="http://schemas.microsoft.com/office/powerpoint/2010/main" val="16649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8136904" cy="1584176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Літературна компаративістика</a:t>
            </a:r>
            <a:endParaRPr lang="uk-UA" sz="5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7992888" cy="410445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sz="4000" b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це </a:t>
            </a:r>
            <a:r>
              <a:rPr lang="uk-UA" sz="4000" b="1" dirty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дослідження літератури, що виходить поза межі окремої країни, а також вивчення зв'язків між </a:t>
            </a:r>
            <a:r>
              <a:rPr lang="uk-UA" sz="4000" b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літературою й іншими  </a:t>
            </a:r>
            <a:r>
              <a:rPr lang="uk-UA" sz="4000" b="1" dirty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царинами  знання і </a:t>
            </a:r>
            <a:r>
              <a:rPr lang="uk-UA" sz="4000" b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свідомості (мистецтво, наука, політика</a:t>
            </a:r>
            <a:r>
              <a:rPr lang="uk-UA" sz="4000" b="1" dirty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, </a:t>
            </a:r>
            <a:r>
              <a:rPr lang="uk-UA" sz="4000" b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економіка, релігія та ін.) </a:t>
            </a:r>
          </a:p>
          <a:p>
            <a:pPr algn="r"/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Henry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Remak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Літературна компаративістика</a:t>
            </a:r>
            <a:endParaRPr lang="uk-UA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204864"/>
            <a:ext cx="7488832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ц</a:t>
            </a:r>
            <a:r>
              <a:rPr lang="uk-UA" sz="3600" b="1" dirty="0" smtClean="0">
                <a:latin typeface="Cambria" pitchFamily="18" charset="0"/>
              </a:rPr>
              <a:t>е метатеорія, що фокусується на різноманітних напрямках </a:t>
            </a:r>
            <a:r>
              <a:rPr lang="uk-UA" sz="3600" b="1" dirty="0" err="1" smtClean="0">
                <a:latin typeface="Cambria" pitchFamily="18" charset="0"/>
              </a:rPr>
              <a:t>контекстуалізації</a:t>
            </a:r>
            <a:r>
              <a:rPr lang="uk-UA" sz="3600" b="1" dirty="0" smtClean="0">
                <a:latin typeface="Cambria" pitchFamily="18" charset="0"/>
              </a:rPr>
              <a:t> літератури у дискурсах</a:t>
            </a:r>
          </a:p>
          <a:p>
            <a:pPr marL="0" indent="0">
              <a:buNone/>
            </a:pPr>
            <a:r>
              <a:rPr lang="uk-UA" sz="3600" b="1" dirty="0" smtClean="0">
                <a:latin typeface="Cambria" pitchFamily="18" charset="0"/>
              </a:rPr>
              <a:t>- культури, </a:t>
            </a:r>
          </a:p>
          <a:p>
            <a:pPr marL="0" indent="0">
              <a:buNone/>
            </a:pPr>
            <a:r>
              <a:rPr lang="uk-UA" sz="3600" b="1" dirty="0" smtClean="0">
                <a:latin typeface="Cambria" pitchFamily="18" charset="0"/>
              </a:rPr>
              <a:t>- ідеології, </a:t>
            </a:r>
          </a:p>
          <a:p>
            <a:pPr marL="0" indent="0">
              <a:buNone/>
            </a:pPr>
            <a:r>
              <a:rPr lang="uk-UA" sz="3600" b="1" dirty="0" smtClean="0">
                <a:latin typeface="Cambria" pitchFamily="18" charset="0"/>
              </a:rPr>
              <a:t>- раси і </a:t>
            </a:r>
            <a:r>
              <a:rPr lang="uk-UA" sz="3600" b="1" dirty="0" err="1" smtClean="0">
                <a:latin typeface="Cambria" pitchFamily="18" charset="0"/>
              </a:rPr>
              <a:t>гендеру</a:t>
            </a:r>
            <a:r>
              <a:rPr lang="uk-UA" sz="3600" b="1" dirty="0" smtClean="0">
                <a:latin typeface="Cambria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(Чарльз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Бернгеймер</a:t>
            </a:r>
            <a:r>
              <a:rPr lang="uk-UA" b="1" dirty="0" smtClean="0"/>
              <a:t>)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7910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0" y="-99392"/>
            <a:ext cx="9144000" cy="1052736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Контекстуалізація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літератури в культурі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Шекспір у стилі реп (22.04.201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5" y="1124744"/>
            <a:ext cx="9087839" cy="5075305"/>
          </a:xfrm>
        </p:spPr>
      </p:pic>
    </p:spTree>
    <p:extLst>
      <p:ext uri="{BB962C8B-B14F-4D97-AF65-F5344CB8AC3E}">
        <p14:creationId xmlns:p14="http://schemas.microsoft.com/office/powerpoint/2010/main" val="20393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778098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Контекстуалізація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літератури в ідеології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51304" cy="51125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3500" b="1" dirty="0" smtClean="0">
                <a:latin typeface="Times New Roman" pitchFamily="18" charset="0"/>
                <a:cs typeface="Times New Roman" pitchFamily="18" charset="0"/>
              </a:rPr>
              <a:t>Беніто Муссоліні = Юлій Цезар ХХ ст.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Військовий марш (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жовтень 1922 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Включення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скороченого «Юлія Цезаря»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до шкільних програм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1923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Публікація 13 перекладів Шекспірового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«Юлія Цезаря» (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1924-1925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Нандо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Тамберлані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1935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Опера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Дж.Ф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Маліп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єро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«Юлій Цезар» Ліно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Гварнері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1938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Пєса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Чезаре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Б. Муссоліні та Дж.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Форцано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1939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74" y="2276872"/>
            <a:ext cx="1841426" cy="24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496</Words>
  <Application>Microsoft Office PowerPoint</Application>
  <PresentationFormat>Экран (4:3)</PresentationFormat>
  <Paragraphs>80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 Office</vt:lpstr>
      <vt:lpstr>Оформлення за замовчуванням</vt:lpstr>
      <vt:lpstr>3_Оформлення за замовчуванням</vt:lpstr>
      <vt:lpstr>Тема 2  Інтермедіальні  шекспірівські студії</vt:lpstr>
      <vt:lpstr>План</vt:lpstr>
      <vt:lpstr>Компаративістика </vt:lpstr>
      <vt:lpstr>Порівняльний метод </vt:lpstr>
      <vt:lpstr>Yerko: Rosencrantz and Guildenstern</vt:lpstr>
      <vt:lpstr>Літературна компаративістика</vt:lpstr>
      <vt:lpstr>Літературна компаративістика</vt:lpstr>
      <vt:lpstr>Контекстуалізація літератури в культурі</vt:lpstr>
      <vt:lpstr>Контекстуалізація літератури в ідеології</vt:lpstr>
      <vt:lpstr>«За своєю природою компаративістика найбільш відповідає атмосфері нашого часу, адже вона створює поле діалогу на численних рівнях сучасної культури й ментальності»                                  (Тамара Денисова) </vt:lpstr>
      <vt:lpstr>Розділи літературної компаративістики</vt:lpstr>
      <vt:lpstr>Інтермедіальні студії</vt:lpstr>
      <vt:lpstr>Музи</vt:lpstr>
      <vt:lpstr>Генезис  інтермедіальних студій</vt:lpstr>
      <vt:lpstr>Дослідницькі пріоритети інтермедіальних студій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Порівняльне літературознавство</dc:title>
  <dc:creator>User</dc:creator>
  <cp:lastModifiedBy>User</cp:lastModifiedBy>
  <cp:revision>58</cp:revision>
  <dcterms:created xsi:type="dcterms:W3CDTF">2019-02-08T08:36:13Z</dcterms:created>
  <dcterms:modified xsi:type="dcterms:W3CDTF">2019-10-12T19:27:50Z</dcterms:modified>
</cp:coreProperties>
</file>