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33E426CD-A124-4C3A-85AF-791674C4786B}" type="datetimeFigureOut">
              <a:rPr lang="ru-RU" smtClean="0"/>
              <a:t>11.09.2022</a:t>
            </a:fld>
            <a:endParaRPr lang="ru-RU"/>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ru-RU"/>
          </a:p>
        </p:txBody>
      </p:sp>
      <p:sp>
        <p:nvSpPr>
          <p:cNvPr id="6" name="Slide Number Placeholder 5"/>
          <p:cNvSpPr>
            <a:spLocks noGrp="1"/>
          </p:cNvSpPr>
          <p:nvPr>
            <p:ph type="sldNum" sz="quarter" idx="12"/>
          </p:nvPr>
        </p:nvSpPr>
        <p:spPr>
          <a:xfrm>
            <a:off x="10469880" y="320040"/>
            <a:ext cx="914400" cy="320040"/>
          </a:xfrm>
        </p:spPr>
        <p:txBody>
          <a:bodyPr/>
          <a:lstStyle/>
          <a:p>
            <a:fld id="{6806C043-1C0C-4D3D-9014-EE4F555FF308}" type="slidenum">
              <a:rPr lang="ru-RU" smtClean="0"/>
              <a:t>‹#›</a:t>
            </a:fld>
            <a:endParaRPr lang="ru-RU"/>
          </a:p>
        </p:txBody>
      </p:sp>
    </p:spTree>
    <p:extLst>
      <p:ext uri="{BB962C8B-B14F-4D97-AF65-F5344CB8AC3E}">
        <p14:creationId xmlns:p14="http://schemas.microsoft.com/office/powerpoint/2010/main" val="982086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3E426CD-A124-4C3A-85AF-791674C4786B}" type="datetimeFigureOut">
              <a:rPr lang="ru-RU" smtClean="0"/>
              <a:t>11.09.2022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806C043-1C0C-4D3D-9014-EE4F555FF308}" type="slidenum">
              <a:rPr lang="ru-RU" smtClean="0"/>
              <a:t>‹#›</a:t>
            </a:fld>
            <a:endParaRPr lang="ru-RU"/>
          </a:p>
        </p:txBody>
      </p:sp>
    </p:spTree>
    <p:extLst>
      <p:ext uri="{BB962C8B-B14F-4D97-AF65-F5344CB8AC3E}">
        <p14:creationId xmlns:p14="http://schemas.microsoft.com/office/powerpoint/2010/main" val="905678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804672" y="320040"/>
            <a:ext cx="3657600" cy="320040"/>
          </a:xfrm>
        </p:spPr>
        <p:txBody>
          <a:bodyPr/>
          <a:lstStyle/>
          <a:p>
            <a:fld id="{33E426CD-A124-4C3A-85AF-791674C4786B}" type="datetimeFigureOut">
              <a:rPr lang="ru-RU" smtClean="0"/>
              <a:t>11.09.2022</a:t>
            </a:fld>
            <a:endParaRPr lang="ru-RU"/>
          </a:p>
        </p:txBody>
      </p:sp>
      <p:sp>
        <p:nvSpPr>
          <p:cNvPr id="5" name="Footer Placeholder 4"/>
          <p:cNvSpPr>
            <a:spLocks noGrp="1"/>
          </p:cNvSpPr>
          <p:nvPr>
            <p:ph type="ftr" sz="quarter" idx="11"/>
          </p:nvPr>
        </p:nvSpPr>
        <p:spPr>
          <a:xfrm>
            <a:off x="804672" y="6227064"/>
            <a:ext cx="10588752" cy="320040"/>
          </a:xfrm>
        </p:spPr>
        <p:txBody>
          <a:bodyPr/>
          <a:lstStyle/>
          <a:p>
            <a:endParaRPr lang="ru-RU"/>
          </a:p>
        </p:txBody>
      </p:sp>
      <p:sp>
        <p:nvSpPr>
          <p:cNvPr id="6" name="Slide Number Placeholder 5"/>
          <p:cNvSpPr>
            <a:spLocks noGrp="1"/>
          </p:cNvSpPr>
          <p:nvPr>
            <p:ph type="sldNum" sz="quarter" idx="12"/>
          </p:nvPr>
        </p:nvSpPr>
        <p:spPr>
          <a:xfrm>
            <a:off x="10469880" y="320040"/>
            <a:ext cx="914400" cy="320040"/>
          </a:xfrm>
        </p:spPr>
        <p:txBody>
          <a:bodyPr/>
          <a:lstStyle/>
          <a:p>
            <a:fld id="{6806C043-1C0C-4D3D-9014-EE4F555FF308}" type="slidenum">
              <a:rPr lang="ru-RU" smtClean="0"/>
              <a:t>‹#›</a:t>
            </a:fld>
            <a:endParaRPr lang="ru-RU"/>
          </a:p>
        </p:txBody>
      </p:sp>
    </p:spTree>
    <p:extLst>
      <p:ext uri="{BB962C8B-B14F-4D97-AF65-F5344CB8AC3E}">
        <p14:creationId xmlns:p14="http://schemas.microsoft.com/office/powerpoint/2010/main" val="119263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3E426CD-A124-4C3A-85AF-791674C4786B}" type="datetimeFigureOut">
              <a:rPr lang="ru-RU" smtClean="0"/>
              <a:t>11.09.2022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806C043-1C0C-4D3D-9014-EE4F555FF308}" type="slidenum">
              <a:rPr lang="ru-RU" smtClean="0"/>
              <a:t>‹#›</a:t>
            </a:fld>
            <a:endParaRPr lang="ru-RU"/>
          </a:p>
        </p:txBody>
      </p:sp>
    </p:spTree>
    <p:extLst>
      <p:ext uri="{BB962C8B-B14F-4D97-AF65-F5344CB8AC3E}">
        <p14:creationId xmlns:p14="http://schemas.microsoft.com/office/powerpoint/2010/main" val="196724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804672" y="320040"/>
            <a:ext cx="3657600" cy="320040"/>
          </a:xfrm>
        </p:spPr>
        <p:txBody>
          <a:bodyPr/>
          <a:lstStyle/>
          <a:p>
            <a:fld id="{33E426CD-A124-4C3A-85AF-791674C4786B}" type="datetimeFigureOut">
              <a:rPr lang="ru-RU" smtClean="0"/>
              <a:t>11.09.2022</a:t>
            </a:fld>
            <a:endParaRPr lang="ru-RU"/>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ru-RU"/>
          </a:p>
        </p:txBody>
      </p:sp>
      <p:sp>
        <p:nvSpPr>
          <p:cNvPr id="6" name="Slide Number Placeholder 5"/>
          <p:cNvSpPr>
            <a:spLocks noGrp="1"/>
          </p:cNvSpPr>
          <p:nvPr>
            <p:ph type="sldNum" sz="quarter" idx="12"/>
          </p:nvPr>
        </p:nvSpPr>
        <p:spPr>
          <a:xfrm>
            <a:off x="10469880" y="320040"/>
            <a:ext cx="914400" cy="320040"/>
          </a:xfrm>
        </p:spPr>
        <p:txBody>
          <a:bodyPr/>
          <a:lstStyle/>
          <a:p>
            <a:fld id="{6806C043-1C0C-4D3D-9014-EE4F555FF308}" type="slidenum">
              <a:rPr lang="ru-RU" smtClean="0"/>
              <a:t>‹#›</a:t>
            </a:fld>
            <a:endParaRPr lang="ru-RU"/>
          </a:p>
        </p:txBody>
      </p:sp>
    </p:spTree>
    <p:extLst>
      <p:ext uri="{BB962C8B-B14F-4D97-AF65-F5344CB8AC3E}">
        <p14:creationId xmlns:p14="http://schemas.microsoft.com/office/powerpoint/2010/main" val="2286359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a:xfrm>
            <a:off x="804672" y="320040"/>
            <a:ext cx="3657600" cy="320040"/>
          </a:xfrm>
        </p:spPr>
        <p:txBody>
          <a:bodyPr/>
          <a:lstStyle/>
          <a:p>
            <a:fld id="{33E426CD-A124-4C3A-85AF-791674C4786B}" type="datetimeFigureOut">
              <a:rPr lang="ru-RU" smtClean="0"/>
              <a:t>11.09.2022</a:t>
            </a:fld>
            <a:endParaRPr lang="ru-RU"/>
          </a:p>
        </p:txBody>
      </p:sp>
      <p:sp>
        <p:nvSpPr>
          <p:cNvPr id="6" name="Footer Placeholder 5"/>
          <p:cNvSpPr>
            <a:spLocks noGrp="1"/>
          </p:cNvSpPr>
          <p:nvPr>
            <p:ph type="ftr" sz="quarter" idx="11"/>
          </p:nvPr>
        </p:nvSpPr>
        <p:spPr>
          <a:xfrm>
            <a:off x="804672" y="6227064"/>
            <a:ext cx="10588752" cy="320040"/>
          </a:xfrm>
        </p:spPr>
        <p:txBody>
          <a:bodyPr/>
          <a:lstStyle/>
          <a:p>
            <a:endParaRPr lang="ru-RU"/>
          </a:p>
        </p:txBody>
      </p:sp>
      <p:sp>
        <p:nvSpPr>
          <p:cNvPr id="7" name="Slide Number Placeholder 6"/>
          <p:cNvSpPr>
            <a:spLocks noGrp="1"/>
          </p:cNvSpPr>
          <p:nvPr>
            <p:ph type="sldNum" sz="quarter" idx="12"/>
          </p:nvPr>
        </p:nvSpPr>
        <p:spPr>
          <a:xfrm>
            <a:off x="10469880" y="320040"/>
            <a:ext cx="914400" cy="320040"/>
          </a:xfrm>
        </p:spPr>
        <p:txBody>
          <a:bodyPr/>
          <a:lstStyle/>
          <a:p>
            <a:fld id="{6806C043-1C0C-4D3D-9014-EE4F555FF308}" type="slidenum">
              <a:rPr lang="ru-RU" smtClean="0"/>
              <a:t>‹#›</a:t>
            </a:fld>
            <a:endParaRPr lang="ru-RU"/>
          </a:p>
        </p:txBody>
      </p:sp>
    </p:spTree>
    <p:extLst>
      <p:ext uri="{BB962C8B-B14F-4D97-AF65-F5344CB8AC3E}">
        <p14:creationId xmlns:p14="http://schemas.microsoft.com/office/powerpoint/2010/main" val="1808186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5125305" y="1488985"/>
            <a:ext cx="6264350" cy="169685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118447" y="4351687"/>
            <a:ext cx="6265588" cy="17040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a:xfrm>
            <a:off x="804672" y="320040"/>
            <a:ext cx="3657600" cy="320040"/>
          </a:xfrm>
        </p:spPr>
        <p:txBody>
          <a:bodyPr/>
          <a:lstStyle/>
          <a:p>
            <a:fld id="{33E426CD-A124-4C3A-85AF-791674C4786B}" type="datetimeFigureOut">
              <a:rPr lang="ru-RU" smtClean="0"/>
              <a:t>11.09.2022</a:t>
            </a:fld>
            <a:endParaRPr lang="ru-RU"/>
          </a:p>
        </p:txBody>
      </p:sp>
      <p:sp>
        <p:nvSpPr>
          <p:cNvPr id="8" name="Footer Placeholder 7"/>
          <p:cNvSpPr>
            <a:spLocks noGrp="1"/>
          </p:cNvSpPr>
          <p:nvPr>
            <p:ph type="ftr" sz="quarter" idx="11"/>
          </p:nvPr>
        </p:nvSpPr>
        <p:spPr>
          <a:xfrm>
            <a:off x="804672" y="6227064"/>
            <a:ext cx="10588752" cy="320040"/>
          </a:xfrm>
        </p:spPr>
        <p:txBody>
          <a:bodyPr/>
          <a:lstStyle/>
          <a:p>
            <a:endParaRPr lang="ru-RU"/>
          </a:p>
        </p:txBody>
      </p:sp>
      <p:sp>
        <p:nvSpPr>
          <p:cNvPr id="9" name="Slide Number Placeholder 8"/>
          <p:cNvSpPr>
            <a:spLocks noGrp="1"/>
          </p:cNvSpPr>
          <p:nvPr>
            <p:ph type="sldNum" sz="quarter" idx="12"/>
          </p:nvPr>
        </p:nvSpPr>
        <p:spPr>
          <a:xfrm>
            <a:off x="10469880" y="320040"/>
            <a:ext cx="914400" cy="320040"/>
          </a:xfrm>
        </p:spPr>
        <p:txBody>
          <a:bodyPr/>
          <a:lstStyle/>
          <a:p>
            <a:fld id="{6806C043-1C0C-4D3D-9014-EE4F555FF308}" type="slidenum">
              <a:rPr lang="ru-RU" smtClean="0"/>
              <a:t>‹#›</a:t>
            </a:fld>
            <a:endParaRPr lang="ru-RU"/>
          </a:p>
        </p:txBody>
      </p:sp>
    </p:spTree>
    <p:extLst>
      <p:ext uri="{BB962C8B-B14F-4D97-AF65-F5344CB8AC3E}">
        <p14:creationId xmlns:p14="http://schemas.microsoft.com/office/powerpoint/2010/main" val="537456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3E426CD-A124-4C3A-85AF-791674C4786B}" type="datetimeFigureOut">
              <a:rPr lang="ru-RU" smtClean="0"/>
              <a:t>11.09.2022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806C043-1C0C-4D3D-9014-EE4F555FF308}" type="slidenum">
              <a:rPr lang="ru-RU" smtClean="0"/>
              <a:t>‹#›</a:t>
            </a:fld>
            <a:endParaRPr lang="ru-RU"/>
          </a:p>
        </p:txBody>
      </p:sp>
    </p:spTree>
    <p:extLst>
      <p:ext uri="{BB962C8B-B14F-4D97-AF65-F5344CB8AC3E}">
        <p14:creationId xmlns:p14="http://schemas.microsoft.com/office/powerpoint/2010/main" val="2781100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33E426CD-A124-4C3A-85AF-791674C4786B}" type="datetimeFigureOut">
              <a:rPr lang="ru-RU" smtClean="0"/>
              <a:t>11.09.2022</a:t>
            </a:fld>
            <a:endParaRPr lang="ru-RU"/>
          </a:p>
        </p:txBody>
      </p:sp>
      <p:sp>
        <p:nvSpPr>
          <p:cNvPr id="3" name="Footer Placeholder 2"/>
          <p:cNvSpPr>
            <a:spLocks noGrp="1"/>
          </p:cNvSpPr>
          <p:nvPr>
            <p:ph type="ftr" sz="quarter" idx="11"/>
          </p:nvPr>
        </p:nvSpPr>
        <p:spPr>
          <a:xfrm>
            <a:off x="804672" y="6227064"/>
            <a:ext cx="10588752" cy="320040"/>
          </a:xfrm>
        </p:spPr>
        <p:txBody>
          <a:bodyPr/>
          <a:lstStyle/>
          <a:p>
            <a:endParaRPr lang="ru-RU"/>
          </a:p>
        </p:txBody>
      </p:sp>
      <p:sp>
        <p:nvSpPr>
          <p:cNvPr id="4" name="Slide Number Placeholder 3"/>
          <p:cNvSpPr>
            <a:spLocks noGrp="1"/>
          </p:cNvSpPr>
          <p:nvPr>
            <p:ph type="sldNum" sz="quarter" idx="12"/>
          </p:nvPr>
        </p:nvSpPr>
        <p:spPr>
          <a:xfrm>
            <a:off x="10469880" y="320040"/>
            <a:ext cx="914400" cy="320040"/>
          </a:xfrm>
        </p:spPr>
        <p:txBody>
          <a:bodyPr/>
          <a:lstStyle/>
          <a:p>
            <a:fld id="{6806C043-1C0C-4D3D-9014-EE4F555FF308}" type="slidenum">
              <a:rPr lang="ru-RU" smtClean="0"/>
              <a:t>‹#›</a:t>
            </a:fld>
            <a:endParaRPr lang="ru-RU"/>
          </a:p>
        </p:txBody>
      </p:sp>
    </p:spTree>
    <p:extLst>
      <p:ext uri="{BB962C8B-B14F-4D97-AF65-F5344CB8AC3E}">
        <p14:creationId xmlns:p14="http://schemas.microsoft.com/office/powerpoint/2010/main" val="2603218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3E426CD-A124-4C3A-85AF-791674C4786B}" type="datetimeFigureOut">
              <a:rPr lang="ru-RU" smtClean="0"/>
              <a:t>11.09.2022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806C043-1C0C-4D3D-9014-EE4F555FF308}" type="slidenum">
              <a:rPr lang="ru-RU" smtClean="0"/>
              <a:t>‹#›</a:t>
            </a:fld>
            <a:endParaRPr lang="ru-RU"/>
          </a:p>
        </p:txBody>
      </p:sp>
    </p:spTree>
    <p:extLst>
      <p:ext uri="{BB962C8B-B14F-4D97-AF65-F5344CB8AC3E}">
        <p14:creationId xmlns:p14="http://schemas.microsoft.com/office/powerpoint/2010/main" val="2662489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804672" y="320040"/>
            <a:ext cx="3657600" cy="320040"/>
          </a:xfrm>
        </p:spPr>
        <p:txBody>
          <a:bodyPr/>
          <a:lstStyle/>
          <a:p>
            <a:fld id="{33E426CD-A124-4C3A-85AF-791674C4786B}" type="datetimeFigureOut">
              <a:rPr lang="ru-RU" smtClean="0"/>
              <a:t>11.09.2022</a:t>
            </a:fld>
            <a:endParaRPr lang="ru-RU"/>
          </a:p>
        </p:txBody>
      </p:sp>
      <p:sp>
        <p:nvSpPr>
          <p:cNvPr id="6" name="Footer Placeholder 5"/>
          <p:cNvSpPr>
            <a:spLocks noGrp="1"/>
          </p:cNvSpPr>
          <p:nvPr>
            <p:ph type="ftr" sz="quarter" idx="11"/>
          </p:nvPr>
        </p:nvSpPr>
        <p:spPr>
          <a:xfrm>
            <a:off x="804672" y="6227064"/>
            <a:ext cx="5942203" cy="320040"/>
          </a:xfrm>
        </p:spPr>
        <p:txBody>
          <a:bodyPr/>
          <a:lstStyle/>
          <a:p>
            <a:endParaRPr lang="ru-RU"/>
          </a:p>
        </p:txBody>
      </p:sp>
      <p:sp>
        <p:nvSpPr>
          <p:cNvPr id="7" name="Slide Number Placeholder 6"/>
          <p:cNvSpPr>
            <a:spLocks noGrp="1"/>
          </p:cNvSpPr>
          <p:nvPr>
            <p:ph type="sldNum" sz="quarter" idx="12"/>
          </p:nvPr>
        </p:nvSpPr>
        <p:spPr>
          <a:xfrm>
            <a:off x="5828377" y="320040"/>
            <a:ext cx="914400" cy="320040"/>
          </a:xfrm>
        </p:spPr>
        <p:txBody>
          <a:bodyPr/>
          <a:lstStyle/>
          <a:p>
            <a:fld id="{6806C043-1C0C-4D3D-9014-EE4F555FF308}" type="slidenum">
              <a:rPr lang="ru-RU" smtClean="0"/>
              <a:t>‹#›</a:t>
            </a:fld>
            <a:endParaRPr lang="ru-RU"/>
          </a:p>
        </p:txBody>
      </p:sp>
    </p:spTree>
    <p:extLst>
      <p:ext uri="{BB962C8B-B14F-4D97-AF65-F5344CB8AC3E}">
        <p14:creationId xmlns:p14="http://schemas.microsoft.com/office/powerpoint/2010/main" val="3342495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33E426CD-A124-4C3A-85AF-791674C4786B}" type="datetimeFigureOut">
              <a:rPr lang="ru-RU" smtClean="0"/>
              <a:t>11.09.2022</a:t>
            </a:fld>
            <a:endParaRPr lang="ru-RU"/>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806C043-1C0C-4D3D-9014-EE4F555FF308}" type="slidenum">
              <a:rPr lang="ru-RU" smtClean="0"/>
              <a:t>‹#›</a:t>
            </a:fld>
            <a:endParaRPr lang="ru-RU"/>
          </a:p>
        </p:txBody>
      </p:sp>
    </p:spTree>
    <p:extLst>
      <p:ext uri="{BB962C8B-B14F-4D97-AF65-F5344CB8AC3E}">
        <p14:creationId xmlns:p14="http://schemas.microsoft.com/office/powerpoint/2010/main" val="902330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4"/>
            <a:ext cx="9144000" cy="784496"/>
          </a:xfrm>
        </p:spPr>
        <p:txBody>
          <a:bodyPr>
            <a:normAutofit fontScale="90000"/>
          </a:bodyPr>
          <a:lstStyle/>
          <a:p>
            <a:r>
              <a:rPr lang="uk-UA" b="1" dirty="0" smtClean="0">
                <a:latin typeface="Times New Roman" panose="02020603050405020304" pitchFamily="18" charset="0"/>
                <a:cs typeface="Times New Roman" panose="02020603050405020304" pitchFamily="18" charset="0"/>
              </a:rPr>
              <a:t>ЛЕКЦІЯ № 2</a:t>
            </a:r>
            <a:endParaRPr lang="ru-RU"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24000" y="2999678"/>
            <a:ext cx="9144000" cy="2258121"/>
          </a:xfrm>
        </p:spPr>
        <p:txBody>
          <a:bodyPr>
            <a:normAutofit/>
          </a:bodyPr>
          <a:lstStyle/>
          <a:p>
            <a:r>
              <a:rPr lang="uk-UA" sz="6000" b="1" u="sng" dirty="0" smtClean="0">
                <a:latin typeface="Times New Roman" panose="02020603050405020304" pitchFamily="18" charset="0"/>
                <a:cs typeface="Times New Roman" panose="02020603050405020304" pitchFamily="18" charset="0"/>
              </a:rPr>
              <a:t>Історія курортів світу</a:t>
            </a:r>
            <a:endParaRPr lang="ru-RU" sz="60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0044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Перша світова війна призупинила розвиток курортної справи.</a:t>
            </a:r>
            <a:endParaRPr lang="ru-RU" dirty="0"/>
          </a:p>
          <a:p>
            <a:r>
              <a:rPr lang="uk-UA" dirty="0"/>
              <a:t>У радянський період курортна справа розвивалась швидкими темпами. </a:t>
            </a:r>
            <a:endParaRPr lang="ru-RU" dirty="0"/>
          </a:p>
        </p:txBody>
      </p:sp>
    </p:spTree>
    <p:extLst>
      <p:ext uri="{BB962C8B-B14F-4D97-AF65-F5344CB8AC3E}">
        <p14:creationId xmlns:p14="http://schemas.microsoft.com/office/powerpoint/2010/main" val="2224979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Перші санаторії та будинки відпочинку створювалися на базі колишніх палаців (</a:t>
            </a:r>
            <a:r>
              <a:rPr lang="uk-UA" dirty="0" err="1"/>
              <a:t>Лівадія</a:t>
            </a:r>
            <a:r>
              <a:rPr lang="uk-UA" dirty="0"/>
              <a:t>) та садиб поміщиків (Вузьке, </a:t>
            </a:r>
            <a:r>
              <a:rPr lang="uk-UA" dirty="0" err="1"/>
              <a:t>Марфино</a:t>
            </a:r>
            <a:r>
              <a:rPr lang="uk-UA" dirty="0"/>
              <a:t>, Архангельське), приватних дач, санаторіїв, готелів.</a:t>
            </a:r>
            <a:endParaRPr lang="ru-RU" dirty="0"/>
          </a:p>
          <a:p>
            <a:r>
              <a:rPr lang="uk-UA" dirty="0"/>
              <a:t>Країна приступила до створення нових та реконструкції старих курортних зон. Були організовані експедиції по виявленню нових лікувальних місцевостей. В цей же час створюються численні курортні інститути, які повинні були вивчати маловідомі природні властивості лікувальних багатств країни.</a:t>
            </a:r>
            <a:endParaRPr lang="ru-RU" dirty="0"/>
          </a:p>
          <a:p>
            <a:endParaRPr lang="ru-RU" dirty="0"/>
          </a:p>
        </p:txBody>
      </p:sp>
    </p:spTree>
    <p:extLst>
      <p:ext uri="{BB962C8B-B14F-4D97-AF65-F5344CB8AC3E}">
        <p14:creationId xmlns:p14="http://schemas.microsoft.com/office/powerpoint/2010/main" val="88427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На початок 1940 р. у СРСР було створено 3600 санаторіїв та будинків відпочинку на 470 місць. Війна нанесла великий ущерб курортному господарству країни, але вже у 1950 р. кількість місць у здравицях перевищила повоєнний рівень.</a:t>
            </a:r>
            <a:endParaRPr lang="ru-RU" dirty="0"/>
          </a:p>
          <a:p>
            <a:endParaRPr lang="ru-RU" dirty="0"/>
          </a:p>
        </p:txBody>
      </p:sp>
    </p:spTree>
    <p:extLst>
      <p:ext uri="{BB962C8B-B14F-4D97-AF65-F5344CB8AC3E}">
        <p14:creationId xmlns:p14="http://schemas.microsoft.com/office/powerpoint/2010/main" val="2162914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Радянська курортологія займала передові місця у світі. У СРСР було сформовану найбільшу мережу курортних закладів. Станом на 1990 р. у СРСР було 14 тис. здравниць на 2,5 млн. місць. Створилися агломерації - Великі Сочі, Велика Ялта, Кавказькі Мінеральні Води, Велика </a:t>
            </a:r>
            <a:r>
              <a:rPr lang="uk-UA" dirty="0" err="1"/>
              <a:t>Юрмала</a:t>
            </a:r>
            <a:r>
              <a:rPr lang="uk-UA" dirty="0"/>
              <a:t>.</a:t>
            </a:r>
            <a:endParaRPr lang="ru-RU" dirty="0"/>
          </a:p>
          <a:p>
            <a:endParaRPr lang="ru-RU" dirty="0"/>
          </a:p>
        </p:txBody>
      </p:sp>
    </p:spTree>
    <p:extLst>
      <p:ext uri="{BB962C8B-B14F-4D97-AF65-F5344CB8AC3E}">
        <p14:creationId xmlns:p14="http://schemas.microsoft.com/office/powerpoint/2010/main" val="1566892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Перехід до ринкової економіки залишив без державного фінансування санаторії та курорти, а населення не мало можливості сплачувати за відпочинок на курорті. Санаторно-курортна система почала руйнуватися. </a:t>
            </a:r>
            <a:endParaRPr lang="uk-UA" dirty="0" smtClean="0"/>
          </a:p>
          <a:p>
            <a:r>
              <a:rPr lang="uk-UA" dirty="0"/>
              <a:t>Профспілкові здравниці не зуміли пристосуватися до нових умов господарювання. Вони пішли шляхом впровадження дорогих послуг, що призвело до того, що ці здравниці втратили свою соціальну значущість. Багато таких санаторіїв стали нерентабельними та закрилися.</a:t>
            </a:r>
            <a:endParaRPr lang="ru-RU" dirty="0"/>
          </a:p>
          <a:p>
            <a:endParaRPr lang="ru-RU" dirty="0"/>
          </a:p>
        </p:txBody>
      </p:sp>
    </p:spTree>
    <p:extLst>
      <p:ext uri="{BB962C8B-B14F-4D97-AF65-F5344CB8AC3E}">
        <p14:creationId xmlns:p14="http://schemas.microsoft.com/office/powerpoint/2010/main" val="353393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З 1995 р. ситуація стала змінюватися на краще завдяки тому, що підприємства почали пристосовуватися до нових умов існування.</a:t>
            </a:r>
            <a:endParaRPr lang="ru-RU" dirty="0"/>
          </a:p>
        </p:txBody>
      </p:sp>
    </p:spTree>
    <p:extLst>
      <p:ext uri="{BB962C8B-B14F-4D97-AF65-F5344CB8AC3E}">
        <p14:creationId xmlns:p14="http://schemas.microsoft.com/office/powerpoint/2010/main" val="2081356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Історія розвитку курортної справи</a:t>
            </a: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393131052"/>
              </p:ext>
            </p:extLst>
          </p:nvPr>
        </p:nvGraphicFramePr>
        <p:xfrm>
          <a:off x="4828478" y="803275"/>
          <a:ext cx="6768790" cy="5335891"/>
        </p:xfrm>
        <a:graphic>
          <a:graphicData uri="http://schemas.openxmlformats.org/drawingml/2006/table">
            <a:tbl>
              <a:tblPr firstRow="1" firstCol="1" bandRow="1">
                <a:tableStyleId>{5C22544A-7EE6-4342-B048-85BDC9FD1C3A}</a:tableStyleId>
              </a:tblPr>
              <a:tblGrid>
                <a:gridCol w="1929161">
                  <a:extLst>
                    <a:ext uri="{9D8B030D-6E8A-4147-A177-3AD203B41FA5}">
                      <a16:colId xmlns:a16="http://schemas.microsoft.com/office/drawing/2014/main" val="805912879"/>
                    </a:ext>
                  </a:extLst>
                </a:gridCol>
                <a:gridCol w="4839629">
                  <a:extLst>
                    <a:ext uri="{9D8B030D-6E8A-4147-A177-3AD203B41FA5}">
                      <a16:colId xmlns:a16="http://schemas.microsoft.com/office/drawing/2014/main" val="3377724834"/>
                    </a:ext>
                  </a:extLst>
                </a:gridCol>
              </a:tblGrid>
              <a:tr h="695823">
                <a:tc>
                  <a:txBody>
                    <a:bodyPr/>
                    <a:lstStyle/>
                    <a:p>
                      <a:pPr algn="just">
                        <a:lnSpc>
                          <a:spcPct val="107000"/>
                        </a:lnSpc>
                        <a:spcAft>
                          <a:spcPts val="0"/>
                        </a:spcAft>
                      </a:pPr>
                      <a:r>
                        <a:rPr lang="uk-UA" sz="2000" dirty="0">
                          <a:solidFill>
                            <a:schemeClr val="bg1"/>
                          </a:solidFill>
                          <a:effectLst/>
                        </a:rPr>
                        <a:t>Античний час</a:t>
                      </a:r>
                      <a:endParaRPr lang="ru-RU"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761" marR="49761" marT="49761" marB="49761" anchor="ctr"/>
                </a:tc>
                <a:tc>
                  <a:txBody>
                    <a:bodyPr/>
                    <a:lstStyle/>
                    <a:p>
                      <a:pPr algn="just">
                        <a:lnSpc>
                          <a:spcPct val="107000"/>
                        </a:lnSpc>
                        <a:spcAft>
                          <a:spcPts val="0"/>
                        </a:spcAft>
                      </a:pPr>
                      <a:r>
                        <a:rPr lang="uk-UA" sz="1200" b="0" dirty="0">
                          <a:solidFill>
                            <a:schemeClr val="tx1"/>
                          </a:solidFill>
                          <a:effectLst/>
                        </a:rPr>
                        <a:t>Джерела та інші лікувальні фактори стали причиною популярності храмів, виникла ідея будівництва місць, які б вдовольнили рекреаційні потреби людини.</a:t>
                      </a:r>
                      <a:endParaRPr lang="ru-RU"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761" marR="49761" marT="49761" marB="49761" anchor="ctr">
                    <a:solidFill>
                      <a:schemeClr val="accent1">
                        <a:lumMod val="20000"/>
                        <a:lumOff val="80000"/>
                      </a:schemeClr>
                    </a:solidFill>
                  </a:tcPr>
                </a:tc>
                <a:extLst>
                  <a:ext uri="{0D108BD9-81ED-4DB2-BD59-A6C34878D82A}">
                    <a16:rowId xmlns:a16="http://schemas.microsoft.com/office/drawing/2014/main" val="4245997323"/>
                  </a:ext>
                </a:extLst>
              </a:tr>
              <a:tr h="338042">
                <a:tc>
                  <a:txBody>
                    <a:bodyPr/>
                    <a:lstStyle/>
                    <a:p>
                      <a:pPr algn="just">
                        <a:lnSpc>
                          <a:spcPct val="107000"/>
                        </a:lnSpc>
                        <a:spcAft>
                          <a:spcPts val="0"/>
                        </a:spcAft>
                      </a:pPr>
                      <a:r>
                        <a:rPr lang="uk-UA" sz="2000" dirty="0">
                          <a:effectLst/>
                        </a:rPr>
                        <a:t>XVII ст.</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9761" marR="49761" marT="49761" marB="49761" anchor="ctr"/>
                </a:tc>
                <a:tc>
                  <a:txBody>
                    <a:bodyPr/>
                    <a:lstStyle/>
                    <a:p>
                      <a:pPr algn="just">
                        <a:lnSpc>
                          <a:spcPct val="107000"/>
                        </a:lnSpc>
                        <a:spcAft>
                          <a:spcPts val="0"/>
                        </a:spcAft>
                      </a:pPr>
                      <a:r>
                        <a:rPr lang="uk-UA" sz="1200" dirty="0">
                          <a:effectLst/>
                        </a:rPr>
                        <a:t>У Західній Європі з'явилися перші курортні місцевості.</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761" marR="49761" marT="49761" marB="49761" anchor="ctr"/>
                </a:tc>
                <a:extLst>
                  <a:ext uri="{0D108BD9-81ED-4DB2-BD59-A6C34878D82A}">
                    <a16:rowId xmlns:a16="http://schemas.microsoft.com/office/drawing/2014/main" val="2985769269"/>
                  </a:ext>
                </a:extLst>
              </a:tr>
              <a:tr h="576562">
                <a:tc>
                  <a:txBody>
                    <a:bodyPr/>
                    <a:lstStyle/>
                    <a:p>
                      <a:pPr algn="just">
                        <a:lnSpc>
                          <a:spcPct val="107000"/>
                        </a:lnSpc>
                        <a:spcAft>
                          <a:spcPts val="0"/>
                        </a:spcAft>
                      </a:pPr>
                      <a:r>
                        <a:rPr lang="uk-UA" sz="2000" dirty="0">
                          <a:effectLst/>
                        </a:rPr>
                        <a:t>XVIII ст.</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9761" marR="49761" marT="49761" marB="49761" anchor="ctr"/>
                </a:tc>
                <a:tc>
                  <a:txBody>
                    <a:bodyPr/>
                    <a:lstStyle/>
                    <a:p>
                      <a:pPr algn="just">
                        <a:lnSpc>
                          <a:spcPct val="107000"/>
                        </a:lnSpc>
                        <a:spcAft>
                          <a:spcPts val="0"/>
                        </a:spcAft>
                      </a:pPr>
                      <a:r>
                        <a:rPr lang="uk-UA" sz="1200" dirty="0">
                          <a:effectLst/>
                        </a:rPr>
                        <a:t>У 1719 р. в Росії відкрився перший курорт - </a:t>
                      </a:r>
                      <a:r>
                        <a:rPr lang="uk-UA" sz="1200" dirty="0" err="1">
                          <a:effectLst/>
                        </a:rPr>
                        <a:t>Марциальні</a:t>
                      </a:r>
                      <a:r>
                        <a:rPr lang="uk-UA" sz="1200" dirty="0">
                          <a:effectLst/>
                        </a:rPr>
                        <a:t> Води. Почалися експедиції з метою пошуку оздоровчих місцевостей.</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761" marR="49761" marT="49761" marB="49761" anchor="ctr"/>
                </a:tc>
                <a:extLst>
                  <a:ext uri="{0D108BD9-81ED-4DB2-BD59-A6C34878D82A}">
                    <a16:rowId xmlns:a16="http://schemas.microsoft.com/office/drawing/2014/main" val="3921117402"/>
                  </a:ext>
                </a:extLst>
              </a:tr>
              <a:tr h="815082">
                <a:tc>
                  <a:txBody>
                    <a:bodyPr/>
                    <a:lstStyle/>
                    <a:p>
                      <a:pPr algn="just">
                        <a:lnSpc>
                          <a:spcPct val="107000"/>
                        </a:lnSpc>
                        <a:spcAft>
                          <a:spcPts val="0"/>
                        </a:spcAft>
                      </a:pPr>
                      <a:r>
                        <a:rPr lang="uk-UA" sz="2000" dirty="0">
                          <a:effectLst/>
                        </a:rPr>
                        <a:t>XIX ст.</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9761" marR="49761" marT="49761" marB="49761" anchor="ctr"/>
                </a:tc>
                <a:tc>
                  <a:txBody>
                    <a:bodyPr/>
                    <a:lstStyle/>
                    <a:p>
                      <a:pPr algn="just">
                        <a:lnSpc>
                          <a:spcPct val="107000"/>
                        </a:lnSpc>
                        <a:spcAft>
                          <a:spcPts val="0"/>
                        </a:spcAft>
                      </a:pPr>
                      <a:r>
                        <a:rPr lang="uk-UA" sz="1200" dirty="0">
                          <a:effectLst/>
                        </a:rPr>
                        <a:t>У 1810 р. відкрито мінеральні води у Желєзноводську та Єсентуках. 1830 р. - Одеські Грязєві курорти. Досліджуються лікувально-кліматичні місцевості Криму, Сибіру, Азії, Грузії.</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761" marR="49761" marT="49761" marB="49761" anchor="ctr"/>
                </a:tc>
                <a:extLst>
                  <a:ext uri="{0D108BD9-81ED-4DB2-BD59-A6C34878D82A}">
                    <a16:rowId xmlns:a16="http://schemas.microsoft.com/office/drawing/2014/main" val="755836899"/>
                  </a:ext>
                </a:extLst>
              </a:tr>
              <a:tr h="1530643">
                <a:tc>
                  <a:txBody>
                    <a:bodyPr/>
                    <a:lstStyle/>
                    <a:p>
                      <a:pPr algn="just">
                        <a:lnSpc>
                          <a:spcPct val="107000"/>
                        </a:lnSpc>
                        <a:spcAft>
                          <a:spcPts val="0"/>
                        </a:spcAft>
                      </a:pPr>
                      <a:r>
                        <a:rPr lang="uk-UA" sz="2000" dirty="0">
                          <a:effectLst/>
                        </a:rPr>
                        <a:t>За часи радянської влади</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9761" marR="49761" marT="49761" marB="49761" anchor="ctr"/>
                </a:tc>
                <a:tc>
                  <a:txBody>
                    <a:bodyPr/>
                    <a:lstStyle/>
                    <a:p>
                      <a:pPr algn="just">
                        <a:lnSpc>
                          <a:spcPct val="107000"/>
                        </a:lnSpc>
                        <a:spcAft>
                          <a:spcPts val="0"/>
                        </a:spcAft>
                      </a:pPr>
                      <a:r>
                        <a:rPr lang="uk-UA" sz="1200" dirty="0">
                          <a:effectLst/>
                        </a:rPr>
                        <a:t>Приймаються декрети, законодавчо регулюючі курортну діяльність, розширюється географія курортних зон, створюються санаторії, вивчаються природні ресурси, створюються інститути курортології (в Москві, </a:t>
                      </a:r>
                      <a:r>
                        <a:rPr lang="uk-UA" sz="1200" dirty="0" err="1">
                          <a:effectLst/>
                        </a:rPr>
                        <a:t>Юрмалі</a:t>
                      </a:r>
                      <a:r>
                        <a:rPr lang="uk-UA" sz="1200" dirty="0">
                          <a:effectLst/>
                        </a:rPr>
                        <a:t>, Друскінінкаї, Ташкенті, Одесі, Ялті, Єкатеринбурзі, </a:t>
                      </a:r>
                      <a:r>
                        <a:rPr lang="uk-UA" sz="1200" dirty="0" err="1">
                          <a:effectLst/>
                        </a:rPr>
                        <a:t>Владивостоці</a:t>
                      </a:r>
                      <a:r>
                        <a:rPr lang="uk-UA" sz="1200" dirty="0">
                          <a:effectLst/>
                        </a:rPr>
                        <a:t>), з'являються об'єднання з охорони та експлуатації природних лікувальних ресурсів.</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761" marR="49761" marT="49761" marB="49761" anchor="ctr"/>
                </a:tc>
                <a:extLst>
                  <a:ext uri="{0D108BD9-81ED-4DB2-BD59-A6C34878D82A}">
                    <a16:rowId xmlns:a16="http://schemas.microsoft.com/office/drawing/2014/main" val="4226422273"/>
                  </a:ext>
                </a:extLst>
              </a:tr>
              <a:tr h="1292123">
                <a:tc>
                  <a:txBody>
                    <a:bodyPr/>
                    <a:lstStyle/>
                    <a:p>
                      <a:pPr algn="just">
                        <a:lnSpc>
                          <a:spcPct val="107000"/>
                        </a:lnSpc>
                        <a:spcAft>
                          <a:spcPts val="0"/>
                        </a:spcAft>
                      </a:pPr>
                      <a:r>
                        <a:rPr lang="uk-UA" sz="2000" dirty="0">
                          <a:effectLst/>
                        </a:rPr>
                        <a:t>Кінець XX ст. - по цей час</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9761" marR="49761" marT="49761" marB="49761" anchor="ctr"/>
                </a:tc>
                <a:tc>
                  <a:txBody>
                    <a:bodyPr/>
                    <a:lstStyle/>
                    <a:p>
                      <a:pPr algn="just">
                        <a:lnSpc>
                          <a:spcPct val="107000"/>
                        </a:lnSpc>
                        <a:spcAft>
                          <a:spcPts val="0"/>
                        </a:spcAft>
                      </a:pPr>
                      <a:r>
                        <a:rPr lang="uk-UA" sz="1200" dirty="0">
                          <a:effectLst/>
                        </a:rPr>
                        <a:t>У 1990 рр. минулі профспілкові здравиці виходять на торги та перестають існувати, курортний туризм знаходиться у стані глибокої кризи. 3 1995 р. формується законодавча база, здравиці оновлюють свою діяльність розширюють матеріальну базу, починається процес відродження рекреаційної діяльності.</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761" marR="49761" marT="49761" marB="49761" anchor="ctr"/>
                </a:tc>
                <a:extLst>
                  <a:ext uri="{0D108BD9-81ED-4DB2-BD59-A6C34878D82A}">
                    <a16:rowId xmlns:a16="http://schemas.microsoft.com/office/drawing/2014/main" val="1186657225"/>
                  </a:ext>
                </a:extLst>
              </a:tr>
            </a:tbl>
          </a:graphicData>
        </a:graphic>
      </p:graphicFrame>
    </p:spTree>
    <p:extLst>
      <p:ext uri="{BB962C8B-B14F-4D97-AF65-F5344CB8AC3E}">
        <p14:creationId xmlns:p14="http://schemas.microsoft.com/office/powerpoint/2010/main" val="2288340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4216" y="1237785"/>
            <a:ext cx="5490224" cy="591015"/>
          </a:xfrm>
        </p:spPr>
        <p:txBody>
          <a:bodyPr>
            <a:normAutofit fontScale="90000"/>
          </a:bodyPr>
          <a:lstStyle/>
          <a:p>
            <a:r>
              <a:rPr lang="uk-UA" dirty="0" smtClean="0"/>
              <a:t>ДОМАШНЄ ЗАВДАННЯ</a:t>
            </a:r>
            <a:endParaRPr lang="ru-RU" dirty="0"/>
          </a:p>
        </p:txBody>
      </p:sp>
      <p:sp>
        <p:nvSpPr>
          <p:cNvPr id="3" name="Текст 2"/>
          <p:cNvSpPr>
            <a:spLocks noGrp="1"/>
          </p:cNvSpPr>
          <p:nvPr>
            <p:ph type="body" idx="1"/>
          </p:nvPr>
        </p:nvSpPr>
        <p:spPr>
          <a:xfrm>
            <a:off x="3344215" y="2074127"/>
            <a:ext cx="5490223" cy="3156494"/>
          </a:xfrm>
        </p:spPr>
        <p:txBody>
          <a:bodyPr/>
          <a:lstStyle/>
          <a:p>
            <a:r>
              <a:rPr lang="uk-UA" dirty="0"/>
              <a:t>Охарактеризувати історію курорту в країні (країна та курорт на вибір) за планом:</a:t>
            </a:r>
            <a:endParaRPr lang="ru-RU" dirty="0"/>
          </a:p>
          <a:p>
            <a:pPr lvl="0"/>
            <a:r>
              <a:rPr lang="uk-UA" dirty="0" smtClean="0"/>
              <a:t>1. Місцезнаходження </a:t>
            </a:r>
            <a:r>
              <a:rPr lang="uk-UA" dirty="0"/>
              <a:t>курорту (країна, місто).</a:t>
            </a:r>
            <a:endParaRPr lang="ru-RU" dirty="0"/>
          </a:p>
          <a:p>
            <a:pPr lvl="0"/>
            <a:r>
              <a:rPr lang="uk-UA" dirty="0" smtClean="0"/>
              <a:t>2. Назва </a:t>
            </a:r>
            <a:r>
              <a:rPr lang="uk-UA" dirty="0"/>
              <a:t>курорту та його кваліфікація.</a:t>
            </a:r>
            <a:endParaRPr lang="ru-RU" dirty="0"/>
          </a:p>
          <a:p>
            <a:pPr lvl="0"/>
            <a:r>
              <a:rPr lang="uk-UA" dirty="0" smtClean="0"/>
              <a:t>3. Особливості </a:t>
            </a:r>
            <a:r>
              <a:rPr lang="uk-UA" dirty="0"/>
              <a:t>діяльності.</a:t>
            </a:r>
            <a:endParaRPr lang="ru-RU" dirty="0"/>
          </a:p>
          <a:p>
            <a:pPr lvl="0"/>
            <a:r>
              <a:rPr lang="uk-UA" smtClean="0"/>
              <a:t>4. Короткий </a:t>
            </a:r>
            <a:r>
              <a:rPr lang="uk-UA" dirty="0"/>
              <a:t>історичний аналіз розвитку курорту.</a:t>
            </a:r>
            <a:endParaRPr lang="ru-RU" dirty="0"/>
          </a:p>
          <a:p>
            <a:endParaRPr lang="ru-RU" dirty="0"/>
          </a:p>
        </p:txBody>
      </p:sp>
    </p:spTree>
    <p:extLst>
      <p:ext uri="{BB962C8B-B14F-4D97-AF65-F5344CB8AC3E}">
        <p14:creationId xmlns:p14="http://schemas.microsoft.com/office/powerpoint/2010/main" val="1508217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Курортна справа відноситься до найбільш давнього виду туристської індустрії. </a:t>
            </a:r>
            <a:endParaRPr lang="uk-UA" dirty="0" smtClean="0"/>
          </a:p>
          <a:p>
            <a:r>
              <a:rPr lang="uk-UA" dirty="0" smtClean="0"/>
              <a:t>З </a:t>
            </a:r>
            <a:r>
              <a:rPr lang="uk-UA" dirty="0"/>
              <a:t>античних часів люди навчилися використовувати мінеральні води та лікувальні грязі. </a:t>
            </a:r>
            <a:endParaRPr lang="uk-UA" dirty="0" smtClean="0"/>
          </a:p>
          <a:p>
            <a:r>
              <a:rPr lang="uk-UA" dirty="0"/>
              <a:t>За час свого існування курортна справа багато разів змінювалася. </a:t>
            </a:r>
            <a:endParaRPr lang="ru-RU" dirty="0"/>
          </a:p>
        </p:txBody>
      </p:sp>
    </p:spTree>
    <p:extLst>
      <p:ext uri="{BB962C8B-B14F-4D97-AF65-F5344CB8AC3E}">
        <p14:creationId xmlns:p14="http://schemas.microsoft.com/office/powerpoint/2010/main" val="4077709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У Західній Європі курортні місцевості з'явилися в XVII ст. Сьогодні курортна справа найкраще розвинена у Франції, (більш як 100 здравиць), Германії, Австрії, Чехії, Угорщині, Болгарії, Румунії. Значних успіхів досяг Ізраїль, який перетворив Мертве море у світовий курортний центр. На інших континентах курортна справа не отримала такого широкого розвитку.</a:t>
            </a:r>
            <a:endParaRPr lang="ru-RU" dirty="0"/>
          </a:p>
          <a:p>
            <a:endParaRPr lang="ru-RU" dirty="0"/>
          </a:p>
        </p:txBody>
      </p:sp>
    </p:spTree>
    <p:extLst>
      <p:ext uri="{BB962C8B-B14F-4D97-AF65-F5344CB8AC3E}">
        <p14:creationId xmlns:p14="http://schemas.microsoft.com/office/powerpoint/2010/main" val="959695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Значний розвиток курортної справи почався в період правління Петра І. Саме він започаткував пошук на території Росії лікувальних вод. Завдяки його керівництву було відкрито перший курорт </a:t>
            </a:r>
            <a:r>
              <a:rPr lang="uk-UA" dirty="0" err="1"/>
              <a:t>Марциальні</a:t>
            </a:r>
            <a:r>
              <a:rPr lang="uk-UA" dirty="0"/>
              <a:t> Води у 1719 р. Створююся експедиції на Кавказ під керівництвом академіка П. С. </a:t>
            </a:r>
            <a:r>
              <a:rPr lang="uk-UA" dirty="0" err="1"/>
              <a:t>Палласа</a:t>
            </a:r>
            <a:r>
              <a:rPr lang="uk-UA" dirty="0"/>
              <a:t> та лікаря І. А. </a:t>
            </a:r>
            <a:r>
              <a:rPr lang="uk-UA" dirty="0" err="1"/>
              <a:t>Гюльденштедта</a:t>
            </a:r>
            <a:r>
              <a:rPr lang="uk-UA" dirty="0"/>
              <a:t>. Результатом яких було відкриття курортів у </a:t>
            </a:r>
            <a:r>
              <a:rPr lang="uk-UA" dirty="0" err="1"/>
              <a:t>Кісловодську</a:t>
            </a:r>
            <a:r>
              <a:rPr lang="uk-UA" dirty="0"/>
              <a:t>, Желєзноводську, Єсентуках.</a:t>
            </a:r>
            <a:endParaRPr lang="ru-RU" dirty="0"/>
          </a:p>
          <a:p>
            <a:endParaRPr lang="ru-RU" dirty="0"/>
          </a:p>
        </p:txBody>
      </p:sp>
    </p:spTree>
    <p:extLst>
      <p:ext uri="{BB962C8B-B14F-4D97-AF65-F5344CB8AC3E}">
        <p14:creationId xmlns:p14="http://schemas.microsoft.com/office/powerpoint/2010/main" val="1613851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У 1828 р. були засновані курорти Стара </a:t>
            </a:r>
            <a:r>
              <a:rPr lang="uk-UA" dirty="0" err="1"/>
              <a:t>Русса</a:t>
            </a:r>
            <a:r>
              <a:rPr lang="uk-UA" dirty="0"/>
              <a:t> та Саки (Крим) (Рис. 1.2), а в 1830 р. - Одеські </a:t>
            </a:r>
            <a:r>
              <a:rPr lang="uk-UA" dirty="0" err="1"/>
              <a:t>грязеві</a:t>
            </a:r>
            <a:r>
              <a:rPr lang="uk-UA" dirty="0"/>
              <a:t> курорти, 1833 р. Сергієвські мінеральні води, у 1838 р. - </a:t>
            </a:r>
            <a:r>
              <a:rPr lang="uk-UA" dirty="0" err="1"/>
              <a:t>Кемери</a:t>
            </a:r>
            <a:r>
              <a:rPr lang="uk-UA" dirty="0"/>
              <a:t>, 1842 р. Друскінінкай.</a:t>
            </a:r>
            <a:endParaRPr lang="ru-RU" dirty="0"/>
          </a:p>
          <a:p>
            <a:endParaRPr lang="ru-RU" dirty="0"/>
          </a:p>
        </p:txBody>
      </p:sp>
    </p:spTree>
    <p:extLst>
      <p:ext uri="{BB962C8B-B14F-4D97-AF65-F5344CB8AC3E}">
        <p14:creationId xmlns:p14="http://schemas.microsoft.com/office/powerpoint/2010/main" val="3957672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У 1836 р. на березі </a:t>
            </a:r>
            <a:r>
              <a:rPr lang="uk-UA" dirty="0" err="1"/>
              <a:t>Сакського</a:t>
            </a:r>
            <a:r>
              <a:rPr lang="uk-UA" dirty="0"/>
              <a:t> озера було відкрито відділення Симферопольського госпіталю, де лікували ревматизм. </a:t>
            </a:r>
            <a:endParaRPr lang="ru-RU" dirty="0"/>
          </a:p>
        </p:txBody>
      </p:sp>
    </p:spTree>
    <p:extLst>
      <p:ext uri="{BB962C8B-B14F-4D97-AF65-F5344CB8AC3E}">
        <p14:creationId xmlns:p14="http://schemas.microsoft.com/office/powerpoint/2010/main" val="2975418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У другій половині XIX ст. були досліджені лікувально-кліматичні місцевості Криму - </a:t>
            </a:r>
            <a:r>
              <a:rPr lang="uk-UA" dirty="0" err="1"/>
              <a:t>Сакське</a:t>
            </a:r>
            <a:r>
              <a:rPr lang="uk-UA" dirty="0"/>
              <a:t> та </a:t>
            </a:r>
            <a:r>
              <a:rPr lang="uk-UA" dirty="0" err="1"/>
              <a:t>Тінакське</a:t>
            </a:r>
            <a:r>
              <a:rPr lang="uk-UA" dirty="0"/>
              <a:t> озера, в Сибірі - </a:t>
            </a:r>
            <a:r>
              <a:rPr lang="uk-UA" dirty="0" err="1"/>
              <a:t>Ярмаровка</a:t>
            </a:r>
            <a:r>
              <a:rPr lang="uk-UA" dirty="0"/>
              <a:t> та </a:t>
            </a:r>
            <a:r>
              <a:rPr lang="uk-UA" dirty="0" err="1"/>
              <a:t>Дарасун</a:t>
            </a:r>
            <a:r>
              <a:rPr lang="uk-UA" dirty="0"/>
              <a:t>, у Середній Азії - Іссик-Куль, в Грузії - Боржомі.</a:t>
            </a:r>
            <a:endParaRPr lang="ru-RU" dirty="0"/>
          </a:p>
          <a:p>
            <a:endParaRPr lang="ru-RU" dirty="0"/>
          </a:p>
        </p:txBody>
      </p:sp>
    </p:spTree>
    <p:extLst>
      <p:ext uri="{BB962C8B-B14F-4D97-AF65-F5344CB8AC3E}">
        <p14:creationId xmlns:p14="http://schemas.microsoft.com/office/powerpoint/2010/main" val="860928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Одночасно з лікувальними властивостями мінеральних вод та грязей вчені почали досліджувати вплив клімату на хворих на Південному березі Криму. Поступово починає розширюватися мережа здравниць, які використовують лікувальні ресурси. </a:t>
            </a:r>
            <a:endParaRPr lang="ru-RU" dirty="0"/>
          </a:p>
        </p:txBody>
      </p:sp>
    </p:spTree>
    <p:extLst>
      <p:ext uri="{BB962C8B-B14F-4D97-AF65-F5344CB8AC3E}">
        <p14:creationId xmlns:p14="http://schemas.microsoft.com/office/powerpoint/2010/main" val="2389935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На початок XX ст. на території Росії було 36 курортів, у складі яких 60 санаторіїв, загальною ємкістю 3000 місць та декілька кумисолікувальних закладів. Найбільш розвиненими стали на цей час курорти у П'ятигорську, </a:t>
            </a:r>
            <a:r>
              <a:rPr lang="uk-UA" dirty="0" err="1"/>
              <a:t>Слав'янську</a:t>
            </a:r>
            <a:r>
              <a:rPr lang="uk-UA" dirty="0"/>
              <a:t>, Одесі, Євпаторії.</a:t>
            </a:r>
            <a:endParaRPr lang="ru-RU" dirty="0"/>
          </a:p>
          <a:p>
            <a:endParaRPr lang="ru-RU" dirty="0"/>
          </a:p>
        </p:txBody>
      </p:sp>
    </p:spTree>
    <p:extLst>
      <p:ext uri="{BB962C8B-B14F-4D97-AF65-F5344CB8AC3E}">
        <p14:creationId xmlns:p14="http://schemas.microsoft.com/office/powerpoint/2010/main" val="316894410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Атлас</Template>
  <TotalTime>58</TotalTime>
  <Words>856</Words>
  <Application>Microsoft Office PowerPoint</Application>
  <PresentationFormat>Широкоэкранный</PresentationFormat>
  <Paragraphs>40</Paragraphs>
  <Slides>17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17</vt:i4>
      </vt:variant>
    </vt:vector>
  </HeadingPairs>
  <TitlesOfParts>
    <vt:vector size="23" baseType="lpstr">
      <vt:lpstr>Calibri</vt:lpstr>
      <vt:lpstr>Calibri Light</vt:lpstr>
      <vt:lpstr>Rockwell</vt:lpstr>
      <vt:lpstr>Times New Roman</vt:lpstr>
      <vt:lpstr>Wingdings</vt:lpstr>
      <vt:lpstr>Atlas</vt:lpstr>
      <vt:lpstr>ЛЕКЦІЯ № 2</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Історія розвитку курортної справи </vt:lpstr>
      <vt:lpstr>ДОМАШНЄ ЗАВДАННЯ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 2</dc:title>
  <dc:creator>User</dc:creator>
  <cp:lastModifiedBy>User</cp:lastModifiedBy>
  <cp:revision>5</cp:revision>
  <dcterms:created xsi:type="dcterms:W3CDTF">2022-09-07T13:05:43Z</dcterms:created>
  <dcterms:modified xsi:type="dcterms:W3CDTF">2022-09-11T20:36:06Z</dcterms:modified>
</cp:coreProperties>
</file>