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77" r:id="rId8"/>
    <p:sldId id="279" r:id="rId9"/>
    <p:sldId id="280" r:id="rId10"/>
    <p:sldId id="281" r:id="rId11"/>
    <p:sldId id="282" r:id="rId12"/>
    <p:sldId id="283" r:id="rId13"/>
    <p:sldId id="271" r:id="rId14"/>
    <p:sldId id="275" r:id="rId15"/>
    <p:sldId id="270" r:id="rId16"/>
    <p:sldId id="274" r:id="rId17"/>
    <p:sldId id="273" r:id="rId18"/>
    <p:sldId id="272" r:id="rId19"/>
    <p:sldId id="269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50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 Writing Style Lessons We Learned From Linguist Steven Pinker | Radio  Bos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8153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228601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/>
              <a:t>ПРАКТИКА ПИСЕМНОГО</a:t>
            </a:r>
            <a:r>
              <a:rPr lang="uk-UA" sz="3200" b="1" dirty="0" smtClean="0"/>
              <a:t> МОВЛЕННЯ </a:t>
            </a:r>
            <a:r>
              <a:rPr lang="uk-UA" sz="3200" b="1" dirty="0" smtClean="0"/>
              <a:t>З ДРУГОЇ ІНОЗЕМНОЇ МОВИ </a:t>
            </a:r>
            <a:r>
              <a:rPr lang="uk-UA" sz="3200" b="1" dirty="0" smtClean="0"/>
              <a:t>(англійська)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91592" y="5486400"/>
            <a:ext cx="538961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400" b="1" i="1" dirty="0" err="1">
                <a:ln/>
                <a:solidFill>
                  <a:srgbClr val="FF0000"/>
                </a:solidFill>
                <a:latin typeface="Bookman Old Style" panose="02050604050505020204" pitchFamily="18" charset="0"/>
              </a:rPr>
              <a:t>к</a:t>
            </a:r>
            <a:r>
              <a:rPr lang="uk-UA" sz="2400" b="1" i="1" cap="none" spc="0" dirty="0" err="1" smtClean="0">
                <a:ln/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.пед.н</a:t>
            </a:r>
            <a:r>
              <a:rPr lang="uk-UA" sz="2400" b="1" i="1" cap="none" spc="0" dirty="0" smtClean="0">
                <a:ln/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., доцент</a:t>
            </a:r>
          </a:p>
          <a:p>
            <a:pPr algn="ctr"/>
            <a:r>
              <a:rPr lang="uk-UA" sz="4000" b="1" i="1" cap="none" spc="0" dirty="0" err="1" smtClean="0">
                <a:ln/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Каніболоцька</a:t>
            </a:r>
            <a:r>
              <a:rPr lang="uk-UA" sz="4000" b="1" i="1" cap="none" spc="0" dirty="0" smtClean="0">
                <a:ln/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О.А.</a:t>
            </a:r>
            <a:endParaRPr lang="ru-RU" sz="4000" b="1" i="1" cap="none" spc="0" dirty="0">
              <a:ln/>
              <a:solidFill>
                <a:srgbClr val="FF0000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5486400" y="1260797"/>
            <a:ext cx="3352800" cy="2071241"/>
          </a:xfrm>
          <a:prstGeom prst="cloudCallout">
            <a:avLst>
              <a:gd name="adj1" fmla="val -64208"/>
              <a:gd name="adj2" fmla="val 560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739" y="1713482"/>
            <a:ext cx="2728121" cy="15398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44"/>
            <a:ext cx="9144000" cy="680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893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What is an ess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92"/>
            <a:ext cx="9144000" cy="683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943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What is an essay as a literary genre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62" y="152400"/>
            <a:ext cx="80772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604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к я подготовился к IELTS. Английский язык играет значимую роль в… | by  Igor Lesnevskiy | Med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937"/>
            <a:ext cx="80772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728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одготовка к IELTS: как сдать международный английский экзамен, и чем он  отличается от других - Ясмина Ступа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8164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076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 Template for Answering IELTS Task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338"/>
            <a:ext cx="81534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896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IELTS Writing Task 1 - Vocabulary - Lam Nguy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79971"/>
            <a:ext cx="81534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420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Write the perfect IELTS writing task 2 essay | St George Internatio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7010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983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Что такое IELTS Academic Module (Академический) и General Training Module  (Общий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-61914"/>
            <a:ext cx="8324850" cy="691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107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4191000"/>
            <a:ext cx="7848600" cy="2286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Отже, </a:t>
            </a:r>
            <a:r>
              <a:rPr lang="uk-UA" sz="2400" b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практика писемного мовлення з англійської мови </a:t>
            </a:r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володіння</a:t>
            </a:r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 нормами </a:t>
            </a:r>
            <a:r>
              <a:rPr lang="ru-RU" sz="2400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літературної</a:t>
            </a:r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мови</a:t>
            </a:r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письмовій</a:t>
            </a:r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формі</a:t>
            </a:r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, при </a:t>
            </a:r>
            <a:r>
              <a:rPr lang="ru-RU" sz="2400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якому</a:t>
            </a:r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здійснюється</a:t>
            </a:r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вибір</a:t>
            </a:r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організація</a:t>
            </a:r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мовних</a:t>
            </a:r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засобів</a:t>
            </a:r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дозволяють</a:t>
            </a:r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певній</a:t>
            </a:r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ситуації</a:t>
            </a:r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спілкування</a:t>
            </a:r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 і при </a:t>
            </a:r>
            <a:r>
              <a:rPr lang="ru-RU" sz="2400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дотриманні</a:t>
            </a:r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етики</a:t>
            </a:r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спілкування</a:t>
            </a:r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забезпечити</a:t>
            </a:r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необхідний</a:t>
            </a:r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ефект</a:t>
            </a:r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досягненні</a:t>
            </a:r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поставлених</a:t>
            </a:r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комунікативних</a:t>
            </a:r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цілей</a:t>
            </a:r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www.arkadin.com.tr/sites/default/files/world-autism-day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609600"/>
            <a:ext cx="7543800" cy="51816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>
                <a:latin typeface="Bookman Old Style" panose="02050604050505020204" pitchFamily="18" charset="0"/>
                <a:cs typeface="Times New Roman" pitchFamily="18" charset="0"/>
              </a:rPr>
              <a:t>Сформована іншомовна комунікативна компетенції з другої іноземної мови (англійської) для майбутнього вчителя іноземної мови, або перекладача є ключовим компонентом для отримання робочого місця. </a:t>
            </a:r>
            <a:endParaRPr lang="uk-UA" sz="20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/>
            <a:r>
              <a:rPr lang="uk-UA" sz="2000" b="1" dirty="0">
                <a:latin typeface="Bookman Old Style" panose="02050604050505020204" pitchFamily="18" charset="0"/>
                <a:cs typeface="Times New Roman" pitchFamily="18" charset="0"/>
              </a:rPr>
              <a:t>	</a:t>
            </a:r>
            <a:r>
              <a:rPr lang="uk-UA" sz="2000" b="1" dirty="0" smtClean="0">
                <a:latin typeface="Bookman Old Style" panose="02050604050505020204" pitchFamily="18" charset="0"/>
                <a:cs typeface="Times New Roman" pitchFamily="18" charset="0"/>
              </a:rPr>
              <a:t>Мета </a:t>
            </a:r>
            <a:r>
              <a:rPr lang="uk-UA" sz="2000" b="1" dirty="0">
                <a:latin typeface="Bookman Old Style" panose="02050604050505020204" pitchFamily="18" charset="0"/>
                <a:cs typeface="Times New Roman" pitchFamily="18" charset="0"/>
              </a:rPr>
              <a:t>курсу</a:t>
            </a:r>
            <a:r>
              <a:rPr lang="uk-UA" sz="2000" dirty="0">
                <a:latin typeface="Bookman Old Style" panose="02050604050505020204" pitchFamily="18" charset="0"/>
                <a:cs typeface="Times New Roman" pitchFamily="18" charset="0"/>
              </a:rPr>
              <a:t> – підготовка висококваліфікованого фахівця – філолога, викладача для вищих та середніх навчальних закладів/перекладача – шляхом комплексного, гармонійного навчання усіх видів мовленнєвої діяльності: аудіювання, мовлення, читання і письма. Мета включає в собі три складові частини: глибоке оволодіння писемною мовленнєвою діяльності, розширення загального культурного світогляду студентів і виховання студентів у дусі високих якостей людської моралі. </a:t>
            </a:r>
            <a:endParaRPr lang="uk-UA" sz="20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/>
            <a:r>
              <a:rPr lang="uk-UA" sz="2000" dirty="0">
                <a:latin typeface="Bookman Old Style" panose="02050604050505020204" pitchFamily="18" charset="0"/>
                <a:cs typeface="Times New Roman" pitchFamily="18" charset="0"/>
              </a:rPr>
              <a:t>	</a:t>
            </a:r>
            <a:r>
              <a:rPr lang="uk-UA" sz="2000" b="1" dirty="0" smtClean="0">
                <a:latin typeface="Bookman Old Style" panose="02050604050505020204" pitchFamily="18" charset="0"/>
                <a:cs typeface="Times New Roman" pitchFamily="18" charset="0"/>
              </a:rPr>
              <a:t>Метою </a:t>
            </a:r>
            <a:r>
              <a:rPr lang="uk-UA" sz="2000" b="1" dirty="0">
                <a:latin typeface="Bookman Old Style" panose="02050604050505020204" pitchFamily="18" charset="0"/>
                <a:cs typeface="Times New Roman" pitchFamily="18" charset="0"/>
              </a:rPr>
              <a:t>курсу </a:t>
            </a:r>
            <a:r>
              <a:rPr lang="uk-UA" sz="2000" dirty="0">
                <a:latin typeface="Bookman Old Style" panose="02050604050505020204" pitchFamily="18" charset="0"/>
                <a:cs typeface="Times New Roman" pitchFamily="18" charset="0"/>
              </a:rPr>
              <a:t>є формування та удосконалення письмової комунікативної компетенції студентів-магістрів, яка включає оволодіння письмовими знаками, змістом і формою письма англійської мови. Цей курс передбачає оволодіння студентами вміння продукувати письмове висловлювання, враховуючи всі його особливості. </a:t>
            </a:r>
          </a:p>
          <a:p>
            <a:pPr algn="ctr"/>
            <a:r>
              <a:rPr lang="uk-UA" sz="2000" b="1" dirty="0">
                <a:latin typeface="Bookman Old Style" panose="02050604050505020204" pitchFamily="18" charset="0"/>
                <a:cs typeface="Times New Roman" pitchFamily="18" charset="0"/>
              </a:rPr>
              <a:t>Дисципліна розрахована на 1 семестр.</a:t>
            </a:r>
          </a:p>
          <a:p>
            <a:pPr algn="just"/>
            <a:r>
              <a:rPr lang="uk-UA" sz="2000" b="1" dirty="0">
                <a:latin typeface="Bookman Old Style" panose="02050604050505020204" pitchFamily="18" charset="0"/>
                <a:cs typeface="Times New Roman" pitchFamily="18" charset="0"/>
              </a:rPr>
              <a:t>Осінній семестр 2021 р. </a:t>
            </a:r>
            <a:r>
              <a:rPr lang="uk-UA" sz="2000" dirty="0">
                <a:latin typeface="Bookman Old Style" panose="02050604050505020204" pitchFamily="18" charset="0"/>
                <a:cs typeface="Times New Roman" pitchFamily="18" charset="0"/>
              </a:rPr>
              <a:t>присвячено інтенсифікації процесу іншомовної (англомовної) комунікативної письмової діяльності; роботі з письмовими завдання за типом міжнародного іспиту </a:t>
            </a:r>
            <a:r>
              <a:rPr lang="es-ES_tradnl" sz="2000" dirty="0">
                <a:latin typeface="Bookman Old Style" panose="02050604050505020204" pitchFamily="18" charset="0"/>
                <a:cs typeface="Times New Roman" pitchFamily="18" charset="0"/>
              </a:rPr>
              <a:t>IELTS.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489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228600"/>
            <a:ext cx="7315200" cy="4343400"/>
          </a:xfrm>
        </p:spPr>
        <p:txBody>
          <a:bodyPr>
            <a:normAutofit/>
          </a:bodyPr>
          <a:lstStyle/>
          <a:p>
            <a:pPr algn="just"/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66800" y="304800"/>
            <a:ext cx="77724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400" b="1" dirty="0">
                <a:latin typeface="Bookman Old Style" panose="02050604050505020204" pitchFamily="18" charset="0"/>
                <a:ea typeface="MS Mincho"/>
                <a:cs typeface="Times New Roman"/>
              </a:rPr>
              <a:t>ОЧІКУВАНІ РЕЗУЛЬТАТИ </a:t>
            </a:r>
            <a:r>
              <a:rPr lang="uk-UA" sz="2400" b="1" dirty="0" smtClean="0">
                <a:latin typeface="Bookman Old Style" panose="02050604050505020204" pitchFamily="18" charset="0"/>
                <a:ea typeface="MS Mincho"/>
                <a:cs typeface="Times New Roman"/>
              </a:rPr>
              <a:t>НАВЧАННЯ</a:t>
            </a:r>
          </a:p>
          <a:p>
            <a:pPr>
              <a:spcAft>
                <a:spcPts val="0"/>
              </a:spcAft>
            </a:pPr>
            <a:endParaRPr lang="ru-RU" sz="1600" dirty="0">
              <a:latin typeface="Bookman Old Style" panose="02050604050505020204" pitchFamily="18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uk-UA" sz="1600" b="1" dirty="0">
                <a:latin typeface="Bookman Old Style" panose="02050604050505020204" pitchFamily="18" charset="0"/>
                <a:ea typeface="MS Mincho"/>
                <a:cs typeface="Times New Roman"/>
              </a:rPr>
              <a:t>У разі успішного завершення курсу студент </a:t>
            </a:r>
            <a:r>
              <a:rPr lang="uk-UA" sz="1600" b="1" u="sng" dirty="0">
                <a:latin typeface="Bookman Old Style" panose="02050604050505020204" pitchFamily="18" charset="0"/>
                <a:ea typeface="MS Mincho"/>
                <a:cs typeface="Times New Roman"/>
              </a:rPr>
              <a:t>зможе</a:t>
            </a:r>
            <a:r>
              <a:rPr lang="uk-UA" sz="1600" b="1" dirty="0">
                <a:latin typeface="Bookman Old Style" panose="02050604050505020204" pitchFamily="18" charset="0"/>
                <a:ea typeface="MS Mincho"/>
                <a:cs typeface="Times New Roman"/>
              </a:rPr>
              <a:t>:</a:t>
            </a:r>
            <a:endParaRPr lang="ru-RU" sz="1600" dirty="0">
              <a:latin typeface="Bookman Old Style" panose="02050604050505020204" pitchFamily="18" charset="0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1600" dirty="0">
                <a:latin typeface="Bookman Old Style" panose="02050604050505020204" pitchFamily="18" charset="0"/>
                <a:ea typeface="MS Mincho"/>
                <a:cs typeface="Times New Roman"/>
              </a:rPr>
              <a:t>ефективно оволодіти писемними уміннями та навичками за вимогами міжнародного іспиту з іноземної мови </a:t>
            </a:r>
            <a:r>
              <a:rPr lang="en-US" sz="1600" dirty="0">
                <a:latin typeface="Bookman Old Style" panose="02050604050505020204" pitchFamily="18" charset="0"/>
                <a:ea typeface="MS Mincho"/>
                <a:cs typeface="Times New Roman"/>
              </a:rPr>
              <a:t>IELTS</a:t>
            </a:r>
            <a:r>
              <a:rPr lang="uk-UA" sz="1600" dirty="0">
                <a:latin typeface="Bookman Old Style" panose="02050604050505020204" pitchFamily="18" charset="0"/>
                <a:ea typeface="MS Mincho"/>
                <a:cs typeface="Times New Roman"/>
              </a:rPr>
              <a:t> (написання </a:t>
            </a:r>
            <a:r>
              <a:rPr lang="en-US" sz="1600" dirty="0">
                <a:latin typeface="Bookman Old Style" panose="02050604050505020204" pitchFamily="18" charset="0"/>
                <a:ea typeface="MS Mincho"/>
                <a:cs typeface="Times New Roman"/>
              </a:rPr>
              <a:t>bar chart</a:t>
            </a:r>
            <a:r>
              <a:rPr lang="uk-UA" sz="1600" dirty="0">
                <a:latin typeface="Bookman Old Style" panose="02050604050505020204" pitchFamily="18" charset="0"/>
                <a:ea typeface="MS Mincho"/>
                <a:cs typeface="Times New Roman"/>
              </a:rPr>
              <a:t>, </a:t>
            </a:r>
            <a:r>
              <a:rPr lang="en-US" sz="1600" dirty="0">
                <a:latin typeface="Bookman Old Style" panose="02050604050505020204" pitchFamily="18" charset="0"/>
                <a:ea typeface="MS Mincho"/>
                <a:cs typeface="Times New Roman"/>
              </a:rPr>
              <a:t>line graph</a:t>
            </a:r>
            <a:r>
              <a:rPr lang="uk-UA" sz="1600" dirty="0">
                <a:latin typeface="Bookman Old Style" panose="02050604050505020204" pitchFamily="18" charset="0"/>
                <a:ea typeface="MS Mincho"/>
                <a:cs typeface="Times New Roman"/>
              </a:rPr>
              <a:t>,  </a:t>
            </a:r>
            <a:r>
              <a:rPr lang="en-US" sz="1600" dirty="0">
                <a:latin typeface="Bookman Old Style" panose="02050604050505020204" pitchFamily="18" charset="0"/>
                <a:ea typeface="MS Mincho"/>
                <a:cs typeface="Times New Roman"/>
              </a:rPr>
              <a:t>diagram</a:t>
            </a:r>
            <a:r>
              <a:rPr lang="uk-UA" sz="1600" dirty="0">
                <a:latin typeface="Bookman Old Style" panose="02050604050505020204" pitchFamily="18" charset="0"/>
                <a:ea typeface="MS Mincho"/>
                <a:cs typeface="Times New Roman"/>
              </a:rPr>
              <a:t>, </a:t>
            </a:r>
            <a:r>
              <a:rPr lang="en-US" sz="1600" dirty="0">
                <a:latin typeface="Bookman Old Style" panose="02050604050505020204" pitchFamily="18" charset="0"/>
                <a:ea typeface="MS Mincho"/>
                <a:cs typeface="Times New Roman"/>
              </a:rPr>
              <a:t>pie chart</a:t>
            </a:r>
            <a:r>
              <a:rPr lang="uk-UA" sz="1600" dirty="0">
                <a:latin typeface="Bookman Old Style" panose="02050604050505020204" pitchFamily="18" charset="0"/>
                <a:ea typeface="MS Mincho"/>
                <a:cs typeface="Times New Roman"/>
              </a:rPr>
              <a:t>, </a:t>
            </a:r>
            <a:r>
              <a:rPr lang="en-US" sz="1600" dirty="0">
                <a:latin typeface="Bookman Old Style" panose="02050604050505020204" pitchFamily="18" charset="0"/>
                <a:ea typeface="MS Mincho"/>
                <a:cs typeface="Times New Roman"/>
              </a:rPr>
              <a:t>tables</a:t>
            </a:r>
            <a:r>
              <a:rPr lang="uk-UA" sz="1600" dirty="0">
                <a:latin typeface="Bookman Old Style" panose="02050604050505020204" pitchFamily="18" charset="0"/>
                <a:ea typeface="MS Mincho"/>
                <a:cs typeface="Times New Roman"/>
              </a:rPr>
              <a:t>, </a:t>
            </a:r>
            <a:r>
              <a:rPr lang="en-US" sz="1600" dirty="0">
                <a:latin typeface="Bookman Old Style" panose="02050604050505020204" pitchFamily="18" charset="0"/>
                <a:ea typeface="MS Mincho"/>
                <a:cs typeface="Times New Roman"/>
              </a:rPr>
              <a:t>all forms of essay and others</a:t>
            </a:r>
            <a:r>
              <a:rPr lang="uk-UA" sz="1600" dirty="0">
                <a:latin typeface="Bookman Old Style" panose="02050604050505020204" pitchFamily="18" charset="0"/>
                <a:ea typeface="MS Mincho"/>
                <a:cs typeface="Times New Roman"/>
              </a:rPr>
              <a:t>). </a:t>
            </a:r>
            <a:endParaRPr lang="ru-RU" sz="1600" dirty="0">
              <a:latin typeface="Bookman Old Style" panose="02050604050505020204" pitchFamily="18" charset="0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1600" dirty="0">
                <a:latin typeface="Bookman Old Style" panose="02050604050505020204" pitchFamily="18" charset="0"/>
                <a:ea typeface="MS Mincho"/>
                <a:cs typeface="Times New Roman"/>
              </a:rPr>
              <a:t>Оволодіти різноманітними писемними стратегіями, правилами написання ділової документації.</a:t>
            </a:r>
            <a:endParaRPr lang="ru-RU" sz="1600" dirty="0">
              <a:latin typeface="Bookman Old Style" panose="02050604050505020204" pitchFamily="18" charset="0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1600" dirty="0">
                <a:latin typeface="Bookman Old Style" panose="02050604050505020204" pitchFamily="18" charset="0"/>
                <a:ea typeface="MS Mincho"/>
                <a:cs typeface="Times New Roman"/>
              </a:rPr>
              <a:t>Робити записи при сприйнятті на слух тексти, що функціонують в конкретних ситуаціях професійно-ділового спілкування, скласти конспект аудіо тексту за заздалегідь запропонованим планом (за ключовими словами); відповідно до заданої комунікативної ситуації (завдання) виділити з аудіо тексту інформацію та записати її.</a:t>
            </a:r>
            <a:endParaRPr lang="ru-RU" sz="1600" dirty="0">
              <a:latin typeface="Bookman Old Style" panose="02050604050505020204" pitchFamily="18" charset="0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1600" dirty="0">
                <a:latin typeface="Bookman Old Style" panose="02050604050505020204" pitchFamily="18" charset="0"/>
                <a:ea typeface="MS Mincho"/>
                <a:cs typeface="Times New Roman"/>
              </a:rPr>
              <a:t>Написати колективний лист, тематичні листи за заданою тематикою та ситуаціями, листи </a:t>
            </a:r>
            <a:r>
              <a:rPr lang="uk-UA" sz="1600" dirty="0" err="1">
                <a:latin typeface="Bookman Old Style" panose="02050604050505020204" pitchFamily="18" charset="0"/>
                <a:ea typeface="MS Mincho"/>
                <a:cs typeface="Times New Roman"/>
              </a:rPr>
              <a:t>різнотемного</a:t>
            </a:r>
            <a:r>
              <a:rPr lang="uk-UA" sz="1600" dirty="0">
                <a:latin typeface="Bookman Old Style" panose="02050604050505020204" pitchFamily="18" charset="0"/>
                <a:ea typeface="MS Mincho"/>
                <a:cs typeface="Times New Roman"/>
              </a:rPr>
              <a:t> характеру, а саме мотиваційний лист про прийняття на роботу або для отримання стажування, лист-відповідь на прохання або побажання адресата, лист ініціативного характеру або лист-відповідь з певного питання, розрахований на конкретного адресата.</a:t>
            </a:r>
            <a:endParaRPr lang="ru-RU" sz="1600" dirty="0">
              <a:effectLst/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6773" y="685800"/>
            <a:ext cx="7620000" cy="4114800"/>
          </a:xfrm>
        </p:spPr>
        <p:txBody>
          <a:bodyPr>
            <a:normAutofit lnSpcReduction="10000"/>
          </a:bodyPr>
          <a:lstStyle/>
          <a:p>
            <a:pPr marL="355600" lvl="0" indent="-355600" algn="just">
              <a:spcBef>
                <a:spcPts val="0"/>
              </a:spcBef>
              <a:spcAft>
                <a:spcPts val="0"/>
              </a:spcAft>
            </a:pPr>
            <a:r>
              <a:rPr lang="uk-UA" sz="1600" dirty="0" smtClean="0">
                <a:latin typeface="Bookman Old Style" panose="02050604050505020204" pitchFamily="18" charset="0"/>
                <a:ea typeface="MS Mincho"/>
                <a:cs typeface="Times New Roman"/>
              </a:rPr>
              <a:t>5. Заповнювати </a:t>
            </a:r>
            <a:r>
              <a:rPr lang="uk-UA" sz="1600" dirty="0">
                <a:latin typeface="Bookman Old Style" panose="02050604050505020204" pitchFamily="18" charset="0"/>
                <a:ea typeface="MS Mincho"/>
                <a:cs typeface="Times New Roman"/>
              </a:rPr>
              <a:t>бланки для академічних та професійних цілей з високим ступенем грамотності; скласти автобіографічні відомості, резюме для прийому на роботу , характеристику на сторонню особу</a:t>
            </a:r>
            <a:r>
              <a:rPr lang="uk-UA" sz="1600" dirty="0" smtClean="0">
                <a:latin typeface="Bookman Old Style" panose="02050604050505020204" pitchFamily="18" charset="0"/>
                <a:ea typeface="MS Mincho"/>
                <a:cs typeface="Times New Roman"/>
              </a:rPr>
              <a:t>.</a:t>
            </a:r>
          </a:p>
          <a:p>
            <a:pPr marL="355600" lvl="0" indent="-355600"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Bookman Old Style" panose="02050604050505020204" pitchFamily="18" charset="0"/>
                <a:ea typeface="MS Mincho"/>
                <a:cs typeface="Times New Roman"/>
              </a:rPr>
              <a:t>6. </a:t>
            </a:r>
            <a:r>
              <a:rPr lang="uk-UA" sz="1600" dirty="0" smtClean="0">
                <a:latin typeface="Bookman Old Style" panose="02050604050505020204" pitchFamily="18" charset="0"/>
                <a:ea typeface="MS Mincho"/>
                <a:cs typeface="Times New Roman"/>
              </a:rPr>
              <a:t>Реферувати </a:t>
            </a:r>
            <a:r>
              <a:rPr lang="uk-UA" sz="1600" dirty="0">
                <a:latin typeface="Bookman Old Style" panose="02050604050505020204" pitchFamily="18" charset="0"/>
                <a:ea typeface="MS Mincho"/>
                <a:cs typeface="Times New Roman"/>
              </a:rPr>
              <a:t>наукові англомовні тексти у сфері соціальних комунікацій; реферувати в усній та письмовій формах тексти соціально-суспільної тематики з аутентичних джерел, які містять значний процент незнайомих слів (до 10 %).</a:t>
            </a:r>
            <a:endParaRPr lang="ru-RU" sz="1600" dirty="0">
              <a:latin typeface="Bookman Old Style" panose="02050604050505020204" pitchFamily="18" charset="0"/>
              <a:ea typeface="Calibri"/>
              <a:cs typeface="Times New Roman"/>
            </a:endParaRPr>
          </a:p>
          <a:p>
            <a:pPr marL="355600" lvl="0" indent="-355600" algn="just">
              <a:spcBef>
                <a:spcPts val="0"/>
              </a:spcBef>
              <a:spcAft>
                <a:spcPts val="0"/>
              </a:spcAft>
            </a:pPr>
            <a:r>
              <a:rPr lang="uk-UA" sz="1600" dirty="0" smtClean="0">
                <a:latin typeface="Bookman Old Style" panose="02050604050505020204" pitchFamily="18" charset="0"/>
                <a:ea typeface="MS Mincho"/>
                <a:cs typeface="Times New Roman"/>
              </a:rPr>
              <a:t>7. Читати </a:t>
            </a:r>
            <a:r>
              <a:rPr lang="uk-UA" sz="1600" dirty="0">
                <a:latin typeface="Bookman Old Style" panose="02050604050505020204" pitchFamily="18" charset="0"/>
                <a:ea typeface="MS Mincho"/>
                <a:cs typeface="Times New Roman"/>
              </a:rPr>
              <a:t>та перекладати текст; обговорювати тематику та проблематику статті, виділяти загальні висновки, аналізувати зміст текстів: визначення теми, мети, проблем статей; складати резюме публіцистичного та наукового тексту; читати графіки, схеми, таблиці.</a:t>
            </a:r>
            <a:endParaRPr lang="ru-RU" sz="1600" dirty="0">
              <a:latin typeface="Bookman Old Style" panose="02050604050505020204" pitchFamily="18" charset="0"/>
              <a:ea typeface="Calibri"/>
              <a:cs typeface="Times New Roman"/>
            </a:endParaRPr>
          </a:p>
          <a:p>
            <a:pPr marL="355600" lvl="0" indent="-355600" algn="just">
              <a:spcBef>
                <a:spcPts val="0"/>
              </a:spcBef>
              <a:spcAft>
                <a:spcPts val="0"/>
              </a:spcAft>
            </a:pPr>
            <a:r>
              <a:rPr lang="uk-UA" sz="1600" dirty="0" smtClean="0">
                <a:latin typeface="Bookman Old Style" panose="02050604050505020204" pitchFamily="18" charset="0"/>
                <a:ea typeface="MS Mincho"/>
                <a:cs typeface="Times New Roman"/>
              </a:rPr>
              <a:t>8. У </a:t>
            </a:r>
            <a:r>
              <a:rPr lang="uk-UA" sz="1600" dirty="0">
                <a:latin typeface="Bookman Old Style" panose="02050604050505020204" pitchFamily="18" charset="0"/>
                <a:ea typeface="MS Mincho"/>
                <a:cs typeface="Times New Roman"/>
              </a:rPr>
              <a:t>письмовій формі висловити власні думки до прочитаного, прослуханого, до проблем соціально-побутового і професійного плану (різні види есе та </a:t>
            </a:r>
            <a:r>
              <a:rPr lang="uk-UA" sz="1600" dirty="0" err="1">
                <a:latin typeface="Bookman Old Style" panose="02050604050505020204" pitchFamily="18" charset="0"/>
                <a:ea typeface="MS Mincho"/>
                <a:cs typeface="Times New Roman"/>
              </a:rPr>
              <a:t>чатів</a:t>
            </a:r>
            <a:r>
              <a:rPr lang="uk-UA" sz="1600" dirty="0">
                <a:latin typeface="Bookman Old Style" panose="02050604050505020204" pitchFamily="18" charset="0"/>
                <a:ea typeface="MS Mincho"/>
                <a:cs typeface="Times New Roman"/>
              </a:rPr>
              <a:t>).</a:t>
            </a:r>
            <a:endParaRPr lang="ru-RU" sz="1600" dirty="0">
              <a:latin typeface="Bookman Old Style" panose="02050604050505020204" pitchFamily="18" charset="0"/>
              <a:ea typeface="Calibri"/>
              <a:cs typeface="Times New Roman"/>
            </a:endParaRPr>
          </a:p>
          <a:p>
            <a:pPr marL="355600" lvl="0" indent="-355600" algn="just">
              <a:spcBef>
                <a:spcPts val="0"/>
              </a:spcBef>
              <a:spcAft>
                <a:spcPts val="0"/>
              </a:spcAft>
            </a:pPr>
            <a:r>
              <a:rPr lang="uk-UA" sz="1600" dirty="0" smtClean="0">
                <a:latin typeface="Bookman Old Style" panose="02050604050505020204" pitchFamily="18" charset="0"/>
                <a:ea typeface="MS Mincho"/>
                <a:cs typeface="Times New Roman"/>
              </a:rPr>
              <a:t>9. Дотримуватися </a:t>
            </a:r>
            <a:r>
              <a:rPr lang="uk-UA" sz="1600" dirty="0">
                <a:latin typeface="Bookman Old Style" panose="02050604050505020204" pitchFamily="18" charset="0"/>
                <a:ea typeface="MS Mincho"/>
                <a:cs typeface="Times New Roman"/>
              </a:rPr>
              <a:t>міжнародних принципів академічної доброчесності (</a:t>
            </a:r>
            <a:r>
              <a:rPr lang="uk-UA" sz="1600" dirty="0" err="1">
                <a:latin typeface="Bookman Old Style" panose="02050604050505020204" pitchFamily="18" charset="0"/>
                <a:ea typeface="MS Mincho"/>
                <a:cs typeface="Times New Roman"/>
              </a:rPr>
              <a:t>research</a:t>
            </a:r>
            <a:r>
              <a:rPr lang="uk-UA" sz="1600" dirty="0">
                <a:latin typeface="Bookman Old Style" panose="02050604050505020204" pitchFamily="18" charset="0"/>
                <a:ea typeface="MS Mincho"/>
                <a:cs typeface="Times New Roman"/>
              </a:rPr>
              <a:t> </a:t>
            </a:r>
            <a:r>
              <a:rPr lang="uk-UA" sz="1600" dirty="0" err="1">
                <a:latin typeface="Bookman Old Style" panose="02050604050505020204" pitchFamily="18" charset="0"/>
                <a:ea typeface="MS Mincho"/>
                <a:cs typeface="Times New Roman"/>
              </a:rPr>
              <a:t>conduct</a:t>
            </a:r>
            <a:r>
              <a:rPr lang="uk-UA" sz="1600" dirty="0">
                <a:latin typeface="Bookman Old Style" panose="02050604050505020204" pitchFamily="18" charset="0"/>
                <a:ea typeface="MS Mincho"/>
                <a:cs typeface="Times New Roman"/>
              </a:rPr>
              <a:t>). </a:t>
            </a:r>
            <a:endParaRPr lang="ru-RU" sz="1600" dirty="0"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000625"/>
            <a:ext cx="7429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log - Prolific Overseas Education Consultant | Coaching Classes | IELTS |  GRE | TOEFL | PTE | Study Aborad | Student Visa Consultant | Surat |  Navsari | Gujar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848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he Writing Process | 5 Steps with Examples &amp; Ti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5" descr="The Writing Process | 5 Steps with Examples &amp; Tip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The Writing Process | 5 Steps with Examples &amp; Tip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Scientific writing — Luc Arnaud Dunoy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5" r="16755"/>
          <a:stretch/>
        </p:blipFill>
        <p:spPr bwMode="auto">
          <a:xfrm>
            <a:off x="1471448" y="438861"/>
            <a:ext cx="6934200" cy="593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979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he writing process — Rubida Communic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7888416" cy="59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541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020"/>
            <a:ext cx="8153400" cy="683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521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457200"/>
            <a:ext cx="8077201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9617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225</TotalTime>
  <Words>312</Words>
  <Application>Microsoft Office PowerPoint</Application>
  <PresentationFormat>Экран (4:3)</PresentationFormat>
  <Paragraphs>22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ПРАКТИКА ПИСЕМНОГО МОВЛЕННЯ З ДРУГОЇ ІНОЗЕМНОЇ МОВИ (англійська)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Етика мовної комунікації</dc:title>
  <dc:creator>Артем</dc:creator>
  <cp:lastModifiedBy>Admin</cp:lastModifiedBy>
  <cp:revision>29</cp:revision>
  <dcterms:created xsi:type="dcterms:W3CDTF">2016-04-02T23:34:02Z</dcterms:created>
  <dcterms:modified xsi:type="dcterms:W3CDTF">2020-12-12T19:43:38Z</dcterms:modified>
</cp:coreProperties>
</file>