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D13DC-C578-4D0D-884A-AB14F9F0F441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0B86F58-D8E5-462C-8854-434B501FEE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3704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D13DC-C578-4D0D-884A-AB14F9F0F441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0B86F58-D8E5-462C-8854-434B501FEE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0228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D13DC-C578-4D0D-884A-AB14F9F0F441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0B86F58-D8E5-462C-8854-434B501FEEE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813524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D13DC-C578-4D0D-884A-AB14F9F0F441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0B86F58-D8E5-462C-8854-434B501FEE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59064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D13DC-C578-4D0D-884A-AB14F9F0F441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0B86F58-D8E5-462C-8854-434B501FEEE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17980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D13DC-C578-4D0D-884A-AB14F9F0F441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0B86F58-D8E5-462C-8854-434B501FEE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7675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D13DC-C578-4D0D-884A-AB14F9F0F441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86F58-D8E5-462C-8854-434B501FEE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47971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D13DC-C578-4D0D-884A-AB14F9F0F441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86F58-D8E5-462C-8854-434B501FEE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0190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D13DC-C578-4D0D-884A-AB14F9F0F441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86F58-D8E5-462C-8854-434B501FEE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4020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D13DC-C578-4D0D-884A-AB14F9F0F441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0B86F58-D8E5-462C-8854-434B501FEE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707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D13DC-C578-4D0D-884A-AB14F9F0F441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0B86F58-D8E5-462C-8854-434B501FEE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047607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D13DC-C578-4D0D-884A-AB14F9F0F441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0B86F58-D8E5-462C-8854-434B501FEE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529920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D13DC-C578-4D0D-884A-AB14F9F0F441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86F58-D8E5-462C-8854-434B501FEE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0001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D13DC-C578-4D0D-884A-AB14F9F0F441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86F58-D8E5-462C-8854-434B501FEE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605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D13DC-C578-4D0D-884A-AB14F9F0F441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86F58-D8E5-462C-8854-434B501FEE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40441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D13DC-C578-4D0D-884A-AB14F9F0F441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0B86F58-D8E5-462C-8854-434B501FEE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0294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AD13DC-C578-4D0D-884A-AB14F9F0F441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0B86F58-D8E5-462C-8854-434B501FEE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0784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3" r:id="rId2"/>
    <p:sldLayoutId id="2147483824" r:id="rId3"/>
    <p:sldLayoutId id="2147483825" r:id="rId4"/>
    <p:sldLayoutId id="2147483826" r:id="rId5"/>
    <p:sldLayoutId id="2147483827" r:id="rId6"/>
    <p:sldLayoutId id="2147483828" r:id="rId7"/>
    <p:sldLayoutId id="2147483829" r:id="rId8"/>
    <p:sldLayoutId id="2147483830" r:id="rId9"/>
    <p:sldLayoutId id="2147483831" r:id="rId10"/>
    <p:sldLayoutId id="2147483832" r:id="rId11"/>
    <p:sldLayoutId id="2147483833" r:id="rId12"/>
    <p:sldLayoutId id="2147483834" r:id="rId13"/>
    <p:sldLayoutId id="2147483835" r:id="rId14"/>
    <p:sldLayoutId id="2147483836" r:id="rId15"/>
    <p:sldLayoutId id="214748383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hyperlink" Target="https://uk.wikipedia.org/wiki/%D0%9A%D1%80%D0%B8%D0%BF%D1%82%D0%BE%D0%B3%D1%80%D0%B0%D1%84%D1%96%D1%87%D0%BD%D0%B0_%D1%81%D0%B8%D1%81%D1%82%D0%B5%D0%BC%D0%B0_%D0%B7_%D0%B2%D1%96%D0%B4%D0%BA%D1%80%D0%B8%D1%82%D0%B8%D0%BC_%D0%BA%D0%BB%D1%8E%D1%87%D0%B5%D0%BC" TargetMode="External"/><Relationship Id="rId7" Type="http://schemas.openxmlformats.org/officeDocument/2006/relationships/hyperlink" Target="https://uk.wikipedia.org/wiki/%D0%9E%D0%B4%D0%BD%D0%BE%D1%80%D0%B0%D0%BD%D0%B3%D0%BE%D0%B2%D0%B0_%D0%BC%D0%B5%D1%80%D0%B5%D0%B6%D0%B0" TargetMode="External"/><Relationship Id="rId2" Type="http://schemas.openxmlformats.org/officeDocument/2006/relationships/hyperlink" Target="https://uk.wikipedia.org/wiki/%D0%A6%D0%B8%D1%84%D1%80%D0%BE%D0%B2%D0%B0_%D0%B2%D0%B0%D0%BB%D1%8E%D1%82%D0%B0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uk.wikipedia.org/wiki/Proof-of-stake" TargetMode="External"/><Relationship Id="rId5" Type="http://schemas.openxmlformats.org/officeDocument/2006/relationships/hyperlink" Target="https://uk.wikipedia.org/wiki/Proof-of-work" TargetMode="External"/><Relationship Id="rId4" Type="http://schemas.openxmlformats.org/officeDocument/2006/relationships/hyperlink" Target="https://uk.wikipedia.org/wiki/%D0%9A%D1%80%D0%B8%D0%BF%D1%82%D0%BE%D0%B3%D1%80%D0%B0%D1%84%D1%96%D1%8F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uk.wikipedia.org/wiki/SHA-256" TargetMode="External"/><Relationship Id="rId13" Type="http://schemas.openxmlformats.org/officeDocument/2006/relationships/image" Target="../media/image2.jpeg"/><Relationship Id="rId3" Type="http://schemas.openxmlformats.org/officeDocument/2006/relationships/hyperlink" Target="https://uk.wikipedia.org/w/index.php?title=%D0%94%D0%B5%D0%B2%D1%96%D0%B4_%D0%A7%D0%BE%D0%BC&amp;action=edit&amp;redlink=1" TargetMode="External"/><Relationship Id="rId7" Type="http://schemas.openxmlformats.org/officeDocument/2006/relationships/hyperlink" Target="https://uk.wikipedia.org/wiki/%D0%A5%D0%B5%D1%88%D1%83%D0%B2%D0%B0%D0%BD%D0%BD%D1%8F" TargetMode="External"/><Relationship Id="rId12" Type="http://schemas.openxmlformats.org/officeDocument/2006/relationships/hyperlink" Target="https://uk.wikipedia.org/wiki/NEM_(%D0%BA%D1%80%D0%B8%D0%BF%D1%82%D0%BE%D0%B2%D0%B0%D0%BB%D1%8E%D1%82%D0%B0)" TargetMode="External"/><Relationship Id="rId2" Type="http://schemas.openxmlformats.org/officeDocument/2006/relationships/hyperlink" Target="https://uk.wikipedia.org/w/index.php?title=DigiCash&amp;action=edit&amp;redlink=1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uk.wikipedia.org/wiki/%D0%A1%D0%B0%D1%82%D0%BE%D1%81%D1%96_%D0%9D%D0%B0%D0%BA%D0%B0%D0%BC%D0%BE%D1%82%D0%BE" TargetMode="External"/><Relationship Id="rId11" Type="http://schemas.openxmlformats.org/officeDocument/2006/relationships/hyperlink" Target="https://uk.wikipedia.org/wiki/Litecoin" TargetMode="External"/><Relationship Id="rId5" Type="http://schemas.openxmlformats.org/officeDocument/2006/relationships/hyperlink" Target="https://uk.wikipedia.org/wiki/Bitcoin" TargetMode="External"/><Relationship Id="rId10" Type="http://schemas.openxmlformats.org/officeDocument/2006/relationships/hyperlink" Target="https://uk.wikipedia.org/wiki/Ethereum" TargetMode="External"/><Relationship Id="rId4" Type="http://schemas.openxmlformats.org/officeDocument/2006/relationships/hyperlink" Target="https://uk.wikipedia.org/wiki/P2p" TargetMode="External"/><Relationship Id="rId9" Type="http://schemas.openxmlformats.org/officeDocument/2006/relationships/hyperlink" Target="https://uk.wikipedia.org/wiki/Bitcoin_Cash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dirty="0" err="1" smtClean="0">
                <a:solidFill>
                  <a:schemeClr val="accent1"/>
                </a:solidFill>
              </a:rPr>
              <a:t>Криптовалюти</a:t>
            </a:r>
            <a:endParaRPr lang="ru-RU" b="1" dirty="0">
              <a:solidFill>
                <a:schemeClr val="accent1"/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2707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err="1" smtClean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Криптовалюта</a:t>
            </a:r>
            <a:r>
              <a:rPr lang="uk-UA" sz="3200" b="1" dirty="0" smtClean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</a:t>
            </a:r>
            <a:endParaRPr lang="ru-RU" sz="3200" b="1" dirty="0">
              <a:solidFill>
                <a:schemeClr val="accen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Объект 9"/>
          <p:cNvSpPr>
            <a:spLocks noGrp="1"/>
          </p:cNvSpPr>
          <p:nvPr>
            <p:ph sz="half" idx="1"/>
          </p:nvPr>
        </p:nvSpPr>
        <p:spPr>
          <a:xfrm>
            <a:off x="1415504" y="1744084"/>
            <a:ext cx="4985295" cy="4329169"/>
          </a:xfrm>
        </p:spPr>
        <p:txBody>
          <a:bodyPr/>
          <a:lstStyle/>
          <a:p>
            <a:pPr algn="just"/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Криптовалюта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—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 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 tooltip="Цифрова валюта"/>
              </a:rPr>
              <a:t>цифрової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 tooltip="Цифрова валюта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 tooltip="Цифрова валюта"/>
              </a:rPr>
              <a:t>валюти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емісія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облік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засновані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 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 tooltip="Криптографічна система з відкритим ключем"/>
              </a:rPr>
              <a:t>асиметричному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 tooltip="Криптографічна система з відкритим ключем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 tooltip="Криптографічна система з відкритим ключем"/>
              </a:rPr>
              <a:t>шифруванні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і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 tooltip="Криптографія"/>
              </a:rPr>
              <a:t>криптографічних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методів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захисту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таких як 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 tooltip="Proof-of-work"/>
              </a:rPr>
              <a:t>Proof-of-work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та/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 tooltip="Proof-of-stake"/>
              </a:rPr>
              <a:t>Proof-of-stake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Функціонування системи відбувається децентралізовано в 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 tooltip="Однорангова мережа"/>
              </a:rPr>
              <a:t>розподіленій комп'ютерній мережі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  <p:pic>
        <p:nvPicPr>
          <p:cNvPr id="12" name="Picture 8" descr="Картинки по запросу криптовалюта"/>
          <p:cNvPicPr>
            <a:picLocks noGrp="1" noChangeAspect="1" noChangeArrowheads="1"/>
          </p:cNvPicPr>
          <p:nvPr>
            <p:ph sz="half" idx="2"/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1373" y="1905000"/>
            <a:ext cx="4313238" cy="2423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7120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ІСТОРІЯ РОЗВИТКУ КРИПТОВАЛЮТИ</a:t>
            </a:r>
            <a:endParaRPr lang="ru-RU" sz="3200" b="1" dirty="0">
              <a:solidFill>
                <a:schemeClr val="accen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1618" y="1446663"/>
            <a:ext cx="5212993" cy="5145205"/>
          </a:xfrm>
        </p:spPr>
        <p:txBody>
          <a:bodyPr>
            <a:normAutofit lnSpcReduction="10000"/>
          </a:bodyPr>
          <a:lstStyle/>
          <a:p>
            <a:pPr marL="0" indent="450000" algn="just">
              <a:spcBef>
                <a:spcPts val="0"/>
              </a:spcBef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Криптографія з метою конфіденційних платежів почала використовуватися з 1990 року в системі </a:t>
            </a:r>
            <a:r>
              <a:rPr lang="en-US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 tooltip="DigiCash (ще не написана)"/>
              </a:rPr>
              <a:t>DigiCash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 tooltip="Девід Чом (ще не написана)"/>
              </a:rPr>
              <a:t>Девіда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 tooltip="Девід Чом (ще не написана)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 tooltip="Девід Чом (ще не написана)"/>
              </a:rPr>
              <a:t>Чома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компанія якого збанкрутувала в 1998 році. Однак, його платіжна система була централізованою, а вперше термін «</a:t>
            </a:r>
            <a:r>
              <a:rPr lang="uk-UA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криптовалюта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почав використовуватися після появи </a:t>
            </a:r>
            <a:r>
              <a:rPr lang="uk-UA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 tooltip="P2p"/>
              </a:rPr>
              <a:t>пірингової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платіжної системи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 tooltip="Bitcoin"/>
              </a:rPr>
              <a:t>Bitcoin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яка була розроблена в 2009 році людиною або групою осіб під псевдонімом</a:t>
            </a:r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 tooltip="Сатосі Накамото"/>
              </a:rPr>
              <a:t>Сатосі</a:t>
            </a:r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 tooltip="Сатосі Накамото"/>
              </a:rPr>
              <a:t> </a:t>
            </a:r>
            <a:r>
              <a:rPr lang="uk-UA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 tooltip="Сатосі Накамото"/>
              </a:rPr>
              <a:t>Накамото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і використовує </a:t>
            </a:r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 tooltip="Хешування"/>
              </a:rPr>
              <a:t>хешування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8" tooltip="SHA-256"/>
              </a:rPr>
              <a:t>SHA-256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 систему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proof-of-work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450000" algn="just">
              <a:spcBef>
                <a:spcPts val="0"/>
              </a:spcBef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2018 році австралійське місто Агнес </a:t>
            </a:r>
            <a:r>
              <a:rPr lang="uk-UA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Вотерс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стало першим містом у світі, де приймають </a:t>
            </a:r>
            <a:r>
              <a:rPr lang="uk-UA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криптовалюту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 У місті можна розплатитися </a:t>
            </a:r>
            <a:r>
              <a:rPr lang="uk-UA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 tooltip="Bitcoin"/>
              </a:rPr>
              <a:t>біт­ко­їнами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(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Bitcoin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 </a:t>
            </a:r>
            <a:r>
              <a:rPr lang="en-US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9" tooltip="Bitcoin Cash"/>
              </a:rPr>
              <a:t>Bitcoin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9" tooltip="Bitcoin Cash"/>
              </a:rPr>
              <a:t> Cash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(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Bitcoin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.​Cash), 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0" tooltip="Ethereum"/>
              </a:rPr>
              <a:t>ефіром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(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ETH/USD), 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1" tooltip="Litecoin"/>
              </a:rPr>
              <a:t>лайт­коїнами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(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LTC/USD)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 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2" tooltip="NEM (криптовалюта)"/>
              </a:rPr>
              <a:t>NEM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0000" algn="just">
              <a:spcBef>
                <a:spcPts val="0"/>
              </a:spcBef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перші півроку 2018 хакери викрали </a:t>
            </a:r>
            <a:r>
              <a:rPr lang="uk-UA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криптовалюти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1 млрд. доларів.</a:t>
            </a:r>
          </a:p>
          <a:p>
            <a:endParaRPr lang="ru-RU" dirty="0"/>
          </a:p>
        </p:txBody>
      </p:sp>
      <p:pic>
        <p:nvPicPr>
          <p:cNvPr id="5" name="Picture 2" descr="Картинки по запросу криптовалюта"/>
          <p:cNvPicPr>
            <a:picLocks noGrp="1" noChangeAspect="1" noChangeArrowheads="1"/>
          </p:cNvPicPr>
          <p:nvPr>
            <p:ph sz="half" idx="1"/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2497" y="2126222"/>
            <a:ext cx="4603461" cy="3134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4623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ЦІННІСТЬ КРИПТОВАЛЮТИ</a:t>
            </a:r>
            <a:endParaRPr lang="ru-RU" sz="3200" b="1" dirty="0">
              <a:solidFill>
                <a:schemeClr val="accen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44335" y="1665027"/>
            <a:ext cx="5460276" cy="4678374"/>
          </a:xfrm>
        </p:spPr>
        <p:txBody>
          <a:bodyPr>
            <a:normAutofit fontScale="92500" lnSpcReduction="10000"/>
          </a:bodyPr>
          <a:lstStyle/>
          <a:p>
            <a:pPr marL="0" indent="450000" algn="just">
              <a:lnSpc>
                <a:spcPct val="120000"/>
              </a:lnSpc>
              <a:spcBef>
                <a:spcPts val="0"/>
              </a:spcBef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Первісна вартість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криптовалюти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— це вартість витраченої електроенергії.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Вторинну вартість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 попит на цю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криптовалюту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450000" algn="just">
              <a:lnSpc>
                <a:spcPct val="120000"/>
              </a:lnSpc>
              <a:spcBef>
                <a:spcPts val="0"/>
              </a:spcBef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Попит може бути трьох видів:</a:t>
            </a:r>
          </a:p>
          <a:p>
            <a:pPr marL="0" indent="450000" algn="just">
              <a:lnSpc>
                <a:spcPct val="120000"/>
              </a:lnSpc>
              <a:spcBef>
                <a:spcPts val="0"/>
              </a:spcBef>
            </a:pP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Спекулятивно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—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інвесторський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(купівля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криптовалюти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надії продати її дорожче)</a:t>
            </a:r>
          </a:p>
          <a:p>
            <a:pPr marL="0" indent="450000" algn="just">
              <a:lnSpc>
                <a:spcPct val="120000"/>
              </a:lnSpc>
              <a:spcBef>
                <a:spcPts val="0"/>
              </a:spcBef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Купівля товару (за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криптовалюту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450000" algn="just">
              <a:lnSpc>
                <a:spcPct val="120000"/>
              </a:lnSpc>
              <a:spcBef>
                <a:spcPts val="0"/>
              </a:spcBef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Переказ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криптовалюти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інший рахунок без комісії (або менше 0,1 %)</a:t>
            </a:r>
          </a:p>
          <a:p>
            <a:pPr marL="0" indent="450000" algn="just">
              <a:lnSpc>
                <a:spcPct val="120000"/>
              </a:lnSpc>
              <a:spcBef>
                <a:spcPts val="0"/>
              </a:spcBef>
            </a:pP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Хакерство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Хакерська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атака на криптографічну функцію з метою дешифрувати частину області визначення хеш-функції з заниженою оплатою ніж їм принесе розшифрування цільового повідомлення</a:t>
            </a:r>
          </a:p>
          <a:p>
            <a:pPr marL="0" indent="450000" algn="just">
              <a:lnSpc>
                <a:spcPct val="120000"/>
              </a:lnSpc>
              <a:spcBef>
                <a:spcPts val="0"/>
              </a:spcBef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Також важливу роль у ціноутворенні відіграє кінцева або заключна емісія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криптовалют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  <p:pic>
        <p:nvPicPr>
          <p:cNvPr id="5" name="Picture 2" descr="Картинки по запросу криптовалюта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797" y="1514902"/>
            <a:ext cx="4947578" cy="2101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166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4" y="798702"/>
            <a:ext cx="8911687" cy="1280890"/>
          </a:xfrm>
        </p:spPr>
        <p:txBody>
          <a:bodyPr>
            <a:normAutofit/>
          </a:bodyPr>
          <a:lstStyle/>
          <a:p>
            <a:r>
              <a:rPr lang="uk-UA" sz="3200" b="1" dirty="0" smtClean="0">
                <a:solidFill>
                  <a:schemeClr val="accent1"/>
                </a:solidFill>
              </a:rPr>
              <a:t>ЦІКАВІ</a:t>
            </a:r>
            <a:r>
              <a:rPr lang="en-US" sz="3200" b="1" dirty="0" smtClean="0">
                <a:solidFill>
                  <a:schemeClr val="accent1"/>
                </a:solidFill>
              </a:rPr>
              <a:t> </a:t>
            </a:r>
            <a:r>
              <a:rPr lang="uk-UA" sz="3200" b="1" dirty="0" smtClean="0">
                <a:solidFill>
                  <a:schemeClr val="accent1"/>
                </a:solidFill>
              </a:rPr>
              <a:t>ФАКТИ ПРО КРИПТОВАЛЮТУ</a:t>
            </a:r>
            <a:endParaRPr lang="ru-RU" sz="3200" b="1" dirty="0">
              <a:solidFill>
                <a:schemeClr val="accent1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663821" y="2079592"/>
            <a:ext cx="5840790" cy="4416742"/>
          </a:xfrm>
        </p:spPr>
        <p:txBody>
          <a:bodyPr>
            <a:normAutofit/>
          </a:bodyPr>
          <a:lstStyle/>
          <a:p>
            <a:pPr marL="0" indent="450000" algn="just">
              <a:spcBef>
                <a:spcPts val="0"/>
              </a:spcBef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Кожен день виникає приблизно 3600 нових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біткоїн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Монети з’являються в результаті процесу, названого як “</a:t>
            </a:r>
            <a:r>
              <a:rPr lang="uk-U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Майнінг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“.</a:t>
            </a:r>
          </a:p>
          <a:p>
            <a:pPr marL="0" indent="450000" algn="just">
              <a:spcBef>
                <a:spcPts val="0"/>
              </a:spcBef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Найперший мільйон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біткоїн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був здобутий особисто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Сатосі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по всій видимості до сих пір йому належить.</a:t>
            </a:r>
          </a:p>
          <a:p>
            <a:pPr marL="0" indent="450000" algn="just">
              <a:spcBef>
                <a:spcPts val="0"/>
              </a:spcBef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2140 році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буде видобуто 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останній </a:t>
            </a:r>
            <a:r>
              <a:rPr lang="uk-U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біткоїн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</a:p>
          <a:p>
            <a:pPr marL="0" indent="450000" algn="just">
              <a:spcBef>
                <a:spcPts val="0"/>
              </a:spcBef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 мільйон саме таке максимальна кількість </a:t>
            </a:r>
            <a:r>
              <a:rPr lang="uk-U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біткоїнів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яка буде коли-небудь здобута. На сьогоднішній день видобуто вже близько 12 мільйонів. Алгоритм видобутку зменшує кількість знайдених монет в 2 рази кожні кілька років, тому процес нерівномірний.</a:t>
            </a:r>
          </a:p>
          <a:p>
            <a:pPr marL="0" indent="450000" algn="just">
              <a:spcBef>
                <a:spcPts val="0"/>
              </a:spcBef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Тільки 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36%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обсягу видобутих монет були помічені в будь-яких транзакціях. Решта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64%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після своєї появи так поки і не були жодного разу використані.</a:t>
            </a:r>
          </a:p>
          <a:p>
            <a:endParaRPr lang="ru-RU" dirty="0"/>
          </a:p>
        </p:txBody>
      </p:sp>
      <p:pic>
        <p:nvPicPr>
          <p:cNvPr id="5" name="Picture 2" descr="Похожее изображение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413" y="2223241"/>
            <a:ext cx="4313237" cy="2152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67421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23569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678675" y="1146412"/>
            <a:ext cx="5868537" cy="4764810"/>
          </a:xfrm>
        </p:spPr>
        <p:txBody>
          <a:bodyPr>
            <a:normAutofit/>
          </a:bodyPr>
          <a:lstStyle/>
          <a:p>
            <a:pPr marL="0" indent="450000" algn="just">
              <a:lnSpc>
                <a:spcPct val="110000"/>
              </a:lnSpc>
              <a:spcBef>
                <a:spcPts val="0"/>
              </a:spcBef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поточному коді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біткоїна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77 тис. рядків коду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 них 70 тисяч написані на мові програмування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“C”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причому в найпершій робочій версії за номером 0.1.0 було всього-лише 14 тис. Рядків коду на 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“C”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це дуже маленький проект за сучасними мірками. Для прикладу, в коді ядра </a:t>
            </a:r>
            <a:r>
              <a:rPr lang="uk-U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Linux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налічується понад 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 мільйонів рядків коду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450000" algn="just">
              <a:lnSpc>
                <a:spcPct val="110000"/>
              </a:lnSpc>
              <a:spcBef>
                <a:spcPts val="0"/>
              </a:spcBef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Хлопець з Норвегії на ім’я Крістофер Кох, в 2009-му році купив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біткоїни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 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27$ і </a:t>
            </a:r>
            <a:r>
              <a:rPr lang="uk-U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забув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них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коли згадав, його інвестиція 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подорожчала до 886 тисяч доларів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450000" algn="just">
              <a:lnSpc>
                <a:spcPct val="110000"/>
              </a:lnSpc>
              <a:spcBef>
                <a:spcPts val="0"/>
              </a:spcBef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Житель Великобританії на ім’я Джеймс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Хоуелс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 необережності, викинув жорсткий диск з ключем від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гаманця,на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якому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перебувало (і, мабуть, до цих пір знаходиться) 7500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біткоїнів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Це приблизно 126 мільйонів доларів за поточним курсом. 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5" name="Picture 6" descr="Похожее изображение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3569" y="1544543"/>
            <a:ext cx="2505075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892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" name="Объект 6" descr="Презентация на тему Развитие коммуникативных компетенций на уроках ...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9176" y="624110"/>
            <a:ext cx="9225436" cy="61178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16846917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33</TotalTime>
  <Words>71</Words>
  <Application>Microsoft Office PowerPoint</Application>
  <PresentationFormat>Широкоэкранный</PresentationFormat>
  <Paragraphs>25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Century Gothic</vt:lpstr>
      <vt:lpstr>Tahoma</vt:lpstr>
      <vt:lpstr>Times New Roman</vt:lpstr>
      <vt:lpstr>Wingdings 3</vt:lpstr>
      <vt:lpstr>Легкий дым</vt:lpstr>
      <vt:lpstr>Криптовалюти</vt:lpstr>
      <vt:lpstr>Криптовалюта -</vt:lpstr>
      <vt:lpstr>ІСТОРІЯ РОЗВИТКУ КРИПТОВАЛЮТИ</vt:lpstr>
      <vt:lpstr>ЦІННІСТЬ КРИПТОВАЛЮТИ</vt:lpstr>
      <vt:lpstr>ЦІКАВІ ФАКТИ ПРО КРИПТОВАЛЮТУ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Криптовалюти</dc:title>
  <dc:creator>ПК</dc:creator>
  <cp:lastModifiedBy>ПК</cp:lastModifiedBy>
  <cp:revision>3</cp:revision>
  <dcterms:created xsi:type="dcterms:W3CDTF">2020-05-21T08:46:26Z</dcterms:created>
  <dcterms:modified xsi:type="dcterms:W3CDTF">2020-05-21T09:20:23Z</dcterms:modified>
</cp:coreProperties>
</file>