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8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94598" autoAdjust="0"/>
  </p:normalViewPr>
  <p:slideViewPr>
    <p:cSldViewPr>
      <p:cViewPr>
        <p:scale>
          <a:sx n="100" d="100"/>
          <a:sy n="100" d="100"/>
        </p:scale>
        <p:origin x="-49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16.11.2021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16.11.2021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СУЧАСНІ ГРАФІЧНІ 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П’ЮТЕРНІ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СИСТЕМИ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10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1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2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2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2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побудови дерева відрізків упорядкуємо вершини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порядку зростання по координаті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1759470" y="3006115"/>
            <a:ext cx="3848100" cy="2462213"/>
            <a:chOff x="1854" y="1391"/>
            <a:chExt cx="8721" cy="5580"/>
          </a:xfrm>
        </p:grpSpPr>
        <p:sp>
          <p:nvSpPr>
            <p:cNvPr id="7" name="AutoShape 35"/>
            <p:cNvSpPr>
              <a:spLocks noChangeAspect="1" noChangeArrowheads="1" noTextEdit="1"/>
            </p:cNvSpPr>
            <p:nvPr/>
          </p:nvSpPr>
          <p:spPr bwMode="auto">
            <a:xfrm>
              <a:off x="1854" y="1391"/>
              <a:ext cx="8721" cy="5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Text Box 34"/>
            <p:cNvSpPr txBox="1">
              <a:spLocks noChangeArrowheads="1"/>
            </p:cNvSpPr>
            <p:nvPr/>
          </p:nvSpPr>
          <p:spPr bwMode="auto">
            <a:xfrm>
              <a:off x="2214" y="46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2214" y="409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2214" y="337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2214" y="2876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2214" y="247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2214" y="19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28"/>
            <p:cNvSpPr txBox="1">
              <a:spLocks noChangeArrowheads="1"/>
            </p:cNvSpPr>
            <p:nvPr/>
          </p:nvSpPr>
          <p:spPr bwMode="auto">
            <a:xfrm>
              <a:off x="2214" y="139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y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9234" y="625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 flipV="1">
              <a:off x="2755" y="1572"/>
              <a:ext cx="0" cy="46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>
              <a:off x="2755" y="6250"/>
              <a:ext cx="701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194" y="2831"/>
              <a:ext cx="21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6174" y="2111"/>
              <a:ext cx="1620" cy="14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7074" y="3191"/>
              <a:ext cx="1440" cy="16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2754" y="2111"/>
              <a:ext cx="3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2754" y="2831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754" y="3191"/>
              <a:ext cx="43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754" y="3551"/>
              <a:ext cx="34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754" y="4451"/>
              <a:ext cx="14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2754" y="4810"/>
              <a:ext cx="43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419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>
              <a:off x="617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354" y="4451"/>
              <a:ext cx="1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V="1">
              <a:off x="7074" y="4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Line 11"/>
            <p:cNvSpPr>
              <a:spLocks noChangeShapeType="1"/>
            </p:cNvSpPr>
            <p:nvPr/>
          </p:nvSpPr>
          <p:spPr bwMode="auto">
            <a:xfrm>
              <a:off x="7794" y="3551"/>
              <a:ext cx="1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56" name="Line 10"/>
            <p:cNvSpPr>
              <a:spLocks noChangeShapeType="1"/>
            </p:cNvSpPr>
            <p:nvPr/>
          </p:nvSpPr>
          <p:spPr bwMode="auto">
            <a:xfrm flipV="1">
              <a:off x="8514" y="4811"/>
              <a:ext cx="1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457" name="Text Box 9"/>
            <p:cNvSpPr txBox="1">
              <a:spLocks noChangeArrowheads="1"/>
            </p:cNvSpPr>
            <p:nvPr/>
          </p:nvSpPr>
          <p:spPr bwMode="auto">
            <a:xfrm>
              <a:off x="8406" y="6431"/>
              <a:ext cx="687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9" name="Text Box 8"/>
            <p:cNvSpPr txBox="1">
              <a:spLocks noChangeArrowheads="1"/>
            </p:cNvSpPr>
            <p:nvPr/>
          </p:nvSpPr>
          <p:spPr bwMode="auto">
            <a:xfrm>
              <a:off x="7686" y="6431"/>
              <a:ext cx="723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Text Box 7"/>
            <p:cNvSpPr txBox="1">
              <a:spLocks noChangeArrowheads="1"/>
            </p:cNvSpPr>
            <p:nvPr/>
          </p:nvSpPr>
          <p:spPr bwMode="auto">
            <a:xfrm>
              <a:off x="6786" y="6431"/>
              <a:ext cx="711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IV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Text Box 6"/>
            <p:cNvSpPr txBox="1">
              <a:spLocks noChangeArrowheads="1"/>
            </p:cNvSpPr>
            <p:nvPr/>
          </p:nvSpPr>
          <p:spPr bwMode="auto">
            <a:xfrm>
              <a:off x="6246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2" name="Text Box 5"/>
            <p:cNvSpPr txBox="1">
              <a:spLocks noChangeArrowheads="1"/>
            </p:cNvSpPr>
            <p:nvPr/>
          </p:nvSpPr>
          <p:spPr bwMode="auto">
            <a:xfrm>
              <a:off x="3906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3" name="Text Box 4"/>
            <p:cNvSpPr txBox="1">
              <a:spLocks noChangeArrowheads="1"/>
            </p:cNvSpPr>
            <p:nvPr/>
          </p:nvSpPr>
          <p:spPr bwMode="auto">
            <a:xfrm>
              <a:off x="5634" y="6431"/>
              <a:ext cx="54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3094" tIns="31547" rIns="63094" bIns="31547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II</a:t>
              </a:r>
              <a:endPara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209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дерева відрізків після зустрічі прямої, що замітає з самою лівою стороною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прямокутника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69877"/>
            <a:ext cx="4680520" cy="302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064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Визначимо для поточного моменту наступний додатковий параметр вузла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інтервалу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[B[v],E[v]]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величину . Обчислення  проводиться за допомогою наступної процедури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m[v]=E[v]-B[v]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інакше 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m[v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]=m[L]+m[R]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Корекція величини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кожній зустрічі прямої, що замітає з лівої і правою  стороною прямокутника відповідно за описаної процедур вставити - вилучити.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459416"/>
              </p:ext>
            </p:extLst>
          </p:nvPr>
        </p:nvGraphicFramePr>
        <p:xfrm>
          <a:off x="2123728" y="3212976"/>
          <a:ext cx="10795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Формула" r:id="rId3" imgW="609336" imgH="215806" progId="Equation.3">
                  <p:embed/>
                </p:oleObj>
              </mc:Choice>
              <mc:Fallback>
                <p:oleObj name="Формула" r:id="rId3" imgW="609336" imgH="215806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212976"/>
                        <a:ext cx="10795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407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алгоритм обчислення міри об’єднання прямокутників має наступний вид.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вертикальних сторін прямокутника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i=1,2,…,2N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	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     ліва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 вставити вузол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 – вилучити.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748309"/>
              </p:ext>
            </p:extLst>
          </p:nvPr>
        </p:nvGraphicFramePr>
        <p:xfrm>
          <a:off x="1403648" y="2420888"/>
          <a:ext cx="72008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Формула" r:id="rId3" imgW="507960" imgH="241200" progId="Equation.3">
                  <p:embed/>
                </p:oleObj>
              </mc:Choice>
              <mc:Fallback>
                <p:oleObj name="Формула" r:id="rId3" imgW="507960" imgH="2412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72008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599535"/>
              </p:ext>
            </p:extLst>
          </p:nvPr>
        </p:nvGraphicFramePr>
        <p:xfrm>
          <a:off x="1619672" y="5013176"/>
          <a:ext cx="396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Формула" r:id="rId5" imgW="177646" imgH="241091" progId="Equation.3">
                  <p:embed/>
                </p:oleObj>
              </mc:Choice>
              <mc:Fallback>
                <p:oleObj name="Формула" r:id="rId5" imgW="177646" imgH="241091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013176"/>
                        <a:ext cx="3968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041191"/>
              </p:ext>
            </p:extLst>
          </p:nvPr>
        </p:nvGraphicFramePr>
        <p:xfrm>
          <a:off x="1547664" y="3717032"/>
          <a:ext cx="1296144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Формула" r:id="rId7" imgW="800100" imgH="279400" progId="Equation.3">
                  <p:embed/>
                </p:oleObj>
              </mc:Choice>
              <mc:Fallback>
                <p:oleObj name="Формула" r:id="rId7" imgW="800100" imgH="2794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717032"/>
                        <a:ext cx="1296144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783204"/>
              </p:ext>
            </p:extLst>
          </p:nvPr>
        </p:nvGraphicFramePr>
        <p:xfrm>
          <a:off x="1547664" y="4221088"/>
          <a:ext cx="208823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Формула" r:id="rId9" imgW="1727200" imgH="279400" progId="Equation.3">
                  <p:embed/>
                </p:oleObj>
              </mc:Choice>
              <mc:Fallback>
                <p:oleObj name="Формула" r:id="rId9" imgW="1727200" imgH="27940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221088"/>
                        <a:ext cx="2088232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3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про периметр об’єднання прямокутників може бути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розв’язана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шляхом невеликої модифікації розглянутого метода. З іншого боку периметр легко обчислити, якщо відомий контур об’єднання.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Задано набір з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ізотетичних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прямокутників. Треба знайти контур їх об’єднання.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983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прямокутників.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складається з двох головних етапів На першому етапі визначається множина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складається з вертикальних ребер контуру, на другому етапі ці вертикальні ребра з’єднуються горизонтальними ребрами для формування орієнтованих циклів контуру.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(y,l,r)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 з лівим кінцем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правим кінцем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існують два вертикальних ребра з абсцисами і , у кожного з яких один з кінців має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ординату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Горизонтальне ребро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(y,l,r)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орієнтовано зліва направо , якщо ребро , що відповідає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орієнтовано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вниз 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орієнтовано вверх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.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противному випадку ребро  орієнтовано справа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наліво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643222"/>
              </p:ext>
            </p:extLst>
          </p:nvPr>
        </p:nvGraphicFramePr>
        <p:xfrm>
          <a:off x="4139754" y="5013176"/>
          <a:ext cx="5762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Формула" r:id="rId3" imgW="482391" imgH="241195" progId="Equation.3">
                  <p:embed/>
                </p:oleObj>
              </mc:Choice>
              <mc:Fallback>
                <p:oleObj name="Формула" r:id="rId3" imgW="482391" imgH="241195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754" y="5013176"/>
                        <a:ext cx="5762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171275"/>
              </p:ext>
            </p:extLst>
          </p:nvPr>
        </p:nvGraphicFramePr>
        <p:xfrm>
          <a:off x="4716016" y="4725144"/>
          <a:ext cx="7858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Формула" r:id="rId5" imgW="596880" imgH="241200" progId="Equation.3">
                  <p:embed/>
                </p:oleObj>
              </mc:Choice>
              <mc:Fallback>
                <p:oleObj name="Формула" r:id="rId5" imgW="596880" imgH="241200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725144"/>
                        <a:ext cx="7858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86369"/>
              </p:ext>
            </p:extLst>
          </p:nvPr>
        </p:nvGraphicFramePr>
        <p:xfrm>
          <a:off x="8028384" y="4653136"/>
          <a:ext cx="6477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Формула" r:id="rId7" imgW="457200" imgH="241300" progId="Equation.3">
                  <p:embed/>
                </p:oleObj>
              </mc:Choice>
              <mc:Fallback>
                <p:oleObj name="Формула" r:id="rId7" imgW="457200" imgH="2413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4653136"/>
                        <a:ext cx="6477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803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 горизонтальних ребер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3523883" cy="2685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280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 складною частиною цього алгоритму є визначення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допускають більшу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формалізацію і спрощення, якщо ввести допоміжний атрибут статус, який визначається наступним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c[v]&gt;0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	неповний , 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c[v]=0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c[u]&gt;0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пустий , 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c[u]=0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якого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418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вертикальних відрізків у контур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залежності від значення статусу вклад вершини визначається як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0 , якщо статус повний або статуси є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повними для будь якого предка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T;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вклад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статус неповний: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964678"/>
              </p:ext>
            </p:extLst>
          </p:nvPr>
        </p:nvGraphicFramePr>
        <p:xfrm>
          <a:off x="2483768" y="3429000"/>
          <a:ext cx="11525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Формула" r:id="rId3" imgW="965200" imgH="228600" progId="Equation.3">
                  <p:embed/>
                </p:oleObj>
              </mc:Choice>
              <mc:Fallback>
                <p:oleObj name="Формула" r:id="rId3" imgW="965200" imgH="2286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429000"/>
                        <a:ext cx="11525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263788"/>
              </p:ext>
            </p:extLst>
          </p:nvPr>
        </p:nvGraphicFramePr>
        <p:xfrm>
          <a:off x="3275856" y="3861048"/>
          <a:ext cx="11525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Формула" r:id="rId5" imgW="876300" imgH="241300" progId="Equation.3">
                  <p:embed/>
                </p:oleObj>
              </mc:Choice>
              <mc:Fallback>
                <p:oleObj name="Формула" r:id="rId5" imgW="876300" imgH="2413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861048"/>
                        <a:ext cx="11525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5684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Корегування статусу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Статусу обчислюється  перед операцією вставки перед зустріччю прямої лівою стороною прямокутника і після операції вилучення при зустрічі  прямої з правою стороною прямокутника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Нижче показано формування відрізків вертикальних сторін контуру для прямокутників зображених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рисунку.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83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чотирикутники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відрізків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Контур об’єднання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</a:p>
          <a:p>
            <a:r>
              <a:rPr lang="uk-UA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 горизонтальних ребер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C(1,4)=0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пустий, 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C(1,4)=1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повний,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C(2,3)=0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неповний,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ПС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C(3,3)=0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пустий, вклад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884978"/>
              </p:ext>
            </p:extLst>
          </p:nvPr>
        </p:nvGraphicFramePr>
        <p:xfrm>
          <a:off x="1979712" y="2060848"/>
          <a:ext cx="3603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6" name="Формула" r:id="rId3" imgW="177646" imgH="241091" progId="Equation.3">
                  <p:embed/>
                </p:oleObj>
              </mc:Choice>
              <mc:Fallback>
                <p:oleObj name="Формула" r:id="rId3" imgW="177646" imgH="241091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060848"/>
                        <a:ext cx="36036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526349"/>
              </p:ext>
            </p:extLst>
          </p:nvPr>
        </p:nvGraphicFramePr>
        <p:xfrm>
          <a:off x="1979712" y="2492896"/>
          <a:ext cx="4127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7" name="Формула" r:id="rId5" imgW="203040" imgH="241200" progId="Equation.3">
                  <p:embed/>
                </p:oleObj>
              </mc:Choice>
              <mc:Fallback>
                <p:oleObj name="Формула" r:id="rId5" imgW="2030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92896"/>
                        <a:ext cx="4127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101902"/>
              </p:ext>
            </p:extLst>
          </p:nvPr>
        </p:nvGraphicFramePr>
        <p:xfrm>
          <a:off x="1979712" y="2902967"/>
          <a:ext cx="3857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8" name="Формула" r:id="rId7" imgW="190440" imgH="241200" progId="Equation.3">
                  <p:embed/>
                </p:oleObj>
              </mc:Choice>
              <mc:Fallback>
                <p:oleObj name="Формула" r:id="rId7" imgW="1904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902967"/>
                        <a:ext cx="3857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006576"/>
              </p:ext>
            </p:extLst>
          </p:nvPr>
        </p:nvGraphicFramePr>
        <p:xfrm>
          <a:off x="2051720" y="3789040"/>
          <a:ext cx="4111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9" name="Формула" r:id="rId9" imgW="203040" imgH="241200" progId="Equation.3">
                  <p:embed/>
                </p:oleObj>
              </mc:Choice>
              <mc:Fallback>
                <p:oleObj name="Формула" r:id="rId9" imgW="203040" imgH="2412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789040"/>
                        <a:ext cx="41116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637243"/>
              </p:ext>
            </p:extLst>
          </p:nvPr>
        </p:nvGraphicFramePr>
        <p:xfrm>
          <a:off x="2555776" y="2111896"/>
          <a:ext cx="5635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0" name="Формула" r:id="rId11" imgW="444240" imgH="241200" progId="Equation.3">
                  <p:embed/>
                </p:oleObj>
              </mc:Choice>
              <mc:Fallback>
                <p:oleObj name="Формула" r:id="rId11" imgW="44424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111896"/>
                        <a:ext cx="5635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579562"/>
              </p:ext>
            </p:extLst>
          </p:nvPr>
        </p:nvGraphicFramePr>
        <p:xfrm>
          <a:off x="2627784" y="2564904"/>
          <a:ext cx="5953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1" name="Формула" r:id="rId13" imgW="469800" imgH="241200" progId="Equation.3">
                  <p:embed/>
                </p:oleObj>
              </mc:Choice>
              <mc:Fallback>
                <p:oleObj name="Формула" r:id="rId13" imgW="4698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564904"/>
                        <a:ext cx="5953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393631"/>
              </p:ext>
            </p:extLst>
          </p:nvPr>
        </p:nvGraphicFramePr>
        <p:xfrm>
          <a:off x="2619375" y="2997200"/>
          <a:ext cx="5794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2" name="Формула" r:id="rId15" imgW="457200" imgH="241200" progId="Equation.3">
                  <p:embed/>
                </p:oleObj>
              </mc:Choice>
              <mc:Fallback>
                <p:oleObj name="Формула" r:id="rId15" imgW="4572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5" y="2997200"/>
                        <a:ext cx="5794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757799"/>
              </p:ext>
            </p:extLst>
          </p:nvPr>
        </p:nvGraphicFramePr>
        <p:xfrm>
          <a:off x="2606948" y="3860800"/>
          <a:ext cx="596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3" name="Формула" r:id="rId17" imgW="469800" imgH="241200" progId="Equation.3">
                  <p:embed/>
                </p:oleObj>
              </mc:Choice>
              <mc:Fallback>
                <p:oleObj name="Формула" r:id="rId17" imgW="469800" imgH="241200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948" y="3860800"/>
                        <a:ext cx="596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624712"/>
              </p:ext>
            </p:extLst>
          </p:nvPr>
        </p:nvGraphicFramePr>
        <p:xfrm>
          <a:off x="7821613" y="2060575"/>
          <a:ext cx="8445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4" name="Формула" r:id="rId19" imgW="558720" imgH="241200" progId="Equation.3">
                  <p:embed/>
                </p:oleObj>
              </mc:Choice>
              <mc:Fallback>
                <p:oleObj name="Формула" r:id="rId19" imgW="5587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1613" y="2060575"/>
                        <a:ext cx="8445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594405"/>
              </p:ext>
            </p:extLst>
          </p:nvPr>
        </p:nvGraphicFramePr>
        <p:xfrm>
          <a:off x="7884368" y="3861048"/>
          <a:ext cx="8636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5" name="Формула" r:id="rId21" imgW="571320" imgH="241200" progId="Equation.3">
                  <p:embed/>
                </p:oleObj>
              </mc:Choice>
              <mc:Fallback>
                <p:oleObj name="Формула" r:id="rId21" imgW="5713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3861048"/>
                        <a:ext cx="8636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664434"/>
              </p:ext>
            </p:extLst>
          </p:nvPr>
        </p:nvGraphicFramePr>
        <p:xfrm>
          <a:off x="4552950" y="3429000"/>
          <a:ext cx="9017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6" name="Формула" r:id="rId23" imgW="596880" imgH="241200" progId="Equation.3">
                  <p:embed/>
                </p:oleObj>
              </mc:Choice>
              <mc:Fallback>
                <p:oleObj name="Формула" r:id="rId23" imgW="59688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429000"/>
                        <a:ext cx="9017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993256"/>
              </p:ext>
            </p:extLst>
          </p:nvPr>
        </p:nvGraphicFramePr>
        <p:xfrm>
          <a:off x="5580063" y="3429000"/>
          <a:ext cx="8636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7" name="Формула" r:id="rId25" imgW="571320" imgH="241200" progId="Equation.3">
                  <p:embed/>
                </p:oleObj>
              </mc:Choice>
              <mc:Fallback>
                <p:oleObj name="Формула" r:id="rId25" imgW="571320" imgH="241200" progId="Equation.3">
                  <p:embed/>
                  <p:pic>
                    <p:nvPicPr>
                      <p:cNvPr id="0" name="Объект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429000"/>
                        <a:ext cx="8636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46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380" y="2420888"/>
            <a:ext cx="4283923" cy="247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750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прямокутників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Задачі геометрії прямокутників виникають при проектуванні фотошаблонів для інтегральних схем, в задачах конфліктуючих запитів до баз даних, задачах теорії розкладів. Хоча методи розроблені для задач опуклих багатокутників можна застосувати безпосередньо і для прямокутників, але специфічні особливості останніх, дозволяють розв’язувати ці задачі використовуючи більш ефективні підходи. Постільки множина варіантів взаємного розташування прямокутників є необмеженою, то практично всі результати отримані у даній області відносяться до одного часткового випадку цієї множини – ізотеричних прямокутників, які є найбільш поширеними в застосуваннях 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45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 чотирикутники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чотирикутників  називається ізотетичною( однаково розташованою), якщо кожний з елементів   належить одним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пучків променів з центрами в точках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всі елементи лежать повністю по одну сторону від прямої, що проходить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частковому випадку коли  і  належать до прямої на безкінечності у цій площині маємо множину ізотетичних прямокутників.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261718"/>
              </p:ext>
            </p:extLst>
          </p:nvPr>
        </p:nvGraphicFramePr>
        <p:xfrm>
          <a:off x="1763688" y="2708920"/>
          <a:ext cx="3603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3" imgW="203112" imgH="241195" progId="Equation.3">
                  <p:embed/>
                </p:oleObj>
              </mc:Choice>
              <mc:Fallback>
                <p:oleObj name="Формула" r:id="rId3" imgW="203112" imgH="241195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08920"/>
                        <a:ext cx="3603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574732"/>
              </p:ext>
            </p:extLst>
          </p:nvPr>
        </p:nvGraphicFramePr>
        <p:xfrm>
          <a:off x="2267744" y="2708920"/>
          <a:ext cx="4048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5" imgW="228600" imgH="241200" progId="Equation.3">
                  <p:embed/>
                </p:oleObj>
              </mc:Choice>
              <mc:Fallback>
                <p:oleObj name="Формула" r:id="rId5" imgW="228600" imgH="2412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708920"/>
                        <a:ext cx="4048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79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Ізотетичні чотирикутники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4173820" cy="292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33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прямокутників.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Спочатку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більш простий одновимірний аналог цієї задачі. Нехай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упорядкований масив , що утворений кінцевими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інтервалів. Очевидно , що обчислення міри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тільки у тому випадку коли число інтервалів, які перехрещуються, позначимо його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відмінне від нуля. Нехай  ці величини мають початкові значення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71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точками подій для прямої, що замітає будуть елементи масиву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її статус буде визначатися наступним чином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C&gt;0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ліва кінцева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C=C+1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інакше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C=C-1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413667"/>
              </p:ext>
            </p:extLst>
          </p:nvPr>
        </p:nvGraphicFramePr>
        <p:xfrm>
          <a:off x="3491880" y="2852936"/>
          <a:ext cx="1440086" cy="38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Формула" r:id="rId3" imgW="1244600" imgH="241300" progId="Equation.3">
                  <p:embed/>
                </p:oleObj>
              </mc:Choice>
              <mc:Fallback>
                <p:oleObj name="Формула" r:id="rId3" imgW="12446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852936"/>
                        <a:ext cx="1440086" cy="382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536694"/>
              </p:ext>
            </p:extLst>
          </p:nvPr>
        </p:nvGraphicFramePr>
        <p:xfrm>
          <a:off x="1907704" y="3212976"/>
          <a:ext cx="34823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Формула" r:id="rId5" imgW="164880" imgH="241200" progId="Equation.3">
                  <p:embed/>
                </p:oleObj>
              </mc:Choice>
              <mc:Fallback>
                <p:oleObj name="Формула" r:id="rId5" imgW="164880" imgH="2412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212976"/>
                        <a:ext cx="348233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038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Міра об’єднання прямокутників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метод має безпосереднє розширення на випадок двох вимірів.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Очевидно, що інтервал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вносить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міру об’єднання прямокутників вклад рівний величині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перетину довільної вертикальної прямої з цієї смуги з об’єднання прямокутників. Постільки ординати горизонтальних сторін прямокутників </a:t>
            </a:r>
            <a:r>
              <a:rPr lang="uk-UA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заздалегіть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відомі, то визначення  можна реалізувати за допомогою дерева відрізків.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421146"/>
              </p:ext>
            </p:extLst>
          </p:nvPr>
        </p:nvGraphicFramePr>
        <p:xfrm>
          <a:off x="4139952" y="2470349"/>
          <a:ext cx="719137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Формула" r:id="rId3" imgW="596900" imgH="241300" progId="Equation.3">
                  <p:embed/>
                </p:oleObj>
              </mc:Choice>
              <mc:Fallback>
                <p:oleObj name="Формула" r:id="rId3" imgW="5969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70349"/>
                        <a:ext cx="719137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279661"/>
              </p:ext>
            </p:extLst>
          </p:nvPr>
        </p:nvGraphicFramePr>
        <p:xfrm>
          <a:off x="2843808" y="3284984"/>
          <a:ext cx="16557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Формула" r:id="rId5" imgW="1333500" imgH="241300" progId="Equation.3">
                  <p:embed/>
                </p:oleObj>
              </mc:Choice>
              <mc:Fallback>
                <p:oleObj name="Формула" r:id="rId5" imgW="1333500" imgH="2413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284984"/>
                        <a:ext cx="16557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21651"/>
              </p:ext>
            </p:extLst>
          </p:nvPr>
        </p:nvGraphicFramePr>
        <p:xfrm>
          <a:off x="1187624" y="3717032"/>
          <a:ext cx="3603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Формула" r:id="rId7" imgW="215713" imgH="241091" progId="Equation.3">
                  <p:embed/>
                </p:oleObj>
              </mc:Choice>
              <mc:Fallback>
                <p:oleObj name="Формула" r:id="rId7" imgW="215713" imgH="241091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3603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20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Дерева відрізків є структурою даних створена для роботи з такими інтервалами на числові осі, кінці яких належать фіксованій множині з  абсцис. Можна вважати абсциси цілими числами в інтервалі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[1,N]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дерево відрізків бінарним деревом з коренем. Для заданих цілих чисел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L&lt;R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дерево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T[L,R]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рекурсивно наступним чином : воно складається з кореня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E[L]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(відповідно початок і кінець). Якщо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R-L&gt;1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з лівого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піддерева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(L,(B[v]+E[v])/2)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правого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((B[v]+E[v])/2,R)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E[v]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позна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’язаний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вузлом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166608"/>
              </p:ext>
            </p:extLst>
          </p:nvPr>
        </p:nvGraphicFramePr>
        <p:xfrm>
          <a:off x="3090863" y="5732463"/>
          <a:ext cx="20288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Формула" r:id="rId3" imgW="1523880" imgH="215640" progId="Equation.3">
                  <p:embed/>
                </p:oleObj>
              </mc:Choice>
              <mc:Fallback>
                <p:oleObj name="Формула" r:id="rId3" imgW="1523880" imgH="21564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3" y="5732463"/>
                        <a:ext cx="202882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076001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2442</TotalTime>
  <Words>634</Words>
  <Application>Microsoft Office PowerPoint</Application>
  <PresentationFormat>Экран (4:3)</PresentationFormat>
  <Paragraphs>107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Паркет</vt:lpstr>
      <vt:lpstr>Формула</vt:lpstr>
      <vt:lpstr>СУЧАСНІ ГРАФІЧНІ КОМП’ЮТЕРНІ СИСТЕМИ</vt:lpstr>
      <vt:lpstr>ЛЕКЦІЯ 11</vt:lpstr>
      <vt:lpstr>Геометрія прямокутників </vt:lpstr>
      <vt:lpstr>Ізотетичні чотирикутники</vt:lpstr>
      <vt:lpstr>Ізотетичні чотирикутники</vt:lpstr>
      <vt:lpstr>Міра об’єднання прямокутників.</vt:lpstr>
      <vt:lpstr>Міра об’єднання відрізків</vt:lpstr>
      <vt:lpstr>Міра об’єднання прямокутників</vt:lpstr>
      <vt:lpstr>Дерева відрізків</vt:lpstr>
      <vt:lpstr>Дерева відрізків</vt:lpstr>
      <vt:lpstr>Дерева відрізків</vt:lpstr>
      <vt:lpstr>Презентация PowerPoint</vt:lpstr>
      <vt:lpstr>Міра об’єднання прямокутників.</vt:lpstr>
      <vt:lpstr>Контур об’єднання прямокутників.</vt:lpstr>
      <vt:lpstr>Контур об’єднання прямокутників.</vt:lpstr>
      <vt:lpstr>Орієнтація горизонтальних ребер</vt:lpstr>
      <vt:lpstr>Вклад вертикальних відрізків у контур</vt:lpstr>
      <vt:lpstr>Вклад вертикальних відрізків у контур</vt:lpstr>
      <vt:lpstr>Корегування статусу</vt:lpstr>
      <vt:lpstr>Приклад</vt:lpstr>
      <vt:lpstr>Приклад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215</cp:revision>
  <dcterms:created xsi:type="dcterms:W3CDTF">2018-09-10T07:12:08Z</dcterms:created>
  <dcterms:modified xsi:type="dcterms:W3CDTF">2021-11-16T16:07:00Z</dcterms:modified>
</cp:coreProperties>
</file>