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9" r:id="rId3"/>
    <p:sldId id="258" r:id="rId4"/>
    <p:sldId id="260" r:id="rId5"/>
    <p:sldId id="274" r:id="rId6"/>
    <p:sldId id="261" r:id="rId7"/>
    <p:sldId id="264" r:id="rId8"/>
    <p:sldId id="265" r:id="rId9"/>
    <p:sldId id="268" r:id="rId10"/>
    <p:sldId id="269" r:id="rId11"/>
    <p:sldId id="273" r:id="rId12"/>
    <p:sldId id="275" r:id="rId13"/>
    <p:sldId id="270" r:id="rId14"/>
    <p:sldId id="271" r:id="rId15"/>
    <p:sldId id="272"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34" d="100"/>
          <a:sy n="134" d="100"/>
        </p:scale>
        <p:origin x="954" y="13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BCAD085-E8A6-8845-BD4E-CB4CCA059FC4}" type="datetimeFigureOut">
              <a:rPr lang="en-US" smtClean="0"/>
              <a:t>9/10/2025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9/10/2025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9/10/2025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9/10/2025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9/10/2025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CAD085-E8A6-8845-BD4E-CB4CCA059FC4}" type="datetimeFigureOut">
              <a:rPr lang="en-US" smtClean="0"/>
              <a:t>9/10/2025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CAD085-E8A6-8845-BD4E-CB4CCA059FC4}" type="datetimeFigureOut">
              <a:rPr lang="en-US" smtClean="0"/>
              <a:t>9/10/2025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CAD085-E8A6-8845-BD4E-CB4CCA059FC4}" type="datetimeFigureOut">
              <a:rPr lang="en-US" smtClean="0"/>
              <a:t>9/10/2025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9/10/2025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9/10/2025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9/10/2025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9/10/2025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dirty="0" err="1"/>
              <a:t>Вступ</a:t>
            </a:r>
            <a:r>
              <a:t> до декарбонізації промисловості</a:t>
            </a:r>
          </a:p>
        </p:txBody>
      </p:sp>
      <p:pic>
        <p:nvPicPr>
          <p:cNvPr id="8" name="Рисунок 7">
            <a:extLst>
              <a:ext uri="{FF2B5EF4-FFF2-40B4-BE49-F238E27FC236}">
                <a16:creationId xmlns:a16="http://schemas.microsoft.com/office/drawing/2014/main" id="{74EE7A74-90D4-40E6-86E8-5110C666B225}"/>
              </a:ext>
            </a:extLst>
          </p:cNvPr>
          <p:cNvPicPr>
            <a:picLocks noChangeAspect="1"/>
          </p:cNvPicPr>
          <p:nvPr/>
        </p:nvPicPr>
        <p:blipFill>
          <a:blip r:embed="rId2"/>
          <a:stretch>
            <a:fillRect/>
          </a:stretch>
        </p:blipFill>
        <p:spPr>
          <a:xfrm>
            <a:off x="1667161" y="1593056"/>
            <a:ext cx="5938265" cy="3093244"/>
          </a:xfrm>
          <a:prstGeom prst="rect">
            <a:avLst/>
          </a:prstGeom>
        </p:spPr>
      </p:pic>
      <p:sp>
        <p:nvSpPr>
          <p:cNvPr id="10" name="TextBox 9">
            <a:extLst>
              <a:ext uri="{FF2B5EF4-FFF2-40B4-BE49-F238E27FC236}">
                <a16:creationId xmlns:a16="http://schemas.microsoft.com/office/drawing/2014/main" id="{98632A3E-E547-44B2-B973-6E16E919E2BA}"/>
              </a:ext>
            </a:extLst>
          </p:cNvPr>
          <p:cNvSpPr txBox="1"/>
          <p:nvPr/>
        </p:nvSpPr>
        <p:spPr>
          <a:xfrm>
            <a:off x="1407318" y="5026342"/>
            <a:ext cx="6750844" cy="923330"/>
          </a:xfrm>
          <a:prstGeom prst="rect">
            <a:avLst/>
          </a:prstGeom>
          <a:noFill/>
        </p:spPr>
        <p:txBody>
          <a:bodyPr wrap="square">
            <a:spAutoFit/>
          </a:bodyPr>
          <a:lstStyle/>
          <a:p>
            <a:pPr marL="285750" indent="-285750">
              <a:buFont typeface="Arial" panose="020B0604020202020204" pitchFamily="34" charset="0"/>
              <a:buChar char="•"/>
            </a:pPr>
            <a:r>
              <a:rPr lang="uk-UA" dirty="0"/>
              <a:t>Технологічний прогрес призводить до екологічних проблем. </a:t>
            </a:r>
          </a:p>
          <a:p>
            <a:pPr marL="285750" indent="-285750">
              <a:buFont typeface="Arial" panose="020B0604020202020204" pitchFamily="34" charset="0"/>
              <a:buChar char="•"/>
            </a:pPr>
            <a:r>
              <a:rPr lang="uk-UA" dirty="0"/>
              <a:t>Зростання парникових газів впливає на клімат.</a:t>
            </a:r>
          </a:p>
          <a:p>
            <a:r>
              <a:rPr lang="uk-UA" dirty="0"/>
              <a:t>Підсумок: Проблема глобального потепління</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Економічна вигода</a:t>
            </a:r>
          </a:p>
        </p:txBody>
      </p:sp>
      <p:sp>
        <p:nvSpPr>
          <p:cNvPr id="3" name="Content Placeholder 2"/>
          <p:cNvSpPr>
            <a:spLocks noGrp="1"/>
          </p:cNvSpPr>
          <p:nvPr>
            <p:ph idx="1"/>
          </p:nvPr>
        </p:nvSpPr>
        <p:spPr/>
        <p:txBody>
          <a:bodyPr/>
          <a:lstStyle/>
          <a:p>
            <a:endParaRPr/>
          </a:p>
          <a:p>
            <a:pPr>
              <a:defRPr sz="1800"/>
            </a:pPr>
            <a:r>
              <a:t>Зниження витрат на енергію. Баланс: екологія + фінанси.</a:t>
            </a:r>
          </a:p>
          <a:p>
            <a:pPr>
              <a:defRPr sz="1600" b="1">
                <a:solidFill>
                  <a:srgbClr val="006600"/>
                </a:solidFill>
              </a:defRPr>
            </a:pPr>
            <a:r>
              <a:t>Підсумок: Економія і екологія разом</a:t>
            </a:r>
          </a:p>
        </p:txBody>
      </p:sp>
      <p:pic>
        <p:nvPicPr>
          <p:cNvPr id="5" name="Рисунок 4">
            <a:extLst>
              <a:ext uri="{FF2B5EF4-FFF2-40B4-BE49-F238E27FC236}">
                <a16:creationId xmlns:a16="http://schemas.microsoft.com/office/drawing/2014/main" id="{8D9E18EE-0ED9-4100-ADBF-F5E4594F3BA5}"/>
              </a:ext>
            </a:extLst>
          </p:cNvPr>
          <p:cNvPicPr>
            <a:picLocks noChangeAspect="1"/>
          </p:cNvPicPr>
          <p:nvPr/>
        </p:nvPicPr>
        <p:blipFill>
          <a:blip r:embed="rId2"/>
          <a:stretch>
            <a:fillRect/>
          </a:stretch>
        </p:blipFill>
        <p:spPr>
          <a:xfrm>
            <a:off x="2176831" y="3428999"/>
            <a:ext cx="4676037" cy="273124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err="1"/>
              <a:t>Висновки</a:t>
            </a:r>
            <a:endParaRPr dirty="0"/>
          </a:p>
        </p:txBody>
      </p:sp>
      <p:sp>
        <p:nvSpPr>
          <p:cNvPr id="3" name="Content Placeholder 2"/>
          <p:cNvSpPr>
            <a:spLocks noGrp="1"/>
          </p:cNvSpPr>
          <p:nvPr>
            <p:ph idx="1"/>
          </p:nvPr>
        </p:nvSpPr>
        <p:spPr/>
        <p:txBody>
          <a:bodyPr/>
          <a:lstStyle/>
          <a:p>
            <a:pPr marL="0" indent="0" algn="just">
              <a:buNone/>
              <a:defRPr sz="1800"/>
            </a:pPr>
            <a:r>
              <a:rPr lang="uk-UA" dirty="0"/>
              <a:t>	Декарбонізація</a:t>
            </a:r>
            <a:r>
              <a:rPr dirty="0"/>
              <a:t> – </a:t>
            </a:r>
            <a:r>
              <a:rPr lang="uk-UA" dirty="0"/>
              <a:t>ключ</a:t>
            </a:r>
            <a:r>
              <a:rPr dirty="0"/>
              <a:t> </a:t>
            </a:r>
            <a:r>
              <a:rPr dirty="0" err="1"/>
              <a:t>до</a:t>
            </a:r>
            <a:r>
              <a:rPr dirty="0"/>
              <a:t> </a:t>
            </a:r>
            <a:r>
              <a:rPr dirty="0" err="1"/>
              <a:t>майбутнього</a:t>
            </a:r>
            <a:r>
              <a:rPr dirty="0"/>
              <a:t>. </a:t>
            </a:r>
            <a:r>
              <a:rPr dirty="0" err="1"/>
              <a:t>Необхідні</a:t>
            </a:r>
            <a:r>
              <a:rPr dirty="0"/>
              <a:t> </a:t>
            </a:r>
            <a:r>
              <a:rPr dirty="0" err="1"/>
              <a:t>дії</a:t>
            </a:r>
            <a:r>
              <a:rPr dirty="0"/>
              <a:t> </a:t>
            </a:r>
            <a:r>
              <a:rPr dirty="0" err="1"/>
              <a:t>на</a:t>
            </a:r>
            <a:r>
              <a:rPr dirty="0"/>
              <a:t> </a:t>
            </a:r>
            <a:r>
              <a:rPr dirty="0" err="1"/>
              <a:t>глобальному</a:t>
            </a:r>
            <a:r>
              <a:rPr dirty="0"/>
              <a:t> </a:t>
            </a:r>
            <a:r>
              <a:rPr dirty="0" err="1"/>
              <a:t>та</a:t>
            </a:r>
            <a:r>
              <a:rPr dirty="0"/>
              <a:t> </a:t>
            </a:r>
            <a:r>
              <a:rPr dirty="0" err="1"/>
              <a:t>локальному</a:t>
            </a:r>
            <a:r>
              <a:rPr dirty="0"/>
              <a:t> </a:t>
            </a:r>
            <a:r>
              <a:rPr dirty="0" err="1"/>
              <a:t>рівні</a:t>
            </a:r>
            <a:r>
              <a:rPr dirty="0"/>
              <a:t>.</a:t>
            </a:r>
          </a:p>
        </p:txBody>
      </p:sp>
      <p:pic>
        <p:nvPicPr>
          <p:cNvPr id="5" name="Рисунок 4">
            <a:extLst>
              <a:ext uri="{FF2B5EF4-FFF2-40B4-BE49-F238E27FC236}">
                <a16:creationId xmlns:a16="http://schemas.microsoft.com/office/drawing/2014/main" id="{278388F0-042D-4BA8-A374-ECC6722E45FF}"/>
              </a:ext>
            </a:extLst>
          </p:cNvPr>
          <p:cNvPicPr>
            <a:picLocks noChangeAspect="1"/>
          </p:cNvPicPr>
          <p:nvPr/>
        </p:nvPicPr>
        <p:blipFill>
          <a:blip r:embed="rId2"/>
          <a:stretch>
            <a:fillRect/>
          </a:stretch>
        </p:blipFill>
        <p:spPr>
          <a:xfrm>
            <a:off x="2681288" y="3863181"/>
            <a:ext cx="2609850" cy="17526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5D25F77-B7E1-4152-B0AF-256F8ADBE822}"/>
              </a:ext>
            </a:extLst>
          </p:cNvPr>
          <p:cNvSpPr>
            <a:spLocks noGrp="1"/>
          </p:cNvSpPr>
          <p:nvPr>
            <p:ph type="title"/>
          </p:nvPr>
        </p:nvSpPr>
        <p:spPr/>
        <p:txBody>
          <a:bodyPr/>
          <a:lstStyle/>
          <a:p>
            <a:r>
              <a:rPr lang="uk-UA" dirty="0"/>
              <a:t>Запитання та відповіді</a:t>
            </a:r>
          </a:p>
        </p:txBody>
      </p:sp>
      <p:sp>
        <p:nvSpPr>
          <p:cNvPr id="3" name="Місце для вмісту 2">
            <a:extLst>
              <a:ext uri="{FF2B5EF4-FFF2-40B4-BE49-F238E27FC236}">
                <a16:creationId xmlns:a16="http://schemas.microsoft.com/office/drawing/2014/main" id="{BFCDB7CD-C0FE-4BFB-912F-6C2735B216C1}"/>
              </a:ext>
            </a:extLst>
          </p:cNvPr>
          <p:cNvSpPr>
            <a:spLocks noGrp="1"/>
          </p:cNvSpPr>
          <p:nvPr>
            <p:ph idx="1"/>
          </p:nvPr>
        </p:nvSpPr>
        <p:spPr>
          <a:xfrm>
            <a:off x="653144" y="1338942"/>
            <a:ext cx="8229600" cy="4525963"/>
          </a:xfrm>
        </p:spPr>
        <p:txBody>
          <a:bodyPr>
            <a:normAutofit fontScale="25000" lnSpcReduction="20000"/>
          </a:bodyPr>
          <a:lstStyle/>
          <a:p>
            <a:r>
              <a:rPr lang="uk-UA" sz="6400" dirty="0"/>
              <a:t>1.	Що таке декарбонізація?</a:t>
            </a:r>
          </a:p>
          <a:p>
            <a:pPr marL="0" indent="0">
              <a:buNone/>
            </a:pPr>
            <a:r>
              <a:rPr lang="uk-UA" sz="6400" dirty="0"/>
              <a:t>	Декарбонізація – це зниження викидів вуглекислого газу. Основним способом декарбонізації є зниження витрат електрики та газу, чого можна досягти шляхом підвищення енергоефективності житла. Також декарбонізація застосовується на підприємствах, які в інфраструктурі є лідерами за викидами.</a:t>
            </a:r>
          </a:p>
          <a:p>
            <a:r>
              <a:rPr lang="uk-UA" sz="6400" dirty="0"/>
              <a:t>2.	Які наслідки декарбонізації?</a:t>
            </a:r>
          </a:p>
          <a:p>
            <a:pPr marL="0" indent="0">
              <a:buNone/>
            </a:pPr>
            <a:r>
              <a:rPr lang="uk-UA" sz="6400" dirty="0"/>
              <a:t>	Декарбонізація призводить до зниження шкідливих викидів. Від цього підвищується якість повітря і води, знижується ймовірність екстремальних погодних умов. Крім того, декарбонізація несе економічну вигоду, оскільки передбачає використання поновлюваних джерел енергії.</a:t>
            </a:r>
          </a:p>
          <a:p>
            <a:r>
              <a:rPr lang="uk-UA" sz="6400" dirty="0"/>
              <a:t>3.	Навіщо потрібна декарбонізація?</a:t>
            </a:r>
          </a:p>
          <a:p>
            <a:pPr marL="0" indent="0">
              <a:buNone/>
            </a:pPr>
            <a:r>
              <a:rPr lang="uk-UA" sz="6400" dirty="0"/>
              <a:t>Декарбонізація необхідна для стабілізації клімату на Землі, запобігання таненню льодовиків, екстремальним погодним явищам, посухам, сильній спеці, підвищенню рівня океану та втраті суші. Протягом майбутнього століття без декарбонізації клімат на Землі стане малопридатним для життя.</a:t>
            </a:r>
          </a:p>
          <a:p>
            <a:r>
              <a:rPr lang="uk-UA" sz="6400" dirty="0"/>
              <a:t>4.	Які три основні стратегії декарбонізації?</a:t>
            </a:r>
          </a:p>
          <a:p>
            <a:pPr marL="0" indent="0">
              <a:buNone/>
            </a:pPr>
            <a:r>
              <a:rPr lang="uk-UA" sz="6400" dirty="0"/>
              <a:t>	До трьох головних стратегій декарбонізації належить підвищення енергоефективності, застосування відновлюваної енергетики та екологічних будівельних матеріалів.</a:t>
            </a:r>
          </a:p>
          <a:p>
            <a:r>
              <a:rPr lang="uk-UA" sz="6400" dirty="0"/>
              <a:t>5.	Що таке чистий нуль?</a:t>
            </a:r>
          </a:p>
          <a:p>
            <a:pPr marL="0" indent="0">
              <a:buNone/>
            </a:pPr>
            <a:r>
              <a:rPr lang="uk-UA" sz="6400" dirty="0"/>
              <a:t>	Чистий нуль – це нульовий викид вуглекислих газів. На цей час жодна країна у світі не досягла чистого нуля. Китай планує досягти його до 2060 року, Індія – до 2070-го.</a:t>
            </a:r>
          </a:p>
          <a:p>
            <a:endParaRPr lang="uk-UA" dirty="0"/>
          </a:p>
        </p:txBody>
      </p:sp>
    </p:spTree>
    <p:extLst>
      <p:ext uri="{BB962C8B-B14F-4D97-AF65-F5344CB8AC3E}">
        <p14:creationId xmlns:p14="http://schemas.microsoft.com/office/powerpoint/2010/main" val="2258059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Чистий нуль (Net Zero)</a:t>
            </a:r>
          </a:p>
        </p:txBody>
      </p:sp>
      <p:sp>
        <p:nvSpPr>
          <p:cNvPr id="3" name="Content Placeholder 2"/>
          <p:cNvSpPr>
            <a:spLocks noGrp="1"/>
          </p:cNvSpPr>
          <p:nvPr>
            <p:ph idx="1"/>
          </p:nvPr>
        </p:nvSpPr>
        <p:spPr/>
        <p:txBody>
          <a:bodyPr/>
          <a:lstStyle/>
          <a:p>
            <a:endParaRPr/>
          </a:p>
          <a:p>
            <a:pPr>
              <a:defRPr sz="1800"/>
            </a:pPr>
            <a:r>
              <a:t>Стратегії досягнення: скорочення викидів, компенсація залишкових.</a:t>
            </a:r>
          </a:p>
          <a:p>
            <a:pPr>
              <a:defRPr sz="1600" b="1">
                <a:solidFill>
                  <a:srgbClr val="006600"/>
                </a:solidFill>
              </a:defRPr>
            </a:pPr>
            <a:r>
              <a:t>Підсумок: Баланс викидів = чистий нуль</a:t>
            </a:r>
          </a:p>
        </p:txBody>
      </p:sp>
      <p:sp>
        <p:nvSpPr>
          <p:cNvPr id="4" name="TextBox 3"/>
          <p:cNvSpPr txBox="1"/>
          <p:nvPr/>
        </p:nvSpPr>
        <p:spPr>
          <a:xfrm>
            <a:off x="5029200" y="1828800"/>
            <a:ext cx="3200400" cy="2286000"/>
          </a:xfrm>
          <a:prstGeom prst="rect">
            <a:avLst/>
          </a:prstGeom>
          <a:noFill/>
        </p:spPr>
        <p:txBody>
          <a:bodyPr wrap="none">
            <a:spAutoFit/>
          </a:bodyPr>
          <a:lstStyle/>
          <a:p>
            <a:pPr>
              <a:defRPr sz="1400">
                <a:solidFill>
                  <a:srgbClr val="646464"/>
                </a:solidFill>
              </a:defRPr>
            </a:pPr>
            <a:r>
              <a:t>[Графіка: Схема Net Zero (викиди vs поглинання)]</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Приклади країн-лідерів</a:t>
            </a:r>
          </a:p>
        </p:txBody>
      </p:sp>
      <p:sp>
        <p:nvSpPr>
          <p:cNvPr id="3" name="Content Placeholder 2"/>
          <p:cNvSpPr>
            <a:spLocks noGrp="1"/>
          </p:cNvSpPr>
          <p:nvPr>
            <p:ph idx="1"/>
          </p:nvPr>
        </p:nvSpPr>
        <p:spPr/>
        <p:txBody>
          <a:bodyPr/>
          <a:lstStyle/>
          <a:p>
            <a:endParaRPr/>
          </a:p>
          <a:p>
            <a:pPr>
              <a:defRPr sz="1800"/>
            </a:pPr>
            <a:r>
              <a:t>Швеція – 2045, ЄС/США/Японія/Корея – 2050, Китай – 2060, Індія – 2070.</a:t>
            </a:r>
          </a:p>
          <a:p>
            <a:pPr>
              <a:defRPr sz="1600" b="1">
                <a:solidFill>
                  <a:srgbClr val="006600"/>
                </a:solidFill>
              </a:defRPr>
            </a:pPr>
            <a:r>
              <a:t>Підсумок: Глобальні цілі</a:t>
            </a:r>
          </a:p>
        </p:txBody>
      </p:sp>
      <p:sp>
        <p:nvSpPr>
          <p:cNvPr id="4" name="TextBox 3"/>
          <p:cNvSpPr txBox="1"/>
          <p:nvPr/>
        </p:nvSpPr>
        <p:spPr>
          <a:xfrm>
            <a:off x="5029200" y="1828800"/>
            <a:ext cx="3200400" cy="2286000"/>
          </a:xfrm>
          <a:prstGeom prst="rect">
            <a:avLst/>
          </a:prstGeom>
          <a:noFill/>
        </p:spPr>
        <p:txBody>
          <a:bodyPr wrap="none">
            <a:spAutoFit/>
          </a:bodyPr>
          <a:lstStyle/>
          <a:p>
            <a:pPr>
              <a:defRPr sz="1400">
                <a:solidFill>
                  <a:srgbClr val="646464"/>
                </a:solidFill>
              </a:defRPr>
            </a:pPr>
            <a:r>
              <a:t>[Графіка: Карта світу з роками досягнення чистого нуля]</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Основні поняття</a:t>
            </a:r>
          </a:p>
        </p:txBody>
      </p:sp>
      <p:sp>
        <p:nvSpPr>
          <p:cNvPr id="3" name="Content Placeholder 2"/>
          <p:cNvSpPr>
            <a:spLocks noGrp="1"/>
          </p:cNvSpPr>
          <p:nvPr>
            <p:ph idx="1"/>
          </p:nvPr>
        </p:nvSpPr>
        <p:spPr/>
        <p:txBody>
          <a:bodyPr/>
          <a:lstStyle/>
          <a:p>
            <a:endParaRPr/>
          </a:p>
          <a:p>
            <a:pPr>
              <a:defRPr sz="1800"/>
            </a:pPr>
            <a:r>
              <a:t>Carbon Footprint, Net Zero, Scope 1–3.</a:t>
            </a:r>
          </a:p>
          <a:p>
            <a:pPr>
              <a:defRPr sz="1600" b="1">
                <a:solidFill>
                  <a:srgbClr val="006600"/>
                </a:solidFill>
              </a:defRPr>
            </a:pPr>
            <a:r>
              <a:t>Підсумок: Ключові терміни для розуміння</a:t>
            </a:r>
          </a:p>
        </p:txBody>
      </p:sp>
      <p:sp>
        <p:nvSpPr>
          <p:cNvPr id="4" name="TextBox 3"/>
          <p:cNvSpPr txBox="1"/>
          <p:nvPr/>
        </p:nvSpPr>
        <p:spPr>
          <a:xfrm>
            <a:off x="5029200" y="1828800"/>
            <a:ext cx="3200400" cy="2286000"/>
          </a:xfrm>
          <a:prstGeom prst="rect">
            <a:avLst/>
          </a:prstGeom>
          <a:noFill/>
        </p:spPr>
        <p:txBody>
          <a:bodyPr wrap="none">
            <a:spAutoFit/>
          </a:bodyPr>
          <a:lstStyle/>
          <a:p>
            <a:pPr>
              <a:defRPr sz="1400">
                <a:solidFill>
                  <a:srgbClr val="646464"/>
                </a:solidFill>
              </a:defRPr>
            </a:pPr>
            <a:r>
              <a:t>[Графіка: Таблиця або іконки термінів]</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dirty="0"/>
              <a:t>Парникові гази</a:t>
            </a:r>
          </a:p>
        </p:txBody>
      </p:sp>
      <p:sp>
        <p:nvSpPr>
          <p:cNvPr id="3" name="Content Placeholder 2"/>
          <p:cNvSpPr>
            <a:spLocks noGrp="1"/>
          </p:cNvSpPr>
          <p:nvPr>
            <p:ph idx="1"/>
          </p:nvPr>
        </p:nvSpPr>
        <p:spPr>
          <a:xfrm>
            <a:off x="564356" y="899880"/>
            <a:ext cx="8229600" cy="4525963"/>
          </a:xfrm>
        </p:spPr>
        <p:txBody>
          <a:bodyPr/>
          <a:lstStyle/>
          <a:p>
            <a:endParaRPr dirty="0"/>
          </a:p>
          <a:p>
            <a:pPr algn="just">
              <a:defRPr sz="1800"/>
            </a:pPr>
            <a:r>
              <a:rPr lang="uk-UA" sz="2000" dirty="0"/>
              <a:t>Основні гази: CO₂, CH₄, N₂O, </a:t>
            </a:r>
            <a:r>
              <a:rPr lang="uk-UA" sz="2000" dirty="0" err="1"/>
              <a:t>фторовані</a:t>
            </a:r>
            <a:r>
              <a:rPr lang="uk-UA" sz="2000" dirty="0"/>
              <a:t> гази. Викликають ефект «парника».</a:t>
            </a:r>
          </a:p>
          <a:p>
            <a:pPr algn="just">
              <a:defRPr sz="1600" b="1">
                <a:solidFill>
                  <a:srgbClr val="006600"/>
                </a:solidFill>
              </a:defRPr>
            </a:pPr>
            <a:r>
              <a:rPr lang="uk-UA" sz="2000" dirty="0"/>
              <a:t>Підсумок: Парниковий ефект затримує тепло</a:t>
            </a:r>
          </a:p>
        </p:txBody>
      </p:sp>
      <p:pic>
        <p:nvPicPr>
          <p:cNvPr id="5" name="Рисунок 4">
            <a:extLst>
              <a:ext uri="{FF2B5EF4-FFF2-40B4-BE49-F238E27FC236}">
                <a16:creationId xmlns:a16="http://schemas.microsoft.com/office/drawing/2014/main" id="{00FE7CB2-377F-4F57-B34F-3EB3F68B1440}"/>
              </a:ext>
            </a:extLst>
          </p:cNvPr>
          <p:cNvPicPr>
            <a:picLocks noChangeAspect="1"/>
          </p:cNvPicPr>
          <p:nvPr/>
        </p:nvPicPr>
        <p:blipFill>
          <a:blip r:embed="rId2"/>
          <a:stretch>
            <a:fillRect/>
          </a:stretch>
        </p:blipFill>
        <p:spPr>
          <a:xfrm>
            <a:off x="2978095" y="2984268"/>
            <a:ext cx="5401524" cy="3158002"/>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Що таке декарбонізація?</a:t>
            </a:r>
          </a:p>
        </p:txBody>
      </p:sp>
      <p:sp>
        <p:nvSpPr>
          <p:cNvPr id="3" name="Content Placeholder 2"/>
          <p:cNvSpPr>
            <a:spLocks noGrp="1"/>
          </p:cNvSpPr>
          <p:nvPr>
            <p:ph idx="1"/>
          </p:nvPr>
        </p:nvSpPr>
        <p:spPr/>
        <p:txBody>
          <a:bodyPr/>
          <a:lstStyle/>
          <a:p>
            <a:endParaRPr dirty="0"/>
          </a:p>
          <a:p>
            <a:pPr algn="just">
              <a:defRPr sz="1800"/>
            </a:pPr>
            <a:r>
              <a:rPr lang="uk-UA" sz="2800" dirty="0"/>
              <a:t>Процес скорочення викидів CO₂ та інших парникових газів. Мета – перехід до низьковуглецевої економіки.</a:t>
            </a:r>
          </a:p>
          <a:p>
            <a:pPr algn="just">
              <a:defRPr sz="1600" b="1">
                <a:solidFill>
                  <a:srgbClr val="006600"/>
                </a:solidFill>
              </a:defRPr>
            </a:pPr>
            <a:r>
              <a:rPr lang="uk-UA" sz="2800" dirty="0"/>
              <a:t>Підсумок: Зниження викидів = збереження клімату</a:t>
            </a:r>
          </a:p>
        </p:txBody>
      </p:sp>
      <p:sp>
        <p:nvSpPr>
          <p:cNvPr id="4" name="TextBox 3"/>
          <p:cNvSpPr txBox="1"/>
          <p:nvPr/>
        </p:nvSpPr>
        <p:spPr>
          <a:xfrm>
            <a:off x="4071936" y="1507331"/>
            <a:ext cx="4943475" cy="523220"/>
          </a:xfrm>
          <a:prstGeom prst="rect">
            <a:avLst/>
          </a:prstGeom>
          <a:noFill/>
        </p:spPr>
        <p:txBody>
          <a:bodyPr wrap="square">
            <a:spAutoFit/>
          </a:bodyPr>
          <a:lstStyle/>
          <a:p>
            <a:pPr>
              <a:defRPr sz="1400">
                <a:solidFill>
                  <a:srgbClr val="646464"/>
                </a:solidFill>
              </a:defRPr>
            </a:pPr>
            <a:r>
              <a:rPr dirty="0"/>
              <a:t>[</a:t>
            </a:r>
            <a:r>
              <a:rPr dirty="0" err="1"/>
              <a:t>Графіка</a:t>
            </a:r>
            <a:r>
              <a:rPr dirty="0"/>
              <a:t>: </a:t>
            </a:r>
            <a:r>
              <a:rPr dirty="0" err="1"/>
              <a:t>Інфографіка</a:t>
            </a:r>
            <a:r>
              <a:rPr dirty="0"/>
              <a:t> «CO₂ → </a:t>
            </a:r>
            <a:r>
              <a:rPr dirty="0" err="1"/>
              <a:t>декарбонізація</a:t>
            </a:r>
            <a:r>
              <a:rPr dirty="0"/>
              <a:t> → </a:t>
            </a:r>
            <a:r>
              <a:rPr dirty="0" err="1"/>
              <a:t>чиста</a:t>
            </a:r>
            <a:r>
              <a:rPr dirty="0"/>
              <a:t> </a:t>
            </a:r>
            <a:r>
              <a:rPr dirty="0" err="1"/>
              <a:t>енергія</a:t>
            </a:r>
            <a:r>
              <a:rPr dirty="0"/>
              <a:t>»]</a:t>
            </a:r>
          </a:p>
        </p:txBody>
      </p:sp>
      <p:pic>
        <p:nvPicPr>
          <p:cNvPr id="5" name="Рисунок 4">
            <a:extLst>
              <a:ext uri="{FF2B5EF4-FFF2-40B4-BE49-F238E27FC236}">
                <a16:creationId xmlns:a16="http://schemas.microsoft.com/office/drawing/2014/main" id="{B91AF66C-AE9C-4357-B405-73013C63043C}"/>
              </a:ext>
            </a:extLst>
          </p:cNvPr>
          <p:cNvPicPr>
            <a:picLocks noChangeAspect="1"/>
          </p:cNvPicPr>
          <p:nvPr/>
        </p:nvPicPr>
        <p:blipFill>
          <a:blip r:embed="rId2"/>
          <a:stretch>
            <a:fillRect/>
          </a:stretch>
        </p:blipFill>
        <p:spPr>
          <a:xfrm>
            <a:off x="4071936" y="4129088"/>
            <a:ext cx="3622044" cy="2563919"/>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Глобальні викиди</a:t>
            </a:r>
          </a:p>
        </p:txBody>
      </p:sp>
      <p:sp>
        <p:nvSpPr>
          <p:cNvPr id="3" name="Content Placeholder 2"/>
          <p:cNvSpPr>
            <a:spLocks noGrp="1"/>
          </p:cNvSpPr>
          <p:nvPr>
            <p:ph idx="1"/>
          </p:nvPr>
        </p:nvSpPr>
        <p:spPr>
          <a:xfrm>
            <a:off x="657225" y="1278732"/>
            <a:ext cx="8229600" cy="4525963"/>
          </a:xfrm>
        </p:spPr>
        <p:txBody>
          <a:bodyPr>
            <a:normAutofit/>
          </a:bodyPr>
          <a:lstStyle/>
          <a:p>
            <a:pPr>
              <a:defRPr sz="1800"/>
            </a:pPr>
            <a:r>
              <a:rPr sz="2000" dirty="0"/>
              <a:t>2022 </a:t>
            </a:r>
            <a:r>
              <a:rPr sz="2000" dirty="0" err="1"/>
              <a:t>рік</a:t>
            </a:r>
            <a:r>
              <a:rPr sz="2000" dirty="0"/>
              <a:t> – </a:t>
            </a:r>
            <a:r>
              <a:rPr sz="2000" dirty="0" err="1"/>
              <a:t>понад</a:t>
            </a:r>
            <a:r>
              <a:rPr sz="2000" dirty="0"/>
              <a:t> 36,1 </a:t>
            </a:r>
            <a:r>
              <a:rPr sz="2000" dirty="0" err="1"/>
              <a:t>Гт</a:t>
            </a:r>
            <a:r>
              <a:rPr sz="2000" dirty="0"/>
              <a:t> CO₂. </a:t>
            </a:r>
            <a:r>
              <a:rPr sz="2000" dirty="0" err="1"/>
              <a:t>Зростання</a:t>
            </a:r>
            <a:r>
              <a:rPr sz="2000" dirty="0"/>
              <a:t> з 2000-х </a:t>
            </a:r>
            <a:r>
              <a:rPr sz="2000" dirty="0" err="1"/>
              <a:t>років</a:t>
            </a:r>
            <a:r>
              <a:rPr sz="2000" dirty="0"/>
              <a:t>.</a:t>
            </a:r>
          </a:p>
          <a:p>
            <a:pPr>
              <a:defRPr sz="1600" b="1">
                <a:solidFill>
                  <a:srgbClr val="006600"/>
                </a:solidFill>
              </a:defRPr>
            </a:pPr>
            <a:r>
              <a:rPr sz="2000" dirty="0" err="1"/>
              <a:t>Підсумок</a:t>
            </a:r>
            <a:r>
              <a:rPr sz="2000" dirty="0"/>
              <a:t>: </a:t>
            </a:r>
            <a:r>
              <a:rPr sz="2000" dirty="0" err="1"/>
              <a:t>Необхідна</a:t>
            </a:r>
            <a:r>
              <a:rPr sz="2000" dirty="0"/>
              <a:t> </a:t>
            </a:r>
            <a:r>
              <a:rPr sz="2000" dirty="0" err="1"/>
              <a:t>глобальна</a:t>
            </a:r>
            <a:r>
              <a:rPr sz="2000" dirty="0"/>
              <a:t> </a:t>
            </a:r>
            <a:r>
              <a:rPr sz="2000" dirty="0" err="1"/>
              <a:t>дія</a:t>
            </a:r>
            <a:endParaRPr sz="2000" dirty="0"/>
          </a:p>
        </p:txBody>
      </p:sp>
      <p:pic>
        <p:nvPicPr>
          <p:cNvPr id="5" name="Рисунок 4">
            <a:extLst>
              <a:ext uri="{FF2B5EF4-FFF2-40B4-BE49-F238E27FC236}">
                <a16:creationId xmlns:a16="http://schemas.microsoft.com/office/drawing/2014/main" id="{8A0B7A53-0A45-4E8E-B03B-49CF283B6EFB}"/>
              </a:ext>
            </a:extLst>
          </p:cNvPr>
          <p:cNvPicPr>
            <a:picLocks noChangeAspect="1"/>
          </p:cNvPicPr>
          <p:nvPr/>
        </p:nvPicPr>
        <p:blipFill>
          <a:blip r:embed="rId2"/>
          <a:stretch>
            <a:fillRect/>
          </a:stretch>
        </p:blipFill>
        <p:spPr>
          <a:xfrm>
            <a:off x="542123" y="2237589"/>
            <a:ext cx="8144677" cy="3903261"/>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Місце для вмісту 3">
            <a:extLst>
              <a:ext uri="{FF2B5EF4-FFF2-40B4-BE49-F238E27FC236}">
                <a16:creationId xmlns:a16="http://schemas.microsoft.com/office/drawing/2014/main" id="{AB49C2F9-54A1-4C58-822F-6A85A2FA43C8}"/>
              </a:ext>
            </a:extLst>
          </p:cNvPr>
          <p:cNvPicPr>
            <a:picLocks noGrp="1" noChangeAspect="1"/>
          </p:cNvPicPr>
          <p:nvPr>
            <p:ph idx="1"/>
          </p:nvPr>
        </p:nvPicPr>
        <p:blipFill>
          <a:blip r:embed="rId2"/>
          <a:stretch>
            <a:fillRect/>
          </a:stretch>
        </p:blipFill>
        <p:spPr>
          <a:xfrm>
            <a:off x="319354" y="240667"/>
            <a:ext cx="8505292" cy="6376665"/>
          </a:xfrm>
          <a:prstGeom prst="rect">
            <a:avLst/>
          </a:prstGeom>
        </p:spPr>
      </p:pic>
    </p:spTree>
    <p:extLst>
      <p:ext uri="{BB962C8B-B14F-4D97-AF65-F5344CB8AC3E}">
        <p14:creationId xmlns:p14="http://schemas.microsoft.com/office/powerpoint/2010/main" val="24908225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Чому потрібна декарбонізація?</a:t>
            </a:r>
          </a:p>
        </p:txBody>
      </p:sp>
      <p:sp>
        <p:nvSpPr>
          <p:cNvPr id="3" name="Content Placeholder 2"/>
          <p:cNvSpPr>
            <a:spLocks noGrp="1"/>
          </p:cNvSpPr>
          <p:nvPr>
            <p:ph idx="1"/>
          </p:nvPr>
        </p:nvSpPr>
        <p:spPr>
          <a:xfrm>
            <a:off x="542925" y="1424782"/>
            <a:ext cx="8229600" cy="4525963"/>
          </a:xfrm>
        </p:spPr>
        <p:txBody>
          <a:bodyPr>
            <a:normAutofit/>
          </a:bodyPr>
          <a:lstStyle/>
          <a:p>
            <a:pPr>
              <a:defRPr sz="1800"/>
            </a:pPr>
            <a:r>
              <a:rPr sz="2400" dirty="0" err="1"/>
              <a:t>Кліматичні</a:t>
            </a:r>
            <a:r>
              <a:rPr sz="2400" dirty="0"/>
              <a:t> </a:t>
            </a:r>
            <a:r>
              <a:rPr sz="2400" dirty="0" err="1"/>
              <a:t>зміни</a:t>
            </a:r>
            <a:r>
              <a:rPr sz="2400" dirty="0"/>
              <a:t>, </a:t>
            </a:r>
            <a:r>
              <a:rPr sz="2400" dirty="0" err="1"/>
              <a:t>танення</a:t>
            </a:r>
            <a:r>
              <a:rPr sz="2400" dirty="0"/>
              <a:t> </a:t>
            </a:r>
            <a:r>
              <a:rPr sz="2400" dirty="0" err="1"/>
              <a:t>льодовиків</a:t>
            </a:r>
            <a:r>
              <a:rPr sz="2400" dirty="0"/>
              <a:t>, </a:t>
            </a:r>
            <a:r>
              <a:rPr sz="2400" dirty="0" err="1"/>
              <a:t>зниження</a:t>
            </a:r>
            <a:r>
              <a:rPr sz="2400" dirty="0"/>
              <a:t> </a:t>
            </a:r>
            <a:r>
              <a:rPr sz="2400" dirty="0" err="1"/>
              <a:t>врожайності</a:t>
            </a:r>
            <a:r>
              <a:rPr sz="2400" dirty="0"/>
              <a:t>.</a:t>
            </a:r>
          </a:p>
          <a:p>
            <a:pPr>
              <a:defRPr sz="1600" b="1">
                <a:solidFill>
                  <a:srgbClr val="006600"/>
                </a:solidFill>
              </a:defRPr>
            </a:pPr>
            <a:r>
              <a:rPr sz="2400" dirty="0" err="1"/>
              <a:t>Підсумок</a:t>
            </a:r>
            <a:r>
              <a:rPr sz="2400" dirty="0"/>
              <a:t>: </a:t>
            </a:r>
            <a:r>
              <a:rPr sz="2400" dirty="0" err="1"/>
              <a:t>Екологічні</a:t>
            </a:r>
            <a:r>
              <a:rPr sz="2400" dirty="0"/>
              <a:t> </a:t>
            </a:r>
            <a:r>
              <a:rPr sz="2400" dirty="0" err="1"/>
              <a:t>наслідки</a:t>
            </a:r>
            <a:endParaRPr sz="2400" dirty="0"/>
          </a:p>
        </p:txBody>
      </p:sp>
      <p:pic>
        <p:nvPicPr>
          <p:cNvPr id="5" name="Рисунок 4">
            <a:extLst>
              <a:ext uri="{FF2B5EF4-FFF2-40B4-BE49-F238E27FC236}">
                <a16:creationId xmlns:a16="http://schemas.microsoft.com/office/drawing/2014/main" id="{E786E494-5D8C-40CD-AD43-6F80CB25E80A}"/>
              </a:ext>
            </a:extLst>
          </p:cNvPr>
          <p:cNvPicPr>
            <a:picLocks noChangeAspect="1"/>
          </p:cNvPicPr>
          <p:nvPr/>
        </p:nvPicPr>
        <p:blipFill>
          <a:blip r:embed="rId2"/>
          <a:stretch>
            <a:fillRect/>
          </a:stretch>
        </p:blipFill>
        <p:spPr>
          <a:xfrm>
            <a:off x="1235870" y="2830586"/>
            <a:ext cx="6427330" cy="3752776"/>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0075" y="435769"/>
            <a:ext cx="8229600" cy="1143000"/>
          </a:xfrm>
        </p:spPr>
        <p:txBody>
          <a:bodyPr>
            <a:normAutofit/>
          </a:bodyPr>
          <a:lstStyle/>
          <a:p>
            <a:r>
              <a:rPr dirty="0" err="1"/>
              <a:t>Міжнародні</a:t>
            </a:r>
            <a:r>
              <a:rPr dirty="0"/>
              <a:t> </a:t>
            </a:r>
            <a:r>
              <a:rPr dirty="0" err="1"/>
              <a:t>зобов’язання</a:t>
            </a:r>
            <a:endParaRPr dirty="0"/>
          </a:p>
        </p:txBody>
      </p:sp>
      <p:pic>
        <p:nvPicPr>
          <p:cNvPr id="5" name="Рисунок 4">
            <a:extLst>
              <a:ext uri="{FF2B5EF4-FFF2-40B4-BE49-F238E27FC236}">
                <a16:creationId xmlns:a16="http://schemas.microsoft.com/office/drawing/2014/main" id="{BF147997-AC1A-46D0-A1D3-8A10D6B4CB25}"/>
              </a:ext>
            </a:extLst>
          </p:cNvPr>
          <p:cNvPicPr>
            <a:picLocks noChangeAspect="1"/>
          </p:cNvPicPr>
          <p:nvPr/>
        </p:nvPicPr>
        <p:blipFill>
          <a:blip r:embed="rId2"/>
          <a:stretch>
            <a:fillRect/>
          </a:stretch>
        </p:blipFill>
        <p:spPr>
          <a:xfrm>
            <a:off x="1763790" y="3292646"/>
            <a:ext cx="5616420" cy="3129585"/>
          </a:xfrm>
          <a:prstGeom prst="rect">
            <a:avLst/>
          </a:prstGeom>
        </p:spPr>
      </p:pic>
      <p:sp>
        <p:nvSpPr>
          <p:cNvPr id="7" name="Місце для вмісту 6">
            <a:extLst>
              <a:ext uri="{FF2B5EF4-FFF2-40B4-BE49-F238E27FC236}">
                <a16:creationId xmlns:a16="http://schemas.microsoft.com/office/drawing/2014/main" id="{E7E70F1D-7C3D-462B-B36C-E76A2984F59D}"/>
              </a:ext>
            </a:extLst>
          </p:cNvPr>
          <p:cNvSpPr>
            <a:spLocks noGrp="1"/>
          </p:cNvSpPr>
          <p:nvPr>
            <p:ph idx="1"/>
          </p:nvPr>
        </p:nvSpPr>
        <p:spPr/>
        <p:txBody>
          <a:bodyPr>
            <a:normAutofit/>
          </a:bodyPr>
          <a:lstStyle/>
          <a:p>
            <a:pPr algn="just"/>
            <a:r>
              <a:rPr lang="ru-RU" sz="2400" dirty="0" err="1"/>
              <a:t>Паризька</a:t>
            </a:r>
            <a:r>
              <a:rPr lang="ru-RU" sz="2400" dirty="0"/>
              <a:t> </a:t>
            </a:r>
            <a:r>
              <a:rPr lang="ru-RU" sz="2400" dirty="0" err="1"/>
              <a:t>кліматична</a:t>
            </a:r>
            <a:r>
              <a:rPr lang="ru-RU" sz="2400" dirty="0"/>
              <a:t> угода (2015) — </a:t>
            </a:r>
            <a:r>
              <a:rPr lang="ru-RU" sz="2400" dirty="0" err="1"/>
              <a:t>міжнародна</a:t>
            </a:r>
            <a:r>
              <a:rPr lang="ru-RU" sz="2400" dirty="0"/>
              <a:t> </a:t>
            </a:r>
            <a:r>
              <a:rPr lang="ru-RU" sz="2400" dirty="0" err="1"/>
              <a:t>ініціатива</a:t>
            </a:r>
            <a:r>
              <a:rPr lang="ru-RU" sz="2400" dirty="0"/>
              <a:t> </a:t>
            </a:r>
            <a:r>
              <a:rPr lang="ru-RU" sz="2400" dirty="0" err="1"/>
              <a:t>протидії</a:t>
            </a:r>
            <a:r>
              <a:rPr lang="ru-RU" sz="2400" dirty="0"/>
              <a:t> глобальному </a:t>
            </a:r>
            <a:r>
              <a:rPr lang="ru-RU" sz="2400" dirty="0" err="1"/>
              <a:t>потеплінню</a:t>
            </a:r>
            <a:r>
              <a:rPr lang="ru-RU" sz="2400" dirty="0"/>
              <a:t>, </a:t>
            </a:r>
            <a:r>
              <a:rPr lang="ru-RU" sz="2400" dirty="0" err="1"/>
              <a:t>однією</a:t>
            </a:r>
            <a:r>
              <a:rPr lang="ru-RU" sz="2400" dirty="0"/>
              <a:t> з </a:t>
            </a:r>
            <a:r>
              <a:rPr lang="ru-RU" sz="2400" dirty="0" err="1"/>
              <a:t>головних</a:t>
            </a:r>
            <a:r>
              <a:rPr lang="ru-RU" sz="2400" dirty="0"/>
              <a:t> причин </a:t>
            </a:r>
            <a:r>
              <a:rPr lang="ru-RU" sz="2400" dirty="0" err="1"/>
              <a:t>якого</a:t>
            </a:r>
            <a:r>
              <a:rPr lang="ru-RU" sz="2400" dirty="0"/>
              <a:t> </a:t>
            </a:r>
            <a:r>
              <a:rPr lang="ru-RU" sz="2400" dirty="0" err="1"/>
              <a:t>вважається</a:t>
            </a:r>
            <a:r>
              <a:rPr lang="ru-RU" sz="2400" dirty="0"/>
              <a:t> </a:t>
            </a:r>
            <a:r>
              <a:rPr lang="ru-RU" sz="2400" dirty="0" err="1"/>
              <a:t>зростання</a:t>
            </a:r>
            <a:r>
              <a:rPr lang="ru-RU" sz="2400" dirty="0"/>
              <a:t> </a:t>
            </a:r>
            <a:r>
              <a:rPr lang="ru-RU" sz="2400" dirty="0" err="1"/>
              <a:t>викидів</a:t>
            </a:r>
            <a:r>
              <a:rPr lang="ru-RU" sz="2400" dirty="0"/>
              <a:t> </a:t>
            </a:r>
            <a:r>
              <a:rPr lang="ru-RU" sz="2400" dirty="0" err="1"/>
              <a:t>парникових</a:t>
            </a:r>
            <a:r>
              <a:rPr lang="ru-RU" sz="2400" dirty="0"/>
              <a:t> </a:t>
            </a:r>
            <a:r>
              <a:rPr lang="ru-RU" sz="2400" dirty="0" err="1"/>
              <a:t>газів</a:t>
            </a:r>
            <a:r>
              <a:rPr lang="ru-RU" sz="2400" dirty="0"/>
              <a:t> в атмосферу</a:t>
            </a:r>
            <a:endParaRPr lang="uk-UA" sz="2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Заходи глобальної декарбонізації</a:t>
            </a:r>
          </a:p>
        </p:txBody>
      </p:sp>
      <p:pic>
        <p:nvPicPr>
          <p:cNvPr id="5" name="Рисунок 4">
            <a:extLst>
              <a:ext uri="{FF2B5EF4-FFF2-40B4-BE49-F238E27FC236}">
                <a16:creationId xmlns:a16="http://schemas.microsoft.com/office/drawing/2014/main" id="{2CA01A03-5186-4150-9217-ACAB4A99F3A3}"/>
              </a:ext>
            </a:extLst>
          </p:cNvPr>
          <p:cNvPicPr>
            <a:picLocks noChangeAspect="1"/>
          </p:cNvPicPr>
          <p:nvPr/>
        </p:nvPicPr>
        <p:blipFill>
          <a:blip r:embed="rId2"/>
          <a:stretch>
            <a:fillRect/>
          </a:stretch>
        </p:blipFill>
        <p:spPr>
          <a:xfrm>
            <a:off x="526953" y="1616664"/>
            <a:ext cx="8090093" cy="4724809"/>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Декарбонізація на особистому рівні</a:t>
            </a:r>
          </a:p>
        </p:txBody>
      </p:sp>
      <p:sp>
        <p:nvSpPr>
          <p:cNvPr id="3" name="Content Placeholder 2"/>
          <p:cNvSpPr>
            <a:spLocks noGrp="1"/>
          </p:cNvSpPr>
          <p:nvPr>
            <p:ph idx="1"/>
          </p:nvPr>
        </p:nvSpPr>
        <p:spPr>
          <a:xfrm>
            <a:off x="635794" y="1417638"/>
            <a:ext cx="8229600" cy="4525963"/>
          </a:xfrm>
        </p:spPr>
        <p:txBody>
          <a:bodyPr/>
          <a:lstStyle/>
          <a:p>
            <a:pPr>
              <a:defRPr sz="1800"/>
            </a:pPr>
            <a:r>
              <a:rPr dirty="0" err="1"/>
              <a:t>Енергоефективна</a:t>
            </a:r>
            <a:r>
              <a:rPr dirty="0"/>
              <a:t> </a:t>
            </a:r>
            <a:r>
              <a:rPr dirty="0" err="1"/>
              <a:t>техніка</a:t>
            </a:r>
            <a:r>
              <a:rPr dirty="0"/>
              <a:t>, </a:t>
            </a:r>
            <a:r>
              <a:rPr dirty="0" err="1"/>
              <a:t>теплові</a:t>
            </a:r>
            <a:r>
              <a:rPr dirty="0"/>
              <a:t> </a:t>
            </a:r>
            <a:r>
              <a:rPr dirty="0" err="1"/>
              <a:t>насоси</a:t>
            </a:r>
            <a:r>
              <a:rPr dirty="0"/>
              <a:t>, </a:t>
            </a:r>
            <a:r>
              <a:rPr dirty="0" err="1"/>
              <a:t>мульти-спліт</a:t>
            </a:r>
            <a:r>
              <a:rPr dirty="0"/>
              <a:t> </a:t>
            </a:r>
            <a:r>
              <a:rPr dirty="0" err="1"/>
              <a:t>системи</a:t>
            </a:r>
            <a:r>
              <a:rPr dirty="0"/>
              <a:t>.</a:t>
            </a:r>
          </a:p>
          <a:p>
            <a:pPr>
              <a:defRPr sz="1600" b="1">
                <a:solidFill>
                  <a:srgbClr val="006600"/>
                </a:solidFill>
              </a:defRPr>
            </a:pPr>
            <a:r>
              <a:rPr dirty="0" err="1"/>
              <a:t>Підсумок</a:t>
            </a:r>
            <a:r>
              <a:rPr dirty="0"/>
              <a:t>: </a:t>
            </a:r>
            <a:r>
              <a:rPr dirty="0" err="1"/>
              <a:t>Кожна</a:t>
            </a:r>
            <a:r>
              <a:rPr dirty="0"/>
              <a:t> </a:t>
            </a:r>
            <a:r>
              <a:rPr dirty="0" err="1"/>
              <a:t>людина</a:t>
            </a:r>
            <a:r>
              <a:rPr dirty="0"/>
              <a:t> </a:t>
            </a:r>
            <a:r>
              <a:rPr dirty="0" err="1"/>
              <a:t>може</a:t>
            </a:r>
            <a:r>
              <a:rPr dirty="0"/>
              <a:t> </a:t>
            </a:r>
            <a:r>
              <a:rPr dirty="0" err="1"/>
              <a:t>діяти</a:t>
            </a:r>
            <a:endParaRPr dirty="0"/>
          </a:p>
        </p:txBody>
      </p:sp>
      <p:pic>
        <p:nvPicPr>
          <p:cNvPr id="5" name="Рисунок 4">
            <a:extLst>
              <a:ext uri="{FF2B5EF4-FFF2-40B4-BE49-F238E27FC236}">
                <a16:creationId xmlns:a16="http://schemas.microsoft.com/office/drawing/2014/main" id="{D29242BF-F494-4DF6-A7DF-A34B1100A32F}"/>
              </a:ext>
            </a:extLst>
          </p:cNvPr>
          <p:cNvPicPr>
            <a:picLocks noChangeAspect="1"/>
          </p:cNvPicPr>
          <p:nvPr/>
        </p:nvPicPr>
        <p:blipFill>
          <a:blip r:embed="rId2"/>
          <a:stretch>
            <a:fillRect/>
          </a:stretch>
        </p:blipFill>
        <p:spPr>
          <a:xfrm>
            <a:off x="1102206" y="2396625"/>
            <a:ext cx="6519480" cy="380415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40</TotalTime>
  <Words>525</Words>
  <Application>Microsoft Office PowerPoint</Application>
  <PresentationFormat>Екран (4:3)</PresentationFormat>
  <Paragraphs>57</Paragraphs>
  <Slides>15</Slides>
  <Notes>0</Notes>
  <HiddenSlides>0</HiddenSlides>
  <MMClips>0</MMClips>
  <ScaleCrop>false</ScaleCrop>
  <HeadingPairs>
    <vt:vector size="6" baseType="variant">
      <vt:variant>
        <vt:lpstr>Використані шрифти</vt:lpstr>
      </vt:variant>
      <vt:variant>
        <vt:i4>2</vt:i4>
      </vt:variant>
      <vt:variant>
        <vt:lpstr>Тема</vt:lpstr>
      </vt:variant>
      <vt:variant>
        <vt:i4>1</vt:i4>
      </vt:variant>
      <vt:variant>
        <vt:lpstr>Заголовки слайдів</vt:lpstr>
      </vt:variant>
      <vt:variant>
        <vt:i4>15</vt:i4>
      </vt:variant>
    </vt:vector>
  </HeadingPairs>
  <TitlesOfParts>
    <vt:vector size="18" baseType="lpstr">
      <vt:lpstr>Arial</vt:lpstr>
      <vt:lpstr>Calibri</vt:lpstr>
      <vt:lpstr>Office Theme</vt:lpstr>
      <vt:lpstr>Вступ до декарбонізації промисловості</vt:lpstr>
      <vt:lpstr>Парникові гази</vt:lpstr>
      <vt:lpstr>Що таке декарбонізація?</vt:lpstr>
      <vt:lpstr>Глобальні викиди</vt:lpstr>
      <vt:lpstr>Презентація PowerPoint</vt:lpstr>
      <vt:lpstr>Чому потрібна декарбонізація?</vt:lpstr>
      <vt:lpstr>Міжнародні зобов’язання</vt:lpstr>
      <vt:lpstr>Заходи глобальної декарбонізації</vt:lpstr>
      <vt:lpstr>Декарбонізація на особистому рівні</vt:lpstr>
      <vt:lpstr>Економічна вигода</vt:lpstr>
      <vt:lpstr>Висновки</vt:lpstr>
      <vt:lpstr>Запитання та відповіді</vt:lpstr>
      <vt:lpstr>Чистий нуль (Net Zero)</vt:lpstr>
      <vt:lpstr>Приклади країн-лідерів</vt:lpstr>
      <vt:lpstr>Основні поняття</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Вступ до декарбонізації промисловості</dc:title>
  <dc:subject/>
  <dc:creator/>
  <cp:keywords/>
  <dc:description>generated using python-pptx</dc:description>
  <cp:lastModifiedBy>Настя Венгер</cp:lastModifiedBy>
  <cp:revision>7</cp:revision>
  <dcterms:created xsi:type="dcterms:W3CDTF">2013-01-27T09:14:16Z</dcterms:created>
  <dcterms:modified xsi:type="dcterms:W3CDTF">2025-09-10T19:37:24Z</dcterms:modified>
  <cp:category/>
</cp:coreProperties>
</file>