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2" r:id="rId5"/>
    <p:sldId id="263" r:id="rId6"/>
    <p:sldId id="264" r:id="rId7"/>
    <p:sldId id="265" r:id="rId8"/>
    <p:sldId id="266" r:id="rId9"/>
    <p:sldId id="267"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03.10.2022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03.10.2022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03.10.2022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03.10.2022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03.10.2022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03.10.2022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03.10.2022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03.10.2022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03.10.2022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03.10.2022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03.10.2022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03.10.2022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a:t>
            </a:r>
            <a:r>
              <a:rPr lang="ru-RU" sz="3200" dirty="0" smtClean="0"/>
              <a:t>. </a:t>
            </a:r>
            <a:r>
              <a:rPr lang="uk-UA" sz="3200" dirty="0" smtClean="0"/>
              <a:t>Загальна характеристика інституту банкрутства підприємств.</a:t>
            </a:r>
            <a:br>
              <a:rPr lang="uk-UA" sz="3200" dirty="0" smtClean="0"/>
            </a:br>
            <a:r>
              <a:rPr lang="uk-UA" sz="3200" dirty="0" smtClean="0"/>
              <a:t>2. Розвиток інституту банкрутства в Україні.</a:t>
            </a:r>
            <a:br>
              <a:rPr lang="uk-UA" sz="3200" dirty="0" smtClean="0"/>
            </a:br>
            <a:r>
              <a:rPr lang="uk-UA" sz="3200" dirty="0" smtClean="0"/>
              <a:t>3. Сутність процедури банкрутства.</a:t>
            </a:r>
            <a:br>
              <a:rPr lang="uk-UA" sz="3200" dirty="0" smtClean="0"/>
            </a:br>
            <a:r>
              <a:rPr lang="uk-UA" sz="3200" dirty="0" smtClean="0"/>
              <a:t>4. Доарбітражне врегулювання господарських спорів.</a:t>
            </a:r>
            <a:br>
              <a:rPr lang="uk-UA" sz="3200" dirty="0" smtClean="0"/>
            </a:br>
            <a:r>
              <a:rPr lang="uk-UA" sz="3200" dirty="0" smtClean="0"/>
              <a:t>5. Судове провадження справи про банкрутство.</a:t>
            </a:r>
            <a:br>
              <a:rPr lang="uk-UA" sz="3200" dirty="0" smtClean="0"/>
            </a:br>
            <a:r>
              <a:rPr lang="uk-UA" sz="3200" dirty="0" smtClean="0"/>
              <a:t>6. Ліквідація підприємства – банкрута</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9. </a:t>
            </a:r>
            <a:r>
              <a:rPr lang="uk-UA" b="1" dirty="0" smtClean="0"/>
              <a:t>Економіко-правові аспекти банкрутства та ліквідації підприємств</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69331" y="188640"/>
            <a:ext cx="7632848" cy="2308324"/>
          </a:xfrm>
          <a:prstGeom prst="rect">
            <a:avLst/>
          </a:prstGeom>
        </p:spPr>
        <p:txBody>
          <a:bodyPr wrap="square">
            <a:spAutoFit/>
          </a:bodyPr>
          <a:lstStyle/>
          <a:p>
            <a:pPr algn="ctr"/>
            <a:r>
              <a:rPr lang="uk-UA" sz="1600" dirty="0" smtClean="0"/>
              <a:t>У світовій практиці законодавство про банкрутство розвивалося за двома принципово різними напрямками. </a:t>
            </a:r>
          </a:p>
          <a:p>
            <a:pPr algn="ctr"/>
            <a:endParaRPr lang="uk-UA" sz="1600" dirty="0"/>
          </a:p>
          <a:p>
            <a:pPr algn="ctr"/>
            <a:r>
              <a:rPr lang="uk-UA" sz="1600" dirty="0" smtClean="0"/>
              <a:t>Один із них базувався на принципах </a:t>
            </a:r>
            <a:r>
              <a:rPr lang="uk-UA" sz="1600" b="1" dirty="0" smtClean="0"/>
              <a:t>британської моделі</a:t>
            </a:r>
            <a:r>
              <a:rPr lang="uk-UA" sz="1600" dirty="0" smtClean="0"/>
              <a:t>, яка розглядала банкрутство як засіб повернення боргів кредиторам, що, відповідно, супроводжувалося ліквідацією боржника. </a:t>
            </a:r>
          </a:p>
          <a:p>
            <a:pPr algn="ctr"/>
            <a:endParaRPr lang="uk-UA" sz="1600" dirty="0"/>
          </a:p>
          <a:p>
            <a:pPr algn="ctr"/>
            <a:r>
              <a:rPr lang="uk-UA" sz="1600" dirty="0" smtClean="0"/>
              <a:t>Інші основи були закладені в </a:t>
            </a:r>
            <a:r>
              <a:rPr lang="uk-UA" sz="1600" b="1" dirty="0" smtClean="0"/>
              <a:t>американській моделі</a:t>
            </a:r>
            <a:r>
              <a:rPr lang="uk-UA" sz="1600" dirty="0" smtClean="0"/>
              <a:t>, основна мета якої полягає у реабілітації підприємства і відновленні його платоспроможності</a:t>
            </a:r>
            <a:r>
              <a:rPr lang="ru-RU" sz="1600" dirty="0" smtClean="0"/>
              <a:t>.</a:t>
            </a:r>
            <a:endParaRPr lang="uk-UA" sz="1600" dirty="0"/>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009531"/>
          </a:xfrm>
        </p:spPr>
        <p:txBody>
          <a:bodyPr>
            <a:normAutofit fontScale="55000" lnSpcReduction="20000"/>
          </a:bodyPr>
          <a:lstStyle/>
          <a:p>
            <a:pPr marL="0" indent="0" algn="ctr">
              <a:buNone/>
            </a:pPr>
            <a:r>
              <a:rPr lang="uk-UA" sz="3500" b="1" dirty="0"/>
              <a:t>У світовій практиці існують наступні підходу до визначення цілей процесу банкрутства, основними з яких є:</a:t>
            </a:r>
          </a:p>
          <a:p>
            <a:pPr marL="0" indent="0" algn="ctr">
              <a:buNone/>
            </a:pPr>
            <a:endParaRPr lang="uk-UA" sz="3500" b="1" dirty="0" smtClean="0"/>
          </a:p>
          <a:p>
            <a:pPr marL="0" indent="0" algn="just">
              <a:buNone/>
            </a:pPr>
            <a:r>
              <a:rPr lang="uk-UA" sz="3500" dirty="0" smtClean="0"/>
              <a:t>- </a:t>
            </a:r>
            <a:r>
              <a:rPr lang="uk-UA" sz="3500" dirty="0"/>
              <a:t>стимулювання розвитку бізнесу (підприємництва) і зростання ефективності </a:t>
            </a:r>
            <a:r>
              <a:rPr lang="uk-UA" sz="3500" dirty="0" smtClean="0"/>
              <a:t>економіки;</a:t>
            </a:r>
            <a:endParaRPr lang="uk-UA" sz="3500" dirty="0"/>
          </a:p>
          <a:p>
            <a:pPr marL="0" indent="0" algn="just">
              <a:buNone/>
            </a:pPr>
            <a:r>
              <a:rPr lang="uk-UA" sz="3500" dirty="0"/>
              <a:t>- контроль господарських відносин між окремими суб'єктами ринку, забезпечення рівності прав, зобов'язань та </a:t>
            </a:r>
            <a:r>
              <a:rPr lang="uk-UA" sz="3500" dirty="0" smtClean="0"/>
              <a:t>відповідальності;</a:t>
            </a:r>
            <a:endParaRPr lang="uk-UA" sz="3500" dirty="0"/>
          </a:p>
          <a:p>
            <a:pPr marL="0" indent="0" algn="just">
              <a:buNone/>
            </a:pPr>
            <a:r>
              <a:rPr lang="uk-UA" sz="3500" dirty="0"/>
              <a:t>- очищення ринку від недієздатних </a:t>
            </a:r>
            <a:r>
              <a:rPr lang="uk-UA" sz="3500" dirty="0" smtClean="0"/>
              <a:t>учасників;</a:t>
            </a:r>
            <a:endParaRPr lang="uk-UA" sz="3500" dirty="0"/>
          </a:p>
          <a:p>
            <a:pPr marL="0" indent="0" algn="just">
              <a:buNone/>
            </a:pPr>
            <a:r>
              <a:rPr lang="uk-UA" sz="3500" dirty="0"/>
              <a:t>- справедливий розподіл грошових коштів, отриманих від продажу майна банкрута, між </a:t>
            </a:r>
            <a:r>
              <a:rPr lang="uk-UA" sz="3500" dirty="0" smtClean="0"/>
              <a:t>кредиторами;</a:t>
            </a:r>
            <a:endParaRPr lang="uk-UA" sz="3500" dirty="0"/>
          </a:p>
          <a:p>
            <a:pPr marL="0" indent="0" algn="just">
              <a:buNone/>
            </a:pPr>
            <a:r>
              <a:rPr lang="uk-UA" sz="3500" dirty="0" smtClean="0"/>
              <a:t>- створення </a:t>
            </a:r>
            <a:r>
              <a:rPr lang="uk-UA" sz="3500" dirty="0"/>
              <a:t>умов для відновлення бізнесу у випадку доцільності і бажання власників підприємства. </a:t>
            </a:r>
            <a:endParaRPr lang="uk-UA" sz="3500" dirty="0" smtClean="0"/>
          </a:p>
          <a:p>
            <a:pPr marL="0" indent="0" algn="just">
              <a:buNone/>
            </a:pPr>
            <a:endParaRPr lang="uk-UA" sz="3500" dirty="0" smtClean="0"/>
          </a:p>
          <a:p>
            <a:pPr marL="0" indent="0" algn="just">
              <a:buNone/>
            </a:pPr>
            <a:r>
              <a:rPr lang="uk-UA" sz="3500" b="1" dirty="0" smtClean="0"/>
              <a:t>Закон </a:t>
            </a:r>
            <a:r>
              <a:rPr lang="uk-UA" sz="3500" b="1" dirty="0"/>
              <a:t>"Про банкрутство" повинен виконувати три основ функції:</a:t>
            </a:r>
          </a:p>
          <a:p>
            <a:pPr marL="0" indent="0" algn="just">
              <a:buNone/>
            </a:pPr>
            <a:r>
              <a:rPr lang="uk-UA" sz="3500" dirty="0"/>
              <a:t>1. Служити механізмом запобігання непродуктивному використанню активів підприємств.</a:t>
            </a:r>
          </a:p>
          <a:p>
            <a:pPr marL="0" indent="0" algn="just">
              <a:buNone/>
            </a:pPr>
            <a:r>
              <a:rPr lang="uk-UA" sz="3500" dirty="0"/>
              <a:t>2. Бути інструментом реабілітації підприємств, які опинилися на межі банкрутства, однак мають значні резерви для успішної фінансово-господарської діяльності в майбутньому, як правило, така реабілітація передбачає фінансову реорганізацію.</a:t>
            </a:r>
          </a:p>
          <a:p>
            <a:pPr marL="0" indent="0" algn="just">
              <a:buNone/>
            </a:pPr>
            <a:r>
              <a:rPr lang="uk-UA" sz="3500" dirty="0"/>
              <a:t>3. Сприяти якнайповнішому задоволенню претензій кредиторів.</a:t>
            </a:r>
          </a:p>
          <a:p>
            <a:pPr marL="0" indent="0" algn="just">
              <a:buNone/>
            </a:pPr>
            <a:endParaRPr lang="uk-UA" sz="3500" dirty="0"/>
          </a:p>
          <a:p>
            <a:pPr marL="0" indent="0" algn="just">
              <a:buNone/>
            </a:pPr>
            <a:endParaRPr lang="ru-RU" sz="3500" dirty="0"/>
          </a:p>
          <a:p>
            <a:pPr algn="ctr"/>
            <a:endParaRPr lang="ru-RU" dirty="0"/>
          </a:p>
        </p:txBody>
      </p:sp>
    </p:spTree>
    <p:extLst>
      <p:ext uri="{BB962C8B-B14F-4D97-AF65-F5344CB8AC3E}">
        <p14:creationId xmlns:p14="http://schemas.microsoft.com/office/powerpoint/2010/main" val="344090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marL="0" indent="0" algn="ctr">
              <a:buNone/>
            </a:pPr>
            <a:r>
              <a:rPr lang="uk-UA" sz="2100" b="1" dirty="0" smtClean="0"/>
              <a:t>Перший закон у сфері регулювання відносин неспроможності - Закон України від 14 травня 1992 року </a:t>
            </a:r>
            <a:r>
              <a:rPr lang="uk-UA" sz="2100" b="1" dirty="0" err="1" smtClean="0"/>
              <a:t>„Про</a:t>
            </a:r>
            <a:r>
              <a:rPr lang="uk-UA" sz="2100" b="1" dirty="0" smtClean="0"/>
              <a:t> банкрутство" - був прийнятий у процесі становлення правової системи незалежної України в умовах відсутності цього інституту приватного права</a:t>
            </a:r>
            <a:r>
              <a:rPr lang="ru-RU" sz="2100" b="1" dirty="0" smtClean="0"/>
              <a:t>.</a:t>
            </a:r>
          </a:p>
          <a:p>
            <a:pPr marL="0" indent="0" algn="ctr">
              <a:buNone/>
            </a:pPr>
            <a:endParaRPr lang="uk-UA" sz="2100" b="1" dirty="0"/>
          </a:p>
          <a:p>
            <a:pPr marL="0" indent="0" algn="ctr">
              <a:buNone/>
            </a:pPr>
            <a:r>
              <a:rPr lang="uk-UA" sz="2100" b="1" dirty="0" smtClean="0"/>
              <a:t>Структура сучасного законодавства про банкрутство:</a:t>
            </a:r>
          </a:p>
          <a:p>
            <a:pPr marL="0" indent="0" algn="just">
              <a:buNone/>
            </a:pPr>
            <a:r>
              <a:rPr lang="uk-UA" sz="2100" dirty="0" smtClean="0"/>
              <a:t>- майже половину присвячено запобіганню банкрутству суб'єктів підприємницької діяльності, його досудовим  та судовим санаційним процедурам;</a:t>
            </a:r>
          </a:p>
          <a:p>
            <a:pPr marL="0" indent="0" algn="just">
              <a:buNone/>
            </a:pPr>
            <a:r>
              <a:rPr lang="uk-UA" sz="2100" dirty="0" smtClean="0"/>
              <a:t>- четверту частину - особливостям застосування положень до окремих суб'єктів господарювання: </a:t>
            </a:r>
            <a:r>
              <a:rPr lang="uk-UA" sz="2100" dirty="0" err="1" smtClean="0"/>
              <a:t>містоутворюючих</a:t>
            </a:r>
            <a:r>
              <a:rPr lang="uk-UA" sz="2100" dirty="0" smtClean="0"/>
              <a:t> та особливо небезпечних підприємств, селянських (фермерських) господарств, страхових організацій та професійних учасників цінних паперів, а також громадян-підприємців;</a:t>
            </a:r>
          </a:p>
          <a:p>
            <a:pPr marL="0" indent="0" algn="just">
              <a:buNone/>
            </a:pPr>
            <a:r>
              <a:rPr lang="uk-UA" sz="2100" dirty="0" smtClean="0"/>
              <a:t>- лише 20 % - порядку ліквідації боржника, визнаного господарським судом банкрутом.</a:t>
            </a:r>
          </a:p>
          <a:p>
            <a:pPr marL="0" indent="0" algn="ctr">
              <a:buNone/>
            </a:pPr>
            <a:endParaRPr lang="uk-UA" sz="2100" b="1" dirty="0" smtClean="0"/>
          </a:p>
          <a:p>
            <a:pPr marL="0" indent="0" algn="ctr">
              <a:buNone/>
            </a:pPr>
            <a:r>
              <a:rPr lang="uk-UA" sz="2100" b="1" dirty="0" smtClean="0"/>
              <a:t>Концепція нового законодавства передбачає виконання триєдиної задачі. </a:t>
            </a:r>
            <a:r>
              <a:rPr lang="uk-UA" sz="2100" dirty="0" smtClean="0"/>
              <a:t>По-перше, припинення непродуктивного використання виробничих потужностей.</a:t>
            </a:r>
          </a:p>
          <a:p>
            <a:pPr marL="0" indent="0" algn="ctr">
              <a:buNone/>
            </a:pPr>
            <a:r>
              <a:rPr lang="uk-UA" sz="2100" dirty="0" smtClean="0"/>
              <a:t>По-друге, запобігання розбазарювання майна неплатоспроможних підприємств. </a:t>
            </a:r>
          </a:p>
          <a:p>
            <a:pPr marL="0" indent="0" algn="ctr">
              <a:buNone/>
            </a:pPr>
            <a:r>
              <a:rPr lang="uk-UA" sz="2100" dirty="0" smtClean="0"/>
              <a:t>По-третє, задоволення претензії та вимоги кредиторів</a:t>
            </a:r>
            <a:r>
              <a:rPr lang="ru-RU" sz="2100" dirty="0" smtClean="0"/>
              <a:t>.</a:t>
            </a:r>
            <a:endParaRPr lang="ru-RU" sz="2100" dirty="0"/>
          </a:p>
          <a:p>
            <a:pPr marL="0" indent="0" algn="ctr">
              <a:buNone/>
            </a:pPr>
            <a:endParaRPr lang="uk-UA" sz="2100"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768295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0000" lnSpcReduction="20000"/>
          </a:bodyPr>
          <a:lstStyle/>
          <a:p>
            <a:pPr marL="0" indent="0" algn="ctr">
              <a:buNone/>
            </a:pPr>
            <a:r>
              <a:rPr lang="uk-UA" sz="2100" b="1" dirty="0"/>
              <a:t>Відповідно до </a:t>
            </a:r>
            <a:r>
              <a:rPr lang="uk-UA" sz="2100" b="1" dirty="0" smtClean="0"/>
              <a:t>законодавства  </a:t>
            </a:r>
            <a:r>
              <a:rPr lang="uk-UA" sz="2100" b="1" dirty="0"/>
              <a:t>про банкрутство щодо боржника застосовуються такі судові процедури:</a:t>
            </a:r>
          </a:p>
          <a:p>
            <a:pPr marL="0" indent="0" algn="just">
              <a:buNone/>
            </a:pPr>
            <a:r>
              <a:rPr lang="uk-UA" sz="2100" dirty="0"/>
              <a:t>- розпорядження майном боржника;</a:t>
            </a:r>
          </a:p>
          <a:p>
            <a:pPr marL="0" indent="0" algn="just">
              <a:buNone/>
            </a:pPr>
            <a:r>
              <a:rPr lang="uk-UA" sz="2100" dirty="0"/>
              <a:t>- санація боржника;</a:t>
            </a:r>
          </a:p>
          <a:p>
            <a:pPr marL="0" indent="0" algn="just">
              <a:buNone/>
            </a:pPr>
            <a:r>
              <a:rPr lang="uk-UA" sz="2100" dirty="0"/>
              <a:t>- мирова угода;</a:t>
            </a:r>
          </a:p>
          <a:p>
            <a:pPr marL="0" indent="0" algn="just">
              <a:buNone/>
            </a:pPr>
            <a:r>
              <a:rPr lang="uk-UA" sz="2100" dirty="0"/>
              <a:t>- ліквідація банкрута.</a:t>
            </a:r>
          </a:p>
          <a:p>
            <a:pPr marL="0" indent="0" algn="ctr">
              <a:buNone/>
            </a:pPr>
            <a:endParaRPr lang="uk-UA" sz="2100" b="1" dirty="0" smtClean="0"/>
          </a:p>
          <a:p>
            <a:pPr marL="0" indent="0" algn="ctr">
              <a:buNone/>
            </a:pPr>
            <a:r>
              <a:rPr lang="uk-UA" sz="2100" b="1" dirty="0" smtClean="0"/>
              <a:t>Процедурою </a:t>
            </a:r>
            <a:r>
              <a:rPr lang="uk-UA" sz="2100" b="1" dirty="0"/>
              <a:t>розпорядження майном боржника </a:t>
            </a:r>
            <a:r>
              <a:rPr lang="uk-UA" sz="2100" dirty="0"/>
              <a:t>є система заходів щодо нагляду та контролю за управлінням і розпорядженням майном боржника з метою забезпечення збереження та ефективного використання майнових активів божника, а також проведення аналізу його фінансового становища.</a:t>
            </a:r>
          </a:p>
          <a:p>
            <a:pPr marL="0" indent="0" algn="ctr">
              <a:buNone/>
            </a:pPr>
            <a:endParaRPr lang="uk-UA" sz="2100" b="1" dirty="0" smtClean="0"/>
          </a:p>
          <a:p>
            <a:pPr marL="0" indent="0" algn="ctr">
              <a:buNone/>
            </a:pPr>
            <a:r>
              <a:rPr lang="uk-UA" sz="2100" b="1" dirty="0" smtClean="0"/>
              <a:t>Мирова </a:t>
            </a:r>
            <a:r>
              <a:rPr lang="uk-UA" sz="2100" b="1" dirty="0"/>
              <a:t>угода </a:t>
            </a:r>
            <a:r>
              <a:rPr lang="uk-UA" sz="2100" dirty="0"/>
              <a:t>укладається між боржником та кредитором (кредиторами) про відстрочку та/або розстрочку або припинення зобов'язання за угодою сторін.</a:t>
            </a:r>
          </a:p>
          <a:p>
            <a:pPr marL="0" indent="0" algn="ctr">
              <a:buNone/>
            </a:pPr>
            <a:endParaRPr lang="uk-UA" sz="2100" b="1" dirty="0" smtClean="0"/>
          </a:p>
          <a:p>
            <a:pPr marL="0" indent="0" algn="ctr">
              <a:buNone/>
            </a:pPr>
            <a:r>
              <a:rPr lang="uk-UA" sz="2100" b="1" dirty="0" smtClean="0"/>
              <a:t>Санацією </a:t>
            </a:r>
            <a:r>
              <a:rPr lang="uk-UA" sz="2100" b="1" dirty="0"/>
              <a:t>вважається </a:t>
            </a:r>
            <a:r>
              <a:rPr lang="uk-UA" sz="2100" dirty="0"/>
              <a:t>система заходів, що здійснюється під час провадження у справі про банкрутство з метою запобігання визнання боржника банкрутом та його ліквідації. Метою процедури санації є оздоровлення фінансового становища боржника, а також задоволення в повному обсязі або частково вимог кредиторів шляхом кредитування, реструктуризації підприємства, боргів і капіталу та/або зміни організаційно-правової та виробничої структури боржника.</a:t>
            </a:r>
          </a:p>
          <a:p>
            <a:pPr marL="0" indent="0" algn="ctr">
              <a:buNone/>
            </a:pPr>
            <a:endParaRPr lang="uk-UA" sz="2100" b="1" dirty="0" smtClean="0"/>
          </a:p>
          <a:p>
            <a:pPr marL="0" indent="0" algn="ctr">
              <a:buNone/>
            </a:pPr>
            <a:r>
              <a:rPr lang="uk-UA" sz="2100" b="1" dirty="0" smtClean="0"/>
              <a:t>Процедура </a:t>
            </a:r>
            <a:r>
              <a:rPr lang="uk-UA" sz="2100" b="1" dirty="0"/>
              <a:t>ліквідації </a:t>
            </a:r>
            <a:r>
              <a:rPr lang="uk-UA" sz="2100" dirty="0"/>
              <a:t>визначається після визнання боржника банкрутом і спрямована на припинення діяльності суб’єкта підприємницької діяльності з метою здійснення заходів щодо задоволення визнаних судом вимог кредиторів шляхом продажу його майна. Ліквідація може бути добровільною, коли боржник сам звертається до господарського суду із заявою про визнання його банкрутом із наступною ліквідацією його майна та примусовою, коли кредитори наполягають на ліквідації боржника.</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972776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0000" lnSpcReduction="20000"/>
          </a:bodyPr>
          <a:lstStyle/>
          <a:p>
            <a:pPr marL="0" indent="0" algn="ctr">
              <a:buNone/>
            </a:pPr>
            <a:r>
              <a:rPr lang="uk-UA" sz="2100" b="1" dirty="0"/>
              <a:t>Доарбітражне врегулювання спорів полягає у звернені кредитора до дебітора з письмовою претензією про відшкодування заборгованості.</a:t>
            </a:r>
          </a:p>
          <a:p>
            <a:pPr marL="0" indent="0" algn="ctr">
              <a:buNone/>
            </a:pPr>
            <a:r>
              <a:rPr lang="uk-UA" sz="2100" b="1" dirty="0"/>
              <a:t>У претензіях зазначаються:</a:t>
            </a:r>
          </a:p>
          <a:p>
            <a:pPr marL="0" indent="0" algn="just">
              <a:buNone/>
            </a:pPr>
            <a:r>
              <a:rPr lang="uk-UA" sz="2100" dirty="0"/>
              <a:t>- реквізити заявника претензії та підприємств, на адресу яких направляється претензія; дата та номер претензії;</a:t>
            </a:r>
          </a:p>
          <a:p>
            <a:pPr marL="0" indent="0" algn="just">
              <a:buNone/>
            </a:pPr>
            <a:r>
              <a:rPr lang="uk-UA" sz="2100" dirty="0"/>
              <a:t>- обставини, на підставі яких заявляється претензія; докази, які підтверджують ці обставини;</a:t>
            </a:r>
          </a:p>
          <a:p>
            <a:pPr marL="0" indent="0" algn="just">
              <a:buNone/>
            </a:pPr>
            <a:r>
              <a:rPr lang="uk-UA" sz="2100" dirty="0"/>
              <a:t>- вимоги заявника;</a:t>
            </a:r>
          </a:p>
          <a:p>
            <a:pPr marL="0" indent="0" algn="just">
              <a:buNone/>
            </a:pPr>
            <a:r>
              <a:rPr lang="uk-UA" sz="2100" dirty="0"/>
              <a:t>- сума претензії та її розрахунок, якщо претензія підлягає грошовому оцінюванню;</a:t>
            </a:r>
          </a:p>
          <a:p>
            <a:pPr marL="0" indent="0" algn="just">
              <a:buNone/>
            </a:pPr>
            <a:r>
              <a:rPr lang="uk-UA" sz="2100" dirty="0"/>
              <a:t>- перелік документів, які додаються до претензії.</a:t>
            </a:r>
          </a:p>
          <a:p>
            <a:pPr marL="0" indent="0" algn="ctr">
              <a:buNone/>
            </a:pPr>
            <a:endParaRPr lang="uk-UA" sz="2100" b="1" dirty="0" smtClean="0"/>
          </a:p>
          <a:p>
            <a:pPr marL="0" indent="0" algn="ctr">
              <a:buNone/>
            </a:pPr>
            <a:r>
              <a:rPr lang="uk-UA" sz="2100" b="1" dirty="0" smtClean="0"/>
              <a:t>Про </a:t>
            </a:r>
            <a:r>
              <a:rPr lang="uk-UA" sz="2100" b="1" dirty="0"/>
              <a:t>результати розгляду претензії повідомляються письмово, наводячи таку інформацію:</a:t>
            </a:r>
          </a:p>
          <a:p>
            <a:pPr marL="0" indent="0" algn="just">
              <a:buNone/>
            </a:pPr>
            <a:r>
              <a:rPr lang="uk-UA" sz="2100" dirty="0"/>
              <a:t>- повну назву та поштові реквізити підприємства (організації), яке дає відповідь, і підприємства (організації), якому вона надсилається; дату і номер відповіді; дату і номер розгляду претензії;</a:t>
            </a:r>
          </a:p>
          <a:p>
            <a:pPr marL="0" indent="0" algn="just">
              <a:buNone/>
            </a:pPr>
            <a:r>
              <a:rPr lang="uk-UA" sz="2100" dirty="0"/>
              <a:t>- коли претензія визнана повністю або частково – визнану суму, номер і дату платіжного доручення та перерахування цієї суми чи строк та спосіб задоволення претензії, якщо вона не підлягає грошовому оцінюванню;</a:t>
            </a:r>
          </a:p>
          <a:p>
            <a:pPr marL="0" indent="0" algn="just">
              <a:buNone/>
            </a:pPr>
            <a:r>
              <a:rPr lang="uk-UA" sz="2100" dirty="0"/>
              <a:t>- коли претензія відхиляється повністю або частково - мотиви відхилення з посиланням на відповідні нормативні акти і документи;</a:t>
            </a:r>
          </a:p>
          <a:p>
            <a:pPr marL="0" indent="0" algn="just">
              <a:buNone/>
            </a:pPr>
            <a:r>
              <a:rPr lang="uk-UA" sz="2100" dirty="0"/>
              <a:t>- перелік доданих до відповіді документів та інших доказів.</a:t>
            </a:r>
          </a:p>
          <a:p>
            <a:pPr marL="0" indent="0" algn="ctr">
              <a:buNone/>
            </a:pPr>
            <a:endParaRPr lang="uk-UA" sz="2100" b="1" dirty="0" smtClean="0"/>
          </a:p>
          <a:p>
            <a:pPr marL="0" indent="0" algn="ctr">
              <a:buNone/>
            </a:pPr>
            <a:r>
              <a:rPr lang="uk-UA" sz="2100" b="1" dirty="0" smtClean="0"/>
              <a:t>Можливі </a:t>
            </a:r>
            <a:r>
              <a:rPr lang="uk-UA" sz="2100" b="1" dirty="0"/>
              <a:t>чотири варіанти дій контрагента після одержання претензії:</a:t>
            </a:r>
          </a:p>
          <a:p>
            <a:pPr marL="0" indent="0" algn="just">
              <a:buNone/>
            </a:pPr>
            <a:r>
              <a:rPr lang="uk-UA" sz="2100" dirty="0" smtClean="0"/>
              <a:t>- одержувач </a:t>
            </a:r>
            <a:r>
              <a:rPr lang="uk-UA" sz="2100" dirty="0"/>
              <a:t>претензії не дав жодної відповіді на претензію;</a:t>
            </a:r>
          </a:p>
          <a:p>
            <a:pPr marL="0" indent="0" algn="just">
              <a:buNone/>
            </a:pPr>
            <a:r>
              <a:rPr lang="uk-UA" sz="2100" dirty="0" smtClean="0"/>
              <a:t>- </a:t>
            </a:r>
            <a:r>
              <a:rPr lang="uk-UA" sz="2100" dirty="0"/>
              <a:t>заявник одержав лист-відповідь, в якому претензію відхилено повністю або частково;</a:t>
            </a:r>
          </a:p>
          <a:p>
            <a:pPr marL="0" indent="0" algn="just">
              <a:buNone/>
            </a:pPr>
            <a:r>
              <a:rPr lang="uk-UA" sz="2100" dirty="0" smtClean="0"/>
              <a:t>- претензію </a:t>
            </a:r>
            <a:r>
              <a:rPr lang="uk-UA" sz="2100" dirty="0"/>
              <a:t>визнано повністю або частково, але не повідомляється про перерахування визнаної суми;</a:t>
            </a:r>
          </a:p>
          <a:p>
            <a:pPr marL="0" indent="0" algn="just">
              <a:buNone/>
            </a:pPr>
            <a:r>
              <a:rPr lang="uk-UA" sz="2100" dirty="0"/>
              <a:t>- претензію визнано і заборгованість погашено - спір вважається врегульованим.</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286385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55000" lnSpcReduction="20000"/>
          </a:bodyPr>
          <a:lstStyle/>
          <a:p>
            <a:pPr marL="0" indent="0" algn="ctr">
              <a:buNone/>
            </a:pPr>
            <a:r>
              <a:rPr lang="uk-UA" sz="2100" b="1" dirty="0" smtClean="0"/>
              <a:t>Етапи судового провадження справи про банкрутство:</a:t>
            </a:r>
          </a:p>
          <a:p>
            <a:pPr marL="0" indent="0" algn="just">
              <a:buNone/>
            </a:pPr>
            <a:r>
              <a:rPr lang="uk-UA" sz="2100" dirty="0" smtClean="0"/>
              <a:t>1. Подання заяви про порушення справи про боржника.</a:t>
            </a:r>
          </a:p>
          <a:p>
            <a:pPr marL="0" indent="0" algn="just">
              <a:buNone/>
            </a:pPr>
            <a:r>
              <a:rPr lang="uk-UA" sz="2100" dirty="0" smtClean="0"/>
              <a:t>- Кредитори (в тому числі органи міністерства доходів і зборів, працівники підприємства);</a:t>
            </a:r>
          </a:p>
          <a:p>
            <a:pPr marL="0" indent="0" algn="just">
              <a:buNone/>
            </a:pPr>
            <a:r>
              <a:rPr lang="uk-UA" sz="2100" dirty="0" smtClean="0"/>
              <a:t>- Спільна заява кредиторів;</a:t>
            </a:r>
          </a:p>
          <a:p>
            <a:pPr marL="0" indent="0" algn="just">
              <a:buNone/>
            </a:pPr>
            <a:r>
              <a:rPr lang="uk-UA" sz="2100" dirty="0" smtClean="0"/>
              <a:t>- Боржник.</a:t>
            </a:r>
          </a:p>
          <a:p>
            <a:pPr marL="0" indent="0" algn="just">
              <a:buNone/>
            </a:pPr>
            <a:r>
              <a:rPr lang="uk-UA" sz="2100" dirty="0" smtClean="0"/>
              <a:t>2. Постанова про порушення справи про банкрутство</a:t>
            </a:r>
          </a:p>
          <a:p>
            <a:pPr marL="0" indent="0" algn="just">
              <a:buNone/>
            </a:pPr>
            <a:r>
              <a:rPr lang="uk-UA" sz="2100" dirty="0" smtClean="0"/>
              <a:t>- Призначення керівника майном;</a:t>
            </a:r>
          </a:p>
          <a:p>
            <a:pPr marL="0" indent="0" algn="just">
              <a:buNone/>
            </a:pPr>
            <a:r>
              <a:rPr lang="uk-UA" sz="2100" dirty="0" smtClean="0"/>
              <a:t>- Призначення дати проведення підготовчого засідання суду;</a:t>
            </a:r>
          </a:p>
          <a:p>
            <a:pPr marL="0" indent="0" algn="just">
              <a:buNone/>
            </a:pPr>
            <a:r>
              <a:rPr lang="uk-UA" sz="2100" dirty="0" smtClean="0"/>
              <a:t>- Введення мораторію на задоволення вимог кредиторів.</a:t>
            </a:r>
          </a:p>
          <a:p>
            <a:pPr marL="0" indent="0" algn="just">
              <a:buNone/>
            </a:pPr>
            <a:r>
              <a:rPr lang="uk-UA" sz="2100" dirty="0" smtClean="0"/>
              <a:t>3. Підготовче засідання господарського суду</a:t>
            </a:r>
          </a:p>
          <a:p>
            <a:pPr marL="0" indent="0" algn="just">
              <a:buNone/>
            </a:pPr>
            <a:r>
              <a:rPr lang="uk-UA" sz="2100" dirty="0" smtClean="0"/>
              <a:t>- Оцінка відповіді боржника;</a:t>
            </a:r>
          </a:p>
          <a:p>
            <a:pPr marL="0" indent="0" algn="just">
              <a:buNone/>
            </a:pPr>
            <a:r>
              <a:rPr lang="uk-UA" sz="2100" dirty="0" smtClean="0"/>
              <a:t>- Призначення проведення експертизи фінансового стану підприємства;</a:t>
            </a:r>
          </a:p>
          <a:p>
            <a:pPr marL="0" indent="0" algn="just">
              <a:buNone/>
            </a:pPr>
            <a:r>
              <a:rPr lang="uk-UA" sz="2100" dirty="0" smtClean="0"/>
              <a:t>- Визначення ознак неплатоспроможності боржника;</a:t>
            </a:r>
          </a:p>
          <a:p>
            <a:pPr marL="0" indent="0" algn="just">
              <a:buNone/>
            </a:pPr>
            <a:r>
              <a:rPr lang="uk-UA" sz="2100" dirty="0" smtClean="0"/>
              <a:t>- Зобов'язання позивача опублікувати в установленому законодавством порядку оголошення про порушення справи про банкрутство;</a:t>
            </a:r>
          </a:p>
          <a:p>
            <a:pPr marL="0" indent="0" algn="just">
              <a:buNone/>
            </a:pPr>
            <a:r>
              <a:rPr lang="uk-UA" sz="2100" dirty="0" smtClean="0"/>
              <a:t>- Визначення: дати складання розпорядником майна реєстру вимог кредиторів; дати попереднього засідання, дати скликання перших загальних зборів кредиторів; дати засідання суду, на якому буде прийнято постанова про санацію боржника або про визнання його банкрутом.</a:t>
            </a:r>
          </a:p>
          <a:p>
            <a:pPr marL="0" indent="0" algn="just">
              <a:buNone/>
            </a:pPr>
            <a:r>
              <a:rPr lang="uk-UA" sz="2100" dirty="0" smtClean="0"/>
              <a:t>4. Попереднє засідання господарського суду</a:t>
            </a:r>
          </a:p>
          <a:p>
            <a:pPr marL="0" indent="0" algn="just">
              <a:buNone/>
            </a:pPr>
            <a:r>
              <a:rPr lang="uk-UA" sz="2100" dirty="0" smtClean="0"/>
              <a:t>- Розгляд реєстру вимог кредиторів і вимог, по яких були заперечення боржника і які не були внесені в реєстр;</a:t>
            </a:r>
          </a:p>
          <a:p>
            <a:pPr marL="0" indent="0" algn="just">
              <a:buNone/>
            </a:pPr>
            <a:r>
              <a:rPr lang="uk-UA" sz="2100" dirty="0" smtClean="0"/>
              <a:t>- Визначення розміру визнаних судом вимог кредиторів включених розпорядником майна в реєстр кредиторів і затвердження реєстру.</a:t>
            </a:r>
          </a:p>
          <a:p>
            <a:pPr marL="0" indent="0" algn="just">
              <a:buNone/>
            </a:pPr>
            <a:r>
              <a:rPr lang="uk-UA" sz="2100" dirty="0" smtClean="0"/>
              <a:t>5. Проведення зборів кредиторів і створення комітету кредиторів. Звернення в господарський суд з наступними питаннями:</a:t>
            </a:r>
          </a:p>
          <a:p>
            <a:pPr marL="0" indent="0" algn="just">
              <a:buNone/>
            </a:pPr>
            <a:r>
              <a:rPr lang="uk-UA" sz="2100" dirty="0" smtClean="0"/>
              <a:t>- Початок процедури санації; </a:t>
            </a:r>
          </a:p>
          <a:p>
            <a:pPr marL="0" indent="0" algn="just">
              <a:buNone/>
            </a:pPr>
            <a:r>
              <a:rPr lang="uk-UA" sz="2100" dirty="0" smtClean="0"/>
              <a:t>- Складання мирової угоди;</a:t>
            </a:r>
          </a:p>
          <a:p>
            <a:pPr marL="0" indent="0" algn="just">
              <a:buNone/>
            </a:pPr>
            <a:r>
              <a:rPr lang="uk-UA" sz="2100" dirty="0" smtClean="0"/>
              <a:t>- Визнання боржника банкрутом і початок ліквідаційної процедури.</a:t>
            </a:r>
          </a:p>
          <a:p>
            <a:pPr marL="0" indent="0" algn="just">
              <a:buNone/>
            </a:pPr>
            <a:r>
              <a:rPr lang="uk-UA" sz="2100" dirty="0" smtClean="0"/>
              <a:t>6. Заключне засідання господарського суду</a:t>
            </a:r>
          </a:p>
          <a:p>
            <a:pPr marL="0" indent="0" algn="just">
              <a:buNone/>
            </a:pPr>
            <a:r>
              <a:rPr lang="uk-UA" sz="2100" dirty="0" smtClean="0"/>
              <a:t>- Постанова про проведення санації боржника і призначення керівника санацією;</a:t>
            </a:r>
          </a:p>
          <a:p>
            <a:pPr marL="0" indent="0" algn="just">
              <a:buNone/>
            </a:pPr>
            <a:r>
              <a:rPr lang="uk-UA" sz="2100" dirty="0" smtClean="0"/>
              <a:t>- Постанова про складання мирової угоди;</a:t>
            </a:r>
          </a:p>
          <a:p>
            <a:pPr marL="0" indent="0" algn="just">
              <a:buNone/>
            </a:pPr>
            <a:r>
              <a:rPr lang="uk-UA" sz="2100" dirty="0" smtClean="0"/>
              <a:t>- Постанова про визнання боржника банкрутом і початок ліквідаційної процедури</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345948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fontScale="47500" lnSpcReduction="20000"/>
          </a:bodyPr>
          <a:lstStyle/>
          <a:p>
            <a:pPr marL="0" indent="0" algn="ctr">
              <a:buNone/>
            </a:pPr>
            <a:r>
              <a:rPr lang="uk-UA" sz="2100" b="1" dirty="0"/>
              <a:t>Кошти, одержані від продажу майна банкрута, спрямовуються на задоволення вимог кредиторів у такому порядку:</a:t>
            </a:r>
          </a:p>
          <a:p>
            <a:pPr marL="0" indent="0" algn="ctr">
              <a:buNone/>
            </a:pPr>
            <a:endParaRPr lang="uk-UA" sz="2100" dirty="0" smtClean="0"/>
          </a:p>
          <a:p>
            <a:pPr marL="0" indent="0" algn="ctr">
              <a:buNone/>
            </a:pPr>
            <a:r>
              <a:rPr lang="uk-UA" sz="2100" b="1" dirty="0" smtClean="0"/>
              <a:t>1</a:t>
            </a:r>
            <a:r>
              <a:rPr lang="uk-UA" sz="2100" b="1" dirty="0"/>
              <a:t>) у першу чергу задовольняються:</a:t>
            </a:r>
          </a:p>
          <a:p>
            <a:pPr marL="0" indent="0" algn="just">
              <a:buNone/>
            </a:pPr>
            <a:r>
              <a:rPr lang="uk-UA" sz="2100" dirty="0"/>
              <a:t>- вимоги щодо виплати заборгованості із заробітної плати перед працюючими та звільненими працівниками банкрута, грошові компенсації за всі невикористані дні щорічної відпустки та додаткової відпустки працівникам, які мають дітей, інші кошти, належні працівникам у зв’язку з оплачуваною відсутністю на роботі (оплата часу простою не з вини працівника, гарантії на час виконання державних або громадських обов’язків, гарантії і компенсації при службових відрядженнях, гарантії для працівників, що направляються для підвищення кваліфікації, гарантії для донорів, гарантії для працівників, що направляються на обстеження до медичного закладу, соціальні виплати у зв’язку з тимчасовою втратою працездатності за рахунок коштів підприємства тощо), а також вихідної допомоги, належної працівникам у зв’язку з припиненням трудових відносин та нарахованих на ці суми страхових внесків на загальнообов’язкове державне пенсійне страхування та інше соціальне страхування, у тому числі відшкодування кредиту, отриманого на ці цілі;</a:t>
            </a:r>
          </a:p>
          <a:p>
            <a:pPr marL="0" indent="0" algn="just">
              <a:buNone/>
            </a:pPr>
            <a:r>
              <a:rPr lang="uk-UA" sz="2100" dirty="0"/>
              <a:t>- вимоги кредиторів за договорами страхування;</a:t>
            </a:r>
          </a:p>
          <a:p>
            <a:pPr marL="0" indent="0" algn="just">
              <a:buNone/>
            </a:pPr>
            <a:r>
              <a:rPr lang="uk-UA" sz="2100" dirty="0"/>
              <a:t>- витрати, пов’язані з провадженням у справі про банкрутство в господарському суді та роботою ліквідаційної комісії, у тому числі: витрати на оплату судового збору;  витрати кредиторів на проведення аудиту, якщо аудит проводився за рішенням господарського суду за рахунок їхніх коштів; витрати заявника на публікацію оголошення про порушення справи про банкрутство, введення процедури санації, визнання боржника банкрутом; витрати на публікацію в офіційних друкованих органах інформації про порядок продажу майна банкрута; витрати на публікацію про поновлення провадження у справі про банкрутство у зв’язку з визнанням мирової угоди недійсною;  вимоги щодо виплати основної грошової винагороди арбітражному керуючому; вимоги щодо відшкодування витрат арбітражного керуючого, пов’язаних з виконанням ним повноважень розпорядника майна, керуючого санацією боржника або ліквідатора банкрута; витрати арбітражного керуючого пов’язані з утриманням і збереженням майнових активів банкрута; витрати Гарантійного фонду виконання зобов’язань за складськими документами на зерно, пов’язані з набуттям ним права </a:t>
            </a:r>
            <a:r>
              <a:rPr lang="uk-UA" sz="2100" dirty="0" err="1"/>
              <a:t>регресної</a:t>
            </a:r>
            <a:r>
              <a:rPr lang="uk-UA" sz="2100" dirty="0"/>
              <a:t> вимоги щодо зернового складу, - у розмірі всієї виплаченої ним суми відшкодування вартості зерна;</a:t>
            </a:r>
          </a:p>
          <a:p>
            <a:pPr marL="0" indent="0" algn="ctr">
              <a:buNone/>
            </a:pPr>
            <a:endParaRPr lang="uk-UA" sz="2100" dirty="0" smtClean="0"/>
          </a:p>
          <a:p>
            <a:pPr marL="0" indent="0" algn="ctr">
              <a:buNone/>
            </a:pPr>
            <a:r>
              <a:rPr lang="uk-UA" sz="2100" b="1" dirty="0" smtClean="0"/>
              <a:t> </a:t>
            </a:r>
            <a:r>
              <a:rPr lang="uk-UA" sz="2100" b="1" dirty="0"/>
              <a:t>2) у другу чергу задовольняються:</a:t>
            </a:r>
          </a:p>
          <a:p>
            <a:pPr marL="0" indent="0" algn="just">
              <a:buNone/>
            </a:pPr>
            <a:r>
              <a:rPr lang="uk-UA" sz="2100" dirty="0"/>
              <a:t>- вимоги із зобов’язань, що виникли внаслідок заподіяння шкоди життю та здоров’ю громадян, шляхом капіталізації у ліквідаційній процедурі відповідних платежів, у тому числі до Фонду соціального страхування від нещасних випадків на виробництві та професійних захворювань України за громадян, які застраховані в цьому фонді, у порядку, встановленому Кабінетом Міністрів України, зобов’язань із сплати страхових внесків на загальнообов’язкове державне пенсійне страхування та інше соціальне страхування, крім вимог, задоволених позачергово, з повернення невикористаних коштів Фонду соціального страхування з тимчасової втрати працездатності, а також вимоги громадян – довірителів (вкладників) довірчих товариств або інших суб’єктів підприємницької діяльності, які залучали майно (кошти) довірителів (вкладників);</a:t>
            </a:r>
          </a:p>
          <a:p>
            <a:pPr marL="0" indent="0" algn="ctr">
              <a:buNone/>
            </a:pPr>
            <a:endParaRPr lang="uk-UA" sz="2100" dirty="0" smtClean="0"/>
          </a:p>
          <a:p>
            <a:pPr marL="0" indent="0" algn="ctr">
              <a:buNone/>
            </a:pPr>
            <a:r>
              <a:rPr lang="uk-UA" sz="2100" b="1" dirty="0" smtClean="0"/>
              <a:t>3</a:t>
            </a:r>
            <a:r>
              <a:rPr lang="uk-UA" sz="2100" b="1" dirty="0"/>
              <a:t>) у третю чергу задовольняються:</a:t>
            </a:r>
          </a:p>
          <a:p>
            <a:pPr marL="0" indent="0" algn="just">
              <a:buNone/>
            </a:pPr>
            <a:r>
              <a:rPr lang="uk-UA" sz="2100" dirty="0"/>
              <a:t>- вимоги щодо сплати податків і зборів (обов’язкових платежів);</a:t>
            </a:r>
          </a:p>
          <a:p>
            <a:pPr marL="0" indent="0" algn="just">
              <a:buNone/>
            </a:pPr>
            <a:r>
              <a:rPr lang="uk-UA" sz="2100" dirty="0"/>
              <a:t>- вимоги центрального органу виконавчої влади, що здійснює управління державним резервом;</a:t>
            </a:r>
          </a:p>
          <a:p>
            <a:pPr marL="0" indent="0" algn="ctr">
              <a:buNone/>
            </a:pPr>
            <a:endParaRPr lang="uk-UA" sz="2100" dirty="0" smtClean="0"/>
          </a:p>
          <a:p>
            <a:pPr marL="0" indent="0" algn="ctr">
              <a:buNone/>
            </a:pPr>
            <a:r>
              <a:rPr lang="uk-UA" sz="2100" b="1" dirty="0" smtClean="0"/>
              <a:t>4</a:t>
            </a:r>
            <a:r>
              <a:rPr lang="uk-UA" sz="2100" b="1" dirty="0"/>
              <a:t>) у четверту чергу задовольняються</a:t>
            </a:r>
            <a:r>
              <a:rPr lang="uk-UA" sz="2100" dirty="0"/>
              <a:t>: вимоги кредиторів, не забезпечені заставою, у тому числі і вимоги кредиторів, що виникли із зобов’язань у процедурі розпорядження майном боржника чи в процедурі санації боржника;</a:t>
            </a:r>
          </a:p>
          <a:p>
            <a:pPr marL="0" indent="0" algn="ctr">
              <a:buNone/>
            </a:pPr>
            <a:endParaRPr lang="uk-UA" sz="2100" dirty="0" smtClean="0"/>
          </a:p>
          <a:p>
            <a:pPr marL="0" indent="0" algn="ctr">
              <a:buNone/>
            </a:pPr>
            <a:r>
              <a:rPr lang="uk-UA" sz="2100" b="1" dirty="0" smtClean="0"/>
              <a:t>5</a:t>
            </a:r>
            <a:r>
              <a:rPr lang="uk-UA" sz="2100" b="1" dirty="0"/>
              <a:t>) у п’яту чергу задовольняються:</a:t>
            </a:r>
          </a:p>
          <a:p>
            <a:pPr marL="0" indent="0" algn="just">
              <a:buNone/>
            </a:pPr>
            <a:r>
              <a:rPr lang="uk-UA" sz="2100" dirty="0"/>
              <a:t>- вимоги щодо повернення внесків членів трудового колективу до статутного капіталу підприємства;</a:t>
            </a:r>
          </a:p>
          <a:p>
            <a:pPr marL="0" indent="0" algn="just">
              <a:buNone/>
            </a:pPr>
            <a:r>
              <a:rPr lang="uk-UA" sz="2100" dirty="0"/>
              <a:t>- вимоги щодо виплати додаткової грошової винагороди керуючому санацією або ліквідатору у частині 5 відсотків обсягу стягнутих на користь боржника активів (повернення грошових коштів, майна, майнових прав), які на дату порушення провадження у справі про банкрутство перебували у третіх осіб;</a:t>
            </a:r>
          </a:p>
          <a:p>
            <a:pPr marL="0" indent="0" algn="just">
              <a:buNone/>
            </a:pPr>
            <a:r>
              <a:rPr lang="uk-UA" sz="2100" dirty="0"/>
              <a:t>- вимоги щодо виплати додаткової грошової винагороди керуючому санацією або ліквідатору у частині 3 відсотків обсягу погашених вимог конкурсних кредиторів;</a:t>
            </a:r>
          </a:p>
          <a:p>
            <a:pPr marL="0" indent="0" algn="ctr">
              <a:buNone/>
            </a:pPr>
            <a:endParaRPr lang="uk-UA" sz="2100" dirty="0" smtClean="0"/>
          </a:p>
          <a:p>
            <a:pPr marL="0" indent="0" algn="ctr">
              <a:buNone/>
            </a:pPr>
            <a:r>
              <a:rPr lang="uk-UA" sz="2100" b="1" dirty="0" smtClean="0"/>
              <a:t>6</a:t>
            </a:r>
            <a:r>
              <a:rPr lang="uk-UA" sz="2100" b="1" dirty="0"/>
              <a:t>) у шосту чергу задовольняються інші вимоги.</a:t>
            </a:r>
          </a:p>
          <a:p>
            <a:pPr marL="0" indent="0" algn="ctr">
              <a:buNone/>
            </a:pPr>
            <a:endParaRPr lang="uk-UA"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164928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7500" lnSpcReduction="20000"/>
          </a:bodyPr>
          <a:lstStyle/>
          <a:p>
            <a:pPr marL="0" indent="0" algn="ctr">
              <a:buNone/>
            </a:pPr>
            <a:r>
              <a:rPr lang="uk-UA" sz="2100" b="1" dirty="0"/>
              <a:t>Ліквідаційна процедура розпочинається з моменту визнання боржника банкрутом, у разі неможливості відновити його платоспроможність або недосягнення домовленості про укладення мирової угоди.</a:t>
            </a:r>
          </a:p>
          <a:p>
            <a:pPr marL="0" indent="0" algn="ctr">
              <a:buNone/>
            </a:pPr>
            <a:endParaRPr lang="uk-UA" sz="2100" b="1" dirty="0" smtClean="0"/>
          </a:p>
          <a:p>
            <a:pPr marL="0" indent="0" algn="ctr">
              <a:buNone/>
            </a:pPr>
            <a:r>
              <a:rPr lang="uk-UA" sz="2100" b="1" dirty="0" smtClean="0"/>
              <a:t>Строк </a:t>
            </a:r>
            <a:r>
              <a:rPr lang="uk-UA" sz="2100" b="1" dirty="0"/>
              <a:t>ліквідаційної процедури не може перевищувати дванадцять місяців.</a:t>
            </a:r>
          </a:p>
          <a:p>
            <a:pPr marL="0" indent="0" algn="ctr">
              <a:buNone/>
            </a:pPr>
            <a:endParaRPr lang="uk-UA" sz="2100" b="1" dirty="0" smtClean="0"/>
          </a:p>
          <a:p>
            <a:pPr marL="0" indent="0" algn="ctr">
              <a:buNone/>
            </a:pPr>
            <a:r>
              <a:rPr lang="uk-UA" sz="2100" b="1" dirty="0" smtClean="0"/>
              <a:t>З </a:t>
            </a:r>
            <a:r>
              <a:rPr lang="uk-UA" sz="2100" b="1" dirty="0"/>
              <a:t>дня прийняття господарським судом постанови про визнання боржника банкрутом і початку ліквідаційної процедури:</a:t>
            </a:r>
          </a:p>
          <a:p>
            <a:pPr marL="0" indent="0" algn="just">
              <a:buNone/>
            </a:pPr>
            <a:r>
              <a:rPr lang="uk-UA" sz="2100" dirty="0"/>
              <a:t>- підприємницька діяльність банкрута завершується закінченням технологічного циклу з виготовлення продукції у разі можливості її продажу;</a:t>
            </a:r>
          </a:p>
          <a:p>
            <a:pPr marL="0" indent="0" algn="just">
              <a:buNone/>
            </a:pPr>
            <a:r>
              <a:rPr lang="uk-UA" sz="2100" dirty="0"/>
              <a:t>- строк виконання всіх грошових зобов'язань банкрута та зобов'язання щодо сплати податків і обов'язкових платежів вважається таким, що настав;</a:t>
            </a:r>
          </a:p>
          <a:p>
            <a:pPr marL="0" indent="0" algn="just">
              <a:buNone/>
            </a:pPr>
            <a:r>
              <a:rPr lang="uk-UA" sz="2100" dirty="0"/>
              <a:t>- припиняється нарахування неустойки (штрафу, пені), процентів та інших економічних санкцій по всіх видах заборгованості банкрута;</a:t>
            </a:r>
          </a:p>
          <a:p>
            <a:pPr marL="0" indent="0" algn="just">
              <a:buNone/>
            </a:pPr>
            <a:r>
              <a:rPr lang="uk-UA" sz="2100" dirty="0"/>
              <a:t>- відомості про фінансове становище банкрута перестають бути конфіденційними чи становити комерційну таємницю;</a:t>
            </a:r>
          </a:p>
          <a:p>
            <a:pPr marL="0" indent="0" algn="just">
              <a:buNone/>
            </a:pPr>
            <a:r>
              <a:rPr lang="uk-UA" sz="2100" dirty="0"/>
              <a:t>- укладання угод, пов'язаних з відчуженням майна банкрута чи передачею його майна третім особам, допускається в межах цієї процедури;</a:t>
            </a:r>
          </a:p>
          <a:p>
            <a:pPr marL="0" indent="0" algn="just">
              <a:buNone/>
            </a:pPr>
            <a:r>
              <a:rPr lang="uk-UA" sz="2100" dirty="0"/>
              <a:t>- скасовується арешт, накладений на майно банкрута, чи інші обмеження щодо розпорядження майном такого боржника, а накладення нових арештів або інших обмежень щодо розпорядження майном банкрута не допускається;</a:t>
            </a:r>
          </a:p>
          <a:p>
            <a:pPr marL="0" indent="0" algn="just">
              <a:buNone/>
            </a:pPr>
            <a:r>
              <a:rPr lang="uk-UA" sz="2100" dirty="0"/>
              <a:t>- вимоги за зобов'язаннями боржника, визнаного банкрутом, що виникли під час проведення процедур банкрутства, можуть пред'являтися тільки в межах ліквідаційної процедури;</a:t>
            </a:r>
          </a:p>
          <a:p>
            <a:pPr marL="0" indent="0" algn="just">
              <a:buNone/>
            </a:pPr>
            <a:r>
              <a:rPr lang="uk-UA" sz="2100" dirty="0"/>
              <a:t>- виконання зобов'язань боржника, визнаного банкрутом, здійснюється за правилами, встановленими законодавством про банкрутство.</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16969933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1937</Words>
  <Application>Microsoft Office PowerPoint</Application>
  <PresentationFormat>Экран (4:3)</PresentationFormat>
  <Paragraphs>145</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1. Загальна характеристика інституту банкрутства підприємств. 2. Розвиток інституту банкрутства в Україні. 3. Сутність процедури банкрутства. 4. Доарбітражне врегулювання господарських спорів. 5. Судове провадження справи про банкрутство. 6. Ліквідація підприємства – банкрута.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36</cp:revision>
  <dcterms:created xsi:type="dcterms:W3CDTF">2020-08-26T06:53:27Z</dcterms:created>
  <dcterms:modified xsi:type="dcterms:W3CDTF">2022-10-03T14:32:38Z</dcterms:modified>
</cp:coreProperties>
</file>