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7" r:id="rId3"/>
    <p:sldId id="268" r:id="rId4"/>
    <p:sldId id="258" r:id="rId5"/>
    <p:sldId id="257" r:id="rId6"/>
    <p:sldId id="265" r:id="rId7"/>
    <p:sldId id="266" r:id="rId8"/>
    <p:sldId id="259" r:id="rId9"/>
    <p:sldId id="269" r:id="rId10"/>
    <p:sldId id="260" r:id="rId11"/>
    <p:sldId id="261" r:id="rId12"/>
    <p:sldId id="270" r:id="rId13"/>
    <p:sldId id="262" r:id="rId14"/>
    <p:sldId id="263" r:id="rId15"/>
    <p:sldId id="271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2618554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8404" y="3564467"/>
            <a:ext cx="8637072" cy="1071095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2CC5E-B3DD-45A6-824C-6710EEF43ECC}" type="datetimeFigureOut">
              <a:rPr lang="uk-UA" smtClean="0"/>
              <a:t>04.09.2023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7124" y="329307"/>
            <a:ext cx="5943668" cy="309201"/>
          </a:xfrm>
        </p:spPr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24392" y="134930"/>
            <a:ext cx="811019" cy="503578"/>
          </a:xfrm>
        </p:spPr>
        <p:txBody>
          <a:bodyPr/>
          <a:lstStyle/>
          <a:p>
            <a:fld id="{248663B5-32E7-455A-B8FE-2972E3F33C86}" type="slidenum">
              <a:rPr lang="uk-UA" smtClean="0"/>
              <a:t>‹№›</a:t>
            </a:fld>
            <a:endParaRPr lang="uk-UA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15390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2CC5E-B3DD-45A6-824C-6710EEF43ECC}" type="datetimeFigureOut">
              <a:rPr lang="uk-UA" smtClean="0"/>
              <a:t>04.09.2023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663B5-32E7-455A-B8FE-2972E3F33C86}" type="slidenum">
              <a:rPr lang="uk-UA" smtClean="0"/>
              <a:t>‹№›</a:t>
            </a:fld>
            <a:endParaRPr lang="uk-UA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66591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4709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0270" y="798973"/>
            <a:ext cx="7828830" cy="4659889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2CC5E-B3DD-45A6-824C-6710EEF43ECC}" type="datetimeFigureOut">
              <a:rPr lang="uk-UA" smtClean="0"/>
              <a:t>04.09.2023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663B5-32E7-455A-B8FE-2972E3F33C86}" type="slidenum">
              <a:rPr lang="uk-UA" smtClean="0"/>
              <a:t>‹№›</a:t>
            </a:fld>
            <a:endParaRPr lang="uk-UA"/>
          </a:p>
        </p:txBody>
      </p:sp>
      <p:pic>
        <p:nvPicPr>
          <p:cNvPr id="17" name="Picture 16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59215" b="36435"/>
          <a:stretch/>
        </p:blipFill>
        <p:spPr>
          <a:xfrm rot="5400000">
            <a:off x="8642279" y="3046916"/>
            <a:ext cx="4663440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78600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3222CC5E-B3DD-45A6-824C-6710EEF43ECC}" type="datetimeFigureOut">
              <a:rPr lang="uk-UA" smtClean="0"/>
              <a:t>04.09.2023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663B5-32E7-455A-B8FE-2972E3F33C86}" type="slidenum">
              <a:rPr lang="uk-UA" smtClean="0"/>
              <a:t>‹№›</a:t>
            </a:fld>
            <a:endParaRPr lang="uk-UA"/>
          </a:p>
        </p:txBody>
      </p:sp>
      <p:pic>
        <p:nvPicPr>
          <p:cNvPr id="24" name="Picture 2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43534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7" y="1756129"/>
            <a:ext cx="8619060" cy="2050065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129166" y="3806195"/>
            <a:ext cx="861906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2CC5E-B3DD-45A6-824C-6710EEF43ECC}" type="datetimeFigureOut">
              <a:rPr lang="uk-UA" smtClean="0"/>
              <a:t>04.09.2023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663B5-32E7-455A-B8FE-2972E3F33C86}" type="slidenum">
              <a:rPr lang="uk-UA" smtClean="0"/>
              <a:t>‹№›</a:t>
            </a:fld>
            <a:endParaRPr lang="uk-UA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49603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052" y="958037"/>
            <a:ext cx="9605635" cy="1059305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9166" y="2165621"/>
            <a:ext cx="4645152" cy="3293852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606" y="2171769"/>
            <a:ext cx="4645152" cy="3287094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2CC5E-B3DD-45A6-824C-6710EEF43ECC}" type="datetimeFigureOut">
              <a:rPr lang="uk-UA" smtClean="0"/>
              <a:t>04.09.2023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663B5-32E7-455A-B8FE-2972E3F33C86}" type="slidenum">
              <a:rPr lang="uk-UA" smtClean="0"/>
              <a:t>‹№›</a:t>
            </a:fld>
            <a:endParaRPr lang="uk-UA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42734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6" y="953336"/>
            <a:ext cx="9607661" cy="1056319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2169727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9166" y="2974448"/>
            <a:ext cx="4645152" cy="2493876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337" y="2173181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337" y="2971669"/>
            <a:ext cx="4645152" cy="2487193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2CC5E-B3DD-45A6-824C-6710EEF43ECC}" type="datetimeFigureOut">
              <a:rPr lang="uk-UA" smtClean="0"/>
              <a:t>04.09.2023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663B5-32E7-455A-B8FE-2972E3F33C86}" type="slidenum">
              <a:rPr lang="uk-UA" smtClean="0"/>
              <a:t>‹№›</a:t>
            </a:fld>
            <a:endParaRPr lang="uk-UA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63423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2CC5E-B3DD-45A6-824C-6710EEF43ECC}" type="datetimeFigureOut">
              <a:rPr lang="uk-UA" smtClean="0"/>
              <a:t>04.09.2023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663B5-32E7-455A-B8FE-2972E3F33C86}" type="slidenum">
              <a:rPr lang="uk-UA" smtClean="0"/>
              <a:t>‹№›</a:t>
            </a:fld>
            <a:endParaRPr lang="uk-UA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31473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2CC5E-B3DD-45A6-824C-6710EEF43ECC}" type="datetimeFigureOut">
              <a:rPr lang="uk-UA" smtClean="0"/>
              <a:t>04.09.2023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663B5-32E7-455A-B8FE-2972E3F33C8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15989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291" y="952578"/>
            <a:ext cx="3275013" cy="2322176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3334" y="952578"/>
            <a:ext cx="6012470" cy="4505221"/>
          </a:xfrm>
        </p:spPr>
        <p:txBody>
          <a:bodyPr anchor="ctr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291" y="3274754"/>
            <a:ext cx="3275013" cy="2178918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2CC5E-B3DD-45A6-824C-6710EEF43ECC}" type="datetimeFigureOut">
              <a:rPr lang="uk-UA" smtClean="0"/>
              <a:t>04.09.2023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663B5-32E7-455A-B8FE-2972E3F33C86}" type="slidenum">
              <a:rPr lang="uk-UA" smtClean="0"/>
              <a:t>‹№›</a:t>
            </a:fld>
            <a:endParaRPr lang="uk-UA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89999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24" y="1129513"/>
            <a:ext cx="5854872" cy="192420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247" y="3053721"/>
            <a:ext cx="5846486" cy="209601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25300" y="5469856"/>
            <a:ext cx="5849605" cy="320123"/>
          </a:xfrm>
        </p:spPr>
        <p:txBody>
          <a:bodyPr/>
          <a:lstStyle>
            <a:lvl1pPr algn="l">
              <a:defRPr/>
            </a:lvl1pPr>
          </a:lstStyle>
          <a:p>
            <a:fld id="{3222CC5E-B3DD-45A6-824C-6710EEF43ECC}" type="datetimeFigureOut">
              <a:rPr lang="uk-UA" smtClean="0"/>
              <a:t>04.09.2023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300" y="318640"/>
            <a:ext cx="4877818" cy="320931"/>
          </a:xfrm>
        </p:spPr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76794" y="137408"/>
            <a:ext cx="811019" cy="503578"/>
          </a:xfrm>
        </p:spPr>
        <p:txBody>
          <a:bodyPr/>
          <a:lstStyle/>
          <a:p>
            <a:fld id="{248663B5-32E7-455A-B8FE-2972E3F33C86}" type="slidenum">
              <a:rPr lang="uk-UA" smtClean="0"/>
              <a:t>‹№›</a:t>
            </a:fld>
            <a:endParaRPr lang="uk-UA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t="474" r="48549" b="36564"/>
          <a:stretch/>
        </p:blipFill>
        <p:spPr>
          <a:xfrm>
            <a:off x="1125460" y="643464"/>
            <a:ext cx="5879592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57883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0" y="468769"/>
            <a:ext cx="12192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0270" y="2171769"/>
            <a:ext cx="9603275" cy="329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32830" y="330370"/>
            <a:ext cx="251539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22CC5E-B3DD-45A6-824C-6710EEF43ECC}" type="datetimeFigureOut">
              <a:rPr lang="uk-UA" smtClean="0"/>
              <a:t>04.09.2023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0270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18076" y="137408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248663B5-32E7-455A-B8FE-2972E3F33C8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68502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contently.com/2019/01/14/mid-range-blog-post/" TargetMode="External"/><Relationship Id="rId2" Type="http://schemas.openxmlformats.org/officeDocument/2006/relationships/hyperlink" Target="https://backlinko.com/content-stud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buffer.com/library/the-ideal-length-of-everything-online-according-to-science/" TargetMode="External"/><Relationship Id="rId5" Type="http://schemas.openxmlformats.org/officeDocument/2006/relationships/hyperlink" Target="https://contentmarketinginstitute.com/wp-content/uploads/2017/09/2018-b2b-research-final.pdf" TargetMode="External"/><Relationship Id="rId4" Type="http://schemas.openxmlformats.org/officeDocument/2006/relationships/hyperlink" Target="https://www.orbitmedia.com/blog/blogging-statistics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backlinko.com/content-study" TargetMode="External"/><Relationship Id="rId2" Type="http://schemas.openxmlformats.org/officeDocument/2006/relationships/hyperlink" Target="https://expresswriters.com/blogging-statistic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eferralrock.com/blog/guest-blogging-statistics/" TargetMode="External"/><Relationship Id="rId5" Type="http://schemas.openxmlformats.org/officeDocument/2006/relationships/hyperlink" Target="https://www.orbitmedia.com/blog/blogging-statistics/" TargetMode="External"/><Relationship Id="rId4" Type="http://schemas.openxmlformats.org/officeDocument/2006/relationships/hyperlink" Target="https://www.statista.com/statistics/487515/blog-posts-promoting-bloggers-us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ubspot.com/marketing-statistics" TargetMode="External"/><Relationship Id="rId2" Type="http://schemas.openxmlformats.org/officeDocument/2006/relationships/hyperlink" Target="https://trafficgenerationcafe.com/how-blogging-increases-lead-generation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orbitmedia.com/blog/blogging-statistics/" TargetMode="External"/><Relationship Id="rId4" Type="http://schemas.openxmlformats.org/officeDocument/2006/relationships/hyperlink" Target="https://www.jeffbullas.com/6-powerful-reasons-why-you-should-include-images-in-your-marketing-infographic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ubspot.com/marketing-statistics" TargetMode="External"/><Relationship Id="rId2" Type="http://schemas.openxmlformats.org/officeDocument/2006/relationships/hyperlink" Target="https://cxl.com/blog/5-characteristics-high-converting-headlines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ahrefs.com/blog/search-traffic-study/" TargetMode="External"/><Relationship Id="rId2" Type="http://schemas.openxmlformats.org/officeDocument/2006/relationships/hyperlink" Target="https://ahrefs.com/blog/how-long-does-it-take-to-rank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growthbadger.com/blog-statistics/" TargetMode="External"/><Relationship Id="rId4" Type="http://schemas.openxmlformats.org/officeDocument/2006/relationships/hyperlink" Target="https://www.orbitmedia.com/blog/blogging-statistics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optinmonster.com/blogging-statistics/" TargetMode="External"/><Relationship Id="rId2" Type="http://schemas.openxmlformats.org/officeDocument/2006/relationships/hyperlink" Target="https://www.orbitmedia.com/blog/blogging-statistic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opyblogger.com/magnetic-headlines/" TargetMode="External"/><Relationship Id="rId5" Type="http://schemas.openxmlformats.org/officeDocument/2006/relationships/hyperlink" Target="https://www.socialmediaexaminer.com/6-tips-for-writing-headlines-that-drive-traffic/" TargetMode="External"/><Relationship Id="rId4" Type="http://schemas.openxmlformats.org/officeDocument/2006/relationships/hyperlink" Target="https://www.omnicoreagency.com/digital-marketing-statistics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uk.wikipedia.org/w/index.php?title=%D0%99%D0%BE%D1%80%D0%BD_%D0%91%D0%B5%D1%80%D0%B3%D0%B5%D1%80&amp;action=edit&amp;redlink=1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rbitmedia.com/blog/blogging-statistics/" TargetMode="External"/><Relationship Id="rId2" Type="http://schemas.openxmlformats.org/officeDocument/2006/relationships/hyperlink" Target="https://www.rankiq.com/most-profitable-blog-niches-study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firstsiteguide.com/blogging-stats/" TargetMode="External"/><Relationship Id="rId4" Type="http://schemas.openxmlformats.org/officeDocument/2006/relationships/hyperlink" Target="https://expresswriters.com/blogging-statistics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growthbadger.com/blog-statistics/" TargetMode="External"/><Relationship Id="rId2" Type="http://schemas.openxmlformats.org/officeDocument/2006/relationships/hyperlink" Target="https://techjury.net/blog/how-many-blogs-are-there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rbitmedia.com/blog/blogging-statistics/" TargetMode="External"/><Relationship Id="rId2" Type="http://schemas.openxmlformats.org/officeDocument/2006/relationships/hyperlink" Target="https://www.rankiq.com/most-profitable-blog-niches-study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firstsiteguide.com/blogging-stats/" TargetMode="External"/><Relationship Id="rId4" Type="http://schemas.openxmlformats.org/officeDocument/2006/relationships/hyperlink" Target="https://expresswriters.com/blogging-statistics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growthbadger.com/blog-statistics/" TargetMode="External"/><Relationship Id="rId2" Type="http://schemas.openxmlformats.org/officeDocument/2006/relationships/hyperlink" Target="https://techjury.net/blog/how-many-blogs-are-there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ubspot.com/marketing-statistics" TargetMode="External"/><Relationship Id="rId2" Type="http://schemas.openxmlformats.org/officeDocument/2006/relationships/hyperlink" Target="https://www.socialmediatoday.com/news/the-benefits-of-blogging-20-stats-business-owners-need-to-know-infograph/511816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rbitmedia.com/blog/blogging-statistic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08EBD2-A066-4216-B28B-4A66F9FB534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>
                <a:solidFill>
                  <a:srgbClr val="00B050"/>
                </a:solidFill>
              </a:rPr>
              <a:t>Блоги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47D9D029-5A0F-4AA9-BEEA-C1268217584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англ. </a:t>
            </a:r>
            <a:r>
              <a:rPr lang="ru-RU" b="0" i="0" dirty="0" err="1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blog</a:t>
            </a:r>
            <a:r>
              <a:rPr lang="ru-RU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b="0" i="0" dirty="0" err="1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від</a:t>
            </a:r>
            <a:r>
              <a:rPr lang="ru-RU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web</a:t>
            </a:r>
            <a:r>
              <a:rPr lang="ru-RU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log</a:t>
            </a:r>
            <a:r>
              <a:rPr lang="ru-RU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 — «</a:t>
            </a:r>
            <a:r>
              <a:rPr lang="ru-RU" b="0" i="0" dirty="0" err="1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мережевий</a:t>
            </a:r>
            <a:r>
              <a:rPr lang="ru-RU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 журнал </a:t>
            </a:r>
            <a:r>
              <a:rPr lang="ru-RU" b="0" i="0" dirty="0" err="1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чи</a:t>
            </a:r>
            <a:r>
              <a:rPr lang="ru-RU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щоденник</a:t>
            </a:r>
            <a:r>
              <a:rPr lang="ru-RU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подій</a:t>
            </a:r>
            <a:r>
              <a:rPr lang="ru-RU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»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325690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210CF2-B774-486F-9321-F54CA61B8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rgbClr val="00B050"/>
                </a:solidFill>
              </a:rPr>
              <a:t>Ідеальний </a:t>
            </a:r>
            <a:r>
              <a:rPr lang="uk-UA" dirty="0" err="1">
                <a:solidFill>
                  <a:srgbClr val="00B050"/>
                </a:solidFill>
              </a:rPr>
              <a:t>блогерський</a:t>
            </a:r>
            <a:r>
              <a:rPr lang="uk-UA" dirty="0">
                <a:solidFill>
                  <a:srgbClr val="00B050"/>
                </a:solidFill>
              </a:rPr>
              <a:t> текст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9A814A8-7B78-4F6A-A8EC-2E627905BC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828800"/>
            <a:ext cx="9603275" cy="3637545"/>
          </a:xfrm>
        </p:spPr>
        <p:txBody>
          <a:bodyPr>
            <a:normAutofit fontScale="62500" lnSpcReduction="2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uk-UA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Довжина контенту 1000-2000 слів ( </a:t>
            </a:r>
            <a:r>
              <a:rPr lang="en-US" b="0" i="0" u="none" strike="noStrike" dirty="0" err="1">
                <a:solidFill>
                  <a:srgbClr val="282828"/>
                </a:solidFill>
                <a:effectLst/>
                <a:latin typeface="Roboto" panose="02000000000000000000" pitchFamily="2" charset="0"/>
                <a:hlinkClick r:id="rId2"/>
              </a:rPr>
              <a:t>Backlinko</a:t>
            </a:r>
            <a:r>
              <a:rPr lang="en-US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 , 2019)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75% </a:t>
            </a:r>
            <a:r>
              <a:rPr lang="uk-UA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людей вважають за краще читати статті обсягом менше 1000 слів, тільки 5% люблять читати великі статті обсягом понад 2000 слів ( </a:t>
            </a:r>
            <a:r>
              <a:rPr lang="en-US" b="0" i="0" u="none" strike="noStrike" dirty="0">
                <a:solidFill>
                  <a:srgbClr val="282828"/>
                </a:solidFill>
                <a:effectLst/>
                <a:latin typeface="Roboto" panose="02000000000000000000" pitchFamily="2" charset="0"/>
                <a:hlinkClick r:id="rId3"/>
              </a:rPr>
              <a:t>Contently</a:t>
            </a:r>
            <a:r>
              <a:rPr lang="en-US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 , 2019)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50% </a:t>
            </a:r>
            <a:r>
              <a:rPr lang="uk-UA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блогерів публікують контент щотижня ( </a:t>
            </a:r>
            <a:r>
              <a:rPr lang="en-US" b="0" i="0" u="none" strike="noStrike" dirty="0">
                <a:solidFill>
                  <a:srgbClr val="282828"/>
                </a:solidFill>
                <a:effectLst/>
                <a:latin typeface="Roboto" panose="02000000000000000000" pitchFamily="2" charset="0"/>
                <a:hlinkClick r:id="rId4"/>
              </a:rPr>
              <a:t>Orbit Media</a:t>
            </a:r>
            <a:r>
              <a:rPr lang="en-US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 , 2021)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uk-UA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Найчастіше блогери публікують статті обсягом 500-1000 слів ( </a:t>
            </a:r>
            <a:r>
              <a:rPr lang="en-US" b="0" i="0" u="none" strike="noStrike" dirty="0">
                <a:solidFill>
                  <a:srgbClr val="282828"/>
                </a:solidFill>
                <a:effectLst/>
                <a:latin typeface="Roboto" panose="02000000000000000000" pitchFamily="2" charset="0"/>
                <a:hlinkClick r:id="rId4"/>
              </a:rPr>
              <a:t>Orbit Media</a:t>
            </a:r>
            <a:r>
              <a:rPr lang="en-US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 , 2021)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uk-UA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Статті обсягом понад 1000 слів отримують більше зворотних посилань із сайтів та соціальних мереж ( </a:t>
            </a:r>
            <a:r>
              <a:rPr lang="en-US" b="0" i="0" u="none" strike="noStrike" dirty="0">
                <a:solidFill>
                  <a:srgbClr val="282828"/>
                </a:solidFill>
                <a:effectLst/>
                <a:latin typeface="Roboto" panose="02000000000000000000" pitchFamily="2" charset="0"/>
                <a:hlinkClick r:id="rId4"/>
              </a:rPr>
              <a:t>Orbit Media</a:t>
            </a:r>
            <a:r>
              <a:rPr lang="en-US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 , 2021)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70% </a:t>
            </a:r>
            <a:r>
              <a:rPr lang="uk-UA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маркетологів вважають за краще створювати якісний контент, тоді, як раніше, намагалися створити якнайбільше контенту ( </a:t>
            </a:r>
            <a:r>
              <a:rPr lang="en-US" b="0" i="0" u="none" strike="noStrike" dirty="0">
                <a:solidFill>
                  <a:srgbClr val="282828"/>
                </a:solidFill>
                <a:effectLst/>
                <a:latin typeface="Roboto" panose="02000000000000000000" pitchFamily="2" charset="0"/>
                <a:hlinkClick r:id="rId5"/>
              </a:rPr>
              <a:t>CMI</a:t>
            </a:r>
            <a:r>
              <a:rPr lang="en-US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 , 2018)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7 </a:t>
            </a:r>
            <a:r>
              <a:rPr lang="uk-UA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хвилин – комфортний час читання статті у блозі (це 1600 слів у тексті або 7 хвилин у відеоролику) ( </a:t>
            </a:r>
            <a:r>
              <a:rPr lang="en-US" b="0" i="0" u="none" strike="noStrike" dirty="0">
                <a:solidFill>
                  <a:srgbClr val="282828"/>
                </a:solidFill>
                <a:effectLst/>
                <a:latin typeface="Roboto" panose="02000000000000000000" pitchFamily="2" charset="0"/>
                <a:hlinkClick r:id="rId6"/>
              </a:rPr>
              <a:t>Buffer</a:t>
            </a:r>
            <a:r>
              <a:rPr lang="en-US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 , 2022)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uk-UA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Статті обсягом понад 3000 слів отримують на 77,2% більше зворотних посилань, ніж статті обсягом менше 1000 слів ( </a:t>
            </a:r>
            <a:r>
              <a:rPr lang="en-US" b="0" i="0" u="none" strike="noStrike" dirty="0" err="1">
                <a:solidFill>
                  <a:srgbClr val="282828"/>
                </a:solidFill>
                <a:effectLst/>
                <a:latin typeface="Roboto" panose="02000000000000000000" pitchFamily="2" charset="0"/>
                <a:hlinkClick r:id="rId2"/>
              </a:rPr>
              <a:t>Backlinko</a:t>
            </a:r>
            <a:r>
              <a:rPr lang="en-US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 , 2019).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533586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BB8005-BA08-4E07-A812-188507C85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rgbClr val="00B050"/>
                </a:solidFill>
              </a:rPr>
              <a:t>Покращуємо блог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2F36DD5-9F98-4780-B73B-0B4E328826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614196"/>
            <a:ext cx="9603275" cy="3852149"/>
          </a:xfrm>
        </p:spPr>
        <p:txBody>
          <a:bodyPr>
            <a:normAutofit fontScale="77500" lnSpcReduction="2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uk-UA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Статті обсягом 3000 слів отримують у 3 рази більше трафіку, у 4 рази більше посилань у соцмережах та у 3,5 рази більше зворотних посилань з інших сайтів ( </a:t>
            </a:r>
            <a:r>
              <a:rPr lang="en-US" b="0" i="0" u="none" strike="noStrike" dirty="0">
                <a:solidFill>
                  <a:srgbClr val="282828"/>
                </a:solidFill>
                <a:effectLst/>
                <a:latin typeface="Roboto" panose="02000000000000000000" pitchFamily="2" charset="0"/>
                <a:hlinkClick r:id="rId2"/>
              </a:rPr>
              <a:t>Express Writers</a:t>
            </a:r>
            <a:r>
              <a:rPr lang="en-US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 , 2020)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Заголовки довжиною 14-17 слів генерують на 76,7% більше посилань у соцмережах, ніж короткі заголовки ( </a:t>
            </a:r>
            <a:r>
              <a:rPr lang="en-US" b="0" i="0" u="none" strike="noStrike" dirty="0" err="1">
                <a:solidFill>
                  <a:srgbClr val="282828"/>
                </a:solidFill>
                <a:effectLst/>
                <a:latin typeface="Roboto" panose="02000000000000000000" pitchFamily="2" charset="0"/>
                <a:hlinkClick r:id="rId3"/>
              </a:rPr>
              <a:t>Backlinko</a:t>
            </a:r>
            <a:r>
              <a:rPr lang="en-US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 , 2019)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97% </a:t>
            </a:r>
            <a:r>
              <a:rPr lang="uk-UA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блогерів просувають свої статті через соцмережі, 66% використовують для просування розсилку поштою ( </a:t>
            </a:r>
            <a:r>
              <a:rPr lang="en-US" b="0" i="0" u="none" strike="noStrike" dirty="0">
                <a:solidFill>
                  <a:srgbClr val="282828"/>
                </a:solidFill>
                <a:effectLst/>
                <a:latin typeface="Roboto" panose="02000000000000000000" pitchFamily="2" charset="0"/>
                <a:hlinkClick r:id="rId4"/>
              </a:rPr>
              <a:t>Statista</a:t>
            </a:r>
            <a:r>
              <a:rPr lang="en-US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 , 2021)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Блогери, які співпрацюють з відомими людьми або експертами, отримують більше трафіку ( </a:t>
            </a:r>
            <a:r>
              <a:rPr lang="en-US" b="0" i="0" u="none" strike="noStrike" dirty="0">
                <a:solidFill>
                  <a:srgbClr val="282828"/>
                </a:solidFill>
                <a:effectLst/>
                <a:latin typeface="Roboto" panose="02000000000000000000" pitchFamily="2" charset="0"/>
                <a:hlinkClick r:id="rId5"/>
              </a:rPr>
              <a:t>Orbit Media</a:t>
            </a:r>
            <a:r>
              <a:rPr lang="en-US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 , 2021)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Кращого дня для публікації нового контенту не існує ( </a:t>
            </a:r>
            <a:r>
              <a:rPr lang="en-US" b="0" i="0" u="none" strike="noStrike" dirty="0" err="1">
                <a:solidFill>
                  <a:srgbClr val="282828"/>
                </a:solidFill>
                <a:effectLst/>
                <a:latin typeface="Roboto" panose="02000000000000000000" pitchFamily="2" charset="0"/>
                <a:hlinkClick r:id="rId3"/>
              </a:rPr>
              <a:t>Backlinko</a:t>
            </a:r>
            <a:r>
              <a:rPr lang="en-US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 , 2019)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60% </a:t>
            </a:r>
            <a:r>
              <a:rPr lang="uk-UA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блогерів публікують від 1 до 5 гостьових постів на місяць ( </a:t>
            </a:r>
            <a:r>
              <a:rPr lang="en-US" b="0" i="0" u="none" strike="noStrike" dirty="0">
                <a:solidFill>
                  <a:srgbClr val="282828"/>
                </a:solidFill>
                <a:effectLst/>
                <a:latin typeface="Roboto" panose="02000000000000000000" pitchFamily="2" charset="0"/>
                <a:hlinkClick r:id="rId6"/>
              </a:rPr>
              <a:t>Referral Rock</a:t>
            </a:r>
            <a:r>
              <a:rPr lang="en-US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 , 2021).</a:t>
            </a:r>
          </a:p>
          <a:p>
            <a:pPr marL="0" indent="0">
              <a:buNone/>
            </a:pPr>
            <a:br>
              <a:rPr lang="en-US" dirty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454910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7CFF518-022C-4BA1-B184-5C1862F47F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371600"/>
            <a:ext cx="9603275" cy="4094745"/>
          </a:xfrm>
        </p:spPr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uk-UA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24-51 стаття збільшують трафік блогу до 30% ( </a:t>
            </a:r>
            <a:r>
              <a:rPr lang="en-US" b="0" i="0" u="none" strike="noStrike" dirty="0">
                <a:solidFill>
                  <a:srgbClr val="282828"/>
                </a:solidFill>
                <a:effectLst/>
                <a:latin typeface="Roboto" panose="02000000000000000000" pitchFamily="2" charset="0"/>
                <a:hlinkClick r:id="rId2"/>
              </a:rPr>
              <a:t>Traffic Generation Cafe</a:t>
            </a:r>
            <a:r>
              <a:rPr lang="en-US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 , 2020)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Щороку відвідуваність 10% статей у блозі зростає ( </a:t>
            </a:r>
            <a:r>
              <a:rPr lang="en-US" b="0" i="0" u="none" strike="noStrike" dirty="0">
                <a:solidFill>
                  <a:srgbClr val="282828"/>
                </a:solidFill>
                <a:effectLst/>
                <a:latin typeface="Roboto" panose="02000000000000000000" pitchFamily="2" charset="0"/>
                <a:hlinkClick r:id="rId3"/>
              </a:rPr>
              <a:t>HubSpot</a:t>
            </a:r>
            <a:r>
              <a:rPr lang="en-US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 , 2022)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Статті із зображеннями отримують на 94% більше переглядів ( </a:t>
            </a:r>
            <a:r>
              <a:rPr lang="en-US" b="0" i="0" u="none" strike="noStrike" dirty="0">
                <a:solidFill>
                  <a:srgbClr val="282828"/>
                </a:solidFill>
                <a:effectLst/>
                <a:latin typeface="Roboto" panose="02000000000000000000" pitchFamily="2" charset="0"/>
                <a:hlinkClick r:id="rId4"/>
              </a:rPr>
              <a:t>Jeff Bullas</a:t>
            </a:r>
            <a:r>
              <a:rPr lang="en-US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 , 2017)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Більшість блогерів додають 2-3 зображення до статті ( </a:t>
            </a:r>
            <a:r>
              <a:rPr lang="en-US" b="0" i="0" u="none" strike="noStrike" dirty="0">
                <a:solidFill>
                  <a:srgbClr val="282828"/>
                </a:solidFill>
                <a:effectLst/>
                <a:latin typeface="Roboto" panose="02000000000000000000" pitchFamily="2" charset="0"/>
                <a:hlinkClick r:id="rId5"/>
              </a:rPr>
              <a:t>Orbit Media</a:t>
            </a:r>
            <a:r>
              <a:rPr lang="en-US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 , 2021)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Блогери, які публікують одну статтю на тиждень, отримують у 2,5 рази більше трафіку, ніж блогери, які публікуються один раз на місяць ( </a:t>
            </a:r>
            <a:r>
              <a:rPr lang="en-US" b="0" i="0" u="none" strike="noStrike" dirty="0">
                <a:solidFill>
                  <a:srgbClr val="282828"/>
                </a:solidFill>
                <a:effectLst/>
                <a:latin typeface="Roboto" panose="02000000000000000000" pitchFamily="2" charset="0"/>
                <a:hlinkClick r:id="rId5"/>
              </a:rPr>
              <a:t>Orbit Media</a:t>
            </a:r>
            <a:r>
              <a:rPr lang="en-US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 , 2021)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599574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E1F6E0-5E19-459E-9AE1-B5EABB561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rgbClr val="00B050"/>
                </a:solidFill>
              </a:rPr>
              <a:t>Крутий заголовок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2973284-944E-4BF9-9C95-B5110A2D07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763486"/>
            <a:ext cx="9603275" cy="3702859"/>
          </a:xfrm>
        </p:spPr>
        <p:txBody>
          <a:bodyPr>
            <a:normAutofit fontScale="92500" lnSpcReduction="2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Заголовки з числами – </a:t>
            </a:r>
            <a:r>
              <a:rPr lang="ru-RU" b="1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36%</a:t>
            </a:r>
            <a:endParaRPr lang="ru-RU" b="0" i="0" dirty="0">
              <a:solidFill>
                <a:srgbClr val="282828"/>
              </a:solidFill>
              <a:effectLst/>
              <a:latin typeface="Roboto" panose="02000000000000000000" pitchFamily="2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Заголовки </a:t>
            </a:r>
            <a:r>
              <a:rPr lang="ru-RU" b="0" i="0" dirty="0" err="1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адресовані</a:t>
            </a:r>
            <a:r>
              <a:rPr lang="ru-RU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читачам</a:t>
            </a:r>
            <a:r>
              <a:rPr lang="ru-RU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 (</a:t>
            </a:r>
            <a:r>
              <a:rPr lang="ru-RU" b="0" i="0" dirty="0" err="1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наприклад</a:t>
            </a:r>
            <a:r>
              <a:rPr lang="ru-RU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, де є слово “Ви”) – </a:t>
            </a:r>
            <a:r>
              <a:rPr lang="ru-RU" b="1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21%</a:t>
            </a:r>
            <a:endParaRPr lang="ru-RU" b="0" i="0" dirty="0">
              <a:solidFill>
                <a:srgbClr val="282828"/>
              </a:solidFill>
              <a:effectLst/>
              <a:latin typeface="Roboto" panose="02000000000000000000" pitchFamily="2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Заголовки на тему "Як </a:t>
            </a:r>
            <a:r>
              <a:rPr lang="ru-RU" b="0" i="0" dirty="0" err="1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це</a:t>
            </a:r>
            <a:r>
              <a:rPr lang="ru-RU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зробити</a:t>
            </a:r>
            <a:r>
              <a:rPr lang="ru-RU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" - </a:t>
            </a:r>
            <a:r>
              <a:rPr lang="ru-RU" b="1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17%</a:t>
            </a:r>
            <a:endParaRPr lang="ru-RU" b="0" i="0" dirty="0">
              <a:solidFill>
                <a:srgbClr val="282828"/>
              </a:solidFill>
              <a:effectLst/>
              <a:latin typeface="Roboto" panose="02000000000000000000" pitchFamily="2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0" i="0" dirty="0" err="1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Звичайні</a:t>
            </a:r>
            <a:r>
              <a:rPr lang="ru-RU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 заголовки (</a:t>
            </a:r>
            <a:r>
              <a:rPr lang="ru-RU" b="0" i="0" dirty="0" err="1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наприклад</a:t>
            </a:r>
            <a:r>
              <a:rPr lang="ru-RU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, “</a:t>
            </a:r>
            <a:r>
              <a:rPr lang="ru-RU" b="0" i="0" dirty="0" err="1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Цікаві</a:t>
            </a:r>
            <a:r>
              <a:rPr lang="ru-RU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факти</a:t>
            </a:r>
            <a:r>
              <a:rPr lang="ru-RU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 про </a:t>
            </a:r>
            <a:r>
              <a:rPr lang="ru-RU" b="0" i="0" dirty="0" err="1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собачі</a:t>
            </a:r>
            <a:r>
              <a:rPr lang="ru-RU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іграшки</a:t>
            </a:r>
            <a:r>
              <a:rPr lang="ru-RU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”) – </a:t>
            </a:r>
            <a:r>
              <a:rPr lang="ru-RU" b="1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15%</a:t>
            </a:r>
            <a:endParaRPr lang="ru-RU" b="0" i="0" dirty="0">
              <a:solidFill>
                <a:srgbClr val="282828"/>
              </a:solidFill>
              <a:effectLst/>
              <a:latin typeface="Roboto" panose="02000000000000000000" pitchFamily="2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Заголовки, </a:t>
            </a:r>
            <a:r>
              <a:rPr lang="ru-RU" b="0" i="0" dirty="0" err="1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які</a:t>
            </a:r>
            <a:r>
              <a:rPr lang="ru-RU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 є </a:t>
            </a:r>
            <a:r>
              <a:rPr lang="ru-RU" b="0" i="0" dirty="0" err="1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питанням</a:t>
            </a:r>
            <a:r>
              <a:rPr lang="ru-RU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 – </a:t>
            </a:r>
            <a:r>
              <a:rPr lang="ru-RU" b="1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11% </a:t>
            </a:r>
            <a:r>
              <a:rPr lang="ru-RU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.</a:t>
            </a:r>
          </a:p>
          <a:p>
            <a:pPr marL="0" indent="0">
              <a:buNone/>
            </a:pPr>
            <a:endParaRPr lang="uk-UA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uk-UA" dirty="0">
                <a:solidFill>
                  <a:srgbClr val="282828"/>
                </a:solidFill>
                <a:latin typeface="Roboto" panose="02000000000000000000" pitchFamily="2" charset="0"/>
              </a:rPr>
              <a:t>Патогенні </a:t>
            </a:r>
            <a:r>
              <a:rPr lang="uk-UA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заголовки (гірший, ніколи) працюють на 60% краще, ніж позитивні (кращий, завжди) ( </a:t>
            </a:r>
            <a:r>
              <a:rPr lang="en-US" b="0" i="0" u="none" strike="noStrike" dirty="0">
                <a:solidFill>
                  <a:srgbClr val="282828"/>
                </a:solidFill>
                <a:effectLst/>
                <a:latin typeface="Roboto" panose="02000000000000000000" pitchFamily="2" charset="0"/>
                <a:hlinkClick r:id="rId2"/>
              </a:rPr>
              <a:t>CXL</a:t>
            </a:r>
            <a:r>
              <a:rPr lang="en-US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 , 2020)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Заголовки від 6 до 13 слів приваблюють найбільше трафіку ( </a:t>
            </a:r>
            <a:r>
              <a:rPr lang="en-US" b="0" i="0" u="none" strike="noStrike" dirty="0">
                <a:solidFill>
                  <a:srgbClr val="282828"/>
                </a:solidFill>
                <a:effectLst/>
                <a:latin typeface="Roboto" panose="02000000000000000000" pitchFamily="2" charset="0"/>
                <a:hlinkClick r:id="rId3"/>
              </a:rPr>
              <a:t>HubSpot</a:t>
            </a:r>
            <a:r>
              <a:rPr lang="en-US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 , 2022)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821554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C85EF8-8DBF-42C2-AF99-3C9EFBC3E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270" y="953325"/>
            <a:ext cx="9603275" cy="847484"/>
          </a:xfrm>
        </p:spPr>
        <p:txBody>
          <a:bodyPr/>
          <a:lstStyle/>
          <a:p>
            <a:r>
              <a:rPr lang="uk-UA" dirty="0">
                <a:solidFill>
                  <a:srgbClr val="00B050"/>
                </a:solidFill>
              </a:rPr>
              <a:t>Збільшуємо трафік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801611D-B47A-46F7-B69F-40F9449B8D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670180"/>
            <a:ext cx="9603275" cy="3796165"/>
          </a:xfrm>
        </p:spPr>
        <p:txBody>
          <a:bodyPr>
            <a:normAutofit fontScale="55000" lnSpcReduction="2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uk-UA" sz="35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Тільки 5,7% нових сторінок потрапляють у ТОП-10 результатів пошуку протягом одного року хоча б за одним ключовим словом ( </a:t>
            </a:r>
            <a:r>
              <a:rPr lang="en-US" sz="3500" b="0" i="0" u="none" strike="noStrike" dirty="0" err="1">
                <a:effectLst/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Ahrefs</a:t>
            </a:r>
            <a:r>
              <a:rPr lang="en-US" sz="35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, 2017)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sz="35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Чим більше зворотних посилань отримує сторінка, тим більше органічного трафіку вона отримує від </a:t>
            </a:r>
            <a:r>
              <a:rPr lang="en-US" sz="35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Google ( </a:t>
            </a:r>
            <a:r>
              <a:rPr lang="en-US" sz="3500" b="0" i="0" u="none" strike="noStrike" dirty="0" err="1">
                <a:effectLst/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Ahrefs</a:t>
            </a:r>
            <a:r>
              <a:rPr lang="en-US" sz="35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, 2020)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35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71% </a:t>
            </a:r>
            <a:r>
              <a:rPr lang="uk-UA" sz="35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блогерів вважають </a:t>
            </a:r>
            <a:r>
              <a:rPr lang="en-US" sz="35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SEO </a:t>
            </a:r>
            <a:r>
              <a:rPr lang="uk-UA" sz="35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головним джерелом трафіку ( </a:t>
            </a:r>
            <a:r>
              <a:rPr lang="en-US" sz="3500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Orbit Media</a:t>
            </a:r>
            <a:r>
              <a:rPr lang="en-US" sz="35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, 2021)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35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85% </a:t>
            </a:r>
            <a:r>
              <a:rPr lang="uk-UA" sz="35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блогерів займаються дослідженням ключових слів ( </a:t>
            </a:r>
            <a:r>
              <a:rPr lang="en-US" sz="3500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Orbit Media</a:t>
            </a:r>
            <a:r>
              <a:rPr lang="en-US" sz="35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, 2021)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sz="35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Блогери, що заробляють більше 50 000 </a:t>
            </a:r>
            <a:r>
              <a:rPr lang="en-US" sz="35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USD </a:t>
            </a:r>
            <a:r>
              <a:rPr lang="uk-UA" sz="35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на рік, як правило, приділяють багато уваги </a:t>
            </a:r>
            <a:r>
              <a:rPr lang="en-US" sz="35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SEO </a:t>
            </a:r>
            <a:r>
              <a:rPr lang="uk-UA" sz="35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і в 4,3 рази частіше досліджують ключові слова ( </a:t>
            </a:r>
            <a:r>
              <a:rPr lang="en-US" sz="3500" b="0" i="0" u="none" strike="noStrike" dirty="0" err="1">
                <a:effectLst/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GrowthBadger</a:t>
            </a:r>
            <a:r>
              <a:rPr lang="en-US" sz="35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, 2020)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35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71% </a:t>
            </a:r>
            <a:r>
              <a:rPr lang="uk-UA" sz="35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блогерів переписують старий контент ( </a:t>
            </a:r>
            <a:r>
              <a:rPr lang="en-US" sz="3500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Orbit Media</a:t>
            </a:r>
            <a:r>
              <a:rPr lang="en-US" sz="35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, 2021)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764730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F6647A3-7FDF-483B-A4A6-EF93D71D22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567543"/>
            <a:ext cx="9603275" cy="3898802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uk-UA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Близько 50% блогерів не займаються </a:t>
            </a:r>
            <a:r>
              <a:rPr lang="en-US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SEO ( </a:t>
            </a:r>
            <a:r>
              <a:rPr lang="en-US" sz="2000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Orbit Media</a:t>
            </a:r>
            <a:r>
              <a:rPr lang="en-US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, 2021)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20% </a:t>
            </a:r>
            <a:r>
              <a:rPr lang="uk-UA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блогерів повідомляють, що отримати трафік від </a:t>
            </a:r>
            <a:r>
              <a:rPr lang="en-US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Google </a:t>
            </a:r>
            <a:r>
              <a:rPr lang="uk-UA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стало складніше ( </a:t>
            </a:r>
            <a:r>
              <a:rPr lang="en-US" sz="2000" b="0" i="0" u="none" strike="noStrike" dirty="0" err="1">
                <a:solidFill>
                  <a:srgbClr val="5977C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Optin</a:t>
            </a:r>
            <a:r>
              <a:rPr lang="en-US" sz="2000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Monster</a:t>
            </a:r>
            <a:r>
              <a:rPr lang="en-US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, 2022)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Якісний контент може збільшити трафік блогу на 2000% ( </a:t>
            </a:r>
            <a:r>
              <a:rPr lang="en-US" sz="2000" b="0" i="0" u="none" strike="noStrike" dirty="0" err="1">
                <a:effectLst/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Omnicore</a:t>
            </a:r>
            <a:r>
              <a:rPr lang="en-US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, 2022)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sz="2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Відеоконтент</a:t>
            </a:r>
            <a:r>
              <a:rPr lang="uk-UA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на 50% підвищує шанси отримати трафік з пошуку ( </a:t>
            </a:r>
            <a:r>
              <a:rPr lang="en-US" sz="2000" b="0" i="0" u="none" strike="noStrike" dirty="0" err="1">
                <a:effectLst/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Omnicore</a:t>
            </a:r>
            <a:r>
              <a:rPr lang="en-US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, 2022)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97% </a:t>
            </a:r>
            <a:r>
              <a:rPr lang="uk-UA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блогерів стверджують, що соціальні мережі допомагають їм збільшити трафік блогу ( </a:t>
            </a:r>
            <a:r>
              <a:rPr lang="en-US" sz="2000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Social Media Examiner</a:t>
            </a:r>
            <a:r>
              <a:rPr lang="en-US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, 2015)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У середньому 8 із 10 осіб прочитають заголовок, але тільки 2 з 10 продовжать читання статті ( </a:t>
            </a:r>
            <a:r>
              <a:rPr lang="en-US" sz="2000" b="0" i="0" u="none" strike="noStrike" dirty="0" err="1">
                <a:effectLst/>
                <a:latin typeface="Arial" panose="020B0604020202020204" pitchFamily="34" charset="0"/>
                <a:cs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Copyblogger</a:t>
            </a:r>
            <a:r>
              <a:rPr lang="en-US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, 2022).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75923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590E69-7A35-482A-91E0-C273508156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270" y="830425"/>
            <a:ext cx="9603275" cy="634482"/>
          </a:xfrm>
        </p:spPr>
        <p:txBody>
          <a:bodyPr/>
          <a:lstStyle/>
          <a:p>
            <a:r>
              <a:rPr lang="uk-UA" dirty="0">
                <a:solidFill>
                  <a:srgbClr val="00B050"/>
                </a:solidFill>
              </a:rPr>
              <a:t>Хто ж і що перше?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7B34339-5759-4FA7-B1A6-A63B4A5BC3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464906"/>
            <a:ext cx="9603275" cy="4001439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uk-UA" sz="2900" b="0" i="0" dirty="0">
                <a:effectLst/>
                <a:latin typeface="Arial" panose="020B0604020202020204" pitchFamily="34" charset="0"/>
              </a:rPr>
              <a:t>За версією газети </a:t>
            </a:r>
            <a:r>
              <a:rPr lang="en-US" sz="2900" b="0" dirty="0">
                <a:effectLst/>
                <a:latin typeface="Arial" panose="020B0604020202020204" pitchFamily="34" charset="0"/>
              </a:rPr>
              <a:t>Washington Profile, </a:t>
            </a:r>
            <a:r>
              <a:rPr lang="uk-UA" sz="2900" b="0" i="0" dirty="0">
                <a:effectLst/>
                <a:latin typeface="Arial" panose="020B0604020202020204" pitchFamily="34" charset="0"/>
              </a:rPr>
              <a:t>першим блогом вважають сторінку </a:t>
            </a:r>
            <a:r>
              <a:rPr lang="uk-UA" sz="2900" b="0" i="0" strike="noStrike" dirty="0">
                <a:effectLst/>
                <a:latin typeface="Arial" panose="020B0604020202020204" pitchFamily="34" charset="0"/>
              </a:rPr>
              <a:t>Тіма </a:t>
            </a:r>
            <a:r>
              <a:rPr lang="uk-UA" sz="2900" b="0" i="0" strike="noStrike" dirty="0" err="1">
                <a:effectLst/>
                <a:latin typeface="Arial" panose="020B0604020202020204" pitchFamily="34" charset="0"/>
              </a:rPr>
              <a:t>Бернерса</a:t>
            </a:r>
            <a:r>
              <a:rPr lang="uk-UA" sz="2900" b="0" i="0" strike="noStrike" dirty="0">
                <a:effectLst/>
                <a:latin typeface="Arial" panose="020B0604020202020204" pitchFamily="34" charset="0"/>
              </a:rPr>
              <a:t>-Лі</a:t>
            </a:r>
            <a:r>
              <a:rPr lang="uk-UA" sz="2900" b="0" i="0" dirty="0">
                <a:effectLst/>
                <a:latin typeface="Arial" panose="020B0604020202020204" pitchFamily="34" charset="0"/>
              </a:rPr>
              <a:t>, де він, починаючи з 1992 року, публікував новинну стрічку. </a:t>
            </a:r>
          </a:p>
          <a:p>
            <a:pPr algn="just"/>
            <a:r>
              <a:rPr lang="uk-UA" sz="2900" b="0" i="0" dirty="0">
                <a:effectLst/>
                <a:latin typeface="Arial" panose="020B0604020202020204" pitchFamily="34" charset="0"/>
              </a:rPr>
              <a:t>Влітку 1996 року автор одного з перших онлайн-щоденників </a:t>
            </a:r>
            <a:r>
              <a:rPr lang="uk-UA" sz="2900" b="0" i="0" strike="noStrike" dirty="0">
                <a:effectLst/>
                <a:latin typeface="Arial" panose="020B0604020202020204" pitchFamily="34" charset="0"/>
              </a:rPr>
              <a:t>Джастін </a:t>
            </a:r>
            <a:r>
              <a:rPr lang="uk-UA" sz="2900" b="0" i="0" strike="noStrike" dirty="0" err="1">
                <a:effectLst/>
                <a:latin typeface="Arial" panose="020B0604020202020204" pitchFamily="34" charset="0"/>
              </a:rPr>
              <a:t>Голл</a:t>
            </a:r>
            <a:r>
              <a:rPr lang="en-US" sz="2900" b="0" i="0" dirty="0">
                <a:effectLst/>
                <a:latin typeface="Arial" panose="020B0604020202020204" pitchFamily="34" charset="0"/>
              </a:rPr>
              <a:t> </a:t>
            </a:r>
            <a:r>
              <a:rPr lang="uk-UA" sz="2900" b="0" i="0" dirty="0">
                <a:effectLst/>
                <a:latin typeface="Arial" panose="020B0604020202020204" pitchFamily="34" charset="0"/>
              </a:rPr>
              <a:t>написав у своєму щоденнику що в обмін на місце для ночівлі навчить створювати </a:t>
            </a:r>
            <a:r>
              <a:rPr lang="uk-UA" sz="2900" b="0" i="0" dirty="0" err="1">
                <a:effectLst/>
                <a:latin typeface="Arial" panose="020B0604020202020204" pitchFamily="34" charset="0"/>
              </a:rPr>
              <a:t>вебсторінки</a:t>
            </a:r>
            <a:r>
              <a:rPr lang="uk-UA" sz="2900" b="0" i="0" dirty="0">
                <a:effectLst/>
                <a:latin typeface="Arial" panose="020B0604020202020204" pitchFamily="34" charset="0"/>
              </a:rPr>
              <a:t>, і вирушив в подорож США.</a:t>
            </a:r>
          </a:p>
          <a:p>
            <a:pPr algn="just"/>
            <a:r>
              <a:rPr lang="uk-UA" sz="2900" b="0" i="0" dirty="0">
                <a:effectLst/>
                <a:latin typeface="Arial" panose="020B0604020202020204" pitchFamily="34" charset="0"/>
              </a:rPr>
              <a:t>Вперше термін «</a:t>
            </a:r>
            <a:r>
              <a:rPr lang="uk-UA" sz="2900" b="0" i="0" dirty="0" err="1">
                <a:effectLst/>
                <a:latin typeface="Arial" panose="020B0604020202020204" pitchFamily="34" charset="0"/>
              </a:rPr>
              <a:t>веблог</a:t>
            </a:r>
            <a:r>
              <a:rPr lang="uk-UA" sz="2900" b="0" i="0" dirty="0">
                <a:effectLst/>
                <a:latin typeface="Arial" panose="020B0604020202020204" pitchFamily="34" charset="0"/>
              </a:rPr>
              <a:t>» у 1997 використав блогер </a:t>
            </a:r>
            <a:r>
              <a:rPr lang="uk-UA" sz="2900" b="0" i="0" strike="noStrike" dirty="0" err="1">
                <a:effectLst/>
                <a:latin typeface="Arial" panose="020B0604020202020204" pitchFamily="34" charset="0"/>
                <a:hlinkClick r:id="rId2" tooltip="Йорн Бергер (ще не написана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Йорн</a:t>
            </a:r>
            <a:r>
              <a:rPr lang="uk-UA" sz="2900" b="0" i="0" strike="noStrike" dirty="0">
                <a:effectLst/>
                <a:latin typeface="Arial" panose="020B0604020202020204" pitchFamily="34" charset="0"/>
                <a:hlinkClick r:id="rId2" tooltip="Йорн Бергер (ще не написана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uk-UA" sz="2900" b="0" i="0" strike="noStrike" dirty="0" err="1">
                <a:effectLst/>
                <a:latin typeface="Arial" panose="020B0604020202020204" pitchFamily="34" charset="0"/>
                <a:hlinkClick r:id="rId2" tooltip="Йорн Бергер (ще не написана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Бергер</a:t>
            </a:r>
            <a:r>
              <a:rPr lang="en-US" sz="2900" b="0" i="0" dirty="0">
                <a:effectLst/>
                <a:latin typeface="Arial" panose="020B0604020202020204" pitchFamily="34" charset="0"/>
              </a:rPr>
              <a:t>, </a:t>
            </a:r>
            <a:r>
              <a:rPr lang="uk-UA" sz="2900" b="0" i="0" dirty="0">
                <a:effectLst/>
                <a:latin typeface="Arial" panose="020B0604020202020204" pitchFamily="34" charset="0"/>
              </a:rPr>
              <a:t>а в 1999-му Пітер </a:t>
            </a:r>
            <a:r>
              <a:rPr lang="uk-UA" sz="2900" b="0" i="0" dirty="0" err="1">
                <a:effectLst/>
                <a:latin typeface="Arial" panose="020B0604020202020204" pitchFamily="34" charset="0"/>
              </a:rPr>
              <a:t>Мергольц</a:t>
            </a:r>
            <a:r>
              <a:rPr lang="uk-UA" sz="2900" b="0" i="0" dirty="0">
                <a:effectLst/>
                <a:latin typeface="Arial" panose="020B0604020202020204" pitchFamily="34" charset="0"/>
              </a:rPr>
              <a:t> поділив цю дефініцію на «</a:t>
            </a:r>
            <a:r>
              <a:rPr lang="en-US" sz="2900" b="0" i="0" dirty="0">
                <a:effectLst/>
                <a:latin typeface="Arial" panose="020B0604020202020204" pitchFamily="34" charset="0"/>
              </a:rPr>
              <a:t>we blog» («</a:t>
            </a:r>
            <a:r>
              <a:rPr lang="uk-UA" sz="2900" b="0" i="0" dirty="0">
                <a:effectLst/>
                <a:latin typeface="Arial" panose="020B0604020202020204" pitchFamily="34" charset="0"/>
              </a:rPr>
              <a:t>ми </a:t>
            </a:r>
            <a:r>
              <a:rPr lang="uk-UA" sz="2900" b="0" i="0" dirty="0" err="1">
                <a:effectLst/>
                <a:latin typeface="Arial" panose="020B0604020202020204" pitchFamily="34" charset="0"/>
              </a:rPr>
              <a:t>бложимо</a:t>
            </a:r>
            <a:r>
              <a:rPr lang="uk-UA" sz="2900" b="0" i="0" dirty="0">
                <a:effectLst/>
                <a:latin typeface="Arial" panose="020B0604020202020204" pitchFamily="34" charset="0"/>
              </a:rPr>
              <a:t>»).</a:t>
            </a:r>
          </a:p>
          <a:p>
            <a:pPr algn="just"/>
            <a:r>
              <a:rPr lang="uk-UA" sz="2900" b="0" i="0" dirty="0">
                <a:effectLst/>
                <a:latin typeface="Arial" panose="020B0604020202020204" pitchFamily="34" charset="0"/>
              </a:rPr>
              <a:t>У липні 1999 року, </a:t>
            </a:r>
            <a:r>
              <a:rPr lang="uk-UA" sz="2900" b="0" i="0" strike="noStrike" dirty="0" err="1">
                <a:effectLst/>
                <a:latin typeface="Arial" panose="020B0604020202020204" pitchFamily="34" charset="0"/>
              </a:rPr>
              <a:t>Ев</a:t>
            </a:r>
            <a:r>
              <a:rPr lang="uk-UA" sz="2900" b="0" i="0" strike="noStrike" dirty="0">
                <a:effectLst/>
                <a:latin typeface="Arial" panose="020B0604020202020204" pitchFamily="34" charset="0"/>
              </a:rPr>
              <a:t> Вільямс</a:t>
            </a:r>
            <a:r>
              <a:rPr lang="uk-UA" sz="2900" b="0" i="0" dirty="0">
                <a:effectLst/>
                <a:latin typeface="Arial" panose="020B0604020202020204" pitchFamily="34" charset="0"/>
              </a:rPr>
              <a:t>, засновник компанії </a:t>
            </a:r>
            <a:r>
              <a:rPr lang="uk-UA" sz="2900" b="0" i="0" strike="noStrike" dirty="0">
                <a:effectLst/>
                <a:latin typeface="Arial" panose="020B0604020202020204" pitchFamily="34" charset="0"/>
              </a:rPr>
              <a:t>«</a:t>
            </a:r>
            <a:r>
              <a:rPr lang="en-US" sz="2900" b="0" i="0" strike="noStrike" dirty="0" err="1">
                <a:effectLst/>
                <a:latin typeface="Arial" panose="020B0604020202020204" pitchFamily="34" charset="0"/>
              </a:rPr>
              <a:t>Pyra</a:t>
            </a:r>
            <a:r>
              <a:rPr lang="en-US" sz="2900" b="0" i="0" strike="noStrike" dirty="0">
                <a:effectLst/>
                <a:latin typeface="Arial" panose="020B0604020202020204" pitchFamily="34" charset="0"/>
              </a:rPr>
              <a:t> Labs</a:t>
            </a:r>
            <a:r>
              <a:rPr lang="en-US" sz="2900" b="0" i="0" dirty="0">
                <a:effectLst/>
                <a:latin typeface="Arial" panose="020B0604020202020204" pitchFamily="34" charset="0"/>
              </a:rPr>
              <a:t>» </a:t>
            </a:r>
            <a:r>
              <a:rPr lang="uk-UA" sz="2900" b="0" i="0" dirty="0">
                <a:effectLst/>
                <a:latin typeface="Arial" panose="020B0604020202020204" pitchFamily="34" charset="0"/>
              </a:rPr>
              <a:t>який створив набір скриптів для полегшення процесу дописів у своєму блозі, випустив цей скрипт як продукт компанії під назвою </a:t>
            </a:r>
            <a:r>
              <a:rPr lang="en-US" sz="2900" b="0" i="0" strike="noStrike" dirty="0">
                <a:effectLst/>
                <a:latin typeface="Arial" panose="020B0604020202020204" pitchFamily="34" charset="0"/>
              </a:rPr>
              <a:t>Blogger</a:t>
            </a:r>
            <a:r>
              <a:rPr lang="uk-UA" sz="2900" b="0" i="0" strike="noStrike" dirty="0">
                <a:effectLst/>
                <a:latin typeface="Arial" panose="020B0604020202020204" pitchFamily="34" charset="0"/>
              </a:rPr>
              <a:t>.</a:t>
            </a:r>
            <a:r>
              <a:rPr lang="en-US" sz="2900" b="0" i="0" dirty="0">
                <a:effectLst/>
                <a:latin typeface="Arial" panose="020B0604020202020204" pitchFamily="34" charset="0"/>
              </a:rPr>
              <a:t> </a:t>
            </a:r>
            <a:r>
              <a:rPr lang="uk-UA" sz="2900" b="0" i="0" dirty="0">
                <a:effectLst/>
                <a:latin typeface="Arial" panose="020B0604020202020204" pitchFamily="34" charset="0"/>
              </a:rPr>
              <a:t>Це була перша безкоштовна </a:t>
            </a:r>
            <a:r>
              <a:rPr lang="uk-UA" sz="2900" b="0" i="0" dirty="0" err="1">
                <a:effectLst/>
                <a:latin typeface="Arial" panose="020B0604020202020204" pitchFamily="34" charset="0"/>
              </a:rPr>
              <a:t>блогова</a:t>
            </a:r>
            <a:r>
              <a:rPr lang="uk-UA" sz="2900" b="0" i="0" dirty="0">
                <a:effectLst/>
                <a:latin typeface="Arial" panose="020B0604020202020204" pitchFamily="34" charset="0"/>
              </a:rPr>
              <a:t> служба. Згодом </a:t>
            </a:r>
            <a:r>
              <a:rPr lang="en-US" sz="2900" b="0" i="0" dirty="0">
                <a:effectLst/>
                <a:latin typeface="Arial" panose="020B0604020202020204" pitchFamily="34" charset="0"/>
              </a:rPr>
              <a:t>Blogger </a:t>
            </a:r>
            <a:r>
              <a:rPr lang="uk-UA" sz="2900" b="0" i="0" dirty="0">
                <a:effectLst/>
                <a:latin typeface="Arial" panose="020B0604020202020204" pitchFamily="34" charset="0"/>
              </a:rPr>
              <a:t>був викуплений компанією </a:t>
            </a:r>
            <a:r>
              <a:rPr lang="en-US" sz="2900" b="0" i="0" strike="noStrike" dirty="0">
                <a:effectLst/>
                <a:latin typeface="Arial" panose="020B0604020202020204" pitchFamily="34" charset="0"/>
              </a:rPr>
              <a:t>Google</a:t>
            </a:r>
            <a:r>
              <a:rPr lang="uk-UA" sz="2900" strike="noStrike" dirty="0">
                <a:latin typeface="Arial" panose="020B0604020202020204" pitchFamily="34" charset="0"/>
              </a:rPr>
              <a:t> і працює донині.</a:t>
            </a:r>
            <a:endParaRPr lang="en-US" sz="2900" b="0" i="0" dirty="0">
              <a:effectLst/>
              <a:latin typeface="Arial" panose="020B0604020202020204" pitchFamily="34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78108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F820678-B550-4D0D-80C0-D0041342B3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259633"/>
            <a:ext cx="9603275" cy="4206712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000" b="0" i="0" dirty="0">
                <a:effectLst/>
                <a:latin typeface="Arial" panose="020B0604020202020204" pitchFamily="34" charset="0"/>
              </a:rPr>
              <a:t>2006 </a:t>
            </a:r>
            <a:r>
              <a:rPr lang="uk-UA" sz="2000" b="0" i="0" dirty="0">
                <a:effectLst/>
                <a:latin typeface="Arial" panose="020B0604020202020204" pitchFamily="34" charset="0"/>
              </a:rPr>
              <a:t>року після позову компанії </a:t>
            </a:r>
            <a:r>
              <a:rPr lang="uk-UA" sz="2000" b="0" i="0" u="none" strike="noStrike" dirty="0">
                <a:effectLst/>
                <a:latin typeface="Arial" panose="020B0604020202020204" pitchFamily="34" charset="0"/>
              </a:rPr>
              <a:t>«</a:t>
            </a:r>
            <a:r>
              <a:rPr lang="en-US" sz="2000" b="0" i="0" u="none" strike="noStrike" dirty="0">
                <a:effectLst/>
                <a:latin typeface="Arial" panose="020B0604020202020204" pitchFamily="34" charset="0"/>
              </a:rPr>
              <a:t>Apple»</a:t>
            </a:r>
            <a:r>
              <a:rPr lang="en-US" sz="2000" b="0" i="0" dirty="0">
                <a:effectLst/>
                <a:latin typeface="Arial" panose="020B0604020202020204" pitchFamily="34" charset="0"/>
              </a:rPr>
              <a:t> (</a:t>
            </a:r>
            <a:r>
              <a:rPr lang="ru-RU" sz="2000" b="0" i="0" dirty="0">
                <a:effectLst/>
                <a:latin typeface="Arial" panose="020B0604020202020204" pitchFamily="34" charset="0"/>
              </a:rPr>
              <a:t> подали у </a:t>
            </a:r>
            <a:r>
              <a:rPr lang="en-US" sz="2000" b="0" i="0" dirty="0">
                <a:effectLst/>
                <a:latin typeface="Arial" panose="020B0604020202020204" pitchFamily="34" charset="0"/>
              </a:rPr>
              <a:t>2004 </a:t>
            </a:r>
            <a:r>
              <a:rPr lang="uk-UA" sz="2000" b="0" i="0" dirty="0">
                <a:effectLst/>
                <a:latin typeface="Arial" panose="020B0604020202020204" pitchFamily="34" charset="0"/>
              </a:rPr>
              <a:t>р.) на блогерів, було винесено рішення суду про те, що вони володіють тими ж правами по нерозголошенню джерел інформації, що й журналісти.</a:t>
            </a:r>
          </a:p>
          <a:p>
            <a:pPr marL="0" indent="0" algn="just">
              <a:buNone/>
            </a:pPr>
            <a:endParaRPr lang="uk-UA" sz="2000" b="0" i="0" dirty="0">
              <a:effectLst/>
              <a:latin typeface="Arial" panose="020B0604020202020204" pitchFamily="34" charset="0"/>
            </a:endParaRPr>
          </a:p>
          <a:p>
            <a:pPr algn="just"/>
            <a:r>
              <a:rPr lang="uk-UA" sz="2000" b="0" i="0" dirty="0">
                <a:effectLst/>
                <a:latin typeface="Arial" panose="020B0604020202020204" pitchFamily="34" charset="0"/>
              </a:rPr>
              <a:t>Ключовою відмінністю блогів від щоденникових записів було те, що перші зазвичай передбачали сторонніх читачів, які можуть вступити в публічну дискусію з автором (наприклад, у коментарях до запису). Зараз коментування, реакції, поширення є стандартною практикою, тому «щоденникові записи» як термін не використовується, хіба що у якості персонального, особистого блогу.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61324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F064CF-350B-446B-A00A-18907DE73D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rgbClr val="00B050"/>
                </a:solidFill>
              </a:rPr>
              <a:t>Правда чи вигадка?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78E3EA9-0423-4155-9439-44E602C330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511559"/>
            <a:ext cx="9603275" cy="3954786"/>
          </a:xfrm>
        </p:spPr>
        <p:txBody>
          <a:bodyPr>
            <a:normAutofit fontScale="92500" lnSpcReduction="2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uk-UA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Найбільше грошей блогери заробляють на рекламі, партнерських програмах, оглядах брендів, а також на продажі власних товарів та послуг, у тому числі онлайн-курсів ( </a:t>
            </a:r>
            <a:r>
              <a:rPr lang="en-US" b="0" i="0" u="none" strike="noStrike" dirty="0" err="1">
                <a:solidFill>
                  <a:srgbClr val="282828"/>
                </a:solidFill>
                <a:effectLst/>
                <a:latin typeface="Roboto" panose="02000000000000000000" pitchFamily="2" charset="0"/>
                <a:hlinkClick r:id="rId2"/>
              </a:rPr>
              <a:t>Rankiq</a:t>
            </a:r>
            <a:r>
              <a:rPr lang="en-US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 , 2022)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uk-UA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75</a:t>
            </a:r>
            <a:r>
              <a:rPr lang="en-US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% </a:t>
            </a:r>
            <a:r>
              <a:rPr lang="uk-UA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блогерів кажуть, що їхні блоги приносять хороший дохід ( </a:t>
            </a:r>
            <a:r>
              <a:rPr lang="en-US" b="0" i="0" u="none" strike="noStrike" dirty="0">
                <a:solidFill>
                  <a:srgbClr val="282828"/>
                </a:solidFill>
                <a:effectLst/>
                <a:latin typeface="Roboto" panose="02000000000000000000" pitchFamily="2" charset="0"/>
                <a:hlinkClick r:id="rId3"/>
              </a:rPr>
              <a:t>Orbit Media</a:t>
            </a:r>
            <a:r>
              <a:rPr lang="en-US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 , 2020)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uk-UA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Тільки 5 зі 100 блогерів заробляють понад 150 000 </a:t>
            </a:r>
            <a:r>
              <a:rPr lang="en-US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USD </a:t>
            </a:r>
            <a:r>
              <a:rPr lang="uk-UA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на рік ( </a:t>
            </a:r>
            <a:r>
              <a:rPr lang="en-US" b="0" i="0" u="none" strike="noStrike" dirty="0">
                <a:solidFill>
                  <a:srgbClr val="282828"/>
                </a:solidFill>
                <a:effectLst/>
                <a:latin typeface="Roboto" panose="02000000000000000000" pitchFamily="2" charset="0"/>
                <a:hlinkClick r:id="rId4"/>
              </a:rPr>
              <a:t>Express Writers</a:t>
            </a:r>
            <a:r>
              <a:rPr lang="en-US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 , 2020)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22% </a:t>
            </a:r>
            <a:r>
              <a:rPr lang="uk-UA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блогерів заробляють гроші виключно на своїх блогах ( </a:t>
            </a:r>
            <a:r>
              <a:rPr lang="en-US" b="0" i="0" u="none" strike="noStrike" dirty="0">
                <a:solidFill>
                  <a:srgbClr val="282828"/>
                </a:solidFill>
                <a:effectLst/>
                <a:latin typeface="Roboto" panose="02000000000000000000" pitchFamily="2" charset="0"/>
                <a:hlinkClick r:id="rId5"/>
              </a:rPr>
              <a:t>First site guide</a:t>
            </a:r>
            <a:r>
              <a:rPr lang="en-US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 , 2022)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19% </a:t>
            </a:r>
            <a:r>
              <a:rPr lang="uk-UA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блогерів заробляють на партнерській програмі (основне джерело доходу), тоді як 17% блогерів заробляють на продажу власних товарів або послуг ( </a:t>
            </a:r>
            <a:r>
              <a:rPr lang="en-US" b="0" i="0" u="none" strike="noStrike" dirty="0">
                <a:solidFill>
                  <a:srgbClr val="282828"/>
                </a:solidFill>
                <a:effectLst/>
                <a:latin typeface="Roboto" panose="02000000000000000000" pitchFamily="2" charset="0"/>
                <a:hlinkClick r:id="rId5"/>
              </a:rPr>
              <a:t>First site guide</a:t>
            </a:r>
            <a:r>
              <a:rPr lang="en-US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 , 2022).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31883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92978BB-CFE9-49E7-905D-70E1D2C06E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427584"/>
            <a:ext cx="9603275" cy="4038761"/>
          </a:xfrm>
        </p:spPr>
        <p:txBody>
          <a:bodyPr>
            <a:normAutofit lnSpcReduction="1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uk-UA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33% блогерів не заробляють гроші на блогах і тільки 10% блогерів заробляють 1 мільйон доларів на рік ( </a:t>
            </a:r>
            <a:r>
              <a:rPr lang="en-US" b="0" i="0" u="none" strike="noStrike" dirty="0" err="1">
                <a:solidFill>
                  <a:srgbClr val="282828"/>
                </a:solidFill>
                <a:effectLst/>
                <a:latin typeface="Roboto" panose="02000000000000000000" pitchFamily="2" charset="0"/>
                <a:hlinkClick r:id="rId2"/>
              </a:rPr>
              <a:t>Techjury</a:t>
            </a:r>
            <a:r>
              <a:rPr lang="en-US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 , 2022)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45% </a:t>
            </a:r>
            <a:r>
              <a:rPr lang="uk-UA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блогерів отримують дохід понад 50 000 </a:t>
            </a:r>
            <a:r>
              <a:rPr lang="en-US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USD </a:t>
            </a:r>
            <a:r>
              <a:rPr lang="uk-UA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за рік, продаючи свої товари або послуги, з цього числа 73% блогерів випускають контент тільки для однієї цільової аудиторії ( </a:t>
            </a:r>
            <a:r>
              <a:rPr lang="en-US" b="0" i="0" u="none" strike="noStrike" dirty="0" err="1">
                <a:solidFill>
                  <a:srgbClr val="282828"/>
                </a:solidFill>
                <a:effectLst/>
                <a:latin typeface="Roboto" panose="02000000000000000000" pitchFamily="2" charset="0"/>
                <a:hlinkClick r:id="rId3"/>
              </a:rPr>
              <a:t>GrowthBadger</a:t>
            </a:r>
            <a:r>
              <a:rPr lang="en-US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 , 2020)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uk-UA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Блогери, які заробляють понад 50 000 </a:t>
            </a:r>
            <a:r>
              <a:rPr lang="en-US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USD </a:t>
            </a:r>
            <a:r>
              <a:rPr lang="uk-UA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на рік, пишуть статті, які містять приблизно 10000 слів. Блогери з низьким доходом публікують контент обсягом до 2000 слів ( </a:t>
            </a:r>
            <a:r>
              <a:rPr lang="en-US" b="0" i="0" u="none" strike="noStrike" dirty="0" err="1">
                <a:solidFill>
                  <a:srgbClr val="282828"/>
                </a:solidFill>
                <a:effectLst/>
                <a:latin typeface="Roboto" panose="02000000000000000000" pitchFamily="2" charset="0"/>
                <a:hlinkClick r:id="rId3"/>
              </a:rPr>
              <a:t>GrowthBadger</a:t>
            </a:r>
            <a:r>
              <a:rPr lang="en-US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 , 2020)</a:t>
            </a:r>
          </a:p>
          <a:p>
            <a:pPr marL="0" indent="0">
              <a:buNone/>
            </a:pPr>
            <a:br>
              <a:rPr lang="en-US" dirty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414662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B9C6ABC-75E4-4EE4-8555-459831F21A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8302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uk-UA" b="0" i="0" dirty="0">
                <a:solidFill>
                  <a:srgbClr val="00B050"/>
                </a:solidFill>
                <a:effectLst/>
                <a:latin typeface="Roboto" panose="02000000000000000000" pitchFamily="2" charset="0"/>
              </a:rPr>
              <a:t>Найбільше грошей блогери заробляють на рекламі, партнерських програмах, оглядах брендів, а також на продажі власних товарів та послуг, у тому числі онлайн-курсів ( </a:t>
            </a:r>
            <a:r>
              <a:rPr lang="en-US" b="0" i="0" u="none" strike="noStrike" dirty="0" err="1">
                <a:solidFill>
                  <a:srgbClr val="00B050"/>
                </a:solidFill>
                <a:effectLst/>
                <a:latin typeface="Roboto" panose="02000000000000000000" pitchFamily="2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Rankiq</a:t>
            </a:r>
            <a:r>
              <a:rPr lang="en-US" b="0" i="0" dirty="0">
                <a:solidFill>
                  <a:srgbClr val="00B050"/>
                </a:solidFill>
                <a:effectLst/>
                <a:latin typeface="Roboto" panose="02000000000000000000" pitchFamily="2" charset="0"/>
              </a:rPr>
              <a:t> , 2022)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25% </a:t>
            </a:r>
            <a:r>
              <a:rPr lang="uk-UA" b="0" i="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блогерів кажуть, що їхні блоги приносять хороший дохід ( </a:t>
            </a:r>
            <a:r>
              <a:rPr lang="en-US" b="0" i="0" u="none" strike="noStrike" dirty="0">
                <a:solidFill>
                  <a:srgbClr val="FF0000"/>
                </a:solidFill>
                <a:effectLst/>
                <a:latin typeface="Roboto" panose="02000000000000000000" pitchFamily="2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Orbit Media</a:t>
            </a:r>
            <a:r>
              <a:rPr lang="en-US" b="0" i="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 , 2020)</a:t>
            </a:r>
            <a:r>
              <a:rPr lang="uk-UA" b="0" i="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 – тільки кожний четвертий;</a:t>
            </a:r>
            <a:endParaRPr lang="en-US" b="0" i="0" dirty="0">
              <a:solidFill>
                <a:srgbClr val="FF0000"/>
              </a:solidFill>
              <a:effectLst/>
              <a:latin typeface="Roboto" panose="02000000000000000000" pitchFamily="2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uk-UA" b="0" i="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Тільки 2 зі 100 блогерів заробляють понад 150 000 </a:t>
            </a:r>
            <a:r>
              <a:rPr lang="en-US" b="0" i="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USD </a:t>
            </a:r>
            <a:r>
              <a:rPr lang="uk-UA" b="0" i="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на рік ( </a:t>
            </a:r>
            <a:r>
              <a:rPr lang="en-US" b="0" i="0" u="none" strike="noStrike" dirty="0">
                <a:solidFill>
                  <a:srgbClr val="FF0000"/>
                </a:solidFill>
                <a:effectLst/>
                <a:latin typeface="Roboto" panose="02000000000000000000" pitchFamily="2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Express Writers</a:t>
            </a:r>
            <a:r>
              <a:rPr lang="en-US" b="0" i="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 , 2020)</a:t>
            </a:r>
            <a:r>
              <a:rPr lang="uk-UA" b="0" i="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 – лише двоє;</a:t>
            </a:r>
            <a:endParaRPr lang="en-US" b="0" i="0" dirty="0">
              <a:solidFill>
                <a:srgbClr val="FF0000"/>
              </a:solidFill>
              <a:effectLst/>
              <a:latin typeface="Roboto" panose="02000000000000000000" pitchFamily="2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B050"/>
                </a:solidFill>
                <a:effectLst/>
                <a:latin typeface="Roboto" panose="02000000000000000000" pitchFamily="2" charset="0"/>
              </a:rPr>
              <a:t>22% </a:t>
            </a:r>
            <a:r>
              <a:rPr lang="uk-UA" b="0" i="0" dirty="0">
                <a:solidFill>
                  <a:srgbClr val="00B050"/>
                </a:solidFill>
                <a:effectLst/>
                <a:latin typeface="Roboto" panose="02000000000000000000" pitchFamily="2" charset="0"/>
              </a:rPr>
              <a:t>блогерів заробляють гроші на блогах ( </a:t>
            </a:r>
            <a:r>
              <a:rPr lang="en-US" b="0" i="0" u="none" strike="noStrike" dirty="0">
                <a:solidFill>
                  <a:srgbClr val="00B050"/>
                </a:solidFill>
                <a:effectLst/>
                <a:latin typeface="Roboto" panose="02000000000000000000" pitchFamily="2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First site guide</a:t>
            </a:r>
            <a:r>
              <a:rPr lang="en-US" b="0" i="0" dirty="0">
                <a:solidFill>
                  <a:srgbClr val="00B050"/>
                </a:solidFill>
                <a:effectLst/>
                <a:latin typeface="Roboto" panose="02000000000000000000" pitchFamily="2" charset="0"/>
              </a:rPr>
              <a:t> , 2022)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B050"/>
                </a:solidFill>
                <a:effectLst/>
                <a:latin typeface="Roboto" panose="02000000000000000000" pitchFamily="2" charset="0"/>
              </a:rPr>
              <a:t>19% </a:t>
            </a:r>
            <a:r>
              <a:rPr lang="uk-UA" b="0" i="0" dirty="0">
                <a:solidFill>
                  <a:srgbClr val="00B050"/>
                </a:solidFill>
                <a:effectLst/>
                <a:latin typeface="Roboto" panose="02000000000000000000" pitchFamily="2" charset="0"/>
              </a:rPr>
              <a:t>блогерів заробляють на партнерській програмі (основне джерело доходу), тоді як 17% блогерів заробляють на продажу власних товарів або послуг ( </a:t>
            </a:r>
            <a:r>
              <a:rPr lang="en-US" b="0" i="0" u="none" strike="noStrike" dirty="0">
                <a:solidFill>
                  <a:srgbClr val="00B050"/>
                </a:solidFill>
                <a:effectLst/>
                <a:latin typeface="Roboto" panose="02000000000000000000" pitchFamily="2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First site guide</a:t>
            </a:r>
            <a:r>
              <a:rPr lang="en-US" b="0" i="0" dirty="0">
                <a:solidFill>
                  <a:srgbClr val="00B050"/>
                </a:solidFill>
                <a:effectLst/>
                <a:latin typeface="Roboto" panose="02000000000000000000" pitchFamily="2" charset="0"/>
              </a:rPr>
              <a:t> , 2022).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209553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A800FD4-9758-4879-B6E9-33490CBC12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uk-UA" b="0" i="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33% блогерів не заробляють гроші на блогах і тільки 0,6% блогерів заробляють 1 мільйон доларів на рік ( </a:t>
            </a:r>
            <a:r>
              <a:rPr lang="en-US" b="0" i="0" u="none" strike="noStrike" dirty="0" err="1">
                <a:solidFill>
                  <a:srgbClr val="FF0000"/>
                </a:solidFill>
                <a:effectLst/>
                <a:latin typeface="Roboto" panose="02000000000000000000" pitchFamily="2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Techjury</a:t>
            </a:r>
            <a:r>
              <a:rPr lang="en-US" b="0" i="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 , 2022)</a:t>
            </a:r>
            <a:r>
              <a:rPr lang="uk-UA" b="0" i="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 – мільйони заробляють лише 0,6%;</a:t>
            </a:r>
            <a:endParaRPr lang="en-US" b="0" i="0" dirty="0">
              <a:solidFill>
                <a:srgbClr val="FF0000"/>
              </a:solidFill>
              <a:effectLst/>
              <a:latin typeface="Roboto" panose="02000000000000000000" pitchFamily="2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B050"/>
                </a:solidFill>
                <a:effectLst/>
                <a:latin typeface="Roboto" panose="02000000000000000000" pitchFamily="2" charset="0"/>
              </a:rPr>
              <a:t>45% </a:t>
            </a:r>
            <a:r>
              <a:rPr lang="uk-UA" b="0" i="0" dirty="0">
                <a:solidFill>
                  <a:srgbClr val="00B050"/>
                </a:solidFill>
                <a:effectLst/>
                <a:latin typeface="Roboto" panose="02000000000000000000" pitchFamily="2" charset="0"/>
              </a:rPr>
              <a:t>блогерів отримують дохід понад 50 000 </a:t>
            </a:r>
            <a:r>
              <a:rPr lang="en-US" b="0" i="0" dirty="0">
                <a:solidFill>
                  <a:srgbClr val="00B050"/>
                </a:solidFill>
                <a:effectLst/>
                <a:latin typeface="Roboto" panose="02000000000000000000" pitchFamily="2" charset="0"/>
              </a:rPr>
              <a:t>USD </a:t>
            </a:r>
            <a:r>
              <a:rPr lang="uk-UA" b="0" i="0" dirty="0">
                <a:solidFill>
                  <a:srgbClr val="00B050"/>
                </a:solidFill>
                <a:effectLst/>
                <a:latin typeface="Roboto" panose="02000000000000000000" pitchFamily="2" charset="0"/>
              </a:rPr>
              <a:t>за рік, продаючи свої товари або послуги, з цього числа 73% блогерів випускають контент тільки для однієї цільової аудиторії ( </a:t>
            </a:r>
            <a:r>
              <a:rPr lang="en-US" b="0" i="0" u="none" strike="noStrike" dirty="0" err="1">
                <a:solidFill>
                  <a:srgbClr val="00B050"/>
                </a:solidFill>
                <a:effectLst/>
                <a:latin typeface="Roboto" panose="02000000000000000000" pitchFamily="2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GrowthBadger</a:t>
            </a:r>
            <a:r>
              <a:rPr lang="en-US" b="0" i="0" dirty="0">
                <a:solidFill>
                  <a:srgbClr val="00B050"/>
                </a:solidFill>
                <a:effectLst/>
                <a:latin typeface="Roboto" panose="02000000000000000000" pitchFamily="2" charset="0"/>
              </a:rPr>
              <a:t> , 2020)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uk-UA" b="0" i="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Блогери, які заробляють понад 50 000 </a:t>
            </a:r>
            <a:r>
              <a:rPr lang="en-US" b="0" i="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USD </a:t>
            </a:r>
            <a:r>
              <a:rPr lang="uk-UA" b="0" i="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на рік, пишуть статті, які містять приблизно 10000 слів. Блогери з низьким доходом публікують контент обсягом до 2000 слів ( </a:t>
            </a:r>
            <a:r>
              <a:rPr lang="en-US" b="0" i="0" u="none" strike="noStrike" dirty="0" err="1">
                <a:solidFill>
                  <a:srgbClr val="FF0000"/>
                </a:solidFill>
                <a:effectLst/>
                <a:latin typeface="Roboto" panose="02000000000000000000" pitchFamily="2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GrowthBadger</a:t>
            </a:r>
            <a:r>
              <a:rPr lang="en-US" b="0" i="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 , 2020)</a:t>
            </a:r>
            <a:r>
              <a:rPr lang="uk-UA" b="0" i="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 – «класичний» розмір статті – 2500 слів, для </a:t>
            </a:r>
            <a:r>
              <a:rPr lang="uk-UA" b="0" i="0" dirty="0" err="1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низкього</a:t>
            </a:r>
            <a:r>
              <a:rPr lang="uk-UA" b="0" i="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 доходу  - до 500 слів</a:t>
            </a:r>
            <a:endParaRPr lang="en-US" b="0" i="0" dirty="0">
              <a:solidFill>
                <a:srgbClr val="FF0000"/>
              </a:solidFill>
              <a:effectLst/>
              <a:latin typeface="Roboto" panose="02000000000000000000" pitchFamily="2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017234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B2506F0-2204-41E1-A150-A0E3F4B857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427584"/>
            <a:ext cx="9603275" cy="4038761"/>
          </a:xfrm>
        </p:spPr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uk-UA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Компанії, що ведуть блог, отримують на 55% більше відвідувачів та на 97% більше зворотних посилань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uk-UA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70% покупців дізнаються про компанію через статті, а не платну рекламу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uk-UA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47% покупців, перш ніж щось купити, прочитують 3-5 статей у блозі</a:t>
            </a:r>
            <a:r>
              <a:rPr lang="uk-UA" dirty="0">
                <a:solidFill>
                  <a:srgbClr val="282828"/>
                </a:solidFill>
                <a:latin typeface="Roboto" panose="02000000000000000000" pitchFamily="2" charset="0"/>
              </a:rPr>
              <a:t> (</a:t>
            </a:r>
            <a:r>
              <a:rPr lang="uk-UA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Джерело: </a:t>
            </a:r>
            <a:r>
              <a:rPr lang="en-US" b="0" i="0" u="none" strike="noStrike" dirty="0">
                <a:solidFill>
                  <a:srgbClr val="282828"/>
                </a:solidFill>
                <a:effectLst/>
                <a:latin typeface="Roboto" panose="02000000000000000000" pitchFamily="2" charset="0"/>
                <a:hlinkClick r:id="rId2"/>
              </a:rPr>
              <a:t>Social Media Today</a:t>
            </a:r>
            <a:r>
              <a:rPr lang="en-US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 , 2017</a:t>
            </a:r>
            <a:r>
              <a:rPr lang="uk-UA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)</a:t>
            </a:r>
            <a:r>
              <a:rPr lang="en-US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uk-UA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Компанії, які публікують у блозі 16 статей на місяць, отримують у 3,5 рази більше трафіку, ніж компанії, які публікують 4 статті на місяць. 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uk-UA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Компанії, що публікують понад 16 статей на місяць, отримують у 4,5 рази більше потенційних клієнтів</a:t>
            </a:r>
            <a:r>
              <a:rPr lang="uk-UA" dirty="0">
                <a:solidFill>
                  <a:srgbClr val="282828"/>
                </a:solidFill>
                <a:latin typeface="Roboto" panose="02000000000000000000" pitchFamily="2" charset="0"/>
              </a:rPr>
              <a:t> (</a:t>
            </a:r>
            <a:r>
              <a:rPr lang="uk-UA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Джерело: </a:t>
            </a:r>
            <a:r>
              <a:rPr lang="en-US" b="0" i="0" u="none" strike="noStrike" dirty="0">
                <a:solidFill>
                  <a:srgbClr val="282828"/>
                </a:solidFill>
                <a:effectLst/>
                <a:latin typeface="Roboto" panose="02000000000000000000" pitchFamily="2" charset="0"/>
                <a:hlinkClick r:id="rId3"/>
              </a:rPr>
              <a:t>HubSpot</a:t>
            </a:r>
            <a:r>
              <a:rPr lang="en-US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 , 2022</a:t>
            </a:r>
            <a:r>
              <a:rPr lang="uk-UA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)</a:t>
            </a:r>
            <a:r>
              <a:rPr lang="en-US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.</a:t>
            </a:r>
          </a:p>
          <a:p>
            <a:endParaRPr lang="uk-UA" dirty="0"/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76D46ECD-A61F-4590-9773-998FAFDFF5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270" y="953325"/>
            <a:ext cx="9603275" cy="438330"/>
          </a:xfrm>
        </p:spPr>
        <p:txBody>
          <a:bodyPr>
            <a:normAutofit fontScale="90000"/>
          </a:bodyPr>
          <a:lstStyle/>
          <a:p>
            <a:r>
              <a:rPr lang="uk-UA" dirty="0">
                <a:solidFill>
                  <a:srgbClr val="00B050"/>
                </a:solidFill>
              </a:rPr>
              <a:t>Чому компанії ведуть блог?</a:t>
            </a:r>
          </a:p>
        </p:txBody>
      </p:sp>
    </p:spTree>
    <p:extLst>
      <p:ext uri="{BB962C8B-B14F-4D97-AF65-F5344CB8AC3E}">
        <p14:creationId xmlns:p14="http://schemas.microsoft.com/office/powerpoint/2010/main" val="31101540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88C385-C73F-424B-B3A6-BD20B2C088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rgbClr val="00B050"/>
                </a:solidFill>
              </a:rPr>
              <a:t>Як </a:t>
            </a:r>
            <a:r>
              <a:rPr lang="uk-UA" dirty="0" err="1">
                <a:solidFill>
                  <a:srgbClr val="00B050"/>
                </a:solidFill>
              </a:rPr>
              <a:t>монетизувати</a:t>
            </a:r>
            <a:r>
              <a:rPr lang="uk-UA" dirty="0">
                <a:solidFill>
                  <a:srgbClr val="00B050"/>
                </a:solidFill>
              </a:rPr>
              <a:t> блог чи сторінку ЗМІ в </a:t>
            </a:r>
            <a:r>
              <a:rPr lang="uk-UA" dirty="0" err="1">
                <a:solidFill>
                  <a:srgbClr val="00B050"/>
                </a:solidFill>
              </a:rPr>
              <a:t>соц.мережах</a:t>
            </a:r>
            <a:r>
              <a:rPr lang="uk-UA" dirty="0">
                <a:solidFill>
                  <a:srgbClr val="00B050"/>
                </a:solidFill>
              </a:rPr>
              <a:t>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43A4DFF-DD4E-4957-991D-7CD02501086C}"/>
              </a:ext>
            </a:extLst>
          </p:cNvPr>
          <p:cNvSpPr txBox="1"/>
          <p:nvPr/>
        </p:nvSpPr>
        <p:spPr>
          <a:xfrm>
            <a:off x="1130270" y="3758978"/>
            <a:ext cx="610222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uk-UA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Соціальні мережі – найпопулярніший спосіб залучити трафік у блог ( </a:t>
            </a:r>
            <a:r>
              <a:rPr lang="en-US" b="0" i="0" u="none" strike="noStrike" dirty="0">
                <a:solidFill>
                  <a:srgbClr val="282828"/>
                </a:solidFill>
                <a:effectLst/>
                <a:latin typeface="Roboto" panose="02000000000000000000" pitchFamily="2" charset="0"/>
                <a:hlinkClick r:id="rId2"/>
              </a:rPr>
              <a:t>Orbit Media</a:t>
            </a:r>
            <a:r>
              <a:rPr lang="en-US" b="0" i="0" dirty="0">
                <a:solidFill>
                  <a:srgbClr val="282828"/>
                </a:solidFill>
                <a:effectLst/>
                <a:latin typeface="Roboto" panose="02000000000000000000" pitchFamily="2" charset="0"/>
              </a:rPr>
              <a:t> , 2021)</a:t>
            </a:r>
          </a:p>
        </p:txBody>
      </p:sp>
    </p:spTree>
    <p:extLst>
      <p:ext uri="{BB962C8B-B14F-4D97-AF65-F5344CB8AC3E}">
        <p14:creationId xmlns:p14="http://schemas.microsoft.com/office/powerpoint/2010/main" val="1427775995"/>
      </p:ext>
    </p:extLst>
  </p:cSld>
  <p:clrMapOvr>
    <a:masterClrMapping/>
  </p:clrMapOvr>
</p:sld>
</file>

<file path=ppt/theme/theme1.xml><?xml version="1.0" encoding="utf-8"?>
<a:theme xmlns:a="http://schemas.openxmlformats.org/drawingml/2006/main" name="Галерея">
  <a:themeElements>
    <a:clrScheme name="Галерея">
      <a:dk1>
        <a:sysClr val="windowText" lastClr="000000"/>
      </a:dk1>
      <a:lt1>
        <a:sysClr val="window" lastClr="FFFFFF"/>
      </a:lt1>
      <a:dk2>
        <a:srgbClr val="454545"/>
      </a:dk2>
      <a:lt2>
        <a:srgbClr val="DCDCE0"/>
      </a:lt2>
      <a:accent1>
        <a:srgbClr val="415588"/>
      </a:accent1>
      <a:accent2>
        <a:srgbClr val="4294B6"/>
      </a:accent2>
      <a:accent3>
        <a:srgbClr val="087D7C"/>
      </a:accent3>
      <a:accent4>
        <a:srgbClr val="2CB663"/>
      </a:accent4>
      <a:accent5>
        <a:srgbClr val="DF8822"/>
      </a:accent5>
      <a:accent6>
        <a:srgbClr val="BC410A"/>
      </a:accent6>
      <a:hlink>
        <a:srgbClr val="5977C4"/>
      </a:hlink>
      <a:folHlink>
        <a:srgbClr val="A1A9BF"/>
      </a:folHlink>
    </a:clrScheme>
    <a:fontScheme name="Галерея">
      <a:majorFont>
        <a:latin typeface="Century Gothic" panose="020B0502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алерея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E050AC27-895F-4B90-991D-A6818FC89AB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133</TotalTime>
  <Words>1542</Words>
  <Application>Microsoft Office PowerPoint</Application>
  <PresentationFormat>Широкий екран</PresentationFormat>
  <Paragraphs>80</Paragraphs>
  <Slides>15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15</vt:i4>
      </vt:variant>
    </vt:vector>
  </HeadingPairs>
  <TitlesOfParts>
    <vt:vector size="20" baseType="lpstr">
      <vt:lpstr>arial</vt:lpstr>
      <vt:lpstr>arial</vt:lpstr>
      <vt:lpstr>Century Gothic</vt:lpstr>
      <vt:lpstr>Roboto</vt:lpstr>
      <vt:lpstr>Галерея</vt:lpstr>
      <vt:lpstr>Блоги</vt:lpstr>
      <vt:lpstr>Хто ж і що перше?</vt:lpstr>
      <vt:lpstr>Презентація PowerPoint</vt:lpstr>
      <vt:lpstr>Правда чи вигадка?</vt:lpstr>
      <vt:lpstr>Презентація PowerPoint</vt:lpstr>
      <vt:lpstr>Презентація PowerPoint</vt:lpstr>
      <vt:lpstr>Презентація PowerPoint</vt:lpstr>
      <vt:lpstr>Чому компанії ведуть блог?</vt:lpstr>
      <vt:lpstr>Як монетизувати блог чи сторінку ЗМІ в соц.мережах?</vt:lpstr>
      <vt:lpstr>Ідеальний блогерський текст</vt:lpstr>
      <vt:lpstr>Покращуємо блог</vt:lpstr>
      <vt:lpstr>Презентація PowerPoint</vt:lpstr>
      <vt:lpstr>Крутий заголовок</vt:lpstr>
      <vt:lpstr>Збільшуємо трафік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Слава</dc:creator>
  <cp:lastModifiedBy>Слава</cp:lastModifiedBy>
  <cp:revision>9</cp:revision>
  <dcterms:created xsi:type="dcterms:W3CDTF">2022-09-26T17:21:33Z</dcterms:created>
  <dcterms:modified xsi:type="dcterms:W3CDTF">2023-09-04T14:40:21Z</dcterms:modified>
</cp:coreProperties>
</file>