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3" r:id="rId6"/>
    <p:sldId id="284" r:id="rId7"/>
    <p:sldId id="288" r:id="rId8"/>
    <p:sldId id="287" r:id="rId9"/>
    <p:sldId id="286" r:id="rId10"/>
    <p:sldId id="289" r:id="rId11"/>
    <p:sldId id="290" r:id="rId12"/>
    <p:sldId id="291" r:id="rId13"/>
    <p:sldId id="301" r:id="rId14"/>
    <p:sldId id="292" r:id="rId15"/>
    <p:sldId id="293" r:id="rId16"/>
    <p:sldId id="294" r:id="rId17"/>
    <p:sldId id="309" r:id="rId18"/>
    <p:sldId id="295" r:id="rId19"/>
    <p:sldId id="296" r:id="rId20"/>
    <p:sldId id="306" r:id="rId21"/>
    <p:sldId id="304" r:id="rId22"/>
    <p:sldId id="297" r:id="rId23"/>
    <p:sldId id="298" r:id="rId24"/>
    <p:sldId id="299" r:id="rId25"/>
    <p:sldId id="305" r:id="rId26"/>
    <p:sldId id="300" r:id="rId27"/>
    <p:sldId id="307" r:id="rId28"/>
    <p:sldId id="308" r:id="rId29"/>
    <p:sldId id="303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282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FBC79-2B22-4F37-89E1-D4C8C1AB763E}" type="doc">
      <dgm:prSet loTypeId="urn:microsoft.com/office/officeart/2005/8/layout/hProcess7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A716F9-7FCC-47C2-9497-75452E9840BA}">
      <dgm:prSet phldrT="[Текст]"/>
      <dgm:spPr>
        <a:solidFill>
          <a:srgbClr val="FFFF00"/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2</a:t>
          </a:r>
          <a:endParaRPr lang="ru-RU" dirty="0">
            <a:solidFill>
              <a:schemeClr val="tx1"/>
            </a:solidFill>
          </a:endParaRPr>
        </a:p>
      </dgm:t>
    </dgm:pt>
    <dgm:pt modelId="{19EEF2DB-E729-46CC-BFEE-AD1B87674E8F}" type="parTrans" cxnId="{E4CEAB49-3928-49E4-B594-90E7D4B56933}">
      <dgm:prSet/>
      <dgm:spPr/>
      <dgm:t>
        <a:bodyPr/>
        <a:lstStyle/>
        <a:p>
          <a:endParaRPr lang="ru-RU"/>
        </a:p>
      </dgm:t>
    </dgm:pt>
    <dgm:pt modelId="{C4E59B9A-AA57-4838-940C-D1C1D9FDF7B7}" type="sibTrans" cxnId="{E4CEAB49-3928-49E4-B594-90E7D4B56933}">
      <dgm:prSet/>
      <dgm:spPr/>
      <dgm:t>
        <a:bodyPr/>
        <a:lstStyle/>
        <a:p>
          <a:endParaRPr lang="ru-RU"/>
        </a:p>
      </dgm:t>
    </dgm:pt>
    <dgm:pt modelId="{329E8CE4-B47B-492E-883E-ECA0D2712BBA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</a:rPr>
            <a:t>ІНФОРМАЦІЙНІ </a:t>
          </a:r>
          <a:r>
            <a:rPr lang="uk-UA" sz="2400" dirty="0" smtClean="0">
              <a:solidFill>
                <a:schemeClr val="tx1"/>
              </a:solidFill>
            </a:rPr>
            <a:t>БЛОКИ </a:t>
          </a:r>
          <a:r>
            <a:rPr lang="uk-UA" sz="2000" dirty="0" smtClean="0">
              <a:solidFill>
                <a:schemeClr val="tx1"/>
              </a:solidFill>
            </a:rPr>
            <a:t>ЕКОЛОГІЧНОГО</a:t>
          </a:r>
          <a:r>
            <a:rPr lang="uk-UA" sz="2400" dirty="0" smtClean="0">
              <a:solidFill>
                <a:schemeClr val="tx1"/>
              </a:solidFill>
            </a:rPr>
            <a:t> МОНІТОРИНГУ</a:t>
          </a:r>
          <a:endParaRPr lang="ru-RU" sz="2400" dirty="0">
            <a:solidFill>
              <a:schemeClr val="tx1"/>
            </a:solidFill>
          </a:endParaRPr>
        </a:p>
      </dgm:t>
    </dgm:pt>
    <dgm:pt modelId="{FA783496-1C17-4258-B878-8D7D9E93B12C}" type="parTrans" cxnId="{0F0B2391-16FF-47B9-8FCA-AC0E25FE4CA2}">
      <dgm:prSet/>
      <dgm:spPr/>
      <dgm:t>
        <a:bodyPr/>
        <a:lstStyle/>
        <a:p>
          <a:endParaRPr lang="ru-RU"/>
        </a:p>
      </dgm:t>
    </dgm:pt>
    <dgm:pt modelId="{F932B08E-83F2-474F-8685-C440744014FE}" type="sibTrans" cxnId="{0F0B2391-16FF-47B9-8FCA-AC0E25FE4CA2}">
      <dgm:prSet/>
      <dgm:spPr/>
      <dgm:t>
        <a:bodyPr/>
        <a:lstStyle/>
        <a:p>
          <a:endParaRPr lang="ru-RU"/>
        </a:p>
      </dgm:t>
    </dgm:pt>
    <dgm:pt modelId="{7B5620CA-E68A-4DCC-9AF4-234845ED5979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A2CFF4B9-E152-4C6E-B7DC-2F9DDAF89C02}" type="parTrans" cxnId="{48DA84A4-2CDF-4AC1-B4F5-2B01ABAA8F1F}">
      <dgm:prSet/>
      <dgm:spPr/>
      <dgm:t>
        <a:bodyPr/>
        <a:lstStyle/>
        <a:p>
          <a:endParaRPr lang="ru-RU"/>
        </a:p>
      </dgm:t>
    </dgm:pt>
    <dgm:pt modelId="{912EA10A-C3F3-4F10-9359-27EF7FD4A93C}" type="sibTrans" cxnId="{48DA84A4-2CDF-4AC1-B4F5-2B01ABAA8F1F}">
      <dgm:prSet/>
      <dgm:spPr/>
      <dgm:t>
        <a:bodyPr/>
        <a:lstStyle/>
        <a:p>
          <a:endParaRPr lang="ru-RU"/>
        </a:p>
      </dgm:t>
    </dgm:pt>
    <dgm:pt modelId="{3449C9CB-CE36-499C-BB08-18E6CD8AA79A}">
      <dgm:prSet phldrT="[Текст]" custT="1"/>
      <dgm:spPr/>
      <dgm:t>
        <a:bodyPr/>
        <a:lstStyle/>
        <a:p>
          <a:r>
            <a:rPr lang="uk-UA" sz="2000" dirty="0" smtClean="0"/>
            <a:t>ГЕОІНФОРМАЦІЙНІ СИСТЕМИ</a:t>
          </a:r>
          <a:endParaRPr lang="ru-RU" sz="2000" dirty="0"/>
        </a:p>
      </dgm:t>
    </dgm:pt>
    <dgm:pt modelId="{1B45938C-88F0-44BA-8A56-39E3D3A50C25}" type="parTrans" cxnId="{BFDF7D07-38ED-4109-992E-DA387F62D120}">
      <dgm:prSet/>
      <dgm:spPr/>
      <dgm:t>
        <a:bodyPr/>
        <a:lstStyle/>
        <a:p>
          <a:endParaRPr lang="ru-RU"/>
        </a:p>
      </dgm:t>
    </dgm:pt>
    <dgm:pt modelId="{B4E1C7DB-EFDE-4A94-A17F-AEBA452FAC40}" type="sibTrans" cxnId="{BFDF7D07-38ED-4109-992E-DA387F62D120}">
      <dgm:prSet/>
      <dgm:spPr/>
      <dgm:t>
        <a:bodyPr/>
        <a:lstStyle/>
        <a:p>
          <a:endParaRPr lang="ru-RU"/>
        </a:p>
      </dgm:t>
    </dgm:pt>
    <dgm:pt modelId="{05490794-9A08-46B8-B08A-1E57CEF320B9}">
      <dgm:prSet phldrT="[Текст]" custT="1"/>
      <dgm:spPr>
        <a:solidFill>
          <a:schemeClr val="accent2"/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uk-UA" sz="2000" dirty="0" smtClean="0"/>
            <a:t>ПОНЯТТЯ ПРО БАНКИ ДАНИХ</a:t>
          </a:r>
          <a:endParaRPr lang="ru-RU" sz="2000" dirty="0"/>
        </a:p>
      </dgm:t>
    </dgm:pt>
    <dgm:pt modelId="{5D880CB3-8F45-4063-9A58-748D0518058D}" type="sibTrans" cxnId="{E547D3D9-CB03-4ED7-B02B-245B0BB1EC37}">
      <dgm:prSet/>
      <dgm:spPr/>
      <dgm:t>
        <a:bodyPr/>
        <a:lstStyle/>
        <a:p>
          <a:endParaRPr lang="ru-RU"/>
        </a:p>
      </dgm:t>
    </dgm:pt>
    <dgm:pt modelId="{45EFD351-660F-4627-B54D-86397279C63B}" type="parTrans" cxnId="{E547D3D9-CB03-4ED7-B02B-245B0BB1EC37}">
      <dgm:prSet/>
      <dgm:spPr/>
      <dgm:t>
        <a:bodyPr/>
        <a:lstStyle/>
        <a:p>
          <a:endParaRPr lang="ru-RU"/>
        </a:p>
      </dgm:t>
    </dgm:pt>
    <dgm:pt modelId="{89630E12-FCD0-46DA-913B-0CDBCFC8F6FF}">
      <dgm:prSet phldrT="[Текст]"/>
      <dgm:spPr>
        <a:solidFill>
          <a:schemeClr val="accent2"/>
        </a:solidFill>
      </dgm:spPr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CF4A20EE-A39C-4BDD-BEB7-775AD7C1D06D}" type="sibTrans" cxnId="{DE1B5BC7-9592-4AC3-A3DA-680D9536E521}">
      <dgm:prSet/>
      <dgm:spPr/>
      <dgm:t>
        <a:bodyPr/>
        <a:lstStyle/>
        <a:p>
          <a:endParaRPr lang="ru-RU"/>
        </a:p>
      </dgm:t>
    </dgm:pt>
    <dgm:pt modelId="{CAEBB2D1-56CF-45F3-B0A7-D3E1B8ABF650}" type="parTrans" cxnId="{DE1B5BC7-9592-4AC3-A3DA-680D9536E521}">
      <dgm:prSet/>
      <dgm:spPr/>
      <dgm:t>
        <a:bodyPr/>
        <a:lstStyle/>
        <a:p>
          <a:endParaRPr lang="ru-RU"/>
        </a:p>
      </dgm:t>
    </dgm:pt>
    <dgm:pt modelId="{603FE720-C84D-4D39-9921-27D4CC1EF041}" type="pres">
      <dgm:prSet presAssocID="{F2BFBC79-2B22-4F37-89E1-D4C8C1AB76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63F489-DBE7-412F-A0E0-2483237FEFFE}" type="pres">
      <dgm:prSet presAssocID="{89630E12-FCD0-46DA-913B-0CDBCFC8F6FF}" presName="compositeNode" presStyleCnt="0">
        <dgm:presLayoutVars>
          <dgm:bulletEnabled val="1"/>
        </dgm:presLayoutVars>
      </dgm:prSet>
      <dgm:spPr/>
    </dgm:pt>
    <dgm:pt modelId="{DF87B21E-90B8-4E22-914E-8DDEDC870413}" type="pres">
      <dgm:prSet presAssocID="{89630E12-FCD0-46DA-913B-0CDBCFC8F6FF}" presName="bgRect" presStyleLbl="node1" presStyleIdx="0" presStyleCnt="3" custScaleX="175048" custScaleY="134550" custLinFactNeighborX="7453" custLinFactNeighborY="-22337"/>
      <dgm:spPr/>
      <dgm:t>
        <a:bodyPr/>
        <a:lstStyle/>
        <a:p>
          <a:endParaRPr lang="ru-RU"/>
        </a:p>
      </dgm:t>
    </dgm:pt>
    <dgm:pt modelId="{D908587B-82A1-4487-AEE7-98A394F89580}" type="pres">
      <dgm:prSet presAssocID="{89630E12-FCD0-46DA-913B-0CDBCFC8F6F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C6785-87E2-4C9C-9DE2-7CCFA4597DCC}" type="pres">
      <dgm:prSet presAssocID="{89630E12-FCD0-46DA-913B-0CDBCFC8F6F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60822-2795-4DFB-A485-B810CB3C1E3F}" type="pres">
      <dgm:prSet presAssocID="{CF4A20EE-A39C-4BDD-BEB7-775AD7C1D06D}" presName="hSp" presStyleCnt="0"/>
      <dgm:spPr/>
    </dgm:pt>
    <dgm:pt modelId="{4EA6A82D-B95B-49A9-8DF6-0193838F5E70}" type="pres">
      <dgm:prSet presAssocID="{CF4A20EE-A39C-4BDD-BEB7-775AD7C1D06D}" presName="vProcSp" presStyleCnt="0"/>
      <dgm:spPr/>
    </dgm:pt>
    <dgm:pt modelId="{FF3267B9-6CF7-4866-B519-37D6AE3D8E41}" type="pres">
      <dgm:prSet presAssocID="{CF4A20EE-A39C-4BDD-BEB7-775AD7C1D06D}" presName="vSp1" presStyleCnt="0"/>
      <dgm:spPr/>
    </dgm:pt>
    <dgm:pt modelId="{D3B280B8-71C7-49C9-B849-3720FDEB8087}" type="pres">
      <dgm:prSet presAssocID="{CF4A20EE-A39C-4BDD-BEB7-775AD7C1D06D}" presName="simulatedConn" presStyleLbl="solidFgAcc1" presStyleIdx="0" presStyleCnt="2" custScaleX="161597" custScaleY="150928" custLinFactX="8864" custLinFactY="-300000" custLinFactNeighborX="100000" custLinFactNeighborY="-313048"/>
      <dgm:spPr>
        <a:solidFill>
          <a:srgbClr val="FF0000"/>
        </a:solidFill>
      </dgm:spPr>
    </dgm:pt>
    <dgm:pt modelId="{9398407F-A082-45CC-AE46-122DEC40CDA8}" type="pres">
      <dgm:prSet presAssocID="{CF4A20EE-A39C-4BDD-BEB7-775AD7C1D06D}" presName="vSp2" presStyleCnt="0"/>
      <dgm:spPr/>
    </dgm:pt>
    <dgm:pt modelId="{890B99B0-06E7-4C9F-8ACE-F994166D0DCD}" type="pres">
      <dgm:prSet presAssocID="{CF4A20EE-A39C-4BDD-BEB7-775AD7C1D06D}" presName="sibTrans" presStyleCnt="0"/>
      <dgm:spPr/>
    </dgm:pt>
    <dgm:pt modelId="{DB51E261-CD00-4EA4-85CE-6780750CC23E}" type="pres">
      <dgm:prSet presAssocID="{61A716F9-7FCC-47C2-9497-75452E9840BA}" presName="compositeNode" presStyleCnt="0">
        <dgm:presLayoutVars>
          <dgm:bulletEnabled val="1"/>
        </dgm:presLayoutVars>
      </dgm:prSet>
      <dgm:spPr/>
    </dgm:pt>
    <dgm:pt modelId="{8482D326-DFAF-40CE-98FC-E40C203B58AC}" type="pres">
      <dgm:prSet presAssocID="{61A716F9-7FCC-47C2-9497-75452E9840BA}" presName="bgRect" presStyleLbl="node1" presStyleIdx="1" presStyleCnt="3" custScaleX="462554" custScaleY="166429" custLinFactNeighborX="50590" custLinFactNeighborY="-29208"/>
      <dgm:spPr/>
      <dgm:t>
        <a:bodyPr/>
        <a:lstStyle/>
        <a:p>
          <a:endParaRPr lang="ru-RU"/>
        </a:p>
      </dgm:t>
    </dgm:pt>
    <dgm:pt modelId="{BA006681-0063-4F12-B12C-58BB9C999591}" type="pres">
      <dgm:prSet presAssocID="{61A716F9-7FCC-47C2-9497-75452E9840BA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1EF23-AE60-4D61-B94C-EDD569B2BDE3}" type="pres">
      <dgm:prSet presAssocID="{61A716F9-7FCC-47C2-9497-75452E9840B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52086-EF21-49DD-9CE1-AD6563E22F8C}" type="pres">
      <dgm:prSet presAssocID="{C4E59B9A-AA57-4838-940C-D1C1D9FDF7B7}" presName="hSp" presStyleCnt="0"/>
      <dgm:spPr/>
    </dgm:pt>
    <dgm:pt modelId="{1F6AA214-C3E5-4B68-893C-D0A99033A82A}" type="pres">
      <dgm:prSet presAssocID="{C4E59B9A-AA57-4838-940C-D1C1D9FDF7B7}" presName="vProcSp" presStyleCnt="0"/>
      <dgm:spPr/>
    </dgm:pt>
    <dgm:pt modelId="{B3FCE064-3497-4AA1-A49F-3EA4467682C9}" type="pres">
      <dgm:prSet presAssocID="{C4E59B9A-AA57-4838-940C-D1C1D9FDF7B7}" presName="vSp1" presStyleCnt="0"/>
      <dgm:spPr/>
    </dgm:pt>
    <dgm:pt modelId="{F3B6A69F-5FF6-4B1B-B8E9-E7C846910C7D}" type="pres">
      <dgm:prSet presAssocID="{C4E59B9A-AA57-4838-940C-D1C1D9FDF7B7}" presName="simulatedConn" presStyleLbl="solidFgAcc1" presStyleIdx="1" presStyleCnt="2" custLinFactX="200000" custLinFactY="-300000" custLinFactNeighborX="283637" custLinFactNeighborY="-316674"/>
      <dgm:spPr>
        <a:solidFill>
          <a:srgbClr val="FF0000"/>
        </a:solidFill>
      </dgm:spPr>
    </dgm:pt>
    <dgm:pt modelId="{1491160C-7738-478E-87A9-B39F8FFD9C31}" type="pres">
      <dgm:prSet presAssocID="{C4E59B9A-AA57-4838-940C-D1C1D9FDF7B7}" presName="vSp2" presStyleCnt="0"/>
      <dgm:spPr/>
    </dgm:pt>
    <dgm:pt modelId="{542EF511-DED0-420B-BC96-7A8607629862}" type="pres">
      <dgm:prSet presAssocID="{C4E59B9A-AA57-4838-940C-D1C1D9FDF7B7}" presName="sibTrans" presStyleCnt="0"/>
      <dgm:spPr/>
    </dgm:pt>
    <dgm:pt modelId="{38226105-BE51-4364-B204-856A1427AE64}" type="pres">
      <dgm:prSet presAssocID="{7B5620CA-E68A-4DCC-9AF4-234845ED5979}" presName="compositeNode" presStyleCnt="0">
        <dgm:presLayoutVars>
          <dgm:bulletEnabled val="1"/>
        </dgm:presLayoutVars>
      </dgm:prSet>
      <dgm:spPr/>
    </dgm:pt>
    <dgm:pt modelId="{A905C0D0-8935-41BA-8039-86C1760F113E}" type="pres">
      <dgm:prSet presAssocID="{7B5620CA-E68A-4DCC-9AF4-234845ED5979}" presName="bgRect" presStyleLbl="node1" presStyleIdx="2" presStyleCnt="3" custScaleX="458149" custScaleY="73271" custLinFactY="26945" custLinFactNeighborX="-15039" custLinFactNeighborY="100000"/>
      <dgm:spPr/>
      <dgm:t>
        <a:bodyPr/>
        <a:lstStyle/>
        <a:p>
          <a:endParaRPr lang="ru-RU"/>
        </a:p>
      </dgm:t>
    </dgm:pt>
    <dgm:pt modelId="{A66B6B18-5155-4C77-AB90-471C21D756AE}" type="pres">
      <dgm:prSet presAssocID="{7B5620CA-E68A-4DCC-9AF4-234845ED5979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1374C-BBC0-4BE6-8F3D-0057023527E4}" type="pres">
      <dgm:prSet presAssocID="{7B5620CA-E68A-4DCC-9AF4-234845ED597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1AADF7-8719-46D1-B3E1-3F570B4123DF}" type="presOf" srcId="{F2BFBC79-2B22-4F37-89E1-D4C8C1AB763E}" destId="{603FE720-C84D-4D39-9921-27D4CC1EF041}" srcOrd="0" destOrd="0" presId="urn:microsoft.com/office/officeart/2005/8/layout/hProcess7"/>
    <dgm:cxn modelId="{8875A862-5E94-4DA9-B090-DAC7227B2480}" type="presOf" srcId="{89630E12-FCD0-46DA-913B-0CDBCFC8F6FF}" destId="{DF87B21E-90B8-4E22-914E-8DDEDC870413}" srcOrd="0" destOrd="0" presId="urn:microsoft.com/office/officeart/2005/8/layout/hProcess7"/>
    <dgm:cxn modelId="{3B0E06D7-60B2-4B7E-879A-B5FB2D0487C1}" type="presOf" srcId="{89630E12-FCD0-46DA-913B-0CDBCFC8F6FF}" destId="{D908587B-82A1-4487-AEE7-98A394F89580}" srcOrd="1" destOrd="0" presId="urn:microsoft.com/office/officeart/2005/8/layout/hProcess7"/>
    <dgm:cxn modelId="{E547D3D9-CB03-4ED7-B02B-245B0BB1EC37}" srcId="{89630E12-FCD0-46DA-913B-0CDBCFC8F6FF}" destId="{05490794-9A08-46B8-B08A-1E57CEF320B9}" srcOrd="0" destOrd="0" parTransId="{45EFD351-660F-4627-B54D-86397279C63B}" sibTransId="{5D880CB3-8F45-4063-9A58-748D0518058D}"/>
    <dgm:cxn modelId="{FD76D7E6-80FC-4D1C-B76A-C8CCEA35AC60}" type="presOf" srcId="{05490794-9A08-46B8-B08A-1E57CEF320B9}" destId="{A1AC6785-87E2-4C9C-9DE2-7CCFA4597DCC}" srcOrd="0" destOrd="0" presId="urn:microsoft.com/office/officeart/2005/8/layout/hProcess7"/>
    <dgm:cxn modelId="{D8BC31E6-4654-4513-A959-089D37104AD9}" type="presOf" srcId="{7B5620CA-E68A-4DCC-9AF4-234845ED5979}" destId="{A905C0D0-8935-41BA-8039-86C1760F113E}" srcOrd="0" destOrd="0" presId="urn:microsoft.com/office/officeart/2005/8/layout/hProcess7"/>
    <dgm:cxn modelId="{E4CEAB49-3928-49E4-B594-90E7D4B56933}" srcId="{F2BFBC79-2B22-4F37-89E1-D4C8C1AB763E}" destId="{61A716F9-7FCC-47C2-9497-75452E9840BA}" srcOrd="1" destOrd="0" parTransId="{19EEF2DB-E729-46CC-BFEE-AD1B87674E8F}" sibTransId="{C4E59B9A-AA57-4838-940C-D1C1D9FDF7B7}"/>
    <dgm:cxn modelId="{48DA84A4-2CDF-4AC1-B4F5-2B01ABAA8F1F}" srcId="{F2BFBC79-2B22-4F37-89E1-D4C8C1AB763E}" destId="{7B5620CA-E68A-4DCC-9AF4-234845ED5979}" srcOrd="2" destOrd="0" parTransId="{A2CFF4B9-E152-4C6E-B7DC-2F9DDAF89C02}" sibTransId="{912EA10A-C3F3-4F10-9359-27EF7FD4A93C}"/>
    <dgm:cxn modelId="{BFDF7D07-38ED-4109-992E-DA387F62D120}" srcId="{7B5620CA-E68A-4DCC-9AF4-234845ED5979}" destId="{3449C9CB-CE36-499C-BB08-18E6CD8AA79A}" srcOrd="0" destOrd="0" parTransId="{1B45938C-88F0-44BA-8A56-39E3D3A50C25}" sibTransId="{B4E1C7DB-EFDE-4A94-A17F-AEBA452FAC40}"/>
    <dgm:cxn modelId="{7DF23170-AFFA-4BAB-9B3C-F6CFC71D6498}" type="presOf" srcId="{61A716F9-7FCC-47C2-9497-75452E9840BA}" destId="{8482D326-DFAF-40CE-98FC-E40C203B58AC}" srcOrd="0" destOrd="0" presId="urn:microsoft.com/office/officeart/2005/8/layout/hProcess7"/>
    <dgm:cxn modelId="{9AFFED43-E57A-48B8-B335-C2957C3C946A}" type="presOf" srcId="{329E8CE4-B47B-492E-883E-ECA0D2712BBA}" destId="{1BB1EF23-AE60-4D61-B94C-EDD569B2BDE3}" srcOrd="0" destOrd="0" presId="urn:microsoft.com/office/officeart/2005/8/layout/hProcess7"/>
    <dgm:cxn modelId="{DE1B5BC7-9592-4AC3-A3DA-680D9536E521}" srcId="{F2BFBC79-2B22-4F37-89E1-D4C8C1AB763E}" destId="{89630E12-FCD0-46DA-913B-0CDBCFC8F6FF}" srcOrd="0" destOrd="0" parTransId="{CAEBB2D1-56CF-45F3-B0A7-D3E1B8ABF650}" sibTransId="{CF4A20EE-A39C-4BDD-BEB7-775AD7C1D06D}"/>
    <dgm:cxn modelId="{DF0629EE-CBAB-44A1-84F3-CEBC8D838838}" type="presOf" srcId="{61A716F9-7FCC-47C2-9497-75452E9840BA}" destId="{BA006681-0063-4F12-B12C-58BB9C999591}" srcOrd="1" destOrd="0" presId="urn:microsoft.com/office/officeart/2005/8/layout/hProcess7"/>
    <dgm:cxn modelId="{C0D296FF-2EAA-4886-85CC-28FCAA853F0D}" type="presOf" srcId="{7B5620CA-E68A-4DCC-9AF4-234845ED5979}" destId="{A66B6B18-5155-4C77-AB90-471C21D756AE}" srcOrd="1" destOrd="0" presId="urn:microsoft.com/office/officeart/2005/8/layout/hProcess7"/>
    <dgm:cxn modelId="{372181D4-55D8-4194-9694-83E4AD625394}" type="presOf" srcId="{3449C9CB-CE36-499C-BB08-18E6CD8AA79A}" destId="{6C51374C-BBC0-4BE6-8F3D-0057023527E4}" srcOrd="0" destOrd="0" presId="urn:microsoft.com/office/officeart/2005/8/layout/hProcess7"/>
    <dgm:cxn modelId="{0F0B2391-16FF-47B9-8FCA-AC0E25FE4CA2}" srcId="{61A716F9-7FCC-47C2-9497-75452E9840BA}" destId="{329E8CE4-B47B-492E-883E-ECA0D2712BBA}" srcOrd="0" destOrd="0" parTransId="{FA783496-1C17-4258-B878-8D7D9E93B12C}" sibTransId="{F932B08E-83F2-474F-8685-C440744014FE}"/>
    <dgm:cxn modelId="{244CB76A-322A-4F6C-9706-F58FEF248ABB}" type="presParOf" srcId="{603FE720-C84D-4D39-9921-27D4CC1EF041}" destId="{6163F489-DBE7-412F-A0E0-2483237FEFFE}" srcOrd="0" destOrd="0" presId="urn:microsoft.com/office/officeart/2005/8/layout/hProcess7"/>
    <dgm:cxn modelId="{881793DD-55CE-43A7-AF81-1BD3431BA4AB}" type="presParOf" srcId="{6163F489-DBE7-412F-A0E0-2483237FEFFE}" destId="{DF87B21E-90B8-4E22-914E-8DDEDC870413}" srcOrd="0" destOrd="0" presId="urn:microsoft.com/office/officeart/2005/8/layout/hProcess7"/>
    <dgm:cxn modelId="{AF542257-EE04-454D-9131-A7A05267A1D7}" type="presParOf" srcId="{6163F489-DBE7-412F-A0E0-2483237FEFFE}" destId="{D908587B-82A1-4487-AEE7-98A394F89580}" srcOrd="1" destOrd="0" presId="urn:microsoft.com/office/officeart/2005/8/layout/hProcess7"/>
    <dgm:cxn modelId="{A592749D-ECEF-483E-99FE-B03A92952FF2}" type="presParOf" srcId="{6163F489-DBE7-412F-A0E0-2483237FEFFE}" destId="{A1AC6785-87E2-4C9C-9DE2-7CCFA4597DCC}" srcOrd="2" destOrd="0" presId="urn:microsoft.com/office/officeart/2005/8/layout/hProcess7"/>
    <dgm:cxn modelId="{A535AA12-C51D-4750-8B9C-99A96C68AB49}" type="presParOf" srcId="{603FE720-C84D-4D39-9921-27D4CC1EF041}" destId="{60A60822-2795-4DFB-A485-B810CB3C1E3F}" srcOrd="1" destOrd="0" presId="urn:microsoft.com/office/officeart/2005/8/layout/hProcess7"/>
    <dgm:cxn modelId="{F478CF95-7512-4FDE-B7D3-430961A984FE}" type="presParOf" srcId="{603FE720-C84D-4D39-9921-27D4CC1EF041}" destId="{4EA6A82D-B95B-49A9-8DF6-0193838F5E70}" srcOrd="2" destOrd="0" presId="urn:microsoft.com/office/officeart/2005/8/layout/hProcess7"/>
    <dgm:cxn modelId="{20053253-CE09-4EDC-83B6-C166F085C465}" type="presParOf" srcId="{4EA6A82D-B95B-49A9-8DF6-0193838F5E70}" destId="{FF3267B9-6CF7-4866-B519-37D6AE3D8E41}" srcOrd="0" destOrd="0" presId="urn:microsoft.com/office/officeart/2005/8/layout/hProcess7"/>
    <dgm:cxn modelId="{66A77A96-EABA-4496-98E9-232CC0862520}" type="presParOf" srcId="{4EA6A82D-B95B-49A9-8DF6-0193838F5E70}" destId="{D3B280B8-71C7-49C9-B849-3720FDEB8087}" srcOrd="1" destOrd="0" presId="urn:microsoft.com/office/officeart/2005/8/layout/hProcess7"/>
    <dgm:cxn modelId="{5C345E45-864F-49A9-BA56-AC7926CFC7F0}" type="presParOf" srcId="{4EA6A82D-B95B-49A9-8DF6-0193838F5E70}" destId="{9398407F-A082-45CC-AE46-122DEC40CDA8}" srcOrd="2" destOrd="0" presId="urn:microsoft.com/office/officeart/2005/8/layout/hProcess7"/>
    <dgm:cxn modelId="{C9DF83CC-5356-438C-8E5C-CE701F1CE308}" type="presParOf" srcId="{603FE720-C84D-4D39-9921-27D4CC1EF041}" destId="{890B99B0-06E7-4C9F-8ACE-F994166D0DCD}" srcOrd="3" destOrd="0" presId="urn:microsoft.com/office/officeart/2005/8/layout/hProcess7"/>
    <dgm:cxn modelId="{E01C89E1-D96F-4080-9AAC-CE829782008A}" type="presParOf" srcId="{603FE720-C84D-4D39-9921-27D4CC1EF041}" destId="{DB51E261-CD00-4EA4-85CE-6780750CC23E}" srcOrd="4" destOrd="0" presId="urn:microsoft.com/office/officeart/2005/8/layout/hProcess7"/>
    <dgm:cxn modelId="{C635DEBE-4E3F-498A-8D77-66282955ADFB}" type="presParOf" srcId="{DB51E261-CD00-4EA4-85CE-6780750CC23E}" destId="{8482D326-DFAF-40CE-98FC-E40C203B58AC}" srcOrd="0" destOrd="0" presId="urn:microsoft.com/office/officeart/2005/8/layout/hProcess7"/>
    <dgm:cxn modelId="{15A0AF79-0609-4756-AC02-EBC1D709560C}" type="presParOf" srcId="{DB51E261-CD00-4EA4-85CE-6780750CC23E}" destId="{BA006681-0063-4F12-B12C-58BB9C999591}" srcOrd="1" destOrd="0" presId="urn:microsoft.com/office/officeart/2005/8/layout/hProcess7"/>
    <dgm:cxn modelId="{2CC051D3-725B-45FF-99B0-BF38148F9632}" type="presParOf" srcId="{DB51E261-CD00-4EA4-85CE-6780750CC23E}" destId="{1BB1EF23-AE60-4D61-B94C-EDD569B2BDE3}" srcOrd="2" destOrd="0" presId="urn:microsoft.com/office/officeart/2005/8/layout/hProcess7"/>
    <dgm:cxn modelId="{DC50DAE4-C1B8-4A3C-ABD0-DD20C8A6F111}" type="presParOf" srcId="{603FE720-C84D-4D39-9921-27D4CC1EF041}" destId="{41152086-EF21-49DD-9CE1-AD6563E22F8C}" srcOrd="5" destOrd="0" presId="urn:microsoft.com/office/officeart/2005/8/layout/hProcess7"/>
    <dgm:cxn modelId="{81AA8FF8-E953-4F10-8332-0D337FB1DFAE}" type="presParOf" srcId="{603FE720-C84D-4D39-9921-27D4CC1EF041}" destId="{1F6AA214-C3E5-4B68-893C-D0A99033A82A}" srcOrd="6" destOrd="0" presId="urn:microsoft.com/office/officeart/2005/8/layout/hProcess7"/>
    <dgm:cxn modelId="{18457166-BB8E-43BE-8AB6-260DA7432524}" type="presParOf" srcId="{1F6AA214-C3E5-4B68-893C-D0A99033A82A}" destId="{B3FCE064-3497-4AA1-A49F-3EA4467682C9}" srcOrd="0" destOrd="0" presId="urn:microsoft.com/office/officeart/2005/8/layout/hProcess7"/>
    <dgm:cxn modelId="{CC191E88-A59A-47F7-B615-E59FF275B7E9}" type="presParOf" srcId="{1F6AA214-C3E5-4B68-893C-D0A99033A82A}" destId="{F3B6A69F-5FF6-4B1B-B8E9-E7C846910C7D}" srcOrd="1" destOrd="0" presId="urn:microsoft.com/office/officeart/2005/8/layout/hProcess7"/>
    <dgm:cxn modelId="{924B123E-6693-4FE7-BDD0-F7A431C2B4CD}" type="presParOf" srcId="{1F6AA214-C3E5-4B68-893C-D0A99033A82A}" destId="{1491160C-7738-478E-87A9-B39F8FFD9C31}" srcOrd="2" destOrd="0" presId="urn:microsoft.com/office/officeart/2005/8/layout/hProcess7"/>
    <dgm:cxn modelId="{05C254B6-9AC4-450C-BEF8-E3031CA39742}" type="presParOf" srcId="{603FE720-C84D-4D39-9921-27D4CC1EF041}" destId="{542EF511-DED0-420B-BC96-7A8607629862}" srcOrd="7" destOrd="0" presId="urn:microsoft.com/office/officeart/2005/8/layout/hProcess7"/>
    <dgm:cxn modelId="{953AD3AB-F06B-42E1-A070-37F0FC207821}" type="presParOf" srcId="{603FE720-C84D-4D39-9921-27D4CC1EF041}" destId="{38226105-BE51-4364-B204-856A1427AE64}" srcOrd="8" destOrd="0" presId="urn:microsoft.com/office/officeart/2005/8/layout/hProcess7"/>
    <dgm:cxn modelId="{AA99E9CC-4DF0-4502-9609-65C0BBD524EC}" type="presParOf" srcId="{38226105-BE51-4364-B204-856A1427AE64}" destId="{A905C0D0-8935-41BA-8039-86C1760F113E}" srcOrd="0" destOrd="0" presId="urn:microsoft.com/office/officeart/2005/8/layout/hProcess7"/>
    <dgm:cxn modelId="{B7098713-19AD-4D7F-A897-F383CE197CC7}" type="presParOf" srcId="{38226105-BE51-4364-B204-856A1427AE64}" destId="{A66B6B18-5155-4C77-AB90-471C21D756AE}" srcOrd="1" destOrd="0" presId="urn:microsoft.com/office/officeart/2005/8/layout/hProcess7"/>
    <dgm:cxn modelId="{89116ED7-D57A-48FB-BE53-0F6B9CDB1BB7}" type="presParOf" srcId="{38226105-BE51-4364-B204-856A1427AE64}" destId="{6C51374C-BBC0-4BE6-8F3D-0057023527E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B21E-90B8-4E22-914E-8DDEDC870413}">
      <dsp:nvSpPr>
        <dsp:cNvPr id="0" name=""/>
        <dsp:cNvSpPr/>
      </dsp:nvSpPr>
      <dsp:spPr>
        <a:xfrm>
          <a:off x="55236" y="903177"/>
          <a:ext cx="1211740" cy="1117679"/>
        </a:xfrm>
        <a:prstGeom prst="roundRect">
          <a:avLst>
            <a:gd name="adj" fmla="val 5000"/>
          </a:avLst>
        </a:prstGeom>
        <a:solidFill>
          <a:schemeClr val="accent2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1</a:t>
          </a:r>
          <a:endParaRPr lang="ru-RU" sz="1100" kern="1200" dirty="0"/>
        </a:p>
      </dsp:txBody>
      <dsp:txXfrm rot="16200000">
        <a:off x="-281838" y="1240251"/>
        <a:ext cx="916497" cy="242348"/>
      </dsp:txXfrm>
    </dsp:sp>
    <dsp:sp modelId="{A1AC6785-87E2-4C9C-9DE2-7CCFA4597DCC}">
      <dsp:nvSpPr>
        <dsp:cNvPr id="0" name=""/>
        <dsp:cNvSpPr/>
      </dsp:nvSpPr>
      <dsp:spPr>
        <a:xfrm>
          <a:off x="259920" y="903177"/>
          <a:ext cx="902746" cy="1117679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ПОНЯТТЯ ПРО БАНКИ ДАНИХ</a:t>
          </a:r>
          <a:endParaRPr lang="ru-RU" sz="2000" kern="1200" dirty="0"/>
        </a:p>
      </dsp:txBody>
      <dsp:txXfrm>
        <a:off x="259920" y="903177"/>
        <a:ext cx="902746" cy="1117679"/>
      </dsp:txXfrm>
    </dsp:sp>
    <dsp:sp modelId="{8482D326-DFAF-40CE-98FC-E40C203B58AC}">
      <dsp:nvSpPr>
        <dsp:cNvPr id="0" name=""/>
        <dsp:cNvSpPr/>
      </dsp:nvSpPr>
      <dsp:spPr>
        <a:xfrm>
          <a:off x="1653772" y="846101"/>
          <a:ext cx="3201952" cy="1382492"/>
        </a:xfrm>
        <a:prstGeom prst="roundRect">
          <a:avLst>
            <a:gd name="adj" fmla="val 5000"/>
          </a:avLst>
        </a:prstGeom>
        <a:solidFill>
          <a:srgbClr val="FFFF0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chemeClr val="tx1"/>
              </a:solidFill>
            </a:rPr>
            <a:t>2</a:t>
          </a:r>
          <a:endParaRPr lang="ru-RU" sz="1000" kern="1200" dirty="0">
            <a:solidFill>
              <a:schemeClr val="tx1"/>
            </a:solidFill>
          </a:endParaRPr>
        </a:p>
      </dsp:txBody>
      <dsp:txXfrm rot="16200000">
        <a:off x="1407146" y="1092727"/>
        <a:ext cx="1133643" cy="640390"/>
      </dsp:txXfrm>
    </dsp:sp>
    <dsp:sp modelId="{D3B280B8-71C7-49C9-B849-3720FDEB8087}">
      <dsp:nvSpPr>
        <dsp:cNvPr id="0" name=""/>
        <dsp:cNvSpPr/>
      </dsp:nvSpPr>
      <dsp:spPr>
        <a:xfrm rot="5400000">
          <a:off x="1302404" y="1189581"/>
          <a:ext cx="171375" cy="167794"/>
        </a:xfrm>
        <a:prstGeom prst="flowChartExtract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1EF23-AE60-4D61-B94C-EDD569B2BDE3}">
      <dsp:nvSpPr>
        <dsp:cNvPr id="0" name=""/>
        <dsp:cNvSpPr/>
      </dsp:nvSpPr>
      <dsp:spPr>
        <a:xfrm>
          <a:off x="2112208" y="846101"/>
          <a:ext cx="2385454" cy="1382492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</a:rPr>
            <a:t>ІНФОРМАЦІЙНІ </a:t>
          </a:r>
          <a:r>
            <a:rPr lang="uk-UA" sz="2400" kern="1200" dirty="0" smtClean="0">
              <a:solidFill>
                <a:schemeClr val="tx1"/>
              </a:solidFill>
            </a:rPr>
            <a:t>БЛОКИ </a:t>
          </a:r>
          <a:r>
            <a:rPr lang="uk-UA" sz="2000" kern="1200" dirty="0" smtClean="0">
              <a:solidFill>
                <a:schemeClr val="tx1"/>
              </a:solidFill>
            </a:rPr>
            <a:t>ЕКОЛОГІЧНОГО</a:t>
          </a:r>
          <a:r>
            <a:rPr lang="uk-UA" sz="2400" kern="1200" dirty="0" smtClean="0">
              <a:solidFill>
                <a:schemeClr val="tx1"/>
              </a:solidFill>
            </a:rPr>
            <a:t> МОНІТОРИНГУ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112208" y="846101"/>
        <a:ext cx="2385454" cy="1382492"/>
      </dsp:txXfrm>
    </dsp:sp>
    <dsp:sp modelId="{A905C0D0-8935-41BA-8039-86C1760F113E}">
      <dsp:nvSpPr>
        <dsp:cNvPr id="0" name=""/>
        <dsp:cNvSpPr/>
      </dsp:nvSpPr>
      <dsp:spPr>
        <a:xfrm>
          <a:off x="4425647" y="2143232"/>
          <a:ext cx="3171459" cy="60864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3</a:t>
          </a:r>
          <a:endParaRPr lang="ru-RU" sz="1000" kern="1200" dirty="0"/>
        </a:p>
      </dsp:txBody>
      <dsp:txXfrm rot="16200000">
        <a:off x="4493247" y="2075631"/>
        <a:ext cx="499090" cy="634291"/>
      </dsp:txXfrm>
    </dsp:sp>
    <dsp:sp modelId="{F3B6A69F-5FF6-4B1B-B8E9-E7C846910C7D}">
      <dsp:nvSpPr>
        <dsp:cNvPr id="0" name=""/>
        <dsp:cNvSpPr/>
      </dsp:nvSpPr>
      <dsp:spPr>
        <a:xfrm rot="5400000">
          <a:off x="4974349" y="1202313"/>
          <a:ext cx="122096" cy="103834"/>
        </a:xfrm>
        <a:prstGeom prst="flowChartExtract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1374C-BBC0-4BE6-8F3D-0057023527E4}">
      <dsp:nvSpPr>
        <dsp:cNvPr id="0" name=""/>
        <dsp:cNvSpPr/>
      </dsp:nvSpPr>
      <dsp:spPr>
        <a:xfrm>
          <a:off x="4880195" y="2143232"/>
          <a:ext cx="2362737" cy="608647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ГЕОІНФОРМАЦІЙНІ СИСТЕМИ</a:t>
          </a:r>
          <a:endParaRPr lang="ru-RU" sz="2000" kern="1200" dirty="0"/>
        </a:p>
      </dsp:txBody>
      <dsp:txXfrm>
        <a:off x="4880195" y="2143232"/>
        <a:ext cx="2362737" cy="608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%d0%b1%d0%b0%d0%b7%d0%b0+%d0%b4%d0%b0%d0%bd%d0%bd%d0%b8%d1%85&amp;&amp;view=detail&amp;mid=0EFDBC1927BC0EFCF5AD0EFDBC1927BC0EFCF5AD&amp;&amp;FORM=VRDGAR&amp;ru=/videos/search?q%3D%d0%b1%d0%b0%d0%b7%d0%b0%2B%d0%b4%d0%b0%d0%bd%d0%bd%d0%b8%d1%85%26FORM%3DHDRSC3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mR5SnPEInQ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Моніторинг </a:t>
            </a:r>
            <a:r>
              <a:rPr lang="uk-UA" sz="5400" b="1" dirty="0" smtClean="0">
                <a:solidFill>
                  <a:srgbClr val="FF0000"/>
                </a:solidFill>
              </a:rPr>
              <a:t>довкілля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816424" cy="4104456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66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24065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ЩО ТАКЕ СИСТЕМА УПРАВЛ</a:t>
            </a:r>
            <a:r>
              <a:rPr lang="uk-UA" dirty="0" smtClean="0"/>
              <a:t>ІННЯ БАЗАМИ ДАННИХ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9" y="2059772"/>
            <a:ext cx="4537190" cy="3240360"/>
          </a:xfrm>
        </p:spPr>
      </p:pic>
      <p:sp>
        <p:nvSpPr>
          <p:cNvPr id="7" name="TextBox 6"/>
          <p:cNvSpPr txBox="1"/>
          <p:nvPr/>
        </p:nvSpPr>
        <p:spPr>
          <a:xfrm>
            <a:off x="971600" y="2492896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дані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4901195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користувачі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5130999"/>
            <a:ext cx="697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3"/>
              </a:rPr>
              <a:t>1. </a:t>
            </a:r>
            <a:r>
              <a:rPr lang="ru-RU" dirty="0" err="1">
                <a:hlinkClick r:id="rId3"/>
              </a:rPr>
              <a:t>Що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таке</a:t>
            </a:r>
            <a:r>
              <a:rPr lang="ru-RU" dirty="0">
                <a:hlinkClick r:id="rId3"/>
              </a:rPr>
              <a:t> База </a:t>
            </a:r>
            <a:r>
              <a:rPr lang="ru-RU" dirty="0" err="1">
                <a:hlinkClick r:id="rId3"/>
              </a:rPr>
              <a:t>Даних</a:t>
            </a:r>
            <a:r>
              <a:rPr lang="ru-RU" dirty="0">
                <a:hlinkClick r:id="rId3"/>
              </a:rPr>
              <a:t> - </a:t>
            </a:r>
            <a:r>
              <a:rPr lang="ru-RU" dirty="0" err="1">
                <a:hlinkClick r:id="rId3"/>
              </a:rPr>
              <a:t>Bing</a:t>
            </a:r>
            <a:r>
              <a:rPr lang="ru-RU" dirty="0">
                <a:hlinkClick r:id="rId3"/>
              </a:rPr>
              <a:t> </a:t>
            </a:r>
            <a:r>
              <a:rPr lang="ru-RU" dirty="0" err="1" smtClean="0">
                <a:hlinkClick r:id="rId3"/>
              </a:rPr>
              <a:t>video</a:t>
            </a:r>
            <a:r>
              <a:rPr lang="ru-RU" dirty="0" smtClean="0"/>
              <a:t> 13 </a:t>
            </a:r>
            <a:r>
              <a:rPr lang="ru-RU" dirty="0" err="1" smtClean="0"/>
              <a:t>хвилин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2163" y="5475923"/>
            <a:ext cx="734481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https://www.bing.com/videos/search?q=%d0%b1%d0%b0%d0%b7%d0%b0+%d0%b4%d0%b0%d0%bd%d0%bd%d0%b8%d1%85&amp;&amp;view=detail&amp;mid=0EFDBC1927BC0EFCF5AD0EFDBC1927BC0EFCF5AD&amp;&amp;FORM=VRDGAR&amp;ru=%</a:t>
            </a:r>
            <a:r>
              <a:rPr lang="en-US" sz="1100" dirty="0" smtClean="0"/>
              <a:t>2Fvideos%2Fsearch%3Fq%3D%25d0%25b1%25d0%25b0%25d0%25b7%25d0%25b0%2B%25d0%25b4%25d0%25b0%25d0%25bd%25d0%25bd%25d0%25b8%25d1%2585%26FORM%3DHDRSC3</a:t>
            </a:r>
            <a:endParaRPr lang="uk-UA" sz="1100" dirty="0" smtClean="0"/>
          </a:p>
          <a:p>
            <a:endParaRPr lang="ru-RU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2" y="1180652"/>
            <a:ext cx="734909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Інформаційні</a:t>
            </a:r>
            <a:r>
              <a:rPr lang="ru-RU" b="1" dirty="0" smtClean="0"/>
              <a:t> блоки </a:t>
            </a:r>
            <a:r>
              <a:rPr lang="ru-RU" b="1" dirty="0" err="1" smtClean="0"/>
              <a:t>екологічного</a:t>
            </a:r>
            <a:r>
              <a:rPr lang="ru-RU" b="1" dirty="0" smtClean="0"/>
              <a:t> </a:t>
            </a:r>
            <a:r>
              <a:rPr lang="ru-RU" b="1" dirty="0" err="1" smtClean="0"/>
              <a:t>моніторингу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just">
              <a:buNone/>
            </a:pPr>
            <a:r>
              <a:rPr lang="ru-RU" dirty="0" err="1" smtClean="0"/>
              <a:t>Структурні</a:t>
            </a:r>
            <a:r>
              <a:rPr lang="ru-RU" dirty="0" smtClean="0"/>
              <a:t> блоки будь-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моніторингу</a:t>
            </a:r>
            <a:r>
              <a:rPr lang="ru-RU" dirty="0" smtClean="0"/>
              <a:t> </a:t>
            </a:r>
            <a:r>
              <a:rPr lang="ru-RU" dirty="0" err="1" smtClean="0"/>
              <a:t>формуються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комплексу </a:t>
            </a:r>
            <a:r>
              <a:rPr lang="ru-RU" sz="4000" dirty="0" err="1" smtClean="0"/>
              <a:t>маркерних</a:t>
            </a:r>
            <a:r>
              <a:rPr lang="ru-RU" sz="4000" dirty="0" smtClean="0"/>
              <a:t> </a:t>
            </a:r>
            <a:r>
              <a:rPr lang="ru-RU" sz="4000" dirty="0" err="1" smtClean="0"/>
              <a:t>критеріїв</a:t>
            </a:r>
            <a:r>
              <a:rPr lang="ru-RU" sz="4000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підлягають</a:t>
            </a:r>
            <a:r>
              <a:rPr lang="ru-RU" dirty="0" smtClean="0"/>
              <a:t> </a:t>
            </a:r>
            <a:r>
              <a:rPr lang="ru-RU" dirty="0" err="1" smtClean="0"/>
              <a:t>обліку</a:t>
            </a:r>
            <a:r>
              <a:rPr lang="ru-RU" dirty="0" smtClean="0"/>
              <a:t> та </a:t>
            </a:r>
            <a:r>
              <a:rPr lang="ru-RU" dirty="0" err="1" smtClean="0"/>
              <a:t>спостереженню</a:t>
            </a:r>
            <a:r>
              <a:rPr lang="ru-RU" dirty="0" smtClean="0"/>
              <a:t>, </a:t>
            </a:r>
          </a:p>
          <a:p>
            <a:pPr marL="68580" indent="0" algn="just">
              <a:buNone/>
            </a:pPr>
            <a:r>
              <a:rPr lang="ru-RU" dirty="0" smtClean="0"/>
              <a:t>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потребують</a:t>
            </a:r>
            <a:r>
              <a:rPr lang="ru-RU" dirty="0" smtClean="0"/>
              <a:t> </a:t>
            </a:r>
            <a:r>
              <a:rPr lang="ru-RU" b="1" dirty="0" err="1" smtClean="0"/>
              <a:t>корегування</a:t>
            </a:r>
            <a:r>
              <a:rPr lang="ru-RU" dirty="0" smtClean="0"/>
              <a:t> в </a:t>
            </a:r>
            <a:r>
              <a:rPr lang="ru-RU" dirty="0" err="1" smtClean="0"/>
              <a:t>необхідному</a:t>
            </a:r>
            <a:r>
              <a:rPr lang="ru-RU" dirty="0" smtClean="0"/>
              <a:t> </a:t>
            </a:r>
            <a:r>
              <a:rPr lang="ru-RU" dirty="0" err="1" smtClean="0"/>
              <a:t>напрямку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560958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1. Блок </a:t>
            </a:r>
            <a:r>
              <a:rPr lang="ru-RU" sz="3200" b="1" dirty="0" err="1" smtClean="0"/>
              <a:t>параметрів</a:t>
            </a:r>
            <a:r>
              <a:rPr lang="ru-RU" sz="3200" b="1" dirty="0" smtClean="0"/>
              <a:t> стану </a:t>
            </a:r>
            <a:r>
              <a:rPr lang="ru-RU" sz="3200" b="1" dirty="0" err="1" smtClean="0"/>
              <a:t>навколишнього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середовища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16832"/>
            <a:ext cx="7920880" cy="460851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стан атмосферного </a:t>
            </a:r>
            <a:r>
              <a:rPr lang="ru-RU" b="1" dirty="0" err="1" smtClean="0"/>
              <a:t>повітря</a:t>
            </a:r>
            <a:r>
              <a:rPr lang="ru-RU" b="1" dirty="0" smtClean="0"/>
              <a:t>: </a:t>
            </a:r>
            <a:r>
              <a:rPr lang="ru-RU" sz="2000" dirty="0" err="1" smtClean="0"/>
              <a:t>середньорічні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максимальні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концентрації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забруднювачів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відсоток</a:t>
            </a:r>
            <a:r>
              <a:rPr lang="ru-RU" sz="2000" dirty="0" smtClean="0"/>
              <a:t> </a:t>
            </a:r>
            <a:r>
              <a:rPr lang="ru-RU" sz="2000" dirty="0" err="1" smtClean="0"/>
              <a:t>лабораторних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досліджень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відповідають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гігієнічним</a:t>
            </a:r>
            <a:r>
              <a:rPr lang="ru-RU" sz="2000" dirty="0" smtClean="0"/>
              <a:t> стандартам (ДЕСТ);</a:t>
            </a:r>
          </a:p>
          <a:p>
            <a:pPr algn="just"/>
            <a:r>
              <a:rPr lang="ru-RU" b="1" dirty="0" err="1" smtClean="0"/>
              <a:t>якість</a:t>
            </a:r>
            <a:r>
              <a:rPr lang="ru-RU" b="1" dirty="0" smtClean="0"/>
              <a:t> </a:t>
            </a:r>
            <a:r>
              <a:rPr lang="ru-RU" b="1" dirty="0" err="1" smtClean="0"/>
              <a:t>питної</a:t>
            </a:r>
            <a:r>
              <a:rPr lang="ru-RU" b="1" dirty="0" smtClean="0"/>
              <a:t> води: </a:t>
            </a:r>
            <a:r>
              <a:rPr lang="ru-RU" sz="2000" dirty="0" err="1" smtClean="0"/>
              <a:t>середньорічні</a:t>
            </a:r>
            <a:r>
              <a:rPr lang="ru-RU" sz="2000" dirty="0" smtClean="0"/>
              <a:t> і </a:t>
            </a:r>
            <a:r>
              <a:rPr lang="ru-RU" sz="2000" dirty="0" err="1" smtClean="0"/>
              <a:t>максимальні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концентрації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забруднювачів</a:t>
            </a:r>
            <a:r>
              <a:rPr lang="ru-RU" sz="2000" dirty="0" smtClean="0"/>
              <a:t>,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перевищення</a:t>
            </a:r>
            <a:r>
              <a:rPr lang="ru-RU" sz="2000" dirty="0" smtClean="0"/>
              <a:t> ГДК;</a:t>
            </a:r>
          </a:p>
          <a:p>
            <a:pPr algn="just"/>
            <a:r>
              <a:rPr lang="ru-RU" b="1" dirty="0" err="1" smtClean="0"/>
              <a:t>рівень</a:t>
            </a:r>
            <a:r>
              <a:rPr lang="ru-RU" b="1" dirty="0" smtClean="0"/>
              <a:t> </a:t>
            </a:r>
            <a:r>
              <a:rPr lang="ru-RU" b="1" dirty="0" err="1" smtClean="0"/>
              <a:t>забруднення</a:t>
            </a:r>
            <a:r>
              <a:rPr lang="ru-RU" b="1" dirty="0" smtClean="0"/>
              <a:t> </a:t>
            </a:r>
            <a:r>
              <a:rPr lang="ru-RU" b="1" dirty="0" err="1" smtClean="0"/>
              <a:t>ґрунтового</a:t>
            </a:r>
            <a:r>
              <a:rPr lang="ru-RU" b="1" dirty="0" smtClean="0"/>
              <a:t> </a:t>
            </a:r>
            <a:r>
              <a:rPr lang="ru-RU" b="1" dirty="0" err="1" smtClean="0"/>
              <a:t>покриву</a:t>
            </a:r>
            <a:r>
              <a:rPr lang="ru-RU" b="1" dirty="0" smtClean="0"/>
              <a:t>: </a:t>
            </a:r>
            <a:r>
              <a:rPr lang="ru-RU" sz="2000" dirty="0" err="1" smtClean="0"/>
              <a:t>середні</a:t>
            </a:r>
            <a:r>
              <a:rPr lang="ru-RU" sz="2000" dirty="0" smtClean="0"/>
              <a:t> і </a:t>
            </a:r>
            <a:r>
              <a:rPr lang="ru-RU" sz="2000" dirty="0" err="1" smtClean="0"/>
              <a:t>максимальні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концентрації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забруднювачів</a:t>
            </a:r>
            <a:r>
              <a:rPr lang="ru-RU" sz="2000" dirty="0" smtClean="0"/>
              <a:t>,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перевищення</a:t>
            </a:r>
            <a:r>
              <a:rPr lang="ru-RU" sz="2000" dirty="0" smtClean="0"/>
              <a:t> ГДК, </a:t>
            </a:r>
            <a:r>
              <a:rPr lang="ru-RU" sz="2000" dirty="0" err="1" smtClean="0"/>
              <a:t>сумарний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показник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268760"/>
            <a:ext cx="7128908" cy="482453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 </a:t>
            </a:r>
            <a:r>
              <a:rPr lang="ru-RU" b="1" dirty="0" err="1"/>
              <a:t>архітектурно-планувальна</a:t>
            </a:r>
            <a:r>
              <a:rPr lang="ru-RU" b="1" dirty="0"/>
              <a:t> і </a:t>
            </a:r>
            <a:r>
              <a:rPr lang="ru-RU" b="1" dirty="0" err="1"/>
              <a:t>соціальна</a:t>
            </a:r>
            <a:r>
              <a:rPr lang="ru-RU" b="1" dirty="0"/>
              <a:t> </a:t>
            </a:r>
            <a:r>
              <a:rPr lang="ru-RU" b="1" dirty="0" err="1"/>
              <a:t>інфраструктура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sz="2000" dirty="0" err="1"/>
              <a:t>поверховість</a:t>
            </a:r>
            <a:r>
              <a:rPr lang="ru-RU" sz="2000" dirty="0"/>
              <a:t> </a:t>
            </a:r>
            <a:r>
              <a:rPr lang="ru-RU" sz="2000" dirty="0" err="1"/>
              <a:t>районів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, </a:t>
            </a:r>
            <a:r>
              <a:rPr lang="ru-RU" sz="2000" dirty="0" err="1"/>
              <a:t>містобудівний</a:t>
            </a:r>
            <a:r>
              <a:rPr lang="ru-RU" sz="2000" dirty="0"/>
              <a:t> баланс, </a:t>
            </a:r>
            <a:r>
              <a:rPr lang="ru-RU" sz="2000" dirty="0" err="1"/>
              <a:t>віддаленість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великих </a:t>
            </a:r>
            <a:r>
              <a:rPr lang="ru-RU" sz="2000" dirty="0" err="1"/>
              <a:t>об’єктів</a:t>
            </a:r>
            <a:r>
              <a:rPr lang="ru-RU" sz="2000" dirty="0"/>
              <a:t> </a:t>
            </a:r>
            <a:r>
              <a:rPr lang="ru-RU" sz="2000" dirty="0" err="1"/>
              <a:t>екологічного</a:t>
            </a:r>
            <a:r>
              <a:rPr lang="ru-RU" sz="2000" dirty="0"/>
              <a:t> </a:t>
            </a:r>
            <a:r>
              <a:rPr lang="ru-RU" sz="2000" dirty="0" err="1"/>
              <a:t>ризику</a:t>
            </a:r>
            <a:r>
              <a:rPr lang="ru-RU" sz="2000" dirty="0"/>
              <a:t> (</a:t>
            </a:r>
            <a:r>
              <a:rPr lang="ru-RU" sz="2000" dirty="0" err="1"/>
              <a:t>промислові</a:t>
            </a:r>
            <a:r>
              <a:rPr lang="ru-RU" sz="2000" dirty="0"/>
              <a:t> площадки, </a:t>
            </a:r>
            <a:r>
              <a:rPr lang="ru-RU" sz="2000" dirty="0" err="1"/>
              <a:t>звалища</a:t>
            </a:r>
            <a:r>
              <a:rPr lang="ru-RU" sz="2000" dirty="0"/>
              <a:t>), транспортно-</a:t>
            </a:r>
            <a:r>
              <a:rPr lang="ru-RU" sz="2000" dirty="0" err="1"/>
              <a:t>промислове</a:t>
            </a:r>
            <a:r>
              <a:rPr lang="ru-RU" sz="2000" dirty="0"/>
              <a:t> </a:t>
            </a:r>
            <a:r>
              <a:rPr lang="ru-RU" sz="2000" dirty="0" err="1"/>
              <a:t>навантаження</a:t>
            </a:r>
            <a:r>
              <a:rPr lang="ru-RU" sz="2000" dirty="0"/>
              <a:t>, </a:t>
            </a:r>
            <a:r>
              <a:rPr lang="ru-RU" sz="2000" dirty="0" err="1"/>
              <a:t>наявність</a:t>
            </a:r>
            <a:r>
              <a:rPr lang="ru-RU" sz="2000" dirty="0"/>
              <a:t> </a:t>
            </a:r>
            <a:r>
              <a:rPr lang="ru-RU" sz="2000" dirty="0" err="1"/>
              <a:t>об’єктів</a:t>
            </a:r>
            <a:r>
              <a:rPr lang="ru-RU" sz="2000" dirty="0"/>
              <a:t> </a:t>
            </a:r>
            <a:r>
              <a:rPr lang="ru-RU" sz="2000" dirty="0" err="1"/>
              <a:t>соціально</a:t>
            </a:r>
            <a:r>
              <a:rPr lang="ru-RU" sz="2000" dirty="0"/>
              <a:t>-куль-</a:t>
            </a:r>
            <a:r>
              <a:rPr lang="ru-RU" sz="2000" dirty="0" err="1"/>
              <a:t>турної</a:t>
            </a:r>
            <a:r>
              <a:rPr lang="ru-RU" sz="2000" dirty="0"/>
              <a:t> </a:t>
            </a:r>
            <a:r>
              <a:rPr lang="ru-RU" sz="2000" dirty="0" err="1"/>
              <a:t>сфери</a:t>
            </a:r>
            <a:r>
              <a:rPr lang="ru-RU" sz="2000" dirty="0" smtClean="0"/>
              <a:t>;</a:t>
            </a:r>
          </a:p>
          <a:p>
            <a:pPr marL="68580" indent="0" algn="just">
              <a:buNone/>
            </a:pPr>
            <a:endParaRPr lang="ru-RU" sz="2000" dirty="0"/>
          </a:p>
          <a:p>
            <a:pPr algn="just"/>
            <a:r>
              <a:rPr lang="ru-RU" b="1" dirty="0"/>
              <a:t>ландшафтно-</a:t>
            </a:r>
            <a:r>
              <a:rPr lang="ru-RU" b="1" dirty="0" err="1"/>
              <a:t>екологічні</a:t>
            </a:r>
            <a:r>
              <a:rPr lang="ru-RU" b="1" dirty="0"/>
              <a:t> </a:t>
            </a:r>
            <a:r>
              <a:rPr lang="ru-RU" b="1" dirty="0" err="1"/>
              <a:t>умови</a:t>
            </a:r>
            <a:r>
              <a:rPr lang="ru-RU" b="1" dirty="0"/>
              <a:t>: </a:t>
            </a:r>
            <a:r>
              <a:rPr lang="ru-RU" sz="2000" dirty="0" err="1"/>
              <a:t>висотність</a:t>
            </a:r>
            <a:r>
              <a:rPr lang="ru-RU" sz="2000" dirty="0"/>
              <a:t> і </a:t>
            </a:r>
            <a:r>
              <a:rPr lang="ru-RU" sz="2000" dirty="0" err="1"/>
              <a:t>неоднорідність</a:t>
            </a:r>
            <a:r>
              <a:rPr lang="ru-RU" sz="2000" dirty="0"/>
              <a:t> </a:t>
            </a:r>
            <a:r>
              <a:rPr lang="ru-RU" sz="2000" dirty="0" err="1"/>
              <a:t>рельєфу</a:t>
            </a:r>
            <a:r>
              <a:rPr lang="ru-RU" sz="2000" dirty="0"/>
              <a:t>, </a:t>
            </a:r>
            <a:r>
              <a:rPr lang="ru-RU" sz="2000" dirty="0" err="1"/>
              <a:t>мікрокліматичні</a:t>
            </a:r>
            <a:r>
              <a:rPr lang="ru-RU" sz="2000" dirty="0"/>
              <a:t> характеристики і </a:t>
            </a:r>
            <a:r>
              <a:rPr lang="ru-RU" sz="2000" dirty="0" err="1"/>
              <a:t>потенціал</a:t>
            </a:r>
            <a:r>
              <a:rPr lang="ru-RU" sz="2000" dirty="0"/>
              <a:t> </a:t>
            </a:r>
            <a:r>
              <a:rPr lang="ru-RU" sz="2000" dirty="0" err="1"/>
              <a:t>самоочищення</a:t>
            </a:r>
            <a:r>
              <a:rPr lang="ru-RU" sz="2000" dirty="0"/>
              <a:t> </a:t>
            </a:r>
            <a:r>
              <a:rPr lang="ru-RU" sz="2000" dirty="0" err="1"/>
              <a:t>атмосфери</a:t>
            </a:r>
            <a:r>
              <a:rPr lang="ru-RU" sz="2000" dirty="0"/>
              <a:t>, </a:t>
            </a:r>
            <a:r>
              <a:rPr lang="ru-RU" sz="2000" dirty="0" err="1"/>
              <a:t>глибина</a:t>
            </a:r>
            <a:r>
              <a:rPr lang="ru-RU" sz="2000" dirty="0"/>
              <a:t> </a:t>
            </a:r>
            <a:r>
              <a:rPr lang="ru-RU" sz="2000" dirty="0" err="1"/>
              <a:t>залягання</a:t>
            </a:r>
            <a:r>
              <a:rPr lang="ru-RU" sz="2000" dirty="0"/>
              <a:t> </a:t>
            </a:r>
            <a:r>
              <a:rPr lang="ru-RU" sz="2000" dirty="0" err="1"/>
              <a:t>ґрунтових</a:t>
            </a:r>
            <a:r>
              <a:rPr lang="ru-RU" sz="2000" dirty="0"/>
              <a:t> вод і </a:t>
            </a:r>
            <a:r>
              <a:rPr lang="ru-RU" sz="2000" dirty="0" err="1"/>
              <a:t>наявність</a:t>
            </a:r>
            <a:r>
              <a:rPr lang="ru-RU" sz="2000" dirty="0"/>
              <a:t> зон </a:t>
            </a:r>
            <a:r>
              <a:rPr lang="ru-RU" sz="2000" dirty="0" err="1"/>
              <a:t>підтоплення</a:t>
            </a:r>
            <a:r>
              <a:rPr lang="ru-RU" sz="2000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24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Блок </a:t>
            </a:r>
            <a:r>
              <a:rPr lang="ru-RU" sz="2800" b="1" dirty="0" err="1" smtClean="0"/>
              <a:t>параметрів</a:t>
            </a:r>
            <a:r>
              <a:rPr lang="ru-RU" sz="2800" b="1" dirty="0" smtClean="0"/>
              <a:t> нормативно-</a:t>
            </a:r>
            <a:r>
              <a:rPr lang="ru-RU" sz="2800" b="1" dirty="0" err="1" smtClean="0"/>
              <a:t>довідкової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інформації</a:t>
            </a:r>
            <a:r>
              <a:rPr lang="ru-RU" sz="2800" b="1" dirty="0" smtClean="0"/>
              <a:t>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988840"/>
            <a:ext cx="4104456" cy="4176464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/>
              <a:t>чисельність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контрольованих</a:t>
            </a:r>
            <a:r>
              <a:rPr lang="ru-RU" dirty="0" smtClean="0"/>
              <a:t> </a:t>
            </a:r>
            <a:r>
              <a:rPr lang="ru-RU" dirty="0" err="1" smtClean="0"/>
              <a:t>районів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ГДК </a:t>
            </a:r>
            <a:r>
              <a:rPr lang="ru-RU" dirty="0" err="1" smtClean="0"/>
              <a:t>забруднюючих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;</a:t>
            </a:r>
          </a:p>
          <a:p>
            <a:pPr algn="just"/>
            <a:r>
              <a:rPr lang="ru-RU" dirty="0" err="1" smtClean="0"/>
              <a:t>перелік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забруднюють</a:t>
            </a:r>
            <a:r>
              <a:rPr lang="ru-RU" dirty="0" smtClean="0"/>
              <a:t> </a:t>
            </a:r>
            <a:r>
              <a:rPr lang="ru-RU" dirty="0" err="1" smtClean="0"/>
              <a:t>навколишнє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45024"/>
            <a:ext cx="2920288" cy="2085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7992888" cy="5544616"/>
          </a:xfrm>
        </p:spPr>
        <p:txBody>
          <a:bodyPr>
            <a:normAutofit fontScale="92500"/>
          </a:bodyPr>
          <a:lstStyle/>
          <a:p>
            <a:pPr marL="68580" indent="0" algn="just">
              <a:buNone/>
            </a:pP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мети і </a:t>
            </a:r>
            <a:r>
              <a:rPr lang="ru-RU" dirty="0" err="1" smtClean="0"/>
              <a:t>завдань</a:t>
            </a:r>
            <a:r>
              <a:rPr lang="ru-RU" dirty="0" smtClean="0"/>
              <a:t> </a:t>
            </a:r>
            <a:r>
              <a:rPr lang="ru-RU" dirty="0" err="1" smtClean="0"/>
              <a:t>спостережень</a:t>
            </a:r>
            <a:r>
              <a:rPr lang="ru-RU" dirty="0" smtClean="0"/>
              <a:t>, </a:t>
            </a:r>
            <a:r>
              <a:rPr lang="ru-RU" b="1" dirty="0" smtClean="0"/>
              <a:t>система </a:t>
            </a:r>
            <a:r>
              <a:rPr lang="ru-RU" b="1" dirty="0" err="1" smtClean="0"/>
              <a:t>екологічного</a:t>
            </a:r>
            <a:r>
              <a:rPr lang="ru-RU" b="1" dirty="0" smtClean="0"/>
              <a:t> </a:t>
            </a:r>
            <a:r>
              <a:rPr lang="ru-RU" b="1" dirty="0" err="1" smtClean="0"/>
              <a:t>моніторингу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містити</a:t>
            </a:r>
            <a:r>
              <a:rPr lang="ru-RU" b="1" dirty="0" smtClean="0"/>
              <a:t> </a:t>
            </a:r>
          </a:p>
          <a:p>
            <a:pPr algn="just"/>
            <a:r>
              <a:rPr lang="ru-RU" dirty="0" smtClean="0"/>
              <a:t>блок </a:t>
            </a:r>
            <a:r>
              <a:rPr lang="ru-RU" dirty="0" err="1" smtClean="0"/>
              <a:t>параметрів</a:t>
            </a:r>
            <a:r>
              <a:rPr lang="ru-RU" dirty="0" smtClean="0"/>
              <a:t> стану </a:t>
            </a:r>
            <a:r>
              <a:rPr lang="ru-RU" u="sng" dirty="0" err="1" smtClean="0"/>
              <a:t>біотичних</a:t>
            </a:r>
            <a:r>
              <a:rPr lang="ru-RU" u="sng" dirty="0" smtClean="0"/>
              <a:t> </a:t>
            </a:r>
            <a:r>
              <a:rPr lang="ru-RU" u="sng" dirty="0" err="1" smtClean="0"/>
              <a:t>компонентів</a:t>
            </a:r>
            <a:r>
              <a:rPr lang="ru-RU" u="sng" dirty="0" smtClean="0"/>
              <a:t> </a:t>
            </a:r>
            <a:r>
              <a:rPr lang="ru-RU" u="sng" dirty="0" err="1" smtClean="0"/>
              <a:t>екосистем</a:t>
            </a:r>
            <a:r>
              <a:rPr lang="ru-RU" u="sng" dirty="0" smtClean="0"/>
              <a:t>, </a:t>
            </a:r>
          </a:p>
          <a:p>
            <a:pPr algn="just"/>
            <a:r>
              <a:rPr lang="ru-RU" dirty="0" smtClean="0"/>
              <a:t>блок </a:t>
            </a:r>
            <a:r>
              <a:rPr lang="ru-RU" dirty="0" err="1" smtClean="0"/>
              <a:t>параметрів</a:t>
            </a:r>
            <a:r>
              <a:rPr lang="ru-RU" dirty="0" smtClean="0"/>
              <a:t> </a:t>
            </a:r>
            <a:r>
              <a:rPr lang="ru-RU" u="sng" dirty="0" smtClean="0"/>
              <a:t>стану </a:t>
            </a:r>
            <a:r>
              <a:rPr lang="ru-RU" u="sng" dirty="0" err="1" smtClean="0"/>
              <a:t>здоров’я</a:t>
            </a:r>
            <a:r>
              <a:rPr lang="ru-RU" u="sng" dirty="0" smtClean="0"/>
              <a:t> </a:t>
            </a:r>
            <a:r>
              <a:rPr lang="ru-RU" u="sng" dirty="0" err="1" smtClean="0"/>
              <a:t>населення</a:t>
            </a:r>
            <a:r>
              <a:rPr lang="ru-RU" u="sng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pPr marL="68580" indent="0" algn="just">
              <a:buNone/>
            </a:pPr>
            <a:endParaRPr lang="ru-RU" dirty="0" smtClean="0"/>
          </a:p>
          <a:p>
            <a:pPr marL="68580" indent="0" algn="just">
              <a:buNone/>
            </a:pPr>
            <a:r>
              <a:rPr lang="ru-RU" dirty="0" err="1" smtClean="0"/>
              <a:t>Формування</a:t>
            </a:r>
            <a:r>
              <a:rPr lang="ru-RU" dirty="0" smtClean="0"/>
              <a:t> банку </a:t>
            </a:r>
            <a:r>
              <a:rPr lang="ru-RU" dirty="0" err="1" smtClean="0"/>
              <a:t>даних</a:t>
            </a:r>
            <a:r>
              <a:rPr lang="ru-RU" dirty="0" smtClean="0"/>
              <a:t> для </a:t>
            </a:r>
            <a:r>
              <a:rPr lang="ru-RU" dirty="0" err="1" smtClean="0"/>
              <a:t>екологічного</a:t>
            </a:r>
            <a:r>
              <a:rPr lang="ru-RU" dirty="0" smtClean="0"/>
              <a:t> </a:t>
            </a:r>
            <a:r>
              <a:rPr lang="ru-RU" dirty="0" err="1" smtClean="0"/>
              <a:t>моніторингу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 smtClean="0"/>
              <a:t>медичних</a:t>
            </a:r>
            <a:r>
              <a:rPr lang="ru-RU" dirty="0" smtClean="0"/>
              <a:t>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err="1" smtClean="0"/>
              <a:t>природоохоронних</a:t>
            </a:r>
            <a:r>
              <a:rPr lang="ru-RU" dirty="0" smtClean="0"/>
              <a:t>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err="1" smtClean="0"/>
              <a:t>гігієнічних</a:t>
            </a:r>
            <a:r>
              <a:rPr lang="ru-RU" dirty="0" smtClean="0"/>
              <a:t>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err="1" smtClean="0"/>
              <a:t>містобудівних</a:t>
            </a:r>
            <a:r>
              <a:rPr lang="ru-RU" dirty="0" smtClean="0"/>
              <a:t> служб,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ландшафтно-</a:t>
            </a:r>
            <a:r>
              <a:rPr lang="ru-RU" dirty="0" err="1" smtClean="0"/>
              <a:t>функціонального</a:t>
            </a:r>
            <a:r>
              <a:rPr lang="ru-RU" dirty="0" smtClean="0"/>
              <a:t> </a:t>
            </a:r>
            <a:r>
              <a:rPr lang="ru-RU" dirty="0" err="1" smtClean="0"/>
              <a:t>картографування</a:t>
            </a:r>
            <a:r>
              <a:rPr lang="ru-RU" dirty="0" smtClean="0"/>
              <a:t>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 smtClean="0"/>
              <a:t>експертно-статистичного</a:t>
            </a:r>
            <a:r>
              <a:rPr lang="ru-RU" dirty="0" smtClean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Геоінформаційні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endParaRPr lang="ru-RU" b="1" dirty="0"/>
          </a:p>
        </p:txBody>
      </p:sp>
      <p:pic>
        <p:nvPicPr>
          <p:cNvPr id="5122" name="Picture 2" descr="Картинки по запросу &quot;Гіс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118633" cy="40709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https://www.youtube.com/watch?v=fmR5SnPEInQ</a:t>
            </a:r>
            <a:r>
              <a:rPr lang="uk-UA" dirty="0" smtClean="0"/>
              <a:t> – 3 хвилини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764704"/>
            <a:ext cx="7536836" cy="5472608"/>
          </a:xfrm>
        </p:spPr>
      </p:pic>
    </p:spTree>
    <p:extLst>
      <p:ext uri="{BB962C8B-B14F-4D97-AF65-F5344CB8AC3E}">
        <p14:creationId xmlns:p14="http://schemas.microsoft.com/office/powerpoint/2010/main" val="1467869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Географічна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система (ГІС)</a:t>
            </a:r>
            <a:r>
              <a:rPr lang="ru-RU" dirty="0"/>
              <a:t> –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сучасна</a:t>
            </a:r>
            <a:r>
              <a:rPr lang="ru-RU" dirty="0" smtClean="0"/>
              <a:t> </a:t>
            </a:r>
            <a:r>
              <a:rPr lang="ru-RU" dirty="0" err="1" smtClean="0"/>
              <a:t>комп’ютерна</a:t>
            </a:r>
            <a:r>
              <a:rPr lang="ru-RU" dirty="0" smtClean="0"/>
              <a:t> </a:t>
            </a:r>
            <a:r>
              <a:rPr lang="ru-RU" dirty="0" err="1" smtClean="0"/>
              <a:t>технологія</a:t>
            </a:r>
            <a:r>
              <a:rPr lang="ru-RU" dirty="0" smtClean="0"/>
              <a:t> для </a:t>
            </a:r>
            <a:r>
              <a:rPr lang="ru-RU" dirty="0" err="1" smtClean="0"/>
              <a:t>картування</a:t>
            </a:r>
            <a:r>
              <a:rPr lang="ru-RU" dirty="0" smtClean="0"/>
              <a:t> та </a:t>
            </a:r>
            <a:r>
              <a:rPr lang="ru-RU" b="1" dirty="0" err="1" smtClean="0"/>
              <a:t>аналізу</a:t>
            </a:r>
            <a:r>
              <a:rPr lang="ru-RU" b="1" dirty="0" smtClean="0"/>
              <a:t> </a:t>
            </a:r>
            <a:r>
              <a:rPr lang="ru-RU" b="1" dirty="0" err="1" smtClean="0"/>
              <a:t>об’єктів</a:t>
            </a:r>
            <a:r>
              <a:rPr lang="ru-RU" b="1" dirty="0" smtClean="0"/>
              <a:t> реального </a:t>
            </a:r>
            <a:r>
              <a:rPr lang="ru-RU" b="1" dirty="0" err="1" smtClean="0"/>
              <a:t>світу</a:t>
            </a:r>
            <a:r>
              <a:rPr lang="ru-RU" b="1" dirty="0" smtClean="0"/>
              <a:t>, </a:t>
            </a:r>
            <a:r>
              <a:rPr lang="ru-RU" dirty="0" smtClean="0"/>
              <a:t>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на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планеті</a:t>
            </a:r>
            <a:r>
              <a:rPr lang="ru-RU" dirty="0" smtClean="0"/>
              <a:t>.</a:t>
            </a:r>
            <a:endParaRPr lang="en-US" dirty="0" smtClean="0"/>
          </a:p>
          <a:p>
            <a:pPr algn="just"/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технологія</a:t>
            </a:r>
            <a:r>
              <a:rPr lang="ru-RU" dirty="0" smtClean="0"/>
              <a:t> </a:t>
            </a:r>
            <a:r>
              <a:rPr lang="ru-RU" sz="3600" dirty="0" err="1" smtClean="0"/>
              <a:t>поєднує</a:t>
            </a:r>
            <a:r>
              <a:rPr lang="ru-RU" dirty="0" smtClean="0"/>
              <a:t> </a:t>
            </a:r>
            <a:r>
              <a:rPr lang="ru-RU" dirty="0" err="1" smtClean="0"/>
              <a:t>традиційні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базами </a:t>
            </a:r>
            <a:r>
              <a:rPr lang="ru-RU" dirty="0" err="1" smtClean="0"/>
              <a:t>даних</a:t>
            </a:r>
            <a:r>
              <a:rPr lang="ru-RU" dirty="0" smtClean="0"/>
              <a:t> (запит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статистичний</a:t>
            </a:r>
            <a:r>
              <a:rPr lang="ru-RU" dirty="0" smtClean="0"/>
              <a:t> </a:t>
            </a:r>
            <a:r>
              <a:rPr lang="ru-RU" dirty="0" err="1" smtClean="0"/>
              <a:t>аналіз</a:t>
            </a:r>
            <a:r>
              <a:rPr lang="ru-RU" dirty="0" smtClean="0"/>
              <a:t>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b="1" dirty="0" err="1" smtClean="0"/>
              <a:t>перевагами</a:t>
            </a:r>
            <a:r>
              <a:rPr lang="ru-RU" b="1" dirty="0" smtClean="0"/>
              <a:t> </a:t>
            </a:r>
            <a:r>
              <a:rPr lang="ru-RU" b="1" dirty="0" err="1" smtClean="0"/>
              <a:t>повноцінної</a:t>
            </a:r>
            <a:r>
              <a:rPr lang="ru-RU" b="1" dirty="0" smtClean="0"/>
              <a:t> </a:t>
            </a:r>
            <a:r>
              <a:rPr lang="ru-RU" b="1" dirty="0" err="1" smtClean="0"/>
              <a:t>візуалізації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географічного</a:t>
            </a:r>
            <a:r>
              <a:rPr lang="ru-RU" b="1" dirty="0" smtClean="0"/>
              <a:t> (</a:t>
            </a:r>
            <a:r>
              <a:rPr lang="ru-RU" b="1" dirty="0" err="1" smtClean="0"/>
              <a:t>просторового</a:t>
            </a:r>
            <a:r>
              <a:rPr lang="ru-RU" b="1" dirty="0" smtClean="0"/>
              <a:t>) </a:t>
            </a:r>
            <a:r>
              <a:rPr lang="ru-RU" b="1" dirty="0" err="1" smtClean="0"/>
              <a:t>аналізу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надає</a:t>
            </a:r>
            <a:r>
              <a:rPr lang="ru-RU" b="1" dirty="0" smtClean="0"/>
              <a:t> карта.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706" y="1340768"/>
            <a:ext cx="7024744" cy="504056"/>
          </a:xfrm>
        </p:spPr>
        <p:txBody>
          <a:bodyPr>
            <a:noAutofit/>
          </a:bodyPr>
          <a:lstStyle/>
          <a:p>
            <a:r>
              <a:rPr lang="ru-RU" sz="2800" b="1" dirty="0" err="1" smtClean="0"/>
              <a:t>Працююча</a:t>
            </a:r>
            <a:r>
              <a:rPr lang="ru-RU" sz="2800" b="1" dirty="0" smtClean="0"/>
              <a:t> ГІС </a:t>
            </a:r>
            <a:br>
              <a:rPr lang="ru-RU" sz="2800" b="1" dirty="0" smtClean="0"/>
            </a:br>
            <a:r>
              <a:rPr lang="ru-RU" sz="2800" b="1" dirty="0" err="1" smtClean="0"/>
              <a:t>містить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п’ять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складових</a:t>
            </a:r>
            <a:r>
              <a:rPr lang="ru-RU" sz="2800" b="1" dirty="0" smtClean="0"/>
              <a:t>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2053" y="2708920"/>
            <a:ext cx="7024744" cy="2955054"/>
          </a:xfrm>
        </p:spPr>
        <p:txBody>
          <a:bodyPr>
            <a:normAutofit fontScale="92500" lnSpcReduction="20000"/>
          </a:bodyPr>
          <a:lstStyle/>
          <a:p>
            <a:pPr marL="582930" indent="-514350" algn="just">
              <a:buFont typeface="+mj-lt"/>
              <a:buAutoNum type="arabicPeriod"/>
            </a:pPr>
            <a:r>
              <a:rPr lang="ru-RU" sz="2600" b="1" dirty="0" err="1" smtClean="0"/>
              <a:t>апаратні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засоби</a:t>
            </a:r>
            <a:r>
              <a:rPr lang="ru-RU" sz="2600" b="1" dirty="0" smtClean="0"/>
              <a:t>.</a:t>
            </a:r>
            <a:r>
              <a:rPr lang="ru-RU" sz="2600" dirty="0" smtClean="0"/>
              <a:t> </a:t>
            </a:r>
            <a:r>
              <a:rPr lang="ru-RU" sz="2600" dirty="0" err="1" smtClean="0"/>
              <a:t>Це</a:t>
            </a:r>
            <a:r>
              <a:rPr lang="ru-RU" sz="2600" dirty="0" smtClean="0"/>
              <a:t> </a:t>
            </a:r>
            <a:r>
              <a:rPr lang="ru-RU" sz="2600" dirty="0" err="1" smtClean="0"/>
              <a:t>комп’ютер</a:t>
            </a:r>
            <a:r>
              <a:rPr lang="ru-RU" sz="2600" dirty="0" smtClean="0"/>
              <a:t>, на </a:t>
            </a:r>
            <a:r>
              <a:rPr lang="ru-RU" sz="2600" dirty="0" err="1" smtClean="0"/>
              <a:t>якому</a:t>
            </a:r>
            <a:r>
              <a:rPr lang="ru-RU" sz="2600" dirty="0" smtClean="0"/>
              <a:t> </a:t>
            </a:r>
            <a:r>
              <a:rPr lang="ru-RU" sz="2600" dirty="0" err="1" smtClean="0"/>
              <a:t>працює</a:t>
            </a:r>
            <a:r>
              <a:rPr lang="ru-RU" sz="2600" dirty="0" smtClean="0"/>
              <a:t> ГІС;</a:t>
            </a:r>
          </a:p>
          <a:p>
            <a:pPr marL="582930" indent="-514350" algn="just">
              <a:buFont typeface="+mj-lt"/>
              <a:buAutoNum type="arabicPeriod"/>
            </a:pPr>
            <a:r>
              <a:rPr lang="ru-RU" sz="2600" b="1" dirty="0" err="1" smtClean="0"/>
              <a:t>програмне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забезпечення</a:t>
            </a:r>
            <a:r>
              <a:rPr lang="ru-RU" sz="2600" b="1" dirty="0" smtClean="0"/>
              <a:t>.</a:t>
            </a:r>
            <a:r>
              <a:rPr lang="ru-RU" sz="2600" dirty="0" smtClean="0"/>
              <a:t> ГІС </a:t>
            </a:r>
            <a:r>
              <a:rPr lang="ru-RU" sz="2600" dirty="0" err="1" smtClean="0"/>
              <a:t>містить</a:t>
            </a:r>
            <a:r>
              <a:rPr lang="ru-RU" sz="2600" dirty="0" smtClean="0"/>
              <a:t> </a:t>
            </a:r>
            <a:r>
              <a:rPr lang="ru-RU" sz="2600" dirty="0" err="1" smtClean="0"/>
              <a:t>функції</a:t>
            </a:r>
            <a:r>
              <a:rPr lang="ru-RU" sz="2600" dirty="0" smtClean="0"/>
              <a:t> та </a:t>
            </a:r>
            <a:r>
              <a:rPr lang="ru-RU" sz="2600" dirty="0" err="1" smtClean="0"/>
              <a:t>інструменти</a:t>
            </a:r>
            <a:r>
              <a:rPr lang="ru-RU" sz="2600" dirty="0" smtClean="0"/>
              <a:t>, </a:t>
            </a:r>
            <a:r>
              <a:rPr lang="ru-RU" sz="2600" dirty="0" err="1" smtClean="0"/>
              <a:t>які</a:t>
            </a:r>
            <a:r>
              <a:rPr lang="ru-RU" sz="2600" dirty="0" smtClean="0"/>
              <a:t> </a:t>
            </a:r>
            <a:r>
              <a:rPr lang="ru-RU" sz="2600" dirty="0" err="1" smtClean="0"/>
              <a:t>необхідні</a:t>
            </a:r>
            <a:r>
              <a:rPr lang="ru-RU" sz="2600" dirty="0" smtClean="0"/>
              <a:t> для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600" dirty="0" smtClean="0"/>
              <a:t> </a:t>
            </a:r>
            <a:r>
              <a:rPr lang="ru-RU" sz="2600" dirty="0" err="1" smtClean="0"/>
              <a:t>збереження</a:t>
            </a:r>
            <a:r>
              <a:rPr lang="ru-RU" sz="2600" dirty="0" smtClean="0"/>
              <a:t>,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600" dirty="0" err="1" smtClean="0"/>
              <a:t>аналізу</a:t>
            </a:r>
            <a:r>
              <a:rPr lang="ru-RU" sz="2600" dirty="0" smtClean="0"/>
              <a:t> і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600" dirty="0" err="1" smtClean="0"/>
              <a:t>візуалізації</a:t>
            </a:r>
            <a:r>
              <a:rPr lang="ru-RU" sz="2600" dirty="0" smtClean="0"/>
              <a:t> </a:t>
            </a:r>
            <a:r>
              <a:rPr lang="ru-RU" sz="2600" dirty="0" err="1" smtClean="0"/>
              <a:t>географічної</a:t>
            </a:r>
            <a:r>
              <a:rPr lang="ru-RU" sz="2600" dirty="0" smtClean="0"/>
              <a:t> (</a:t>
            </a:r>
            <a:r>
              <a:rPr lang="ru-RU" sz="2600" dirty="0" err="1" smtClean="0"/>
              <a:t>просторової</a:t>
            </a:r>
            <a:r>
              <a:rPr lang="ru-RU" sz="2600" dirty="0" smtClean="0"/>
              <a:t>) </a:t>
            </a:r>
            <a:r>
              <a:rPr lang="ru-RU" sz="2600" dirty="0" err="1" smtClean="0"/>
              <a:t>інформації</a:t>
            </a:r>
            <a:r>
              <a:rPr lang="ru-RU" sz="2600" dirty="0" smtClean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692696"/>
            <a:ext cx="4536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 </a:t>
            </a:r>
            <a:r>
              <a:rPr lang="ru-RU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складових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/>
              <a:t>Лекція №</a:t>
            </a:r>
            <a:r>
              <a:rPr lang="en-US" b="1" dirty="0" smtClean="0"/>
              <a:t>4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uk-UA" sz="6600" b="1" dirty="0" smtClean="0"/>
              <a:t>Банки даних моніторингу довкілля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303255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778" y="1628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Ключовими</a:t>
            </a:r>
            <a:r>
              <a:rPr lang="ru-RU" dirty="0"/>
              <a:t> компонентами </a:t>
            </a:r>
            <a:r>
              <a:rPr lang="ru-RU" dirty="0" err="1"/>
              <a:t>програмних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є </a:t>
            </a:r>
            <a:r>
              <a:rPr lang="ru-RU" dirty="0" err="1"/>
              <a:t>інструменти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/>
              <a:t>для </a:t>
            </a:r>
            <a:r>
              <a:rPr lang="ru-RU" dirty="0" err="1"/>
              <a:t>введення</a:t>
            </a:r>
            <a:r>
              <a:rPr lang="ru-RU" dirty="0"/>
              <a:t> та </a:t>
            </a:r>
            <a:r>
              <a:rPr lang="ru-RU" dirty="0" err="1"/>
              <a:t>оперування</a:t>
            </a:r>
            <a:r>
              <a:rPr lang="ru-RU" dirty="0"/>
              <a:t> </a:t>
            </a:r>
            <a:r>
              <a:rPr lang="ru-RU" dirty="0" err="1"/>
              <a:t>географічною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 smtClean="0"/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dirty="0"/>
              <a:t>система </a:t>
            </a:r>
            <a:r>
              <a:rPr lang="ru-RU" dirty="0" err="1"/>
              <a:t>керування</a:t>
            </a:r>
            <a:r>
              <a:rPr lang="ru-RU" dirty="0"/>
              <a:t> базою </a:t>
            </a:r>
            <a:r>
              <a:rPr lang="ru-RU" dirty="0" err="1"/>
              <a:t>даних</a:t>
            </a:r>
            <a:r>
              <a:rPr lang="ru-RU" dirty="0"/>
              <a:t> (DBMS </a:t>
            </a:r>
            <a:r>
              <a:rPr lang="ru-RU" dirty="0" err="1"/>
              <a:t>або</a:t>
            </a:r>
            <a:r>
              <a:rPr lang="ru-RU" dirty="0"/>
              <a:t> СКБД);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err="1" smtClean="0"/>
              <a:t>інструменти</a:t>
            </a:r>
            <a:r>
              <a:rPr lang="ru-RU" dirty="0" smtClean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просторових</a:t>
            </a:r>
            <a:r>
              <a:rPr lang="ru-RU" dirty="0"/>
              <a:t> </a:t>
            </a:r>
            <a:r>
              <a:rPr lang="ru-RU" dirty="0" err="1"/>
              <a:t>запитів</a:t>
            </a:r>
            <a:r>
              <a:rPr lang="ru-RU" dirty="0"/>
              <a:t>, </a:t>
            </a:r>
            <a:r>
              <a:rPr lang="ru-RU" dirty="0" err="1"/>
              <a:t>аналізу</a:t>
            </a:r>
            <a:r>
              <a:rPr lang="ru-RU" dirty="0"/>
              <a:t> і </a:t>
            </a:r>
            <a:r>
              <a:rPr lang="ru-RU" dirty="0" err="1"/>
              <a:t>візуалізації</a:t>
            </a:r>
            <a:r>
              <a:rPr lang="ru-RU" dirty="0"/>
              <a:t> (</a:t>
            </a:r>
            <a:r>
              <a:rPr lang="ru-RU" dirty="0" err="1"/>
              <a:t>відображення</a:t>
            </a:r>
            <a:r>
              <a:rPr lang="ru-RU" dirty="0"/>
              <a:t>); 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err="1" smtClean="0"/>
              <a:t>графічний</a:t>
            </a:r>
            <a:r>
              <a:rPr lang="ru-RU" dirty="0" smtClean="0"/>
              <a:t> </a:t>
            </a:r>
            <a:r>
              <a:rPr lang="ru-RU" dirty="0" err="1"/>
              <a:t>інтерфейс</a:t>
            </a:r>
            <a:r>
              <a:rPr lang="ru-RU" dirty="0"/>
              <a:t> (GUI </a:t>
            </a:r>
            <a:r>
              <a:rPr lang="ru-RU" dirty="0" err="1"/>
              <a:t>або</a:t>
            </a:r>
            <a:r>
              <a:rPr lang="ru-RU" dirty="0"/>
              <a:t> ГІП) для легкого доступу до </a:t>
            </a:r>
            <a:r>
              <a:rPr lang="ru-RU" dirty="0" err="1"/>
              <a:t>інструментів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824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196752"/>
            <a:ext cx="7416940" cy="5040560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ru-RU" b="1" dirty="0" smtClean="0"/>
              <a:t>3. </a:t>
            </a:r>
            <a:r>
              <a:rPr lang="ru-RU" b="1" dirty="0" err="1" smtClean="0"/>
              <a:t>дані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важливий</a:t>
            </a:r>
            <a:r>
              <a:rPr lang="ru-RU" dirty="0"/>
              <a:t> компонент ГІС.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 smtClean="0"/>
              <a:t>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/>
              <a:t>просторовими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 ГІС </a:t>
            </a:r>
            <a:r>
              <a:rPr lang="ru-RU" dirty="0" err="1"/>
              <a:t>інтегрує</a:t>
            </a:r>
            <a:r>
              <a:rPr lang="ru-RU" dirty="0"/>
              <a:t> </a:t>
            </a:r>
            <a:r>
              <a:rPr lang="ru-RU" dirty="0" err="1"/>
              <a:t>просторові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типами і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СУБД,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впорядкування</a:t>
            </a:r>
            <a:r>
              <a:rPr lang="ru-RU" dirty="0"/>
              <a:t> і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наявних</a:t>
            </a:r>
            <a:r>
              <a:rPr lang="ru-RU" dirty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;</a:t>
            </a:r>
          </a:p>
          <a:p>
            <a:pPr marL="68580" indent="0" algn="just">
              <a:buNone/>
            </a:pPr>
            <a:r>
              <a:rPr lang="ru-RU" b="1" dirty="0" smtClean="0"/>
              <a:t>4. </a:t>
            </a:r>
            <a:r>
              <a:rPr lang="ru-RU" b="1" dirty="0" err="1" smtClean="0"/>
              <a:t>виконавці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ГІС </a:t>
            </a:r>
            <a:r>
              <a:rPr lang="ru-RU" dirty="0" err="1"/>
              <a:t>неможливе</a:t>
            </a:r>
            <a:r>
              <a:rPr lang="ru-RU" dirty="0"/>
              <a:t> без людей,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програмними</a:t>
            </a:r>
            <a:r>
              <a:rPr lang="ru-RU" dirty="0"/>
              <a:t> продуктами і </a:t>
            </a:r>
            <a:r>
              <a:rPr lang="ru-RU" dirty="0" err="1"/>
              <a:t>розробляють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при </a:t>
            </a:r>
            <a:r>
              <a:rPr lang="ru-RU" dirty="0" err="1"/>
              <a:t>вирішенні</a:t>
            </a:r>
            <a:r>
              <a:rPr lang="ru-RU" dirty="0"/>
              <a:t> </a:t>
            </a:r>
            <a:r>
              <a:rPr lang="ru-RU" dirty="0" err="1"/>
              <a:t>реальних</a:t>
            </a:r>
            <a:r>
              <a:rPr lang="ru-RU" dirty="0"/>
              <a:t> задач;</a:t>
            </a:r>
          </a:p>
          <a:p>
            <a:pPr marL="68580" indent="0" algn="just">
              <a:buNone/>
            </a:pPr>
            <a:r>
              <a:rPr lang="ru-RU" b="1" dirty="0" smtClean="0"/>
              <a:t>5. </a:t>
            </a:r>
            <a:r>
              <a:rPr lang="ru-RU" b="1" dirty="0" err="1" smtClean="0"/>
              <a:t>методи</a:t>
            </a:r>
            <a:r>
              <a:rPr lang="ru-RU" b="1" dirty="0"/>
              <a:t>. </a:t>
            </a:r>
            <a:r>
              <a:rPr lang="ru-RU" dirty="0" err="1"/>
              <a:t>Успішність</a:t>
            </a:r>
            <a:r>
              <a:rPr lang="ru-RU" dirty="0"/>
              <a:t> та </a:t>
            </a:r>
            <a:r>
              <a:rPr lang="ru-RU" dirty="0" err="1"/>
              <a:t>ефективність</a:t>
            </a:r>
            <a:r>
              <a:rPr lang="ru-RU" dirty="0"/>
              <a:t> (у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економічна</a:t>
            </a:r>
            <a:r>
              <a:rPr lang="ru-RU" dirty="0"/>
              <a:t>) </a:t>
            </a:r>
            <a:r>
              <a:rPr lang="ru-RU" dirty="0" err="1"/>
              <a:t>застосування</a:t>
            </a:r>
            <a:r>
              <a:rPr lang="ru-RU" dirty="0"/>
              <a:t> ГІС </a:t>
            </a:r>
            <a:r>
              <a:rPr lang="ru-RU" dirty="0" err="1"/>
              <a:t>багато</a:t>
            </a:r>
            <a:r>
              <a:rPr lang="ru-RU" dirty="0"/>
              <a:t> 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правильно </a:t>
            </a:r>
            <a:r>
              <a:rPr lang="ru-RU" dirty="0" err="1"/>
              <a:t>складеного</a:t>
            </a:r>
            <a:r>
              <a:rPr lang="ru-RU" dirty="0"/>
              <a:t> плану і правил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створюються</a:t>
            </a:r>
            <a:r>
              <a:rPr lang="ru-RU" dirty="0"/>
              <a:t> у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специфікою</a:t>
            </a:r>
            <a:r>
              <a:rPr lang="ru-RU" dirty="0"/>
              <a:t> задач і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2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764704"/>
            <a:ext cx="7344816" cy="576064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 smtClean="0"/>
              <a:t>ГІС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з </a:t>
            </a:r>
            <a:r>
              <a:rPr lang="ru-RU" dirty="0" err="1" smtClean="0"/>
              <a:t>двома</a:t>
            </a:r>
            <a:r>
              <a:rPr lang="ru-RU" dirty="0" smtClean="0"/>
              <a:t> типами </a:t>
            </a:r>
            <a:r>
              <a:rPr lang="ru-RU" dirty="0" err="1" smtClean="0"/>
              <a:t>даних</a:t>
            </a:r>
            <a:r>
              <a:rPr lang="ru-RU" dirty="0" smtClean="0"/>
              <a:t> –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векторними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і 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растровими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 algn="just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векторній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ru-RU" dirty="0" err="1" smtClean="0"/>
              <a:t>інформація</a:t>
            </a:r>
            <a:r>
              <a:rPr lang="ru-RU" dirty="0" smtClean="0"/>
              <a:t> про точку, </a:t>
            </a:r>
            <a:r>
              <a:rPr lang="ru-RU" dirty="0" err="1" smtClean="0"/>
              <a:t>лінію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територію</a:t>
            </a:r>
            <a:r>
              <a:rPr lang="ru-RU" dirty="0" smtClean="0"/>
              <a:t> </a:t>
            </a:r>
            <a:r>
              <a:rPr lang="ru-RU" dirty="0" err="1" smtClean="0"/>
              <a:t>кодується</a:t>
            </a:r>
            <a:r>
              <a:rPr lang="ru-RU" dirty="0" smtClean="0"/>
              <a:t> і </a:t>
            </a:r>
            <a:r>
              <a:rPr lang="ru-RU" dirty="0" err="1" smtClean="0"/>
              <a:t>зберігається</a:t>
            </a:r>
            <a:r>
              <a:rPr lang="ru-RU" dirty="0" smtClean="0"/>
              <a:t> у </a:t>
            </a:r>
            <a:r>
              <a:rPr lang="ru-RU" b="1" dirty="0" err="1" smtClean="0">
                <a:solidFill>
                  <a:srgbClr val="FF0000"/>
                </a:solidFill>
              </a:rPr>
              <a:t>вигляді</a:t>
            </a:r>
            <a:r>
              <a:rPr lang="ru-RU" b="1" dirty="0" smtClean="0">
                <a:solidFill>
                  <a:srgbClr val="FF0000"/>
                </a:solidFill>
              </a:rPr>
              <a:t> набору координат X, Y. </a:t>
            </a:r>
          </a:p>
          <a:p>
            <a:pPr marL="68580" indent="0" algn="just">
              <a:buNone/>
            </a:pP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 точки (</a:t>
            </a:r>
            <a:r>
              <a:rPr lang="ru-RU" dirty="0" err="1" smtClean="0"/>
              <a:t>точкового</a:t>
            </a:r>
            <a:r>
              <a:rPr lang="ru-RU" dirty="0" smtClean="0"/>
              <a:t> </a:t>
            </a:r>
            <a:r>
              <a:rPr lang="ru-RU" dirty="0" err="1" smtClean="0"/>
              <a:t>об’єкта</a:t>
            </a:r>
            <a:r>
              <a:rPr lang="ru-RU" dirty="0" smtClean="0"/>
              <a:t>),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свердловини</a:t>
            </a:r>
            <a:r>
              <a:rPr lang="ru-RU" dirty="0" smtClean="0"/>
              <a:t>, </a:t>
            </a:r>
            <a:r>
              <a:rPr lang="ru-RU" dirty="0" err="1" smtClean="0"/>
              <a:t>описується</a:t>
            </a:r>
            <a:r>
              <a:rPr lang="ru-RU" dirty="0" smtClean="0"/>
              <a:t> парою координат (X, Y). </a:t>
            </a:r>
          </a:p>
          <a:p>
            <a:pPr marL="68580" indent="0" algn="just">
              <a:buNone/>
            </a:pPr>
            <a:r>
              <a:rPr lang="ru-RU" b="1" dirty="0" err="1" smtClean="0"/>
              <a:t>Лінійні</a:t>
            </a:r>
            <a:r>
              <a:rPr lang="ru-RU" b="1" dirty="0" smtClean="0"/>
              <a:t> </a:t>
            </a:r>
            <a:r>
              <a:rPr lang="ru-RU" b="1" dirty="0" err="1" smtClean="0"/>
              <a:t>об’єкти</a:t>
            </a:r>
            <a:r>
              <a:rPr lang="ru-RU" b="1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 дороги, </a:t>
            </a:r>
            <a:r>
              <a:rPr lang="ru-RU" dirty="0" err="1" smtClean="0"/>
              <a:t>річки</a:t>
            </a:r>
            <a:r>
              <a:rPr lang="ru-RU" dirty="0" smtClean="0"/>
              <a:t>, </a:t>
            </a:r>
            <a:r>
              <a:rPr lang="ru-RU" dirty="0" err="1" smtClean="0"/>
              <a:t>трубопроводи</a:t>
            </a:r>
            <a:r>
              <a:rPr lang="ru-RU" dirty="0" smtClean="0"/>
              <a:t>, </a:t>
            </a:r>
            <a:r>
              <a:rPr lang="ru-RU" dirty="0" err="1" smtClean="0"/>
              <a:t>зберігаються</a:t>
            </a:r>
            <a:r>
              <a:rPr lang="ru-RU" dirty="0" smtClean="0"/>
              <a:t> як </a:t>
            </a:r>
            <a:r>
              <a:rPr lang="ru-RU" dirty="0" err="1" smtClean="0"/>
              <a:t>набори</a:t>
            </a:r>
            <a:r>
              <a:rPr lang="ru-RU" dirty="0" smtClean="0"/>
              <a:t> координат X, Y. </a:t>
            </a:r>
          </a:p>
          <a:p>
            <a:pPr marL="68580" indent="0" algn="just">
              <a:buNone/>
            </a:pPr>
            <a:r>
              <a:rPr lang="ru-RU" dirty="0" err="1" smtClean="0"/>
              <a:t>Території</a:t>
            </a:r>
            <a:r>
              <a:rPr lang="ru-RU" dirty="0" smtClean="0"/>
              <a:t> типу </a:t>
            </a:r>
            <a:r>
              <a:rPr lang="ru-RU" dirty="0" err="1" smtClean="0"/>
              <a:t>річкових</a:t>
            </a:r>
            <a:r>
              <a:rPr lang="ru-RU" dirty="0" smtClean="0"/>
              <a:t> </a:t>
            </a:r>
            <a:r>
              <a:rPr lang="ru-RU" dirty="0" err="1" smtClean="0"/>
              <a:t>водозборів</a:t>
            </a:r>
            <a:r>
              <a:rPr lang="ru-RU" dirty="0" smtClean="0"/>
              <a:t>, </a:t>
            </a:r>
            <a:r>
              <a:rPr lang="ru-RU" dirty="0" err="1" smtClean="0"/>
              <a:t>земельних</a:t>
            </a:r>
            <a:r>
              <a:rPr lang="ru-RU" dirty="0" smtClean="0"/>
              <a:t> </a:t>
            </a:r>
            <a:r>
              <a:rPr lang="ru-RU" dirty="0" err="1" smtClean="0"/>
              <a:t>ділянок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областей, </a:t>
            </a:r>
            <a:r>
              <a:rPr lang="ru-RU" dirty="0" err="1" smtClean="0"/>
              <a:t>зберігаються</a:t>
            </a:r>
            <a:r>
              <a:rPr lang="ru-RU" dirty="0" smtClean="0"/>
              <a:t> у 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замкнутого набору координат.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832648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Векторна</a:t>
            </a:r>
            <a:r>
              <a:rPr lang="ru-RU" b="1" dirty="0" smtClean="0"/>
              <a:t> </a:t>
            </a:r>
            <a:r>
              <a:rPr lang="ru-RU" dirty="0" smtClean="0"/>
              <a:t>модель особливо </a:t>
            </a:r>
            <a:r>
              <a:rPr lang="ru-RU" dirty="0" err="1" smtClean="0"/>
              <a:t>зручна</a:t>
            </a:r>
            <a:r>
              <a:rPr lang="ru-RU" dirty="0" smtClean="0"/>
              <a:t> для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опису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дискретних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об’єктів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/>
              <a:t>і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підходить</a:t>
            </a:r>
            <a:r>
              <a:rPr lang="ru-RU" dirty="0" smtClean="0"/>
              <a:t> для </a:t>
            </a:r>
            <a:r>
              <a:rPr lang="ru-RU" dirty="0" err="1" smtClean="0"/>
              <a:t>опису</a:t>
            </a:r>
            <a:r>
              <a:rPr lang="ru-RU" dirty="0" smtClean="0"/>
              <a:t> </a:t>
            </a:r>
            <a:r>
              <a:rPr lang="ru-RU" dirty="0" err="1" smtClean="0"/>
              <a:t>мінливих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, таких як </a:t>
            </a:r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об’єктів</a:t>
            </a:r>
            <a:r>
              <a:rPr lang="ru-RU" dirty="0" smtClean="0"/>
              <a:t>. 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 algn="just">
              <a:buNone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Растрова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модель </a:t>
            </a:r>
            <a:r>
              <a:rPr lang="ru-RU" dirty="0" smtClean="0"/>
              <a:t>оптимальна для </a:t>
            </a:r>
            <a:r>
              <a:rPr lang="ru-RU" dirty="0" err="1" smtClean="0"/>
              <a:t>роботи</a:t>
            </a:r>
            <a:r>
              <a:rPr lang="ru-RU" dirty="0" smtClean="0"/>
              <a:t> з </a:t>
            </a:r>
            <a:r>
              <a:rPr lang="ru-RU" dirty="0" err="1" smtClean="0"/>
              <a:t>безперервними</a:t>
            </a:r>
            <a:r>
              <a:rPr lang="ru-RU" dirty="0" smtClean="0"/>
              <a:t> </a:t>
            </a:r>
            <a:r>
              <a:rPr lang="ru-RU" dirty="0" err="1" smtClean="0"/>
              <a:t>властивостями</a:t>
            </a:r>
            <a:r>
              <a:rPr lang="ru-RU" dirty="0" smtClean="0"/>
              <a:t>. </a:t>
            </a:r>
          </a:p>
          <a:p>
            <a:pPr marL="68580" indent="0" algn="just">
              <a:buNone/>
            </a:pPr>
            <a:r>
              <a:rPr lang="ru-RU" b="1" dirty="0" err="1" smtClean="0"/>
              <a:t>Растрове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зображення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для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елементарних</a:t>
            </a:r>
            <a:r>
              <a:rPr lang="ru-RU" dirty="0" smtClean="0"/>
              <a:t> </a:t>
            </a:r>
            <a:r>
              <a:rPr lang="ru-RU" dirty="0" err="1" smtClean="0"/>
              <a:t>складових</a:t>
            </a:r>
            <a:r>
              <a:rPr lang="ru-RU" dirty="0" smtClean="0"/>
              <a:t>,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подібне</a:t>
            </a:r>
            <a:r>
              <a:rPr lang="ru-RU" dirty="0" smtClean="0"/>
              <a:t> на </a:t>
            </a:r>
            <a:r>
              <a:rPr lang="ru-RU" dirty="0" err="1" smtClean="0"/>
              <a:t>скановану</a:t>
            </a:r>
            <a:r>
              <a:rPr lang="ru-RU" dirty="0" smtClean="0"/>
              <a:t> карту </a:t>
            </a:r>
            <a:r>
              <a:rPr lang="ru-RU" dirty="0" err="1" smtClean="0"/>
              <a:t>чи</a:t>
            </a:r>
            <a:r>
              <a:rPr lang="ru-RU" dirty="0" smtClean="0"/>
              <a:t> картинку. </a:t>
            </a:r>
          </a:p>
          <a:p>
            <a:pPr marL="68580" indent="0" algn="just">
              <a:buNone/>
            </a:pPr>
            <a:endParaRPr lang="ru-RU" dirty="0"/>
          </a:p>
          <a:p>
            <a:pPr marL="68580" indent="0" algn="just">
              <a:buNone/>
            </a:pPr>
            <a:r>
              <a:rPr lang="ru-RU" dirty="0" err="1" smtClean="0"/>
              <a:t>Обидві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b="1" dirty="0" err="1" smtClean="0"/>
              <a:t>свої</a:t>
            </a:r>
            <a:r>
              <a:rPr lang="ru-RU" b="1" dirty="0" smtClean="0"/>
              <a:t> </a:t>
            </a:r>
            <a:r>
              <a:rPr lang="ru-RU" b="1" dirty="0" err="1" smtClean="0"/>
              <a:t>переваги</a:t>
            </a:r>
            <a:r>
              <a:rPr lang="ru-RU" b="1" dirty="0" smtClean="0"/>
              <a:t> і </a:t>
            </a:r>
            <a:r>
              <a:rPr lang="ru-RU" b="1" dirty="0" err="1" smtClean="0"/>
              <a:t>недоліки</a:t>
            </a:r>
            <a:r>
              <a:rPr lang="ru-RU" dirty="0" smtClean="0"/>
              <a:t>. </a:t>
            </a:r>
          </a:p>
          <a:p>
            <a:pPr marL="68580" indent="0" algn="just">
              <a:buNone/>
            </a:pPr>
            <a:r>
              <a:rPr lang="ru-RU" dirty="0" err="1" smtClean="0"/>
              <a:t>Сучасні</a:t>
            </a:r>
            <a:r>
              <a:rPr lang="ru-RU" dirty="0" smtClean="0"/>
              <a:t> ГІС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як з </a:t>
            </a:r>
            <a:r>
              <a:rPr lang="ru-RU" dirty="0" err="1" smtClean="0"/>
              <a:t>векторними</a:t>
            </a:r>
            <a:r>
              <a:rPr lang="ru-RU" dirty="0" smtClean="0"/>
              <a:t>, так і з </a:t>
            </a:r>
            <a:r>
              <a:rPr lang="ru-RU" dirty="0" err="1" smtClean="0"/>
              <a:t>растровими</a:t>
            </a:r>
            <a:r>
              <a:rPr lang="ru-RU" dirty="0" smtClean="0"/>
              <a:t> моделями.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340768"/>
            <a:ext cx="7416824" cy="511256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/>
              <a:t>ГІС </a:t>
            </a:r>
            <a:r>
              <a:rPr lang="ru-RU" dirty="0" err="1" smtClean="0"/>
              <a:t>загального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виконує</a:t>
            </a:r>
            <a:r>
              <a:rPr lang="ru-RU" dirty="0" smtClean="0"/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п’ять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задач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:</a:t>
            </a:r>
          </a:p>
          <a:p>
            <a:pPr marL="525780" indent="-457200">
              <a:buFont typeface="+mj-lt"/>
              <a:buAutoNum type="arabicPeriod"/>
            </a:pPr>
            <a:r>
              <a:rPr lang="ru-RU" b="1" dirty="0" err="1" smtClean="0"/>
              <a:t>введення</a:t>
            </a:r>
            <a:r>
              <a:rPr lang="ru-RU" b="1" dirty="0" smtClean="0"/>
              <a:t>. </a:t>
            </a:r>
            <a:r>
              <a:rPr lang="ru-RU" dirty="0" smtClean="0"/>
              <a:t>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 в ГІС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бути </a:t>
            </a:r>
            <a:r>
              <a:rPr lang="ru-RU" dirty="0" err="1" smtClean="0"/>
              <a:t>перетворені</a:t>
            </a:r>
            <a:r>
              <a:rPr lang="ru-RU" dirty="0" smtClean="0"/>
              <a:t> у </a:t>
            </a:r>
            <a:r>
              <a:rPr lang="ru-RU" dirty="0" err="1" smtClean="0"/>
              <a:t>відповідний</a:t>
            </a:r>
            <a:r>
              <a:rPr lang="ru-RU" dirty="0" smtClean="0"/>
              <a:t> </a:t>
            </a:r>
            <a:r>
              <a:rPr lang="ru-RU" dirty="0" err="1" smtClean="0"/>
              <a:t>цифровий</a:t>
            </a:r>
            <a:r>
              <a:rPr lang="ru-RU" dirty="0" smtClean="0"/>
              <a:t> формат.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паперових</a:t>
            </a:r>
            <a:r>
              <a:rPr lang="ru-RU" dirty="0" smtClean="0"/>
              <a:t> карт у </a:t>
            </a:r>
            <a:r>
              <a:rPr lang="ru-RU" dirty="0" err="1" smtClean="0"/>
              <a:t>комп’ютерні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шифруванням</a:t>
            </a:r>
            <a:r>
              <a:rPr lang="ru-RU" dirty="0" smtClean="0"/>
              <a:t>;</a:t>
            </a:r>
          </a:p>
          <a:p>
            <a:pPr marL="525780" indent="-457200">
              <a:buFont typeface="+mj-lt"/>
              <a:buAutoNum type="arabicPeriod"/>
            </a:pPr>
            <a:r>
              <a:rPr lang="ru-RU" b="1" dirty="0" err="1" smtClean="0"/>
              <a:t>маніпулювання</a:t>
            </a:r>
            <a:r>
              <a:rPr lang="ru-RU" b="1" dirty="0" smtClean="0"/>
              <a:t>.</a:t>
            </a:r>
            <a:r>
              <a:rPr lang="ru-RU" dirty="0" smtClean="0"/>
              <a:t> Часто для </a:t>
            </a:r>
            <a:r>
              <a:rPr lang="ru-RU" dirty="0" err="1" smtClean="0"/>
              <a:t>виконання</a:t>
            </a:r>
            <a:r>
              <a:rPr lang="ru-RU" dirty="0" smtClean="0"/>
              <a:t> конкретного проекту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додатково</a:t>
            </a:r>
            <a:r>
              <a:rPr lang="ru-RU" dirty="0" smtClean="0"/>
              <a:t> </a:t>
            </a:r>
            <a:r>
              <a:rPr lang="ru-RU" dirty="0" err="1" smtClean="0"/>
              <a:t>видозмінити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вимог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;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b="1" dirty="0" smtClean="0"/>
              <a:t>3. </a:t>
            </a:r>
            <a:r>
              <a:rPr lang="ru-RU" b="1" dirty="0" err="1" smtClean="0"/>
              <a:t>керування</a:t>
            </a:r>
            <a:r>
              <a:rPr lang="ru-RU" b="1" dirty="0"/>
              <a:t>. </a:t>
            </a:r>
            <a:endParaRPr lang="ru-RU" b="1" dirty="0" smtClean="0"/>
          </a:p>
          <a:p>
            <a:pPr marL="68580" indent="0" algn="just">
              <a:buNone/>
            </a:pPr>
            <a:r>
              <a:rPr lang="ru-RU" dirty="0" smtClean="0"/>
              <a:t>У </a:t>
            </a:r>
            <a:r>
              <a:rPr lang="ru-RU" dirty="0"/>
              <a:t>невеликих проектах </a:t>
            </a:r>
            <a:r>
              <a:rPr lang="ru-RU" dirty="0" err="1"/>
              <a:t>географічна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 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зберігатися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файлів</a:t>
            </a:r>
            <a:r>
              <a:rPr lang="ru-RU" dirty="0"/>
              <a:t>, але при </a:t>
            </a:r>
            <a:r>
              <a:rPr lang="ru-RU" dirty="0" err="1"/>
              <a:t>збільшенні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 </a:t>
            </a:r>
            <a:r>
              <a:rPr lang="ru-RU" dirty="0" err="1"/>
              <a:t>інформації</a:t>
            </a:r>
            <a:r>
              <a:rPr lang="ru-RU" dirty="0"/>
              <a:t> і </a:t>
            </a:r>
            <a:r>
              <a:rPr lang="ru-RU" dirty="0" err="1"/>
              <a:t>рості</a:t>
            </a:r>
            <a:r>
              <a:rPr lang="ru-RU" dirty="0"/>
              <a:t> числа </a:t>
            </a:r>
            <a:r>
              <a:rPr lang="ru-RU" dirty="0" err="1"/>
              <a:t>користувачів</a:t>
            </a:r>
            <a:r>
              <a:rPr lang="ru-RU" dirty="0"/>
              <a:t> </a:t>
            </a:r>
            <a:r>
              <a:rPr lang="ru-RU" dirty="0" err="1"/>
              <a:t>ефективніше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 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базами </a:t>
            </a:r>
            <a:r>
              <a:rPr lang="ru-RU" dirty="0" err="1"/>
              <a:t>даних</a:t>
            </a:r>
            <a:r>
              <a:rPr lang="ru-RU" dirty="0"/>
              <a:t> (СКБД) та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комп’ютерні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 для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інтегрованими</a:t>
            </a:r>
            <a:r>
              <a:rPr lang="ru-RU" dirty="0"/>
              <a:t> наборами </a:t>
            </a:r>
            <a:r>
              <a:rPr lang="ru-RU" dirty="0" err="1"/>
              <a:t>даних</a:t>
            </a:r>
            <a:r>
              <a:rPr lang="ru-RU" dirty="0"/>
              <a:t> (базами </a:t>
            </a:r>
            <a:r>
              <a:rPr lang="ru-RU" dirty="0" err="1"/>
              <a:t>даних</a:t>
            </a:r>
            <a:r>
              <a:rPr lang="ru-RU" dirty="0"/>
              <a:t>);</a:t>
            </a:r>
          </a:p>
          <a:p>
            <a:pPr marL="525780" indent="-457200">
              <a:buFont typeface="+mj-lt"/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38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916832"/>
            <a:ext cx="6552728" cy="4608512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dirty="0" smtClean="0"/>
              <a:t>4.</a:t>
            </a:r>
            <a:r>
              <a:rPr lang="ru-RU" b="1" dirty="0" smtClean="0"/>
              <a:t>запит і </a:t>
            </a:r>
            <a:r>
              <a:rPr lang="ru-RU" b="1" dirty="0" err="1" smtClean="0"/>
              <a:t>аналіз</a:t>
            </a:r>
            <a:r>
              <a:rPr lang="ru-RU" b="1" dirty="0" smtClean="0"/>
              <a:t>.</a:t>
            </a:r>
            <a:r>
              <a:rPr lang="ru-RU" dirty="0" smtClean="0"/>
              <a:t> При </a:t>
            </a:r>
            <a:r>
              <a:rPr lang="ru-RU" dirty="0" err="1" smtClean="0"/>
              <a:t>наявності</a:t>
            </a:r>
            <a:r>
              <a:rPr lang="ru-RU" dirty="0" smtClean="0"/>
              <a:t> ГІС і </a:t>
            </a:r>
            <a:r>
              <a:rPr lang="ru-RU" dirty="0" err="1" smtClean="0"/>
              <a:t>географічної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одержувати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на </a:t>
            </a:r>
            <a:r>
              <a:rPr lang="ru-RU" dirty="0" err="1" smtClean="0"/>
              <a:t>прості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;</a:t>
            </a:r>
          </a:p>
          <a:p>
            <a:pPr marL="68580" indent="0" algn="just">
              <a:buNone/>
            </a:pPr>
            <a:endParaRPr lang="ru-RU" dirty="0" smtClean="0"/>
          </a:p>
          <a:p>
            <a:pPr marL="68580" indent="0" algn="just">
              <a:buNone/>
            </a:pPr>
            <a:r>
              <a:rPr lang="ru-RU" dirty="0" smtClean="0"/>
              <a:t>5. </a:t>
            </a:r>
            <a:r>
              <a:rPr lang="ru-RU" b="1" dirty="0" err="1" smtClean="0"/>
              <a:t>візуалізація</a:t>
            </a:r>
            <a:r>
              <a:rPr lang="ru-RU" b="1" dirty="0" smtClean="0"/>
              <a:t>.</a:t>
            </a:r>
            <a:r>
              <a:rPr lang="ru-RU" dirty="0" smtClean="0"/>
              <a:t> Для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</a:t>
            </a:r>
            <a:r>
              <a:rPr lang="ru-RU" dirty="0" err="1" smtClean="0"/>
              <a:t>просторових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</a:t>
            </a:r>
            <a:r>
              <a:rPr lang="ru-RU" dirty="0" err="1" smtClean="0"/>
              <a:t>кінцевим</a:t>
            </a:r>
            <a:r>
              <a:rPr lang="ru-RU" dirty="0" smtClean="0"/>
              <a:t> результатом є </a:t>
            </a:r>
            <a:r>
              <a:rPr lang="ru-RU" dirty="0" err="1" smtClean="0"/>
              <a:t>представлення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карти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графіка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Карта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ru-RU" dirty="0" smtClean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ефективний</a:t>
            </a:r>
            <a:r>
              <a:rPr lang="ru-RU" dirty="0"/>
              <a:t> та </a:t>
            </a:r>
            <a:r>
              <a:rPr lang="ru-RU" dirty="0" err="1"/>
              <a:t>інформативний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, </a:t>
            </a:r>
            <a:r>
              <a:rPr lang="ru-RU" dirty="0" err="1"/>
              <a:t>представлення</a:t>
            </a:r>
            <a:r>
              <a:rPr lang="ru-RU" dirty="0"/>
              <a:t> та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географічної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 </a:t>
            </a:r>
          </a:p>
          <a:p>
            <a:pPr marL="68580" indent="0" algn="just">
              <a:buNone/>
            </a:pP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карти</a:t>
            </a:r>
            <a:r>
              <a:rPr lang="ru-RU" dirty="0"/>
              <a:t> </a:t>
            </a:r>
            <a:r>
              <a:rPr lang="ru-RU" dirty="0" err="1"/>
              <a:t>створювалися</a:t>
            </a:r>
            <a:r>
              <a:rPr lang="ru-RU" dirty="0"/>
              <a:t> на </a:t>
            </a:r>
            <a:r>
              <a:rPr lang="ru-RU" dirty="0" err="1"/>
              <a:t>сторіччя</a:t>
            </a:r>
            <a:r>
              <a:rPr lang="ru-RU" dirty="0"/>
              <a:t>. </a:t>
            </a:r>
          </a:p>
          <a:p>
            <a:pPr marL="68580" indent="0" algn="just">
              <a:buNone/>
            </a:pPr>
            <a:r>
              <a:rPr lang="ru-RU" dirty="0"/>
              <a:t>ГІС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розширюють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картографії</a:t>
            </a:r>
            <a:r>
              <a:rPr lang="ru-RU" dirty="0"/>
              <a:t>. </a:t>
            </a:r>
          </a:p>
          <a:p>
            <a:pPr marL="68580" indent="0" algn="just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допомогою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карти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можуть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бути легко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доповнені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звітними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документами,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тривимірними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зображеннями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графіками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таблицями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фотографіями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та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іншими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засобами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наприклад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мультимедійними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975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84717"/>
            <a:ext cx="7832568" cy="55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78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4752644" cy="3508977"/>
          </a:xfrm>
        </p:spPr>
        <p:txBody>
          <a:bodyPr/>
          <a:lstStyle/>
          <a:p>
            <a:pPr>
              <a:buNone/>
            </a:pPr>
            <a:r>
              <a:rPr lang="ru-RU" dirty="0"/>
              <a:t>ГІС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sz="4000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типами </a:t>
            </a:r>
            <a:r>
              <a:rPr lang="ru-RU" dirty="0" err="1"/>
              <a:t>інформаційних</a:t>
            </a:r>
            <a:r>
              <a:rPr lang="ru-RU" dirty="0"/>
              <a:t> систем.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відмінність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маніпулювати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проводити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аналіз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просторових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даних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76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ПИТАННЯ ДЛЯ РОЗГДЯДУ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21011267"/>
              </p:ext>
            </p:extLst>
          </p:nvPr>
        </p:nvGraphicFramePr>
        <p:xfrm>
          <a:off x="755576" y="2564904"/>
          <a:ext cx="7704856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6442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39330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smtClean="0"/>
              <a:t> з 2 </a:t>
            </a:r>
            <a:r>
              <a:rPr lang="ru-RU" dirty="0" err="1" smtClean="0"/>
              <a:t>серпня</a:t>
            </a:r>
            <a:r>
              <a:rPr lang="ru-RU" dirty="0" smtClean="0"/>
              <a:t> 2019 року </a:t>
            </a:r>
            <a:r>
              <a:rPr lang="ru-RU" dirty="0" err="1" smtClean="0"/>
              <a:t>стартувала</a:t>
            </a:r>
            <a:r>
              <a:rPr lang="ru-RU" dirty="0" smtClean="0"/>
              <a:t> </a:t>
            </a:r>
            <a:r>
              <a:rPr lang="ru-RU" dirty="0" err="1"/>
              <a:t>геоінформаційна</a:t>
            </a:r>
            <a:r>
              <a:rPr lang="ru-RU" dirty="0"/>
              <a:t> система </a:t>
            </a:r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Відкрите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довкілля</a:t>
            </a:r>
            <a:r>
              <a:rPr lang="ru-RU" b="1" dirty="0">
                <a:solidFill>
                  <a:srgbClr val="FF0000"/>
                </a:solidFill>
              </a:rPr>
              <a:t>» </a:t>
            </a:r>
            <a:r>
              <a:rPr lang="ru-RU" dirty="0"/>
              <a:t>з </a:t>
            </a:r>
            <a:r>
              <a:rPr lang="ru-RU" dirty="0" err="1"/>
              <a:t>пілотними</a:t>
            </a:r>
            <a:r>
              <a:rPr lang="ru-RU" dirty="0"/>
              <a:t> </a:t>
            </a:r>
            <a:r>
              <a:rPr lang="ru-RU" dirty="0" err="1" smtClean="0"/>
              <a:t>мапами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Водні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», «</a:t>
            </a:r>
            <a:r>
              <a:rPr lang="ru-RU" dirty="0" err="1"/>
              <a:t>Атмосферне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» та «</a:t>
            </a:r>
            <a:r>
              <a:rPr lang="ru-RU" dirty="0" err="1"/>
              <a:t>ЕкоФінанси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875608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416942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Створення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ГІС «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Відкрите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довкілля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» стало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можливим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завдяки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підтримці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гранту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глобальної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філантропічної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організації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Luminate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є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частиною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Omidyar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Group.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fontAlgn="base"/>
            <a:r>
              <a:rPr lang="ru-RU" dirty="0" err="1" smtClean="0"/>
              <a:t>Запрацювала</a:t>
            </a:r>
            <a:r>
              <a:rPr lang="ru-RU" dirty="0" smtClean="0"/>
              <a:t> </a:t>
            </a:r>
            <a:r>
              <a:rPr lang="ru-RU" dirty="0" err="1"/>
              <a:t>інтерактивна</a:t>
            </a:r>
            <a:r>
              <a:rPr lang="ru-RU" dirty="0"/>
              <a:t> </a:t>
            </a:r>
            <a:r>
              <a:rPr lang="ru-RU" dirty="0" err="1"/>
              <a:t>екологічна</a:t>
            </a:r>
            <a:r>
              <a:rPr lang="ru-RU" dirty="0"/>
              <a:t> </a:t>
            </a:r>
            <a:r>
              <a:rPr lang="ru-RU" dirty="0" err="1"/>
              <a:t>мапа</a:t>
            </a:r>
            <a:r>
              <a:rPr lang="ru-RU" dirty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/>
              <a:t>проекту «</a:t>
            </a:r>
            <a:r>
              <a:rPr lang="en-US" dirty="0"/>
              <a:t>Open Access» («</a:t>
            </a:r>
            <a:r>
              <a:rPr lang="ru-RU" dirty="0" err="1"/>
              <a:t>Відкритий</a:t>
            </a:r>
            <a:r>
              <a:rPr lang="ru-RU" dirty="0"/>
              <a:t> доступ»). </a:t>
            </a:r>
            <a:endParaRPr lang="ru-RU" dirty="0" smtClean="0"/>
          </a:p>
          <a:p>
            <a:pPr algn="just" fontAlgn="base"/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/>
              <a:t>система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в три </a:t>
            </a:r>
            <a:r>
              <a:rPr lang="ru-RU" dirty="0" err="1"/>
              <a:t>кліки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зріз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за роками, </a:t>
            </a:r>
            <a:r>
              <a:rPr lang="ru-RU" dirty="0" err="1"/>
              <a:t>регіонами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забруднюючими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r>
              <a:rPr lang="ru-RU" dirty="0"/>
              <a:t>. </a:t>
            </a:r>
          </a:p>
          <a:p>
            <a:pPr algn="just" fontAlgn="base"/>
            <a:r>
              <a:rPr lang="ru-RU" dirty="0"/>
              <a:t>Проект  </a:t>
            </a:r>
            <a:r>
              <a:rPr lang="ru-RU" dirty="0" err="1"/>
              <a:t>реалізувала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експертів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аналітичного</a:t>
            </a:r>
            <a:r>
              <a:rPr lang="ru-RU" dirty="0"/>
              <a:t> центру «</a:t>
            </a:r>
            <a:r>
              <a:rPr lang="ru-RU" dirty="0" err="1"/>
              <a:t>Фундація</a:t>
            </a:r>
            <a:r>
              <a:rPr lang="ru-RU" dirty="0"/>
              <a:t> «</a:t>
            </a:r>
            <a:r>
              <a:rPr lang="ru-RU" dirty="0" err="1"/>
              <a:t>Відкрите</a:t>
            </a:r>
            <a:r>
              <a:rPr lang="ru-RU" dirty="0"/>
              <a:t>  </a:t>
            </a:r>
            <a:r>
              <a:rPr lang="ru-RU" dirty="0" err="1"/>
              <a:t>суспільство</a:t>
            </a:r>
            <a:r>
              <a:rPr lang="ru-RU" dirty="0"/>
              <a:t>»,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фокусується</a:t>
            </a:r>
            <a:r>
              <a:rPr lang="ru-RU" dirty="0"/>
              <a:t> на </a:t>
            </a:r>
            <a:r>
              <a:rPr lang="ru-RU" dirty="0" err="1"/>
              <a:t>забезпеченні</a:t>
            </a:r>
            <a:r>
              <a:rPr lang="ru-RU" dirty="0"/>
              <a:t> доступу </a:t>
            </a:r>
            <a:r>
              <a:rPr lang="ru-RU" dirty="0" err="1"/>
              <a:t>громадськості</a:t>
            </a:r>
            <a:r>
              <a:rPr lang="ru-RU" dirty="0"/>
              <a:t> до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106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fontAlgn="base"/>
            <a:r>
              <a:rPr lang="ru-RU" dirty="0"/>
              <a:t>Проект </a:t>
            </a:r>
            <a:r>
              <a:rPr lang="ru-RU" dirty="0" err="1"/>
              <a:t>співпрацює</a:t>
            </a:r>
            <a:r>
              <a:rPr lang="ru-RU" dirty="0"/>
              <a:t> з </a:t>
            </a: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 та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громадськими</a:t>
            </a:r>
            <a:r>
              <a:rPr lang="ru-RU" dirty="0"/>
              <a:t> платформами,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зацікавлені</a:t>
            </a:r>
            <a:r>
              <a:rPr lang="ru-RU" dirty="0"/>
              <a:t> в </a:t>
            </a:r>
            <a:r>
              <a:rPr lang="ru-RU" dirty="0" err="1"/>
              <a:t>републікації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реалізувати</a:t>
            </a:r>
            <a:r>
              <a:rPr lang="ru-RU" dirty="0"/>
              <a:t>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,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і Уряду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та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природного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  <a:p>
            <a:pPr algn="just" fontAlgn="base"/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літа</a:t>
            </a:r>
            <a:r>
              <a:rPr lang="ru-RU" dirty="0"/>
              <a:t> 2019 </a:t>
            </a:r>
            <a:r>
              <a:rPr lang="ru-RU" dirty="0" err="1"/>
              <a:t>розробники</a:t>
            </a:r>
            <a:r>
              <a:rPr lang="ru-RU" dirty="0"/>
              <a:t> та </a:t>
            </a:r>
            <a:r>
              <a:rPr lang="ru-RU" dirty="0" err="1"/>
              <a:t>експерти</a:t>
            </a:r>
            <a:r>
              <a:rPr lang="ru-RU" dirty="0"/>
              <a:t> </a:t>
            </a:r>
            <a:r>
              <a:rPr lang="ru-RU" dirty="0" err="1" smtClean="0"/>
              <a:t>вдосконалювали</a:t>
            </a:r>
            <a:r>
              <a:rPr lang="ru-RU" dirty="0" smtClean="0"/>
              <a:t> </a:t>
            </a:r>
            <a:r>
              <a:rPr lang="ru-RU" dirty="0"/>
              <a:t>систему,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тестуючи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громадськими</a:t>
            </a:r>
            <a:r>
              <a:rPr lang="ru-RU" dirty="0"/>
              <a:t> </a:t>
            </a:r>
            <a:r>
              <a:rPr lang="ru-RU" dirty="0" err="1"/>
              <a:t>активістами</a:t>
            </a:r>
            <a:r>
              <a:rPr lang="ru-RU" dirty="0"/>
              <a:t>, </a:t>
            </a:r>
            <a:r>
              <a:rPr lang="ru-RU" dirty="0" err="1"/>
              <a:t>обласними</a:t>
            </a:r>
            <a:r>
              <a:rPr lang="ru-RU" dirty="0"/>
              <a:t> </a:t>
            </a:r>
            <a:r>
              <a:rPr lang="ru-RU" dirty="0" err="1"/>
              <a:t>держадміністраціями</a:t>
            </a:r>
            <a:r>
              <a:rPr lang="ru-RU" dirty="0"/>
              <a:t>, органами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, а </a:t>
            </a:r>
            <a:r>
              <a:rPr lang="ru-RU" dirty="0" err="1"/>
              <a:t>восени</a:t>
            </a:r>
            <a:r>
              <a:rPr lang="ru-RU" dirty="0"/>
              <a:t> 2019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інтегровано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загальнодержавну</a:t>
            </a:r>
            <a:r>
              <a:rPr lang="ru-RU" dirty="0"/>
              <a:t> систему </a:t>
            </a:r>
            <a:r>
              <a:rPr lang="ru-RU" b="1" dirty="0"/>
              <a:t>“</a:t>
            </a:r>
            <a:r>
              <a:rPr lang="ru-RU" b="1" dirty="0" err="1"/>
              <a:t>Відкрите</a:t>
            </a:r>
            <a:r>
              <a:rPr lang="ru-RU" b="1" dirty="0"/>
              <a:t> </a:t>
            </a:r>
            <a:r>
              <a:rPr lang="ru-RU" b="1" dirty="0" err="1"/>
              <a:t>довкілля</a:t>
            </a:r>
            <a:r>
              <a:rPr lang="ru-RU" b="1" dirty="0" smtClean="0"/>
              <a:t>”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50513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відмінність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?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323652"/>
            <a:ext cx="7344816" cy="3508977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ru-RU" sz="1400" dirty="0"/>
              <a:t>Система </a:t>
            </a:r>
            <a:r>
              <a:rPr lang="ru-RU" sz="1400" dirty="0" err="1"/>
              <a:t>працює</a:t>
            </a:r>
            <a:r>
              <a:rPr lang="ru-RU" sz="1400" dirty="0"/>
              <a:t> як з </a:t>
            </a:r>
            <a:r>
              <a:rPr lang="ru-RU" sz="1400" dirty="0" err="1"/>
              <a:t>державними</a:t>
            </a:r>
            <a:r>
              <a:rPr lang="ru-RU" sz="1400" dirty="0"/>
              <a:t> </a:t>
            </a:r>
            <a:r>
              <a:rPr lang="ru-RU" sz="1400" dirty="0" err="1"/>
              <a:t>даними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відображають</a:t>
            </a:r>
            <a:r>
              <a:rPr lang="ru-RU" sz="1400" dirty="0"/>
              <a:t> стан </a:t>
            </a:r>
            <a:r>
              <a:rPr lang="ru-RU" sz="1400" dirty="0" err="1"/>
              <a:t>забруднення</a:t>
            </a:r>
            <a:r>
              <a:rPr lang="ru-RU" sz="1400" dirty="0"/>
              <a:t> води та атмосферного </a:t>
            </a:r>
            <a:r>
              <a:rPr lang="ru-RU" sz="1400" dirty="0" err="1"/>
              <a:t>повітря</a:t>
            </a:r>
            <a:r>
              <a:rPr lang="ru-RU" sz="1400" dirty="0"/>
              <a:t> в </a:t>
            </a:r>
            <a:r>
              <a:rPr lang="ru-RU" sz="1400" dirty="0" err="1"/>
              <a:t>Україні</a:t>
            </a:r>
            <a:r>
              <a:rPr lang="ru-RU" sz="1400" dirty="0"/>
              <a:t> так і з </a:t>
            </a:r>
            <a:r>
              <a:rPr lang="ru-RU" sz="1400" dirty="0" err="1"/>
              <a:t>альтернативними</a:t>
            </a:r>
            <a:r>
              <a:rPr lang="ru-RU" sz="1400" dirty="0"/>
              <a:t> </a:t>
            </a:r>
            <a:r>
              <a:rPr lang="ru-RU" sz="1400" dirty="0" err="1"/>
              <a:t>даними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збираються</a:t>
            </a:r>
            <a:r>
              <a:rPr lang="ru-RU" sz="1400" dirty="0"/>
              <a:t> </a:t>
            </a:r>
            <a:r>
              <a:rPr lang="ru-RU" sz="1400" dirty="0" err="1"/>
              <a:t>громадськими</a:t>
            </a:r>
            <a:r>
              <a:rPr lang="ru-RU" sz="1400" dirty="0"/>
              <a:t> мережами </a:t>
            </a:r>
            <a:r>
              <a:rPr lang="ru-RU" sz="1400" dirty="0" err="1"/>
              <a:t>моніторингу</a:t>
            </a:r>
            <a:r>
              <a:rPr lang="ru-RU" sz="1400" dirty="0"/>
              <a:t> </a:t>
            </a:r>
            <a:r>
              <a:rPr lang="ru-RU" sz="1400" dirty="0" err="1"/>
              <a:t>довкілля</a:t>
            </a:r>
            <a:r>
              <a:rPr lang="ru-RU" sz="1400" dirty="0"/>
              <a:t>. </a:t>
            </a:r>
            <a:r>
              <a:rPr lang="ru-RU" sz="1400" dirty="0" err="1"/>
              <a:t>Окремо</a:t>
            </a:r>
            <a:r>
              <a:rPr lang="ru-RU" sz="1400" dirty="0"/>
              <a:t> </a:t>
            </a:r>
            <a:r>
              <a:rPr lang="ru-RU" sz="1400" dirty="0" err="1"/>
              <a:t>відображаються</a:t>
            </a:r>
            <a:r>
              <a:rPr lang="ru-RU" sz="1400" dirty="0"/>
              <a:t> </a:t>
            </a:r>
            <a:r>
              <a:rPr lang="ru-RU" sz="1400" dirty="0" err="1"/>
              <a:t>дані</a:t>
            </a:r>
            <a:r>
              <a:rPr lang="ru-RU" sz="1400" dirty="0"/>
              <a:t> по </a:t>
            </a:r>
            <a:r>
              <a:rPr lang="ru-RU" sz="1400" dirty="0" err="1"/>
              <a:t>екологічному</a:t>
            </a:r>
            <a:r>
              <a:rPr lang="ru-RU" sz="1400" dirty="0"/>
              <a:t> </a:t>
            </a:r>
            <a:r>
              <a:rPr lang="ru-RU" sz="1400" dirty="0" err="1"/>
              <a:t>податку</a:t>
            </a:r>
            <a:r>
              <a:rPr lang="ru-RU" sz="1400" dirty="0"/>
              <a:t>, </a:t>
            </a:r>
            <a:r>
              <a:rPr lang="ru-RU" sz="1400" dirty="0" err="1"/>
              <a:t>видаткам</a:t>
            </a:r>
            <a:r>
              <a:rPr lang="ru-RU" sz="1400" dirty="0"/>
              <a:t> </a:t>
            </a:r>
            <a:r>
              <a:rPr lang="ru-RU" sz="1400" dirty="0" err="1"/>
              <a:t>місцевих</a:t>
            </a:r>
            <a:r>
              <a:rPr lang="ru-RU" sz="1400" dirty="0"/>
              <a:t> та </a:t>
            </a:r>
            <a:r>
              <a:rPr lang="ru-RU" sz="1400" dirty="0" err="1"/>
              <a:t>обласних</a:t>
            </a:r>
            <a:r>
              <a:rPr lang="ru-RU" sz="1400" dirty="0"/>
              <a:t> </a:t>
            </a:r>
            <a:r>
              <a:rPr lang="ru-RU" sz="1400" dirty="0" err="1"/>
              <a:t>бюджетів</a:t>
            </a:r>
            <a:r>
              <a:rPr lang="ru-RU" sz="1400" dirty="0"/>
              <a:t>, </a:t>
            </a:r>
            <a:r>
              <a:rPr lang="ru-RU" sz="1400" dirty="0" err="1"/>
              <a:t>обсягам</a:t>
            </a:r>
            <a:r>
              <a:rPr lang="ru-RU" sz="1400" dirty="0"/>
              <a:t> </a:t>
            </a:r>
            <a:r>
              <a:rPr lang="ru-RU" sz="1400" dirty="0" err="1"/>
              <a:t>фінансування</a:t>
            </a:r>
            <a:r>
              <a:rPr lang="ru-RU" sz="1400" dirty="0"/>
              <a:t> на </a:t>
            </a:r>
            <a:r>
              <a:rPr lang="ru-RU" sz="1400" dirty="0" err="1"/>
              <a:t>природоохоронні</a:t>
            </a:r>
            <a:r>
              <a:rPr lang="ru-RU" sz="1400" dirty="0"/>
              <a:t> заходи до районного </a:t>
            </a:r>
            <a:r>
              <a:rPr lang="ru-RU" sz="1400" dirty="0" err="1"/>
              <a:t>рівня</a:t>
            </a:r>
            <a:r>
              <a:rPr lang="ru-RU" sz="1400" dirty="0"/>
              <a:t>. </a:t>
            </a:r>
          </a:p>
          <a:p>
            <a:pPr algn="just"/>
            <a:endParaRPr lang="ru-RU" sz="1400" dirty="0"/>
          </a:p>
          <a:p>
            <a:pPr marL="68580" indent="0" algn="just">
              <a:buNone/>
            </a:pPr>
            <a:r>
              <a:rPr lang="ru-RU" sz="2000" b="1" dirty="0"/>
              <a:t>До проекту </a:t>
            </a:r>
            <a:r>
              <a:rPr lang="ru-RU" sz="2000" b="1" dirty="0" err="1"/>
              <a:t>можуть</a:t>
            </a:r>
            <a:r>
              <a:rPr lang="ru-RU" sz="2000" b="1" dirty="0"/>
              <a:t> </a:t>
            </a:r>
            <a:r>
              <a:rPr lang="ru-RU" sz="2000" b="1" dirty="0" err="1"/>
              <a:t>долучитися</a:t>
            </a:r>
            <a:r>
              <a:rPr lang="ru-RU" sz="2000" b="1" dirty="0"/>
              <a:t>: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err="1"/>
              <a:t>Експерти</a:t>
            </a:r>
            <a:r>
              <a:rPr lang="ru-RU" sz="1400" dirty="0"/>
              <a:t> у </a:t>
            </a:r>
            <a:r>
              <a:rPr lang="ru-RU" sz="1400" dirty="0" err="1"/>
              <a:t>галузі</a:t>
            </a:r>
            <a:r>
              <a:rPr lang="ru-RU" sz="1400" dirty="0"/>
              <a:t> </a:t>
            </a:r>
            <a:r>
              <a:rPr lang="ru-RU" sz="1400" dirty="0" err="1"/>
              <a:t>охорони</a:t>
            </a:r>
            <a:r>
              <a:rPr lang="ru-RU" sz="1400" dirty="0"/>
              <a:t> </a:t>
            </a:r>
            <a:r>
              <a:rPr lang="ru-RU" sz="1400" dirty="0" err="1"/>
              <a:t>навколишнього</a:t>
            </a:r>
            <a:r>
              <a:rPr lang="ru-RU" sz="1400" dirty="0"/>
              <a:t> природного </a:t>
            </a:r>
            <a:r>
              <a:rPr lang="ru-RU" sz="1400" dirty="0" err="1"/>
              <a:t>середовища</a:t>
            </a:r>
            <a:endParaRPr lang="ru-RU" sz="1400" dirty="0"/>
          </a:p>
          <a:p>
            <a:pPr algn="just"/>
            <a:r>
              <a:rPr lang="ru-RU" sz="1400" dirty="0" err="1"/>
              <a:t>Екоактивісти</a:t>
            </a:r>
            <a:endParaRPr lang="ru-RU" sz="1400" dirty="0"/>
          </a:p>
          <a:p>
            <a:pPr algn="just"/>
            <a:r>
              <a:rPr lang="ru-RU" sz="1400" dirty="0" err="1"/>
              <a:t>Експерти</a:t>
            </a:r>
            <a:r>
              <a:rPr lang="ru-RU" sz="1400" dirty="0"/>
              <a:t> з </a:t>
            </a:r>
            <a:r>
              <a:rPr lang="ru-RU" sz="1400" dirty="0" err="1"/>
              <a:t>відкритих</a:t>
            </a:r>
            <a:r>
              <a:rPr lang="ru-RU" sz="1400" dirty="0"/>
              <a:t> </a:t>
            </a:r>
            <a:r>
              <a:rPr lang="ru-RU" sz="1400" dirty="0" err="1"/>
              <a:t>даних</a:t>
            </a:r>
            <a:endParaRPr lang="ru-RU" sz="1400" dirty="0"/>
          </a:p>
          <a:p>
            <a:pPr algn="just"/>
            <a:r>
              <a:rPr lang="ru-RU" sz="1400" dirty="0"/>
              <a:t>IT-</a:t>
            </a:r>
            <a:r>
              <a:rPr lang="ru-RU" sz="1400" dirty="0" err="1"/>
              <a:t>стартапери</a:t>
            </a:r>
            <a:endParaRPr lang="ru-RU" sz="1400" dirty="0"/>
          </a:p>
          <a:p>
            <a:pPr algn="just"/>
            <a:r>
              <a:rPr lang="ru-RU" sz="1400" dirty="0" err="1"/>
              <a:t>Журналісти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цікавляться</a:t>
            </a:r>
            <a:r>
              <a:rPr lang="ru-RU" sz="1400" dirty="0"/>
              <a:t> </a:t>
            </a:r>
            <a:r>
              <a:rPr lang="ru-RU" sz="1400" dirty="0" err="1"/>
              <a:t>зеленими</a:t>
            </a:r>
            <a:r>
              <a:rPr lang="ru-RU" sz="1400" dirty="0"/>
              <a:t> тематиками та </a:t>
            </a:r>
            <a:r>
              <a:rPr lang="ru-RU" sz="1400" dirty="0" err="1"/>
              <a:t>роботою</a:t>
            </a:r>
            <a:r>
              <a:rPr lang="ru-RU" sz="1400" dirty="0"/>
              <a:t>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відкритими</a:t>
            </a:r>
            <a:r>
              <a:rPr lang="ru-RU" sz="1400" dirty="0"/>
              <a:t> </a:t>
            </a:r>
            <a:r>
              <a:rPr lang="ru-RU" sz="1400" dirty="0" err="1"/>
              <a:t>даними</a:t>
            </a:r>
            <a:r>
              <a:rPr lang="ru-RU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9405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 </a:t>
            </a:r>
            <a:r>
              <a:rPr lang="ru-RU" dirty="0" err="1"/>
              <a:t>Фундацію</a:t>
            </a:r>
            <a:r>
              <a:rPr lang="ru-RU" dirty="0"/>
              <a:t> «</a:t>
            </a:r>
            <a:r>
              <a:rPr lang="ru-RU" dirty="0" err="1"/>
              <a:t>Відкрите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»: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err="1"/>
              <a:t>Фундація</a:t>
            </a:r>
            <a:r>
              <a:rPr lang="ru-RU" dirty="0"/>
              <a:t> «</a:t>
            </a:r>
            <a:r>
              <a:rPr lang="ru-RU" dirty="0" err="1"/>
              <a:t>Відкрите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» - </a:t>
            </a:r>
            <a:r>
              <a:rPr lang="ru-RU" dirty="0" err="1"/>
              <a:t>громадська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, заснована у 2001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задля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 </a:t>
            </a:r>
            <a:r>
              <a:rPr lang="ru-RU" dirty="0" err="1"/>
              <a:t>відкритого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політичному</a:t>
            </a:r>
            <a:r>
              <a:rPr lang="ru-RU" dirty="0"/>
              <a:t> порядку денному,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та </a:t>
            </a:r>
            <a:r>
              <a:rPr lang="ru-RU" dirty="0" err="1"/>
              <a:t>підзвітності</a:t>
            </a:r>
            <a:r>
              <a:rPr lang="ru-RU" dirty="0"/>
              <a:t> </a:t>
            </a:r>
            <a:r>
              <a:rPr lang="ru-RU" dirty="0" err="1"/>
              <a:t>публічної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спільнота</a:t>
            </a:r>
            <a:r>
              <a:rPr lang="ru-RU" dirty="0"/>
              <a:t> </a:t>
            </a:r>
            <a:r>
              <a:rPr lang="ru-RU" dirty="0" err="1"/>
              <a:t>аналітиків</a:t>
            </a:r>
            <a:r>
              <a:rPr lang="ru-RU" dirty="0"/>
              <a:t>, </a:t>
            </a:r>
            <a:r>
              <a:rPr lang="ru-RU" dirty="0" err="1"/>
              <a:t>експертів</a:t>
            </a:r>
            <a:r>
              <a:rPr lang="ru-RU" dirty="0"/>
              <a:t> і </a:t>
            </a:r>
            <a:r>
              <a:rPr lang="ru-RU" dirty="0" err="1"/>
              <a:t>менеджерів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спільно</a:t>
            </a:r>
            <a:r>
              <a:rPr lang="ru-RU" dirty="0"/>
              <a:t> з </a:t>
            </a:r>
            <a:r>
              <a:rPr lang="ru-RU" dirty="0" err="1"/>
              <a:t>державними</a:t>
            </a:r>
            <a:r>
              <a:rPr lang="ru-RU" dirty="0"/>
              <a:t> органами </a:t>
            </a:r>
            <a:r>
              <a:rPr lang="ru-RU" dirty="0" err="1"/>
              <a:t>працюють</a:t>
            </a:r>
            <a:r>
              <a:rPr lang="ru-RU" dirty="0"/>
              <a:t> над </a:t>
            </a:r>
            <a:r>
              <a:rPr lang="ru-RU" dirty="0" err="1"/>
              <a:t>аналізом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виробленням</a:t>
            </a:r>
            <a:r>
              <a:rPr lang="ru-RU" dirty="0"/>
              <a:t> та </a:t>
            </a:r>
            <a:r>
              <a:rPr lang="ru-RU" dirty="0" err="1"/>
              <a:t>впровадженням</a:t>
            </a:r>
            <a:r>
              <a:rPr lang="ru-RU" dirty="0"/>
              <a:t>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рекомендацій</a:t>
            </a:r>
            <a:r>
              <a:rPr lang="ru-RU" dirty="0"/>
              <a:t> в сферах </a:t>
            </a:r>
            <a:r>
              <a:rPr lang="ru-RU" dirty="0" err="1"/>
              <a:t>компетенції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належного</a:t>
            </a:r>
            <a:r>
              <a:rPr lang="ru-RU" dirty="0"/>
              <a:t> </a:t>
            </a:r>
            <a:r>
              <a:rPr lang="ru-RU" dirty="0" err="1"/>
              <a:t>врядування</a:t>
            </a:r>
            <a:r>
              <a:rPr lang="ru-RU" dirty="0"/>
              <a:t>,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корупцією</a:t>
            </a:r>
            <a:r>
              <a:rPr lang="ru-RU" dirty="0"/>
              <a:t>, </a:t>
            </a:r>
            <a:r>
              <a:rPr lang="ru-RU" dirty="0" err="1"/>
              <a:t>прозорості</a:t>
            </a:r>
            <a:r>
              <a:rPr lang="ru-RU" dirty="0"/>
              <a:t> та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публічних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та </a:t>
            </a:r>
            <a:r>
              <a:rPr lang="ru-RU" dirty="0" err="1"/>
              <a:t>стійкого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err="1"/>
              <a:t>Фундація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розробити</a:t>
            </a:r>
            <a:r>
              <a:rPr lang="ru-RU" dirty="0"/>
              <a:t> </a:t>
            </a:r>
            <a:r>
              <a:rPr lang="ru-RU" dirty="0" err="1"/>
              <a:t>інноваційні</a:t>
            </a:r>
            <a:r>
              <a:rPr lang="ru-RU" dirty="0"/>
              <a:t> та </a:t>
            </a:r>
            <a:r>
              <a:rPr lang="ru-RU" dirty="0" err="1"/>
              <a:t>антикорупційні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 для </a:t>
            </a:r>
            <a:r>
              <a:rPr lang="ru-RU" dirty="0" err="1"/>
              <a:t>моніторингу</a:t>
            </a:r>
            <a:r>
              <a:rPr lang="ru-RU" dirty="0"/>
              <a:t> стану </a:t>
            </a:r>
            <a:r>
              <a:rPr lang="ru-RU" dirty="0" err="1"/>
              <a:t>навколишнього</a:t>
            </a:r>
            <a:r>
              <a:rPr lang="ru-RU" dirty="0"/>
              <a:t> природного </a:t>
            </a:r>
            <a:r>
              <a:rPr lang="ru-RU" dirty="0" err="1"/>
              <a:t>середовища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та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ініціативам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над </a:t>
            </a:r>
            <a:r>
              <a:rPr lang="ru-RU" dirty="0" err="1"/>
              <a:t>зміцненням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для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контролю та </a:t>
            </a:r>
            <a:r>
              <a:rPr lang="ru-RU" dirty="0" err="1"/>
              <a:t>забезпеченням</a:t>
            </a:r>
            <a:r>
              <a:rPr lang="ru-RU" dirty="0"/>
              <a:t> </a:t>
            </a:r>
            <a:r>
              <a:rPr lang="ru-RU" dirty="0" err="1"/>
              <a:t>широкої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та </a:t>
            </a:r>
            <a:r>
              <a:rPr lang="ru-RU" dirty="0" err="1"/>
              <a:t>представлення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1544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24744" cy="1143000"/>
          </a:xfrm>
        </p:spPr>
        <p:txBody>
          <a:bodyPr/>
          <a:lstStyle/>
          <a:p>
            <a:r>
              <a:rPr lang="ru-RU" b="1" dirty="0"/>
              <a:t>Про </a:t>
            </a:r>
            <a:r>
              <a:rPr lang="en-US" b="1" dirty="0" err="1"/>
              <a:t>Luminate</a:t>
            </a:r>
            <a:r>
              <a:rPr lang="en-US" b="1" dirty="0"/>
              <a:t> group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7488832" cy="4752528"/>
          </a:xfrm>
        </p:spPr>
        <p:txBody>
          <a:bodyPr>
            <a:normAutofit fontScale="55000" lnSpcReduction="20000"/>
          </a:bodyPr>
          <a:lstStyle/>
          <a:p>
            <a:pPr marL="68580" indent="0" algn="just">
              <a:buNone/>
            </a:pPr>
            <a:r>
              <a:rPr lang="en-US" sz="4500" dirty="0" err="1"/>
              <a:t>Luminate</a:t>
            </a:r>
            <a:r>
              <a:rPr lang="en-US" sz="4500" dirty="0"/>
              <a:t> group </a:t>
            </a:r>
            <a:r>
              <a:rPr lang="en-US" dirty="0"/>
              <a:t>– </a:t>
            </a:r>
            <a:r>
              <a:rPr lang="ru-RU" dirty="0" err="1"/>
              <a:t>незалежна</a:t>
            </a:r>
            <a:r>
              <a:rPr lang="ru-RU" dirty="0"/>
              <a:t> </a:t>
            </a:r>
            <a:r>
              <a:rPr lang="ru-RU" dirty="0" err="1"/>
              <a:t>філантропічна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, створена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здобутків</a:t>
            </a:r>
            <a:r>
              <a:rPr lang="ru-RU" dirty="0"/>
              <a:t> «</a:t>
            </a:r>
            <a:r>
              <a:rPr lang="ru-RU" dirty="0" err="1"/>
              <a:t>Ініціативи</a:t>
            </a:r>
            <a:r>
              <a:rPr lang="ru-RU" dirty="0"/>
              <a:t> з </a:t>
            </a:r>
            <a:r>
              <a:rPr lang="ru-RU" dirty="0" err="1"/>
              <a:t>управління</a:t>
            </a:r>
            <a:r>
              <a:rPr lang="ru-RU" dirty="0"/>
              <a:t> та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» (</a:t>
            </a:r>
            <a:r>
              <a:rPr lang="en-US" dirty="0"/>
              <a:t>Governance &amp; Citizen Engagement initiative) </a:t>
            </a:r>
            <a:r>
              <a:rPr lang="en-US" dirty="0" err="1"/>
              <a:t>Omidyar</a:t>
            </a:r>
            <a:r>
              <a:rPr lang="en-US" dirty="0"/>
              <a:t> Network,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для людей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 ринку для </a:t>
            </a:r>
            <a:r>
              <a:rPr lang="ru-RU" dirty="0" err="1"/>
              <a:t>поліпшення</a:t>
            </a:r>
            <a:r>
              <a:rPr lang="ru-RU" dirty="0"/>
              <a:t> умов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 smtClean="0"/>
              <a:t>.</a:t>
            </a:r>
          </a:p>
          <a:p>
            <a:pPr marL="6858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en-US" dirty="0" err="1"/>
              <a:t>Omidyar</a:t>
            </a:r>
            <a:r>
              <a:rPr lang="en-US" dirty="0"/>
              <a:t> Network </a:t>
            </a:r>
            <a:r>
              <a:rPr lang="ru-RU" dirty="0" err="1"/>
              <a:t>була</a:t>
            </a:r>
            <a:r>
              <a:rPr lang="ru-RU" dirty="0"/>
              <a:t> створена в 2004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засновником</a:t>
            </a:r>
            <a:r>
              <a:rPr lang="ru-RU" dirty="0"/>
              <a:t> </a:t>
            </a:r>
            <a:r>
              <a:rPr lang="en-US" dirty="0"/>
              <a:t>eBay </a:t>
            </a:r>
            <a:r>
              <a:rPr lang="ru-RU" dirty="0" err="1"/>
              <a:t>П’єром</a:t>
            </a:r>
            <a:r>
              <a:rPr lang="ru-RU" dirty="0"/>
              <a:t> </a:t>
            </a:r>
            <a:r>
              <a:rPr lang="ru-RU" dirty="0" err="1"/>
              <a:t>Омідьяром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дружиною </a:t>
            </a:r>
            <a:r>
              <a:rPr lang="ru-RU" dirty="0" err="1"/>
              <a:t>Пем</a:t>
            </a:r>
            <a:r>
              <a:rPr lang="ru-RU" dirty="0"/>
              <a:t>.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інвестує</a:t>
            </a:r>
            <a:r>
              <a:rPr lang="ru-RU" dirty="0"/>
              <a:t> та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посилюватися</a:t>
            </a:r>
            <a:r>
              <a:rPr lang="ru-RU" dirty="0"/>
              <a:t> </a:t>
            </a:r>
            <a:r>
              <a:rPr lang="ru-RU" dirty="0" err="1"/>
              <a:t>інноваційним</a:t>
            </a:r>
            <a:r>
              <a:rPr lang="ru-RU" dirty="0"/>
              <a:t> </a:t>
            </a:r>
            <a:r>
              <a:rPr lang="ru-RU" dirty="0" err="1"/>
              <a:t>організаціям</a:t>
            </a:r>
            <a:r>
              <a:rPr lang="ru-RU" dirty="0"/>
              <a:t> для </a:t>
            </a:r>
            <a:r>
              <a:rPr lang="ru-RU" dirty="0" err="1"/>
              <a:t>каталізації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і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. </a:t>
            </a:r>
            <a:r>
              <a:rPr lang="en-US" dirty="0" err="1"/>
              <a:t>Luminate</a:t>
            </a:r>
            <a:r>
              <a:rPr lang="en-US" dirty="0"/>
              <a:t> group </a:t>
            </a:r>
            <a:r>
              <a:rPr lang="ru-RU" dirty="0" err="1"/>
              <a:t>інвестувала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 </a:t>
            </a:r>
            <a:r>
              <a:rPr lang="ru-RU" dirty="0" err="1"/>
              <a:t>мільярд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 США в </a:t>
            </a:r>
            <a:r>
              <a:rPr lang="ru-RU" dirty="0" err="1"/>
              <a:t>комерційні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та </a:t>
            </a:r>
            <a:r>
              <a:rPr lang="ru-RU" dirty="0" err="1"/>
              <a:t>некомерційні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економічному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 </a:t>
            </a:r>
            <a:r>
              <a:rPr lang="ru-RU" dirty="0" err="1"/>
              <a:t>заохочують</a:t>
            </a:r>
            <a:r>
              <a:rPr lang="ru-RU" dirty="0"/>
              <a:t> </a:t>
            </a:r>
            <a:r>
              <a:rPr lang="ru-RU" dirty="0" err="1"/>
              <a:t>індивідуальну</a:t>
            </a:r>
            <a:r>
              <a:rPr lang="ru-RU" dirty="0"/>
              <a:t> участь, через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ініціативи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 smtClean="0"/>
              <a:t>«</a:t>
            </a:r>
            <a:r>
              <a:rPr lang="ru-RU" dirty="0" err="1"/>
              <a:t>Цифрову</a:t>
            </a:r>
            <a:r>
              <a:rPr lang="ru-RU" dirty="0"/>
              <a:t> </a:t>
            </a:r>
            <a:r>
              <a:rPr lang="ru-RU" dirty="0" err="1"/>
              <a:t>ідентичність</a:t>
            </a:r>
            <a:r>
              <a:rPr lang="ru-RU" dirty="0"/>
              <a:t>»,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 smtClean="0"/>
              <a:t>«</a:t>
            </a:r>
            <a:r>
              <a:rPr lang="ru-RU" dirty="0" err="1"/>
              <a:t>Освіта</a:t>
            </a:r>
            <a:r>
              <a:rPr lang="ru-RU" dirty="0"/>
              <a:t>»,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 smtClean="0"/>
              <a:t>«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»,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 smtClean="0"/>
              <a:t>«</a:t>
            </a:r>
            <a:r>
              <a:rPr lang="ru-RU" dirty="0" err="1"/>
              <a:t>Фінансова</a:t>
            </a:r>
            <a:r>
              <a:rPr lang="ru-RU" dirty="0"/>
              <a:t> </a:t>
            </a:r>
            <a:r>
              <a:rPr lang="ru-RU" dirty="0" err="1"/>
              <a:t>інтеграція</a:t>
            </a:r>
            <a:r>
              <a:rPr lang="ru-RU" dirty="0" smtClean="0"/>
              <a:t>», </a:t>
            </a:r>
          </a:p>
          <a:p>
            <a:pPr marL="68580" indent="0" algn="just">
              <a:buNone/>
            </a:pPr>
            <a:r>
              <a:rPr lang="ru-RU" dirty="0" smtClean="0"/>
              <a:t>«</a:t>
            </a:r>
            <a:r>
              <a:rPr lang="ru-RU" dirty="0" err="1"/>
              <a:t>Взаємодія</a:t>
            </a:r>
            <a:r>
              <a:rPr lang="ru-RU" dirty="0"/>
              <a:t> Уряду та </a:t>
            </a:r>
            <a:r>
              <a:rPr lang="ru-RU" dirty="0" err="1"/>
              <a:t>громадянина</a:t>
            </a:r>
            <a:r>
              <a:rPr lang="ru-RU" dirty="0"/>
              <a:t>»,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 smtClean="0"/>
              <a:t>«</a:t>
            </a:r>
            <a:r>
              <a:rPr lang="ru-RU" dirty="0"/>
              <a:t>Права </a:t>
            </a:r>
            <a:r>
              <a:rPr lang="ru-RU" dirty="0" err="1"/>
              <a:t>власності</a:t>
            </a:r>
            <a:r>
              <a:rPr lang="ru-RU" dirty="0" smtClean="0"/>
              <a:t>».</a:t>
            </a:r>
          </a:p>
          <a:p>
            <a:pPr marL="6858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</a:t>
            </a:r>
            <a:r>
              <a:rPr lang="en-US" dirty="0" err="1"/>
              <a:t>Omidyar</a:t>
            </a:r>
            <a:r>
              <a:rPr lang="en-US" dirty="0"/>
              <a:t> Network </a:t>
            </a:r>
            <a:r>
              <a:rPr lang="ru-RU" dirty="0"/>
              <a:t>у </a:t>
            </a:r>
            <a:r>
              <a:rPr lang="ru-RU" dirty="0" err="1"/>
              <a:t>Центральну</a:t>
            </a:r>
            <a:r>
              <a:rPr lang="ru-RU" dirty="0"/>
              <a:t> та </a:t>
            </a:r>
            <a:r>
              <a:rPr lang="ru-RU" dirty="0" err="1"/>
              <a:t>Східну</a:t>
            </a:r>
            <a:r>
              <a:rPr lang="ru-RU" dirty="0"/>
              <a:t> </a:t>
            </a:r>
            <a:r>
              <a:rPr lang="ru-RU" dirty="0" err="1"/>
              <a:t>Європу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«1991 </a:t>
            </a:r>
            <a:r>
              <a:rPr lang="en-US" dirty="0"/>
              <a:t>Civic Tech Center»,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створений</a:t>
            </a:r>
            <a:r>
              <a:rPr lang="ru-RU" dirty="0"/>
              <a:t> </a:t>
            </a:r>
            <a:r>
              <a:rPr lang="en-US" dirty="0"/>
              <a:t>IT-</a:t>
            </a:r>
            <a:r>
              <a:rPr lang="ru-RU" dirty="0" err="1"/>
              <a:t>організацією</a:t>
            </a:r>
            <a:r>
              <a:rPr lang="ru-RU" dirty="0"/>
              <a:t> </a:t>
            </a:r>
            <a:r>
              <a:rPr lang="en-US" dirty="0" err="1"/>
              <a:t>SocialBoost</a:t>
            </a:r>
            <a:r>
              <a:rPr lang="en-US" dirty="0"/>
              <a:t>, </a:t>
            </a:r>
            <a:r>
              <a:rPr lang="ru-RU" dirty="0"/>
              <a:t>Фонду </a:t>
            </a:r>
            <a:r>
              <a:rPr lang="en-US" dirty="0"/>
              <a:t>EPF </a:t>
            </a:r>
            <a:r>
              <a:rPr lang="ru-RU" dirty="0"/>
              <a:t>у </a:t>
            </a:r>
            <a:r>
              <a:rPr lang="ru-RU" dirty="0" err="1"/>
              <a:t>Польщі</a:t>
            </a:r>
            <a:r>
              <a:rPr lang="ru-RU" dirty="0"/>
              <a:t>, та </a:t>
            </a:r>
            <a:r>
              <a:rPr lang="ru-RU" dirty="0" err="1"/>
              <a:t>змагань</a:t>
            </a:r>
            <a:r>
              <a:rPr lang="ru-RU" dirty="0"/>
              <a:t> </a:t>
            </a:r>
            <a:r>
              <a:rPr lang="ru-RU" dirty="0" err="1"/>
              <a:t>стартапів</a:t>
            </a:r>
            <a:r>
              <a:rPr lang="ru-RU" dirty="0"/>
              <a:t> «</a:t>
            </a:r>
            <a:r>
              <a:rPr lang="en-US" dirty="0" err="1"/>
              <a:t>SeedStars</a:t>
            </a:r>
            <a:r>
              <a:rPr lang="en-US" dirty="0"/>
              <a:t>» </a:t>
            </a:r>
            <a:r>
              <a:rPr lang="ru-RU" dirty="0"/>
              <a:t>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Україну</a:t>
            </a:r>
            <a:r>
              <a:rPr lang="ru-RU" dirty="0"/>
              <a:t>, </a:t>
            </a:r>
            <a:r>
              <a:rPr lang="ru-RU" dirty="0" err="1"/>
              <a:t>Грузію</a:t>
            </a:r>
            <a:r>
              <a:rPr lang="ru-RU" dirty="0"/>
              <a:t> та Прибалтику.</a:t>
            </a:r>
          </a:p>
        </p:txBody>
      </p:sp>
    </p:spTree>
    <p:extLst>
      <p:ext uri="{BB962C8B-B14F-4D97-AF65-F5344CB8AC3E}">
        <p14:creationId xmlns:p14="http://schemas.microsoft.com/office/powerpoint/2010/main" val="1564874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162" y="836712"/>
            <a:ext cx="811518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63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 idx="4294967295"/>
          </p:nvPr>
        </p:nvSpPr>
        <p:spPr>
          <a:xfrm>
            <a:off x="576263" y="1052513"/>
            <a:ext cx="8567737" cy="4725987"/>
          </a:xfrm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Електронні </a:t>
            </a:r>
            <a:r>
              <a:rPr lang="uk-UA" sz="4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карти містять значно більше інформації ніж паперові. </a:t>
            </a:r>
            <a:r>
              <a:rPr lang="uk-UA" sz="4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4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4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 </a:t>
            </a:r>
            <a:r>
              <a:rPr lang="uk-UA" sz="4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яких сферах діяльності їх </a:t>
            </a:r>
            <a:r>
              <a:rPr lang="uk-UA" sz="4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використовують</a:t>
            </a:r>
            <a:r>
              <a:rPr lang="uk-UA" sz="4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r>
              <a:rPr lang="uk-UA" sz="4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4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4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 </a:t>
            </a:r>
            <a:r>
              <a:rPr lang="uk-UA" sz="4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чому їх переваги та недоліки?</a:t>
            </a:r>
            <a:br>
              <a:rPr lang="uk-UA" sz="4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4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Що ж таке електронна карта місцевості?</a:t>
            </a:r>
            <a:endParaRPr lang="es-ES" sz="4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/>
              <a:t>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Електронна карта місцевості</a:t>
            </a:r>
            <a:r>
              <a:rPr lang="uk-UA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147" name="Picture 4" descr="image007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35" y="3140968"/>
            <a:ext cx="3314790" cy="2586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76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05339"/>
            <a:ext cx="3492128" cy="255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6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/>
          </p:cNvSpPr>
          <p:nvPr>
            <p:ph type="title" idx="4294967295"/>
          </p:nvPr>
        </p:nvSpPr>
        <p:spPr>
          <a:xfrm>
            <a:off x="107504" y="332656"/>
            <a:ext cx="9144000" cy="1700213"/>
          </a:xfrm>
        </p:spPr>
        <p:txBody>
          <a:bodyPr/>
          <a:lstStyle/>
          <a:p>
            <a:pPr algn="ctr"/>
            <a:r>
              <a:rPr lang="uk-UA" altLang="ru-RU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Користувачі електронними картами за віком</a:t>
            </a:r>
          </a:p>
        </p:txBody>
      </p:sp>
      <p:graphicFrame>
        <p:nvGraphicFramePr>
          <p:cNvPr id="7171" name="Object 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76388152"/>
              </p:ext>
            </p:extLst>
          </p:nvPr>
        </p:nvGraphicFramePr>
        <p:xfrm>
          <a:off x="736601" y="2276873"/>
          <a:ext cx="7651824" cy="4083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иаграмма" r:id="rId3" imgW="8229600" imgH="4391064" progId="MSGraph.Chart.8">
                  <p:embed followColorScheme="full"/>
                </p:oleObj>
              </mc:Choice>
              <mc:Fallback>
                <p:oleObj name="Диаграмма" r:id="rId3" imgW="8229600" imgH="4391064" progId="MSGraph.Chart.8">
                  <p:embed followColorScheme="full"/>
                  <p:pic>
                    <p:nvPicPr>
                      <p:cNvPr id="717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1" y="2276873"/>
                        <a:ext cx="7651824" cy="4083092"/>
                      </a:xfrm>
                      <a:prstGeom prst="rect">
                        <a:avLst/>
                      </a:prstGeom>
                      <a:solidFill>
                        <a:srgbClr val="FFFFFF">
                          <a:alpha val="27058"/>
                        </a:srgbClr>
                      </a:solidFill>
                      <a:ln w="12700">
                        <a:solidFill>
                          <a:srgbClr val="33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40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024744" cy="75788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Поняття</a:t>
            </a:r>
            <a:r>
              <a:rPr lang="ru-RU" b="1" dirty="0" smtClean="0">
                <a:solidFill>
                  <a:srgbClr val="002060"/>
                </a:solidFill>
              </a:rPr>
              <a:t> про банки </a:t>
            </a:r>
            <a:r>
              <a:rPr lang="ru-RU" b="1" dirty="0" err="1" smtClean="0">
                <a:solidFill>
                  <a:srgbClr val="002060"/>
                </a:solidFill>
              </a:rPr>
              <a:t>даних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8840"/>
            <a:ext cx="7344816" cy="4176464"/>
          </a:xfrm>
        </p:spPr>
        <p:txBody>
          <a:bodyPr>
            <a:normAutofit fontScale="85000" lnSpcReduction="20000"/>
          </a:bodyPr>
          <a:lstStyle/>
          <a:p>
            <a:pPr marL="68580" indent="0" algn="just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прикладних</a:t>
            </a:r>
            <a:r>
              <a:rPr lang="ru-RU" dirty="0" smtClean="0"/>
              <a:t> задач доводиться </a:t>
            </a:r>
            <a:r>
              <a:rPr lang="ru-RU" dirty="0" err="1" smtClean="0"/>
              <a:t>реалізовувати</a:t>
            </a:r>
            <a:r>
              <a:rPr lang="ru-RU" dirty="0" smtClean="0"/>
              <a:t> </a:t>
            </a:r>
            <a:r>
              <a:rPr lang="ru-RU" dirty="0" err="1" smtClean="0"/>
              <a:t>алгоритми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масивів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є не </a:t>
            </a:r>
            <a:r>
              <a:rPr lang="ru-RU" dirty="0" err="1" smtClean="0"/>
              <a:t>одноманітними</a:t>
            </a:r>
            <a:r>
              <a:rPr lang="ru-RU" dirty="0" smtClean="0"/>
              <a:t> </a:t>
            </a:r>
            <a:r>
              <a:rPr lang="ru-RU" dirty="0" err="1" smtClean="0"/>
              <a:t>масивами</a:t>
            </a:r>
            <a:r>
              <a:rPr lang="ru-RU" dirty="0" smtClean="0"/>
              <a:t> (</a:t>
            </a:r>
            <a:r>
              <a:rPr lang="ru-RU" dirty="0" err="1" smtClean="0"/>
              <a:t>множинами</a:t>
            </a:r>
            <a:r>
              <a:rPr lang="ru-RU" dirty="0" smtClean="0"/>
              <a:t>) </a:t>
            </a:r>
            <a:r>
              <a:rPr lang="ru-RU" dirty="0" err="1" smtClean="0"/>
              <a:t>числових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текстів</a:t>
            </a:r>
            <a:r>
              <a:rPr lang="ru-RU" dirty="0" smtClean="0"/>
              <a:t>, а </a:t>
            </a:r>
            <a:r>
              <a:rPr lang="ru-RU" sz="3800" dirty="0" err="1" smtClean="0"/>
              <a:t>важливими</a:t>
            </a:r>
            <a:r>
              <a:rPr lang="ru-RU" sz="3800" dirty="0" smtClean="0"/>
              <a:t> </a:t>
            </a:r>
            <a:r>
              <a:rPr lang="ru-RU" sz="3800" dirty="0" err="1" smtClean="0"/>
              <a:t>структурними</a:t>
            </a:r>
            <a:r>
              <a:rPr lang="ru-RU" sz="3800" dirty="0" smtClean="0"/>
              <a:t> </a:t>
            </a:r>
            <a:r>
              <a:rPr lang="ru-RU" sz="3800" dirty="0" err="1" smtClean="0"/>
              <a:t>відношеннями</a:t>
            </a:r>
            <a:r>
              <a:rPr lang="ru-RU" sz="3800" dirty="0" smtClean="0"/>
              <a:t> </a:t>
            </a:r>
            <a:r>
              <a:rPr lang="ru-RU" sz="3800" dirty="0" err="1" smtClean="0"/>
              <a:t>між</a:t>
            </a:r>
            <a:r>
              <a:rPr lang="ru-RU" sz="3800" dirty="0" smtClean="0"/>
              <a:t> </a:t>
            </a:r>
            <a:r>
              <a:rPr lang="ru-RU" sz="3800" dirty="0" err="1" smtClean="0"/>
              <a:t>елементами</a:t>
            </a:r>
            <a:r>
              <a:rPr lang="ru-RU" sz="3800" dirty="0" smtClean="0"/>
              <a:t> </a:t>
            </a:r>
            <a:r>
              <a:rPr lang="ru-RU" sz="3800" dirty="0" err="1" smtClean="0"/>
              <a:t>даних</a:t>
            </a:r>
            <a:r>
              <a:rPr lang="ru-RU" sz="3800" dirty="0" smtClean="0"/>
              <a:t>. </a:t>
            </a:r>
          </a:p>
          <a:p>
            <a:pPr algn="just"/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Найпростіша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структура</a:t>
            </a:r>
            <a:r>
              <a:rPr lang="ru-RU" dirty="0" smtClean="0"/>
              <a:t> – </a:t>
            </a:r>
            <a:r>
              <a:rPr lang="ru-RU" b="1" dirty="0" err="1" smtClean="0"/>
              <a:t>це</a:t>
            </a:r>
            <a:r>
              <a:rPr lang="ru-RU" b="1" dirty="0" smtClean="0"/>
              <a:t> вектор </a:t>
            </a:r>
            <a:r>
              <a:rPr lang="ru-RU" b="1" dirty="0" err="1" smtClean="0"/>
              <a:t>елементів</a:t>
            </a:r>
            <a:r>
              <a:rPr lang="ru-RU" dirty="0" smtClean="0"/>
              <a:t>. У </a:t>
            </a:r>
            <a:r>
              <a:rPr lang="ru-RU" dirty="0" err="1" smtClean="0"/>
              <a:t>загальному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дво</a:t>
            </a:r>
            <a:r>
              <a:rPr lang="ru-RU" dirty="0" smtClean="0"/>
              <a:t>- </a:t>
            </a:r>
            <a:r>
              <a:rPr lang="ru-RU" dirty="0" err="1" smtClean="0"/>
              <a:t>або</a:t>
            </a:r>
            <a:r>
              <a:rPr lang="ru-RU" dirty="0" smtClean="0"/>
              <a:t> </a:t>
            </a:r>
            <a:r>
              <a:rPr lang="ru-RU" dirty="0" err="1" smtClean="0"/>
              <a:t>n-вимірні</a:t>
            </a:r>
            <a:r>
              <a:rPr lang="ru-RU" dirty="0" smtClean="0"/>
              <a:t> </a:t>
            </a:r>
            <a:r>
              <a:rPr lang="ru-RU" dirty="0" err="1" smtClean="0"/>
              <a:t>масиви</a:t>
            </a:r>
            <a:r>
              <a:rPr lang="ru-RU" dirty="0" smtClean="0"/>
              <a:t>.</a:t>
            </a:r>
            <a:endParaRPr lang="en-US" dirty="0" smtClean="0"/>
          </a:p>
          <a:p>
            <a:pPr algn="just"/>
            <a:r>
              <a:rPr lang="ru-RU" b="1" i="1" dirty="0" err="1" smtClean="0"/>
              <a:t>Дані</a:t>
            </a:r>
            <a:r>
              <a:rPr lang="ru-RU" dirty="0" smtClean="0"/>
              <a:t> – 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sz="3800" b="1" dirty="0" err="1" smtClean="0">
                <a:solidFill>
                  <a:srgbClr val="FF0000"/>
                </a:solidFill>
              </a:rPr>
              <a:t>факти</a:t>
            </a:r>
            <a:r>
              <a:rPr lang="ru-RU" dirty="0" smtClean="0"/>
              <a:t> та </a:t>
            </a:r>
            <a:r>
              <a:rPr lang="ru-RU" sz="3800" b="1" dirty="0" err="1" smtClean="0">
                <a:solidFill>
                  <a:srgbClr val="FF0000"/>
                </a:solidFill>
              </a:rPr>
              <a:t>ідеї</a:t>
            </a:r>
            <a:r>
              <a:rPr lang="ru-RU" sz="3800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dirty="0" err="1" smtClean="0"/>
              <a:t>подані</a:t>
            </a:r>
            <a:r>
              <a:rPr lang="ru-RU" dirty="0" smtClean="0"/>
              <a:t> у </a:t>
            </a:r>
            <a:r>
              <a:rPr lang="ru-RU" dirty="0" err="1" smtClean="0"/>
              <a:t>формалізованому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 для </a:t>
            </a:r>
            <a:r>
              <a:rPr lang="ru-RU" dirty="0" err="1" smtClean="0"/>
              <a:t>оброблення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(алгоритму) </a:t>
            </a:r>
            <a:r>
              <a:rPr lang="ru-RU" dirty="0" err="1" smtClean="0"/>
              <a:t>або</a:t>
            </a:r>
            <a:r>
              <a:rPr lang="ru-RU" dirty="0" smtClean="0"/>
              <a:t> для </a:t>
            </a:r>
            <a:r>
              <a:rPr lang="ru-RU" dirty="0" err="1" smtClean="0"/>
              <a:t>передачі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1676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15859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Електронні карти використовують в географічних інформаційних системах та в технологіях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GPS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uk-UA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8195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375"/>
            <a:ext cx="4033838" cy="2892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1255087499_gps-taxi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75" y="2924944"/>
            <a:ext cx="3308249" cy="3367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616" y="1772816"/>
            <a:ext cx="7548792" cy="417237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4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Географічні інформаційна система</a:t>
            </a:r>
            <a:r>
              <a:rPr lang="uk-UA" sz="4000" dirty="0">
                <a:solidFill>
                  <a:srgbClr val="660066"/>
                </a:solidFill>
                <a:latin typeface="Times New Roman" pitchFamily="18" charset="0"/>
              </a:rPr>
              <a:t> </a:t>
            </a:r>
            <a:r>
              <a:rPr lang="uk-UA" sz="4000" dirty="0"/>
              <a:t> </a:t>
            </a:r>
          </a:p>
        </p:txBody>
      </p:sp>
      <p:pic>
        <p:nvPicPr>
          <p:cNvPr id="10243" name="Picture 4" descr="123175266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800"/>
            <a:ext cx="7976843" cy="484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404813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Технології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GPS</a:t>
            </a:r>
            <a:endParaRPr lang="uk-UA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1267" name="Picture 4" descr="internet_trac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8" y="1772815"/>
            <a:ext cx="3401931" cy="453590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main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3843007" cy="295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Є два види електронних карт: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90700"/>
            <a:ext cx="8229600" cy="11334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серії першого виду утворюють карти різних територій із одноманітним змістом;</a:t>
            </a:r>
          </a:p>
        </p:txBody>
      </p:sp>
      <p:pic>
        <p:nvPicPr>
          <p:cNvPr id="1229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924175"/>
            <a:ext cx="38100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1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12779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серії другого виду утворюють карти різного змісту, але однієї і тієї ж території.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89138"/>
            <a:ext cx="60198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9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ru-RU" smtClean="0"/>
              <a:t>Сфери застосування ГІС</a:t>
            </a: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163"/>
            <a:ext cx="2243138" cy="701675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Навігація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443663" y="1916113"/>
            <a:ext cx="2243137" cy="70167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Географія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419475" y="2014538"/>
            <a:ext cx="2243138" cy="50482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Метеорологія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508625" y="6321425"/>
            <a:ext cx="2241550" cy="53657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  <a:defRPr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ранспорт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27088" y="6156325"/>
            <a:ext cx="2243137" cy="7016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Військова справа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4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92363"/>
            <a:ext cx="20494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4371975"/>
            <a:ext cx="26892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2617788"/>
            <a:ext cx="25384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4648200"/>
            <a:ext cx="201136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2392363"/>
            <a:ext cx="2373312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6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92213"/>
            <a:ext cx="8229600" cy="1270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i="1" dirty="0" smtClean="0"/>
              <a:t/>
            </a:r>
            <a:br>
              <a:rPr lang="uk-UA" sz="4400" b="1" i="1" dirty="0" smtClean="0"/>
            </a:br>
            <a:r>
              <a:rPr lang="uk-UA" sz="4400" b="1" i="1" dirty="0"/>
              <a:t/>
            </a:r>
            <a:br>
              <a:rPr lang="uk-UA" sz="4400" b="1" i="1" dirty="0"/>
            </a:br>
            <a:r>
              <a:rPr lang="uk-UA" sz="4400" b="1" i="1" dirty="0" smtClean="0"/>
              <a:t>Існують </a:t>
            </a:r>
            <a:r>
              <a:rPr lang="uk-UA" sz="4400" b="1" i="1" dirty="0"/>
              <a:t>два шляхи створення електронної карти у ГІС:</a:t>
            </a:r>
            <a:r>
              <a:rPr lang="uk-UA" sz="5400" b="1" i="1" dirty="0"/>
              <a:t/>
            </a:r>
            <a:br>
              <a:rPr lang="uk-UA" sz="5400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163"/>
            <a:ext cx="2746375" cy="773112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Векторний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00563" y="1916113"/>
            <a:ext cx="2746375" cy="7747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Растровий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441575"/>
            <a:ext cx="3700462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2552700"/>
            <a:ext cx="412591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5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ru-RU" b="1" smtClean="0"/>
              <a:t>Векторні</a:t>
            </a:r>
            <a:endParaRPr lang="ru-RU" altLang="ru-RU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163"/>
            <a:ext cx="4546600" cy="199866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Типи векторних об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єктів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є: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точки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олілінії</a:t>
            </a:r>
            <a:endParaRPr lang="uk-U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багатокутники	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943350"/>
            <a:ext cx="309245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916113"/>
            <a:ext cx="3400425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9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smtClean="0">
                <a:latin typeface="Times New Roman" panose="02020603050405020304" pitchFamily="18" charset="0"/>
              </a:rPr>
              <a:t>Растрові</a:t>
            </a:r>
          </a:p>
        </p:txBody>
      </p:sp>
      <p:pic>
        <p:nvPicPr>
          <p:cNvPr id="17411" name="Picture 5" descr="Z-306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068638"/>
            <a:ext cx="3455987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250825" y="1898650"/>
            <a:ext cx="8666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400">
                <a:solidFill>
                  <a:srgbClr val="0099CC"/>
                </a:solidFill>
                <a:latin typeface="Arial" panose="020B0604020202020204" pitchFamily="34" charset="0"/>
              </a:rPr>
              <a:t>Для сканування паперових карт, широкого використання набули растрові сканери. </a:t>
            </a:r>
          </a:p>
        </p:txBody>
      </p:sp>
    </p:spTree>
    <p:extLst>
      <p:ext uri="{BB962C8B-B14F-4D97-AF65-F5344CB8AC3E}">
        <p14:creationId xmlns:p14="http://schemas.microsoft.com/office/powerpoint/2010/main" val="5449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36712"/>
            <a:ext cx="3723906" cy="249974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717032"/>
            <a:ext cx="7776864" cy="2691661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dirty="0" err="1" smtClean="0"/>
              <a:t>Комп’ютер</a:t>
            </a:r>
            <a:r>
              <a:rPr lang="ru-RU" dirty="0" smtClean="0"/>
              <a:t> з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відповідного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оперувати</a:t>
            </a:r>
            <a:r>
              <a:rPr lang="ru-RU" dirty="0" smtClean="0"/>
              <a:t> </a:t>
            </a:r>
            <a:r>
              <a:rPr lang="ru-RU" dirty="0" err="1" smtClean="0"/>
              <a:t>необхідною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, яка є у </a:t>
            </a:r>
            <a:r>
              <a:rPr lang="ru-RU" dirty="0" err="1" smtClean="0"/>
              <a:t>довготерміновій</a:t>
            </a:r>
            <a:r>
              <a:rPr lang="ru-RU" dirty="0" smtClean="0"/>
              <a:t> </a:t>
            </a:r>
            <a:r>
              <a:rPr lang="ru-RU" dirty="0" err="1" smtClean="0"/>
              <a:t>пам’яті</a:t>
            </a:r>
            <a:r>
              <a:rPr lang="ru-RU" dirty="0" smtClean="0"/>
              <a:t>, </a:t>
            </a:r>
            <a:r>
              <a:rPr lang="ru-RU" dirty="0" err="1" smtClean="0"/>
              <a:t>представляти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в </a:t>
            </a:r>
            <a:r>
              <a:rPr lang="ru-RU" dirty="0" err="1" smtClean="0"/>
              <a:t>потрібній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 та </a:t>
            </a:r>
            <a:r>
              <a:rPr lang="ru-RU" dirty="0" err="1" smtClean="0"/>
              <a:t>послідовності</a:t>
            </a:r>
            <a:r>
              <a:rPr lang="ru-RU" dirty="0" smtClean="0"/>
              <a:t>.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база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з’явився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в 1962 р.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620688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Для </a:t>
            </a:r>
            <a:r>
              <a:rPr lang="ru-RU" dirty="0" err="1"/>
              <a:t>зручності</a:t>
            </a:r>
            <a:r>
              <a:rPr lang="ru-RU" dirty="0"/>
              <a:t> вводу, </a:t>
            </a:r>
            <a:r>
              <a:rPr lang="ru-RU" dirty="0" err="1"/>
              <a:t>виводу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 та </a:t>
            </a:r>
            <a:r>
              <a:rPr lang="ru-RU" dirty="0" err="1"/>
              <a:t>обробки</a:t>
            </a:r>
            <a:r>
              <a:rPr lang="ru-RU" dirty="0"/>
              <a:t> </a:t>
            </a:r>
            <a:r>
              <a:rPr lang="ru-RU" dirty="0" err="1"/>
              <a:t>інформації</a:t>
            </a:r>
            <a:r>
              <a:rPr lang="ru-RU" dirty="0"/>
              <a:t> в </a:t>
            </a:r>
            <a:r>
              <a:rPr lang="ru-RU" dirty="0" err="1"/>
              <a:t>організаціях</a:t>
            </a:r>
            <a:r>
              <a:rPr lang="ru-RU" dirty="0"/>
              <a:t> почали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Бази</a:t>
            </a:r>
            <a:r>
              <a:rPr lang="ru-RU" dirty="0" smtClean="0"/>
              <a:t> </a:t>
            </a:r>
            <a:r>
              <a:rPr lang="ru-RU" dirty="0" err="1"/>
              <a:t>даних</a:t>
            </a:r>
            <a:r>
              <a:rPr lang="ru-RU" dirty="0"/>
              <a:t> стали </a:t>
            </a:r>
            <a:r>
              <a:rPr lang="ru-RU" dirty="0" err="1"/>
              <a:t>реальністю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створеним</a:t>
            </a:r>
            <a:r>
              <a:rPr lang="ru-RU" dirty="0"/>
              <a:t> </a:t>
            </a:r>
            <a:r>
              <a:rPr lang="ru-RU" dirty="0" err="1"/>
              <a:t>комп’ютерам</a:t>
            </a:r>
            <a:r>
              <a:rPr lang="ru-RU" dirty="0"/>
              <a:t> і </a:t>
            </a:r>
            <a:r>
              <a:rPr lang="ru-RU" dirty="0" err="1"/>
              <a:t>пристроям</a:t>
            </a:r>
            <a:r>
              <a:rPr lang="ru-RU" dirty="0"/>
              <a:t> </a:t>
            </a:r>
            <a:r>
              <a:rPr lang="ru-RU" dirty="0" err="1"/>
              <a:t>довготермінової</a:t>
            </a:r>
            <a:r>
              <a:rPr lang="ru-RU" dirty="0"/>
              <a:t> </a:t>
            </a:r>
            <a:r>
              <a:rPr lang="ru-RU" dirty="0" err="1"/>
              <a:t>пам’яті</a:t>
            </a:r>
            <a:r>
              <a:rPr lang="ru-RU" dirty="0"/>
              <a:t>, </a:t>
            </a:r>
            <a:r>
              <a:rPr lang="ru-RU" dirty="0" err="1"/>
              <a:t>здатних</a:t>
            </a:r>
            <a:r>
              <a:rPr lang="ru-RU" dirty="0"/>
              <a:t> </a:t>
            </a:r>
            <a:r>
              <a:rPr lang="ru-RU" dirty="0" err="1"/>
              <a:t>зберігати</a:t>
            </a:r>
            <a:r>
              <a:rPr lang="ru-RU" dirty="0"/>
              <a:t> у </a:t>
            </a:r>
            <a:r>
              <a:rPr lang="ru-RU" dirty="0" err="1"/>
              <a:t>цифровій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обсяги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250825" y="692150"/>
            <a:ext cx="8435975" cy="18478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ru-RU" sz="3200" smtClean="0"/>
              <a:t>За цільовим призначенням серед електронних картографічних видань можна виділити такі</a:t>
            </a:r>
            <a:br>
              <a:rPr lang="uk-UA" altLang="ru-RU" sz="3200" smtClean="0"/>
            </a:br>
            <a:r>
              <a:rPr lang="uk-UA" altLang="ru-RU" sz="3200" smtClean="0"/>
              <a:t>основні напрями:</a:t>
            </a:r>
            <a:r>
              <a:rPr lang="uk-UA" altLang="ru-RU" sz="4600" smtClean="0"/>
              <a:t> 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68313" y="2924175"/>
            <a:ext cx="8218487" cy="3400425"/>
          </a:xfrm>
        </p:spPr>
        <p:txBody>
          <a:bodyPr/>
          <a:lstStyle/>
          <a:p>
            <a:pPr eaLnBrk="1" hangingPunct="1"/>
            <a:r>
              <a:rPr lang="uk-UA" altLang="ru-RU" smtClean="0">
                <a:solidFill>
                  <a:srgbClr val="0099CC"/>
                </a:solidFill>
              </a:rPr>
              <a:t>пошуково-довідкові видання </a:t>
            </a:r>
          </a:p>
          <a:p>
            <a:pPr eaLnBrk="1" hangingPunct="1"/>
            <a:r>
              <a:rPr lang="uk-UA" altLang="ru-RU" smtClean="0">
                <a:solidFill>
                  <a:srgbClr val="0099CC"/>
                </a:solidFill>
              </a:rPr>
              <a:t> навчальні видання</a:t>
            </a:r>
          </a:p>
          <a:p>
            <a:pPr eaLnBrk="1" hangingPunct="1"/>
            <a:r>
              <a:rPr lang="uk-UA" altLang="ru-RU" smtClean="0">
                <a:solidFill>
                  <a:srgbClr val="0099CC"/>
                </a:solidFill>
              </a:rPr>
              <a:t>топоатласи </a:t>
            </a:r>
          </a:p>
          <a:p>
            <a:pPr eaLnBrk="1" hangingPunct="1"/>
            <a:r>
              <a:rPr lang="uk-UA" altLang="ru-RU" smtClean="0">
                <a:solidFill>
                  <a:srgbClr val="0099CC"/>
                </a:solidFill>
              </a:rPr>
              <a:t>космоатласи</a:t>
            </a:r>
          </a:p>
          <a:p>
            <a:pPr eaLnBrk="1" hangingPunct="1"/>
            <a:r>
              <a:rPr lang="uk-UA" altLang="ru-RU" smtClean="0">
                <a:solidFill>
                  <a:srgbClr val="0099CC"/>
                </a:solidFill>
              </a:rPr>
              <a:t>комплексні видання </a:t>
            </a:r>
          </a:p>
          <a:p>
            <a:pPr eaLnBrk="1" hangingPunct="1"/>
            <a:r>
              <a:rPr lang="uk-UA" altLang="ru-RU" smtClean="0">
                <a:solidFill>
                  <a:srgbClr val="0099CC"/>
                </a:solidFill>
              </a:rPr>
              <a:t>тематичні видання  </a:t>
            </a:r>
          </a:p>
          <a:p>
            <a:pPr eaLnBrk="1" hangingPunct="1"/>
            <a:r>
              <a:rPr lang="uk-UA" altLang="ru-RU" smtClean="0">
                <a:solidFill>
                  <a:srgbClr val="0099CC"/>
                </a:solidFill>
              </a:rPr>
              <a:t>спеціальні видання</a:t>
            </a:r>
          </a:p>
        </p:txBody>
      </p:sp>
      <p:pic>
        <p:nvPicPr>
          <p:cNvPr id="18436" name="Picture 4" descr="No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49725"/>
            <a:ext cx="2686050" cy="2401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map-shat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89150"/>
            <a:ext cx="2484438" cy="20605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7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790087" y="836712"/>
            <a:ext cx="8362950" cy="1514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ru-RU" sz="4400" dirty="0" smtClean="0"/>
              <a:t>За допомогою електронної карти можна вирішувати такі завдання: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834414" y="2136793"/>
            <a:ext cx="4895850" cy="215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ru-RU" b="1" i="1" dirty="0" smtClean="0">
                <a:solidFill>
                  <a:srgbClr val="0099CC"/>
                </a:solidFill>
                <a:latin typeface="Times New Roman" panose="02020603050405020304" pitchFamily="18" charset="0"/>
              </a:rPr>
              <a:t>в екологічній сфері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b="1" i="1" dirty="0" smtClean="0">
                <a:solidFill>
                  <a:srgbClr val="0099CC"/>
                </a:solidFill>
                <a:latin typeface="Times New Roman" panose="02020603050405020304" pitchFamily="18" charset="0"/>
              </a:rPr>
              <a:t>у сфері економічної діяльності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b="1" i="1" dirty="0" smtClean="0">
                <a:solidFill>
                  <a:srgbClr val="0099CC"/>
                </a:solidFill>
                <a:latin typeface="Times New Roman" panose="02020603050405020304" pitchFamily="18" charset="0"/>
              </a:rPr>
              <a:t>у сфері освіти </a:t>
            </a:r>
          </a:p>
          <a:p>
            <a:pPr eaLnBrk="1" hangingPunct="1">
              <a:lnSpc>
                <a:spcPct val="90000"/>
              </a:lnSpc>
            </a:pPr>
            <a:r>
              <a:rPr lang="uk-UA" altLang="ru-RU" b="1" i="1" dirty="0" smtClean="0">
                <a:solidFill>
                  <a:srgbClr val="0099CC"/>
                </a:solidFill>
                <a:latin typeface="Times New Roman" panose="02020603050405020304" pitchFamily="18" charset="0"/>
              </a:rPr>
              <a:t>у соціальній сфері</a:t>
            </a:r>
            <a:r>
              <a:rPr lang="uk-UA" altLang="ru-RU" dirty="0" smtClean="0"/>
              <a:t> </a:t>
            </a:r>
          </a:p>
        </p:txBody>
      </p:sp>
      <p:pic>
        <p:nvPicPr>
          <p:cNvPr id="19460" name="Picture 4" descr="1302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365625"/>
            <a:ext cx="2886075" cy="2014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N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89" y="3789040"/>
            <a:ext cx="2305050" cy="23050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pic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39" y="2250299"/>
            <a:ext cx="1927225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8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539750" y="9080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altLang="ru-RU" sz="4600" smtClean="0"/>
              <a:t>До переваг електронних карт слід зарахувати: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ru-RU" smtClean="0">
                <a:solidFill>
                  <a:srgbClr val="0099CC"/>
                </a:solidFill>
              </a:rPr>
              <a:t>електронні карти набагато детальніші, ніж паперові карти</a:t>
            </a:r>
          </a:p>
          <a:p>
            <a:pPr eaLnBrk="1" hangingPunct="1"/>
            <a:r>
              <a:rPr lang="uk-UA" altLang="ru-RU" smtClean="0">
                <a:solidFill>
                  <a:srgbClr val="0099CC"/>
                </a:solidFill>
              </a:rPr>
              <a:t>полегшують обмін інформацією;</a:t>
            </a:r>
          </a:p>
          <a:p>
            <a:pPr eaLnBrk="1" hangingPunct="1"/>
            <a:r>
              <a:rPr lang="uk-UA" altLang="ru-RU" smtClean="0">
                <a:solidFill>
                  <a:srgbClr val="0099CC"/>
                </a:solidFill>
              </a:rPr>
              <a:t>мають можливість вільно збільшувати фрагменти і змінювати масштаб;</a:t>
            </a:r>
          </a:p>
          <a:p>
            <a:pPr eaLnBrk="1" hangingPunct="1"/>
            <a:r>
              <a:rPr lang="uk-UA" altLang="ru-RU" smtClean="0">
                <a:solidFill>
                  <a:srgbClr val="0099CC"/>
                </a:solidFill>
              </a:rPr>
              <a:t>дають тривимірне зображення кута огляду в “реальному часі”;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uk-UA" altLang="ru-RU" smtClean="0">
              <a:solidFill>
                <a:srgbClr val="0099CC"/>
              </a:solidFill>
            </a:endParaRPr>
          </a:p>
        </p:txBody>
      </p:sp>
      <p:pic>
        <p:nvPicPr>
          <p:cNvPr id="20484" name="Picture 5" descr="5350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084763"/>
            <a:ext cx="2519363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1248722856_visico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724400"/>
            <a:ext cx="244951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7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ru-RU" b="1" smtClean="0"/>
              <a:t>Недоліки:</a:t>
            </a:r>
            <a:r>
              <a:rPr lang="uk-UA" altLang="ru-RU" smtClean="0"/>
              <a:t> 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91513" cy="2214562"/>
          </a:xfrm>
        </p:spPr>
        <p:txBody>
          <a:bodyPr/>
          <a:lstStyle/>
          <a:p>
            <a:pPr eaLnBrk="1" hangingPunct="1"/>
            <a:r>
              <a:rPr lang="uk-UA" altLang="ru-RU" smtClean="0">
                <a:solidFill>
                  <a:srgbClr val="0099CC"/>
                </a:solidFill>
              </a:rPr>
              <a:t>реалізація цих карт здійснюється через електронні гаджети, це щось на зразок електронної книги</a:t>
            </a:r>
          </a:p>
          <a:p>
            <a:pPr eaLnBrk="1" hangingPunct="1"/>
            <a:r>
              <a:rPr lang="uk-UA" altLang="ru-RU" smtClean="0">
                <a:solidFill>
                  <a:srgbClr val="0099CC"/>
                </a:solidFill>
              </a:rPr>
              <a:t>якщо не має доступу до комп</a:t>
            </a:r>
            <a:r>
              <a:rPr lang="ru-RU" altLang="ru-RU" smtClean="0">
                <a:solidFill>
                  <a:srgbClr val="0099CC"/>
                </a:solidFill>
              </a:rPr>
              <a:t>’ютера або якогось гаджету,то не має можливосты скористатися електронною картою.</a:t>
            </a:r>
            <a:endParaRPr lang="uk-UA" altLang="ru-RU" smtClean="0">
              <a:solidFill>
                <a:srgbClr val="0099CC"/>
              </a:solidFill>
            </a:endParaRPr>
          </a:p>
        </p:txBody>
      </p:sp>
      <p:pic>
        <p:nvPicPr>
          <p:cNvPr id="21508" name="Picture 8" descr="im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05263"/>
            <a:ext cx="4095750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7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smtClean="0"/>
              <a:t>Висновок</a:t>
            </a:r>
            <a:endParaRPr lang="uk-UA" altLang="ru-RU" b="1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   </a:t>
            </a:r>
            <a:r>
              <a:rPr lang="ru-RU" altLang="ru-RU" dirty="0" err="1" smtClean="0">
                <a:solidFill>
                  <a:srgbClr val="0099CC"/>
                </a:solidFill>
              </a:rPr>
              <a:t>Електронні</a:t>
            </a:r>
            <a:r>
              <a:rPr lang="ru-RU" altLang="ru-RU" dirty="0" smtClean="0">
                <a:solidFill>
                  <a:srgbClr val="0099CC"/>
                </a:solidFill>
              </a:rPr>
              <a:t> </a:t>
            </a:r>
            <a:r>
              <a:rPr lang="ru-RU" altLang="ru-RU" dirty="0" err="1" smtClean="0">
                <a:solidFill>
                  <a:srgbClr val="0099CC"/>
                </a:solidFill>
              </a:rPr>
              <a:t>карти</a:t>
            </a:r>
            <a:r>
              <a:rPr lang="ru-RU" altLang="ru-RU" dirty="0" smtClean="0">
                <a:solidFill>
                  <a:srgbClr val="0099CC"/>
                </a:solidFill>
              </a:rPr>
              <a:t> широко </a:t>
            </a:r>
            <a:r>
              <a:rPr lang="ru-RU" altLang="ru-RU" dirty="0" err="1" smtClean="0">
                <a:solidFill>
                  <a:srgbClr val="0099CC"/>
                </a:solidFill>
              </a:rPr>
              <a:t>використовуються</a:t>
            </a:r>
            <a:r>
              <a:rPr lang="ru-RU" altLang="ru-RU" dirty="0" smtClean="0">
                <a:solidFill>
                  <a:srgbClr val="0099CC"/>
                </a:solidFill>
              </a:rPr>
              <a:t> в </a:t>
            </a:r>
            <a:r>
              <a:rPr lang="ru-RU" altLang="ru-RU" dirty="0" err="1" smtClean="0">
                <a:solidFill>
                  <a:srgbClr val="0099CC"/>
                </a:solidFill>
              </a:rPr>
              <a:t>різних</a:t>
            </a:r>
            <a:r>
              <a:rPr lang="ru-RU" altLang="ru-RU" dirty="0" smtClean="0">
                <a:solidFill>
                  <a:srgbClr val="0099CC"/>
                </a:solidFill>
              </a:rPr>
              <a:t> </a:t>
            </a:r>
            <a:r>
              <a:rPr lang="ru-RU" altLang="ru-RU" dirty="0" err="1" smtClean="0">
                <a:solidFill>
                  <a:srgbClr val="0099CC"/>
                </a:solidFill>
              </a:rPr>
              <a:t>галузях</a:t>
            </a:r>
            <a:r>
              <a:rPr lang="ru-RU" altLang="ru-RU" dirty="0" smtClean="0">
                <a:solidFill>
                  <a:srgbClr val="0099CC"/>
                </a:solidFill>
              </a:rPr>
              <a:t> , </a:t>
            </a:r>
            <a:r>
              <a:rPr lang="ru-RU" altLang="ru-RU" dirty="0" err="1" smtClean="0">
                <a:solidFill>
                  <a:srgbClr val="0099CC"/>
                </a:solidFill>
              </a:rPr>
              <a:t>зокрема</a:t>
            </a:r>
            <a:r>
              <a:rPr lang="ru-RU" altLang="ru-RU" dirty="0" smtClean="0">
                <a:solidFill>
                  <a:srgbClr val="0099CC"/>
                </a:solidFill>
              </a:rPr>
              <a:t>: ГІС,</a:t>
            </a:r>
            <a:r>
              <a:rPr lang="uk-UA" altLang="ru-RU" dirty="0" smtClean="0">
                <a:solidFill>
                  <a:srgbClr val="0099CC"/>
                </a:solidFill>
              </a:rPr>
              <a:t>технологіях </a:t>
            </a:r>
            <a:r>
              <a:rPr lang="en-US" altLang="ru-RU" dirty="0" smtClean="0">
                <a:solidFill>
                  <a:srgbClr val="0099CC"/>
                </a:solidFill>
              </a:rPr>
              <a:t>GPS</a:t>
            </a:r>
            <a:r>
              <a:rPr lang="uk-UA" altLang="ru-RU" dirty="0" smtClean="0">
                <a:solidFill>
                  <a:srgbClr val="0099CC"/>
                </a:solidFill>
              </a:rPr>
              <a:t>.Електронні карти мають свої </a:t>
            </a:r>
            <a:r>
              <a:rPr lang="uk-UA" altLang="ru-RU" dirty="0" err="1" smtClean="0">
                <a:solidFill>
                  <a:srgbClr val="0099CC"/>
                </a:solidFill>
              </a:rPr>
              <a:t>надоліки</a:t>
            </a:r>
            <a:r>
              <a:rPr lang="uk-UA" altLang="ru-RU" dirty="0" smtClean="0">
                <a:solidFill>
                  <a:srgbClr val="0099CC"/>
                </a:solidFill>
              </a:rPr>
              <a:t> та переваги, але все ж таки значно зручніші в користування, ніж паперові. Електронні карти </a:t>
            </a:r>
            <a:r>
              <a:rPr lang="uk-UA" altLang="ru-RU" dirty="0" err="1" smtClean="0">
                <a:solidFill>
                  <a:srgbClr val="0099CC"/>
                </a:solidFill>
              </a:rPr>
              <a:t>допомогають</a:t>
            </a:r>
            <a:r>
              <a:rPr lang="uk-UA" altLang="ru-RU" dirty="0" smtClean="0">
                <a:solidFill>
                  <a:srgbClr val="0099CC"/>
                </a:solidFill>
              </a:rPr>
              <a:t> вирішувати проблеми в різних сферах. Є різні види створення електронних карт. Оскільки зараз епоха </a:t>
            </a:r>
            <a:r>
              <a:rPr lang="uk-UA" altLang="ru-RU" dirty="0" err="1" smtClean="0">
                <a:solidFill>
                  <a:srgbClr val="0099CC"/>
                </a:solidFill>
              </a:rPr>
              <a:t>комп</a:t>
            </a:r>
            <a:r>
              <a:rPr lang="ru-RU" altLang="ru-RU" dirty="0" smtClean="0">
                <a:solidFill>
                  <a:srgbClr val="0099CC"/>
                </a:solidFill>
              </a:rPr>
              <a:t>’</a:t>
            </a:r>
            <a:r>
              <a:rPr lang="uk-UA" altLang="ru-RU" dirty="0" err="1" smtClean="0">
                <a:solidFill>
                  <a:srgbClr val="0099CC"/>
                </a:solidFill>
              </a:rPr>
              <a:t>ютерних</a:t>
            </a:r>
            <a:r>
              <a:rPr lang="uk-UA" altLang="ru-RU" dirty="0" smtClean="0">
                <a:solidFill>
                  <a:srgbClr val="0099CC"/>
                </a:solidFill>
              </a:rPr>
              <a:t> технологій, то електронні карти є більш доступними кожному.</a:t>
            </a:r>
          </a:p>
        </p:txBody>
      </p:sp>
    </p:spTree>
    <p:extLst>
      <p:ext uri="{BB962C8B-B14F-4D97-AF65-F5344CB8AC3E}">
        <p14:creationId xmlns:p14="http://schemas.microsoft.com/office/powerpoint/2010/main" val="30340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ДЯКУЮ ЗА УВАГУ!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76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064896" cy="5328592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sz="3200" dirty="0" smtClean="0"/>
              <a:t> –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впорядкована</a:t>
            </a:r>
            <a:r>
              <a:rPr lang="ru-RU" sz="3200" dirty="0" smtClean="0"/>
              <a:t> </a:t>
            </a:r>
            <a:r>
              <a:rPr lang="ru-RU" sz="3200" dirty="0" err="1" smtClean="0"/>
              <a:t>сукупність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спеціально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організованих</a:t>
            </a:r>
            <a:r>
              <a:rPr lang="ru-RU" sz="3200" dirty="0" smtClean="0"/>
              <a:t> і </a:t>
            </a:r>
            <a:r>
              <a:rPr lang="ru-RU" sz="3200" dirty="0" err="1" smtClean="0"/>
              <a:t>логічно</a:t>
            </a:r>
            <a:r>
              <a:rPr lang="ru-RU" sz="3200" dirty="0" smtClean="0"/>
              <a:t> </a:t>
            </a:r>
            <a:r>
              <a:rPr lang="ru-RU" sz="3200" dirty="0" err="1" smtClean="0"/>
              <a:t>зв’язаних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інформаційних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елементів</a:t>
            </a:r>
            <a:r>
              <a:rPr lang="ru-RU" sz="3200" dirty="0" smtClean="0"/>
              <a:t>, яка </a:t>
            </a:r>
            <a:r>
              <a:rPr lang="ru-RU" sz="3200" dirty="0" err="1" smtClean="0"/>
              <a:t>відображає</a:t>
            </a:r>
            <a:r>
              <a:rPr lang="ru-RU" sz="3200" dirty="0" smtClean="0"/>
              <a:t> стан </a:t>
            </a:r>
            <a:r>
              <a:rPr lang="ru-RU" sz="3200" dirty="0" err="1" smtClean="0"/>
              <a:t>об’єктів</a:t>
            </a:r>
            <a:r>
              <a:rPr lang="ru-RU" sz="3200" dirty="0" smtClean="0"/>
              <a:t> та </a:t>
            </a:r>
            <a:r>
              <a:rPr lang="ru-RU" sz="3200" dirty="0" err="1" smtClean="0"/>
              <a:t>їх</a:t>
            </a:r>
            <a:r>
              <a:rPr lang="ru-RU" sz="3200" dirty="0" smtClean="0"/>
              <a:t> </a:t>
            </a:r>
            <a:r>
              <a:rPr lang="ru-RU" sz="3200" dirty="0" err="1" smtClean="0"/>
              <a:t>характерні</a:t>
            </a:r>
            <a:r>
              <a:rPr lang="ru-RU" sz="3200" dirty="0" smtClean="0"/>
              <a:t> </a:t>
            </a:r>
            <a:r>
              <a:rPr lang="ru-RU" sz="3200" dirty="0" err="1" smtClean="0"/>
              <a:t>параметри</a:t>
            </a:r>
            <a:r>
              <a:rPr lang="ru-RU" sz="3200" dirty="0" smtClean="0"/>
              <a:t> у </a:t>
            </a:r>
            <a:r>
              <a:rPr lang="ru-RU" sz="3200" dirty="0" err="1" smtClean="0"/>
              <a:t>предметній</a:t>
            </a:r>
            <a:r>
              <a:rPr lang="ru-RU" sz="3200" dirty="0" smtClean="0"/>
              <a:t> </a:t>
            </a:r>
            <a:r>
              <a:rPr lang="ru-RU" sz="3200" dirty="0" err="1" smtClean="0"/>
              <a:t>ділянці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розглядається</a:t>
            </a:r>
            <a:r>
              <a:rPr lang="ru-RU" sz="3200" dirty="0" smtClean="0"/>
              <a:t>. </a:t>
            </a:r>
          </a:p>
          <a:p>
            <a:pPr marL="68580" indent="0" algn="just">
              <a:buNone/>
            </a:pPr>
            <a:endParaRPr lang="ru-RU" sz="3200" u="sng" dirty="0" smtClean="0"/>
          </a:p>
          <a:p>
            <a:pPr marL="68580" indent="0" algn="just">
              <a:buNone/>
            </a:pPr>
            <a:r>
              <a:rPr lang="ru-RU" sz="3200" u="sng" dirty="0" smtClean="0"/>
              <a:t>База </a:t>
            </a:r>
            <a:r>
              <a:rPr lang="ru-RU" sz="3200" u="sng" dirty="0" err="1" smtClean="0"/>
              <a:t>даних</a:t>
            </a:r>
            <a:r>
              <a:rPr lang="ru-RU" sz="3200" dirty="0" smtClean="0"/>
              <a:t> – </a:t>
            </a:r>
            <a:r>
              <a:rPr lang="ru-RU" sz="3200" dirty="0" err="1" smtClean="0"/>
              <a:t>це</a:t>
            </a:r>
            <a:r>
              <a:rPr lang="ru-RU" sz="3200" dirty="0" smtClean="0"/>
              <a:t> </a:t>
            </a:r>
            <a:r>
              <a:rPr lang="ru-RU" sz="3200" dirty="0" err="1" smtClean="0"/>
              <a:t>сукупність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взаємозв’язаних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даних</a:t>
            </a:r>
            <a:r>
              <a:rPr lang="ru-RU" sz="3200" dirty="0" smtClean="0"/>
              <a:t> (</a:t>
            </a:r>
            <a:r>
              <a:rPr lang="ru-RU" sz="3200" dirty="0" err="1" smtClean="0"/>
              <a:t>файлів</a:t>
            </a:r>
            <a:r>
              <a:rPr lang="ru-RU" sz="3200" dirty="0" smtClean="0"/>
              <a:t>), </a:t>
            </a:r>
            <a:r>
              <a:rPr lang="ru-RU" sz="3200" dirty="0" err="1" smtClean="0"/>
              <a:t>призначених</a:t>
            </a:r>
            <a:r>
              <a:rPr lang="ru-RU" sz="3200" dirty="0" smtClean="0"/>
              <a:t> для </a:t>
            </a:r>
            <a:r>
              <a:rPr lang="ru-RU" sz="3200" dirty="0" err="1" smtClean="0"/>
              <a:t>спільного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застосування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92696"/>
            <a:ext cx="7704856" cy="5832648"/>
          </a:xfrm>
        </p:spPr>
        <p:txBody>
          <a:bodyPr>
            <a:normAutofit fontScale="47500" lnSpcReduction="20000"/>
          </a:bodyPr>
          <a:lstStyle/>
          <a:p>
            <a:pPr marL="68580" indent="0" algn="just">
              <a:buNone/>
            </a:pPr>
            <a:r>
              <a:rPr lang="ru-RU" sz="3200" dirty="0" smtClean="0"/>
              <a:t>На </a:t>
            </a:r>
            <a:r>
              <a:rPr lang="ru-RU" sz="3200" dirty="0" err="1" smtClean="0"/>
              <a:t>відміну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простих</a:t>
            </a:r>
            <a:r>
              <a:rPr lang="ru-RU" sz="3200" dirty="0" smtClean="0"/>
              <a:t> </a:t>
            </a:r>
            <a:r>
              <a:rPr lang="ru-RU" sz="3200" dirty="0" err="1" smtClean="0"/>
              <a:t>наборів</a:t>
            </a:r>
            <a:r>
              <a:rPr lang="ru-RU" sz="3200" dirty="0" smtClean="0"/>
              <a:t> </a:t>
            </a:r>
            <a:r>
              <a:rPr lang="ru-RU" sz="3200" dirty="0" err="1" smtClean="0"/>
              <a:t>даних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бази</a:t>
            </a:r>
            <a:r>
              <a:rPr lang="ru-RU" sz="3200" dirty="0" smtClean="0"/>
              <a:t> </a:t>
            </a:r>
            <a:r>
              <a:rPr lang="ru-RU" sz="3200" dirty="0" err="1" smtClean="0"/>
              <a:t>даних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мають</a:t>
            </a:r>
            <a:r>
              <a:rPr lang="ru-RU" sz="3200" dirty="0" smtClean="0"/>
              <a:t> </a:t>
            </a:r>
            <a:r>
              <a:rPr lang="ru-RU" sz="3200" dirty="0" err="1" smtClean="0"/>
              <a:t>характерні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переваги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відносно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організованої</a:t>
            </a:r>
            <a:r>
              <a:rPr lang="ru-RU" sz="3200" dirty="0" smtClean="0"/>
              <a:t> </a:t>
            </a:r>
            <a:r>
              <a:rPr lang="ru-RU" sz="3200" dirty="0" err="1" smtClean="0"/>
              <a:t>іншим</a:t>
            </a:r>
            <a:r>
              <a:rPr lang="ru-RU" sz="3200" dirty="0" smtClean="0"/>
              <a:t> чином </a:t>
            </a:r>
            <a:r>
              <a:rPr lang="ru-RU" sz="3200" dirty="0" err="1" smtClean="0"/>
              <a:t>інформації</a:t>
            </a:r>
            <a:r>
              <a:rPr lang="ru-RU" sz="3200" dirty="0" smtClean="0"/>
              <a:t>:</a:t>
            </a:r>
          </a:p>
          <a:p>
            <a:pPr algn="just"/>
            <a:r>
              <a:rPr lang="ru-RU" sz="3200" dirty="0" smtClean="0"/>
              <a:t>для баз </a:t>
            </a:r>
            <a:r>
              <a:rPr lang="ru-RU" sz="3200" dirty="0" err="1" smtClean="0"/>
              <a:t>даних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характерним</a:t>
            </a:r>
            <a:r>
              <a:rPr lang="ru-RU" sz="3200" dirty="0" smtClean="0"/>
              <a:t> є </a:t>
            </a:r>
            <a:r>
              <a:rPr lang="ru-RU" sz="5800" dirty="0" err="1" smtClean="0"/>
              <a:t>одноразове</a:t>
            </a:r>
            <a:r>
              <a:rPr lang="ru-RU" sz="5800" dirty="0" smtClean="0"/>
              <a:t> </a:t>
            </a:r>
            <a:r>
              <a:rPr lang="ru-RU" sz="5800" dirty="0" err="1" smtClean="0"/>
              <a:t>введення</a:t>
            </a:r>
            <a:r>
              <a:rPr lang="ru-RU" sz="5800" dirty="0" smtClean="0"/>
              <a:t> </a:t>
            </a:r>
            <a:r>
              <a:rPr lang="ru-RU" sz="3200" dirty="0" smtClean="0"/>
              <a:t>та </a:t>
            </a:r>
            <a:r>
              <a:rPr lang="ru-RU" sz="6700" dirty="0" err="1" smtClean="0"/>
              <a:t>багаторазове</a:t>
            </a:r>
            <a:r>
              <a:rPr lang="ru-RU" sz="6700" dirty="0" smtClean="0"/>
              <a:t> </a:t>
            </a:r>
            <a:r>
              <a:rPr lang="ru-RU" sz="6700" dirty="0" err="1" smtClean="0"/>
              <a:t>використання</a:t>
            </a:r>
            <a:r>
              <a:rPr lang="ru-RU" sz="6700" dirty="0" smtClean="0"/>
              <a:t> </a:t>
            </a:r>
            <a:r>
              <a:rPr lang="ru-RU" sz="3200" dirty="0" err="1" smtClean="0"/>
              <a:t>інформації</a:t>
            </a:r>
            <a:r>
              <a:rPr lang="ru-RU" sz="3200" dirty="0" smtClean="0"/>
              <a:t>,</a:t>
            </a:r>
          </a:p>
          <a:p>
            <a:pPr algn="just"/>
            <a:r>
              <a:rPr lang="ru-RU" sz="3200" dirty="0" smtClean="0"/>
              <a:t>введена </a:t>
            </a:r>
            <a:r>
              <a:rPr lang="ru-RU" sz="3200" dirty="0" err="1" smtClean="0"/>
              <a:t>інформація</a:t>
            </a:r>
            <a:r>
              <a:rPr lang="ru-RU" sz="3200" dirty="0" smtClean="0"/>
              <a:t> </a:t>
            </a:r>
            <a:r>
              <a:rPr lang="ru-RU" sz="3200" dirty="0" err="1" smtClean="0"/>
              <a:t>застосовується</a:t>
            </a:r>
            <a:r>
              <a:rPr lang="ru-RU" sz="3200" dirty="0" smtClean="0"/>
              <a:t> </a:t>
            </a:r>
            <a:r>
              <a:rPr lang="ru-RU" sz="3200" b="1" dirty="0" smtClean="0"/>
              <a:t>для </a:t>
            </a:r>
            <a:r>
              <a:rPr lang="ru-RU" sz="3200" b="1" dirty="0" err="1" smtClean="0"/>
              <a:t>вирішення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багатьох</a:t>
            </a:r>
            <a:r>
              <a:rPr lang="ru-RU" sz="3200" b="1" dirty="0" smtClean="0"/>
              <a:t> проблем</a:t>
            </a:r>
            <a:r>
              <a:rPr lang="ru-RU" sz="3200" dirty="0" smtClean="0"/>
              <a:t>, </a:t>
            </a:r>
            <a:r>
              <a:rPr lang="ru-RU" sz="3200" dirty="0" err="1" smtClean="0"/>
              <a:t>забезпечується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її</a:t>
            </a:r>
            <a:r>
              <a:rPr lang="ru-RU" sz="3200" dirty="0" smtClean="0"/>
              <a:t> </a:t>
            </a:r>
            <a:r>
              <a:rPr lang="ru-RU" sz="3200" dirty="0" err="1" smtClean="0"/>
              <a:t>багатоцільове</a:t>
            </a:r>
            <a:r>
              <a:rPr lang="ru-RU" sz="3200" dirty="0" smtClean="0"/>
              <a:t> і </a:t>
            </a:r>
            <a:r>
              <a:rPr lang="ru-RU" sz="3200" dirty="0" err="1" smtClean="0"/>
              <a:t>сумісне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використання</a:t>
            </a:r>
            <a:r>
              <a:rPr lang="ru-RU" sz="3200" dirty="0" smtClean="0"/>
              <a:t>;</a:t>
            </a:r>
          </a:p>
          <a:p>
            <a:pPr algn="just"/>
            <a:r>
              <a:rPr lang="ru-RU" sz="3200" dirty="0" err="1" smtClean="0"/>
              <a:t>бази</a:t>
            </a:r>
            <a:r>
              <a:rPr lang="ru-RU" sz="3200" dirty="0" smtClean="0"/>
              <a:t> </a:t>
            </a:r>
            <a:r>
              <a:rPr lang="ru-RU" sz="3200" dirty="0" err="1" smtClean="0"/>
              <a:t>даних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існують</a:t>
            </a:r>
            <a:r>
              <a:rPr lang="ru-RU" sz="3200" dirty="0" smtClean="0"/>
              <a:t> </a:t>
            </a:r>
            <a:r>
              <a:rPr lang="ru-RU" sz="5100" dirty="0" err="1" smtClean="0"/>
              <a:t>незалежно</a:t>
            </a:r>
            <a:r>
              <a:rPr lang="ru-RU" sz="5100" dirty="0" smtClean="0"/>
              <a:t> </a:t>
            </a:r>
            <a:r>
              <a:rPr lang="ru-RU" sz="5100" dirty="0" err="1" smtClean="0"/>
              <a:t>від</a:t>
            </a:r>
            <a:r>
              <a:rPr lang="ru-RU" sz="5100" dirty="0" smtClean="0"/>
              <a:t> </a:t>
            </a:r>
            <a:r>
              <a:rPr lang="ru-RU" sz="5100" dirty="0" err="1" smtClean="0"/>
              <a:t>конкретних</a:t>
            </a:r>
            <a:r>
              <a:rPr lang="ru-RU" sz="5100" dirty="0" smtClean="0"/>
              <a:t> </a:t>
            </a:r>
            <a:r>
              <a:rPr lang="ru-RU" sz="5100" dirty="0" err="1" smtClean="0"/>
              <a:t>прикладних</a:t>
            </a:r>
            <a:r>
              <a:rPr lang="ru-RU" sz="5100" dirty="0" smtClean="0"/>
              <a:t> </a:t>
            </a:r>
            <a:r>
              <a:rPr lang="ru-RU" sz="5100" dirty="0" err="1" smtClean="0"/>
              <a:t>програм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забезпечує</a:t>
            </a:r>
            <a:r>
              <a:rPr lang="ru-RU" sz="3200" dirty="0" smtClean="0"/>
              <a:t> </a:t>
            </a:r>
            <a:r>
              <a:rPr lang="ru-RU" sz="3200" dirty="0" err="1" smtClean="0"/>
              <a:t>уніфікацію</a:t>
            </a:r>
            <a:r>
              <a:rPr lang="ru-RU" sz="3200" dirty="0" smtClean="0"/>
              <a:t> </a:t>
            </a:r>
            <a:r>
              <a:rPr lang="ru-RU" sz="3200" dirty="0" err="1" smtClean="0"/>
              <a:t>засобів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організації</a:t>
            </a:r>
            <a:r>
              <a:rPr lang="ru-RU" sz="3200" dirty="0" smtClean="0"/>
              <a:t> </a:t>
            </a:r>
            <a:r>
              <a:rPr lang="ru-RU" sz="3200" dirty="0" err="1" smtClean="0"/>
              <a:t>даних</a:t>
            </a:r>
            <a:r>
              <a:rPr lang="ru-RU" sz="3200" dirty="0" smtClean="0"/>
              <a:t> і </a:t>
            </a:r>
            <a:r>
              <a:rPr lang="ru-RU" sz="3200" dirty="0" err="1" smtClean="0"/>
              <a:t>незалежність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прикладних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програм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організації</a:t>
            </a:r>
            <a:r>
              <a:rPr lang="ru-RU" sz="3200" dirty="0" smtClean="0"/>
              <a:t> </a:t>
            </a:r>
            <a:r>
              <a:rPr lang="ru-RU" sz="3200" dirty="0" err="1" smtClean="0"/>
              <a:t>даних</a:t>
            </a:r>
            <a:r>
              <a:rPr lang="ru-RU" sz="3200" dirty="0" smtClean="0"/>
              <a:t>;</a:t>
            </a:r>
          </a:p>
          <a:p>
            <a:pPr algn="just"/>
            <a:r>
              <a:rPr lang="ru-RU" sz="3200" dirty="0" err="1" smtClean="0"/>
              <a:t>бази</a:t>
            </a:r>
            <a:r>
              <a:rPr lang="ru-RU" sz="3200" dirty="0" smtClean="0"/>
              <a:t> </a:t>
            </a:r>
            <a:r>
              <a:rPr lang="ru-RU" sz="3200" dirty="0" err="1" smtClean="0"/>
              <a:t>даних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модельні</a:t>
            </a:r>
            <a:r>
              <a:rPr lang="ru-RU" sz="3200" dirty="0" smtClean="0"/>
              <a:t> (</a:t>
            </a:r>
            <a:r>
              <a:rPr lang="ru-RU" sz="3200" dirty="0" err="1" smtClean="0"/>
              <a:t>структуровані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відображає</a:t>
            </a:r>
            <a:r>
              <a:rPr lang="ru-RU" sz="3200" dirty="0" smtClean="0"/>
              <a:t> </a:t>
            </a:r>
            <a:r>
              <a:rPr lang="ru-RU" sz="3200" dirty="0" err="1" smtClean="0"/>
              <a:t>певну</a:t>
            </a:r>
            <a:r>
              <a:rPr lang="ru-RU" sz="3200" dirty="0" smtClean="0"/>
              <a:t> </a:t>
            </a:r>
            <a:r>
              <a:rPr lang="ru-RU" sz="3200" dirty="0" err="1" smtClean="0"/>
              <a:t>предметну</a:t>
            </a:r>
            <a:r>
              <a:rPr lang="ru-RU" sz="3200" dirty="0" smtClean="0"/>
              <a:t> </a:t>
            </a:r>
            <a:r>
              <a:rPr lang="ru-RU" sz="3200" dirty="0" err="1" smtClean="0"/>
              <a:t>ділянку</a:t>
            </a:r>
            <a:r>
              <a:rPr lang="ru-RU" sz="3200" dirty="0" smtClean="0"/>
              <a:t>);</a:t>
            </a:r>
          </a:p>
          <a:p>
            <a:pPr algn="just"/>
            <a:r>
              <a:rPr lang="ru-RU" sz="3200" dirty="0" err="1" smtClean="0"/>
              <a:t>бази</a:t>
            </a:r>
            <a:r>
              <a:rPr lang="ru-RU" sz="3200" dirty="0" smtClean="0"/>
              <a:t> </a:t>
            </a:r>
            <a:r>
              <a:rPr lang="ru-RU" sz="3200" dirty="0" err="1" smtClean="0"/>
              <a:t>даних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дозволяють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встановити</a:t>
            </a:r>
            <a:r>
              <a:rPr lang="ru-RU" sz="3200" dirty="0" smtClean="0"/>
              <a:t> </a:t>
            </a:r>
            <a:r>
              <a:rPr lang="ru-RU" sz="3200" dirty="0" err="1" smtClean="0"/>
              <a:t>мінімально</a:t>
            </a:r>
            <a:r>
              <a:rPr lang="ru-RU" sz="3200" dirty="0" smtClean="0"/>
              <a:t> </a:t>
            </a:r>
            <a:r>
              <a:rPr lang="ru-RU" sz="3200" dirty="0" err="1" smtClean="0"/>
              <a:t>необхідний</a:t>
            </a:r>
            <a:r>
              <a:rPr lang="ru-RU" sz="3200" dirty="0" smtClean="0"/>
              <a:t> </a:t>
            </a:r>
            <a:r>
              <a:rPr lang="ru-RU" sz="3200" dirty="0" err="1" smtClean="0"/>
              <a:t>рівень</a:t>
            </a:r>
            <a:r>
              <a:rPr lang="ru-RU" sz="3200" dirty="0" smtClean="0"/>
              <a:t> </a:t>
            </a:r>
            <a:r>
              <a:rPr lang="ru-RU" sz="3200" dirty="0" err="1" smtClean="0"/>
              <a:t>надлишковості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даних</a:t>
            </a:r>
            <a:r>
              <a:rPr lang="ru-RU" sz="3200" dirty="0" smtClean="0"/>
              <a:t> (</a:t>
            </a:r>
            <a:r>
              <a:rPr lang="ru-RU" sz="3200" dirty="0" err="1" smtClean="0"/>
              <a:t>тобто</a:t>
            </a:r>
            <a:r>
              <a:rPr lang="ru-RU" sz="3200" dirty="0" smtClean="0"/>
              <a:t> </a:t>
            </a:r>
            <a:r>
              <a:rPr lang="ru-RU" sz="3200" dirty="0" err="1" smtClean="0"/>
              <a:t>дані</a:t>
            </a:r>
            <a:r>
              <a:rPr lang="ru-RU" sz="3200" dirty="0" smtClean="0"/>
              <a:t> не </a:t>
            </a:r>
            <a:r>
              <a:rPr lang="ru-RU" sz="3200" dirty="0" err="1" smtClean="0"/>
              <a:t>дублюються</a:t>
            </a:r>
            <a:r>
              <a:rPr lang="ru-RU" sz="3200" dirty="0" smtClean="0"/>
              <a:t> при </a:t>
            </a:r>
            <a:r>
              <a:rPr lang="ru-RU" sz="3200" dirty="0" err="1" smtClean="0"/>
              <a:t>їх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використанні</a:t>
            </a:r>
            <a:r>
              <a:rPr lang="ru-RU" sz="3200" dirty="0" smtClean="0"/>
              <a:t> </a:t>
            </a:r>
            <a:r>
              <a:rPr lang="ru-RU" sz="3200" dirty="0" err="1" smtClean="0"/>
              <a:t>різними</a:t>
            </a:r>
            <a:r>
              <a:rPr lang="ru-RU" sz="3200" dirty="0" smtClean="0"/>
              <a:t> </a:t>
            </a:r>
            <a:r>
              <a:rPr lang="ru-RU" sz="3200" dirty="0" err="1" smtClean="0"/>
              <a:t>користувачами</a:t>
            </a:r>
            <a:r>
              <a:rPr lang="ru-RU" sz="3200" dirty="0" smtClean="0"/>
              <a:t>);</a:t>
            </a:r>
          </a:p>
          <a:p>
            <a:pPr algn="just"/>
            <a:r>
              <a:rPr lang="ru-RU" sz="3200" dirty="0" smtClean="0"/>
              <a:t>в </a:t>
            </a:r>
            <a:r>
              <a:rPr lang="ru-RU" sz="3200" dirty="0" err="1" smtClean="0"/>
              <a:t>базі</a:t>
            </a:r>
            <a:r>
              <a:rPr lang="ru-RU" sz="3200" dirty="0" smtClean="0"/>
              <a:t> </a:t>
            </a:r>
            <a:r>
              <a:rPr lang="ru-RU" sz="3200" dirty="0" err="1" smtClean="0"/>
              <a:t>даних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забезпечується</a:t>
            </a:r>
            <a:r>
              <a:rPr lang="ru-RU" sz="3200" dirty="0" smtClean="0"/>
              <a:t> </a:t>
            </a:r>
            <a:r>
              <a:rPr lang="ru-RU" sz="5100" dirty="0" err="1" smtClean="0"/>
              <a:t>дотримання</a:t>
            </a:r>
            <a:r>
              <a:rPr lang="ru-RU" sz="5100" dirty="0" smtClean="0"/>
              <a:t> </a:t>
            </a:r>
            <a:r>
              <a:rPr lang="ru-RU" sz="5100" dirty="0" err="1" smtClean="0"/>
              <a:t>стандартів</a:t>
            </a:r>
            <a:r>
              <a:rPr lang="ru-RU" sz="5100" dirty="0" smtClean="0"/>
              <a:t> </a:t>
            </a:r>
            <a:r>
              <a:rPr lang="ru-RU" sz="3200" dirty="0" err="1" smtClean="0"/>
              <a:t>представлення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даних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спрощує</a:t>
            </a:r>
            <a:r>
              <a:rPr lang="ru-RU" sz="3200" dirty="0" smtClean="0"/>
              <a:t> </a:t>
            </a:r>
            <a:r>
              <a:rPr lang="ru-RU" sz="3200" dirty="0" err="1" smtClean="0"/>
              <a:t>їх</a:t>
            </a:r>
            <a:r>
              <a:rPr lang="ru-RU" sz="3200" dirty="0" smtClean="0"/>
              <a:t> </a:t>
            </a:r>
            <a:r>
              <a:rPr lang="ru-RU" sz="3200" dirty="0" err="1" smtClean="0"/>
              <a:t>створення</a:t>
            </a:r>
            <a:r>
              <a:rPr lang="ru-RU" sz="3200" dirty="0" smtClean="0"/>
              <a:t> та </a:t>
            </a:r>
            <a:r>
              <a:rPr lang="ru-RU" sz="3200" dirty="0" err="1" smtClean="0"/>
              <a:t>обслуговування</a:t>
            </a:r>
            <a:r>
              <a:rPr lang="ru-RU" sz="3200" dirty="0" smtClean="0"/>
              <a:t>;</a:t>
            </a:r>
          </a:p>
          <a:p>
            <a:pPr algn="just"/>
            <a:r>
              <a:rPr lang="ru-RU" sz="3200" dirty="0" smtClean="0"/>
              <a:t>в базах </a:t>
            </a:r>
            <a:r>
              <a:rPr lang="ru-RU" sz="3200" dirty="0" err="1" smtClean="0"/>
              <a:t>даних</a:t>
            </a:r>
            <a:r>
              <a:rPr lang="ru-RU" sz="3200" dirty="0" smtClean="0"/>
              <a:t> </a:t>
            </a:r>
            <a:r>
              <a:rPr lang="ru-RU" sz="5100" b="1" dirty="0" err="1" smtClean="0"/>
              <a:t>забезпечується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централізоване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управління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інформаційними</a:t>
            </a:r>
            <a:r>
              <a:rPr lang="ru-RU" sz="5100" b="1" dirty="0" smtClean="0"/>
              <a:t> ресурсами, </a:t>
            </a:r>
            <a:r>
              <a:rPr lang="ru-RU" sz="3200" dirty="0" smtClean="0"/>
              <a:t>синхронна </a:t>
            </a:r>
            <a:r>
              <a:rPr lang="ru-RU" sz="3200" dirty="0" err="1" smtClean="0"/>
              <a:t>підтримка</a:t>
            </a:r>
            <a:r>
              <a:rPr lang="ru-RU" sz="3200" dirty="0" smtClean="0"/>
              <a:t> </a:t>
            </a:r>
            <a:r>
              <a:rPr lang="ru-RU" sz="3200" dirty="0" err="1" smtClean="0"/>
              <a:t>даних</a:t>
            </a:r>
            <a:r>
              <a:rPr lang="ru-RU" sz="3200" dirty="0" smtClean="0"/>
              <a:t> для </a:t>
            </a:r>
            <a:r>
              <a:rPr lang="ru-RU" sz="3200" dirty="0" err="1" smtClean="0"/>
              <a:t>всіх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прикладень</a:t>
            </a:r>
            <a:r>
              <a:rPr lang="ru-RU" sz="3200" dirty="0" smtClean="0"/>
              <a:t>, </a:t>
            </a:r>
            <a:r>
              <a:rPr lang="ru-RU" sz="3200" dirty="0" err="1" smtClean="0"/>
              <a:t>включаючи</a:t>
            </a:r>
            <a:r>
              <a:rPr lang="ru-RU" sz="3200" dirty="0" smtClean="0"/>
              <a:t> </a:t>
            </a:r>
            <a:r>
              <a:rPr lang="ru-RU" sz="3200" dirty="0" err="1" smtClean="0"/>
              <a:t>мови</a:t>
            </a:r>
            <a:r>
              <a:rPr lang="ru-RU" sz="3200" dirty="0" smtClean="0"/>
              <a:t> </a:t>
            </a:r>
            <a:r>
              <a:rPr lang="ru-RU" sz="3200" dirty="0" err="1" smtClean="0"/>
              <a:t>запитів</a:t>
            </a:r>
            <a:r>
              <a:rPr lang="ru-RU" sz="3200" dirty="0" smtClean="0"/>
              <a:t> і </a:t>
            </a:r>
            <a:r>
              <a:rPr lang="ru-RU" sz="3200" dirty="0" err="1" smtClean="0"/>
              <a:t>засоби</a:t>
            </a:r>
            <a:r>
              <a:rPr lang="ru-RU" sz="3200" dirty="0" smtClean="0"/>
              <a:t> </a:t>
            </a:r>
            <a:r>
              <a:rPr lang="ru-RU" sz="3200" dirty="0" err="1" smtClean="0"/>
              <a:t>захисту</a:t>
            </a:r>
            <a:r>
              <a:rPr lang="ru-RU" sz="3200" dirty="0" smtClean="0"/>
              <a:t>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8720"/>
            <a:ext cx="7632848" cy="513993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/>
              <a:t>Комплекс </a:t>
            </a:r>
            <a:r>
              <a:rPr lang="ru-RU" dirty="0" err="1" smtClean="0"/>
              <a:t>програм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взаємодію</a:t>
            </a:r>
            <a:r>
              <a:rPr lang="ru-RU" dirty="0" smtClean="0"/>
              <a:t> </a:t>
            </a:r>
            <a:r>
              <a:rPr lang="ru-RU" dirty="0" err="1" smtClean="0"/>
              <a:t>користувача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базою </a:t>
            </a:r>
            <a:r>
              <a:rPr lang="ru-RU" dirty="0" err="1" smtClean="0"/>
              <a:t>даних</a:t>
            </a:r>
            <a:r>
              <a:rPr lang="ru-RU" dirty="0" smtClean="0"/>
              <a:t> – </a:t>
            </a:r>
            <a:r>
              <a:rPr lang="ru-RU" b="1" i="1" dirty="0" err="1" smtClean="0"/>
              <a:t>це</a:t>
            </a:r>
            <a:r>
              <a:rPr lang="ru-RU" b="1" i="1" dirty="0" smtClean="0"/>
              <a:t> система </a:t>
            </a:r>
            <a:r>
              <a:rPr lang="ru-RU" b="1" i="1" dirty="0" err="1" smtClean="0"/>
              <a:t>управління</a:t>
            </a:r>
            <a:r>
              <a:rPr lang="ru-RU" b="1" i="1" dirty="0" smtClean="0"/>
              <a:t> базами </a:t>
            </a:r>
            <a:r>
              <a:rPr lang="ru-RU" b="1" i="1" dirty="0" err="1" smtClean="0"/>
              <a:t>даних</a:t>
            </a:r>
            <a:r>
              <a:rPr lang="ru-RU" b="1" i="1" dirty="0" smtClean="0"/>
              <a:t> (СУБД).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СУБД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 таких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занесення</a:t>
            </a:r>
            <a:r>
              <a:rPr lang="ru-RU" dirty="0" smtClean="0"/>
              <a:t>, </a:t>
            </a:r>
            <a:r>
              <a:rPr lang="ru-RU" dirty="0" err="1" smtClean="0"/>
              <a:t>коректування</a:t>
            </a:r>
            <a:r>
              <a:rPr lang="ru-RU" dirty="0" smtClean="0"/>
              <a:t> і </a:t>
            </a:r>
            <a:r>
              <a:rPr lang="ru-RU" dirty="0" err="1" smtClean="0"/>
              <a:t>вилучення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упорядкування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сукупності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відповідають</a:t>
            </a:r>
            <a:r>
              <a:rPr lang="ru-RU" dirty="0" smtClean="0"/>
              <a:t> </a:t>
            </a:r>
            <a:r>
              <a:rPr lang="ru-RU" dirty="0" err="1" smtClean="0"/>
              <a:t>заданим</a:t>
            </a:r>
            <a:r>
              <a:rPr lang="ru-RU" dirty="0" smtClean="0"/>
              <a:t> </a:t>
            </a:r>
            <a:r>
              <a:rPr lang="ru-RU" dirty="0" err="1" smtClean="0"/>
              <a:t>критеріям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вихідних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6166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err="1" smtClean="0"/>
              <a:t>Сукупність</a:t>
            </a:r>
            <a:r>
              <a:rPr lang="ru-RU" dirty="0" smtClean="0"/>
              <a:t> СУБД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–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банк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dirty="0" smtClean="0"/>
              <a:t>До </a:t>
            </a:r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/>
              <a:t>підходу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ґрунтується</a:t>
            </a:r>
            <a:r>
              <a:rPr lang="ru-RU" dirty="0" smtClean="0"/>
              <a:t> на </a:t>
            </a:r>
            <a:r>
              <a:rPr lang="ru-RU" dirty="0" err="1" smtClean="0"/>
              <a:t>концепції</a:t>
            </a:r>
            <a:r>
              <a:rPr lang="ru-RU" dirty="0" smtClean="0"/>
              <a:t> банку </a:t>
            </a:r>
            <a:r>
              <a:rPr lang="ru-RU" dirty="0" err="1" smtClean="0"/>
              <a:t>даних</a:t>
            </a:r>
            <a:r>
              <a:rPr lang="ru-RU" dirty="0" smtClean="0"/>
              <a:t>, належать:</a:t>
            </a:r>
          </a:p>
          <a:p>
            <a:r>
              <a:rPr lang="ru-RU" sz="2200" dirty="0" err="1" smtClean="0"/>
              <a:t>задоволення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інформаційних</a:t>
            </a:r>
            <a:r>
              <a:rPr lang="ru-RU" sz="2200" dirty="0" smtClean="0"/>
              <a:t> потреб </a:t>
            </a:r>
            <a:r>
              <a:rPr lang="ru-RU" sz="2200" dirty="0" err="1" smtClean="0"/>
              <a:t>різних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типів</a:t>
            </a:r>
            <a:r>
              <a:rPr lang="ru-RU" sz="2200" dirty="0" smtClean="0"/>
              <a:t> </a:t>
            </a:r>
            <a:r>
              <a:rPr lang="ru-RU" sz="2200" dirty="0" err="1" smtClean="0"/>
              <a:t>користувачів</a:t>
            </a:r>
            <a:r>
              <a:rPr lang="ru-RU" sz="2200" dirty="0" smtClean="0"/>
              <a:t>;</a:t>
            </a:r>
          </a:p>
          <a:p>
            <a:r>
              <a:rPr lang="ru-RU" sz="2200" dirty="0" err="1" smtClean="0"/>
              <a:t>вірогідність</a:t>
            </a:r>
            <a:r>
              <a:rPr lang="ru-RU" sz="2200" dirty="0" smtClean="0"/>
              <a:t> і </a:t>
            </a:r>
            <a:r>
              <a:rPr lang="ru-RU" sz="2200" dirty="0" err="1" smtClean="0"/>
              <a:t>несуперечність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інформації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зберігається</a:t>
            </a:r>
            <a:r>
              <a:rPr lang="ru-RU" sz="2200" dirty="0" smtClean="0"/>
              <a:t>;</a:t>
            </a:r>
          </a:p>
          <a:p>
            <a:r>
              <a:rPr lang="ru-RU" sz="2200" dirty="0" err="1" smtClean="0"/>
              <a:t>санкціонований</a:t>
            </a:r>
            <a:r>
              <a:rPr lang="ru-RU" sz="2200" dirty="0" smtClean="0"/>
              <a:t> доступ до </a:t>
            </a:r>
            <a:r>
              <a:rPr lang="ru-RU" sz="2200" dirty="0" err="1" smtClean="0"/>
              <a:t>даних</a:t>
            </a:r>
            <a:r>
              <a:rPr lang="ru-RU" sz="2200" dirty="0" smtClean="0"/>
              <a:t>;</a:t>
            </a:r>
          </a:p>
          <a:p>
            <a:r>
              <a:rPr lang="ru-RU" sz="2200" dirty="0" err="1" smtClean="0"/>
              <a:t>адаптація</a:t>
            </a:r>
            <a:r>
              <a:rPr lang="ru-RU" sz="2200" dirty="0" smtClean="0"/>
              <a:t> </a:t>
            </a:r>
            <a:r>
              <a:rPr lang="ru-RU" sz="2200" dirty="0" err="1" smtClean="0"/>
              <a:t>інформаційної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моделі</a:t>
            </a:r>
            <a:r>
              <a:rPr lang="ru-RU" sz="2200" dirty="0" smtClean="0"/>
              <a:t> до </a:t>
            </a:r>
            <a:r>
              <a:rPr lang="ru-RU" sz="2200" dirty="0" err="1" smtClean="0"/>
              <a:t>змін</a:t>
            </a:r>
            <a:r>
              <a:rPr lang="ru-RU" sz="2200" dirty="0" smtClean="0"/>
              <a:t> </a:t>
            </a:r>
            <a:r>
              <a:rPr lang="ru-RU" sz="2200" dirty="0" err="1" smtClean="0"/>
              <a:t>предметної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області</a:t>
            </a:r>
            <a:r>
              <a:rPr lang="ru-RU" sz="2200" dirty="0" smtClean="0"/>
              <a:t>;</a:t>
            </a:r>
          </a:p>
          <a:p>
            <a:r>
              <a:rPr lang="ru-RU" sz="2200" dirty="0" smtClean="0"/>
              <a:t> </a:t>
            </a:r>
            <a:r>
              <a:rPr lang="ru-RU" sz="2200" dirty="0" err="1" smtClean="0"/>
              <a:t>видача</a:t>
            </a:r>
            <a:r>
              <a:rPr lang="ru-RU" sz="2200" dirty="0" smtClean="0"/>
              <a:t> </a:t>
            </a:r>
            <a:r>
              <a:rPr lang="ru-RU" sz="2200" dirty="0" err="1" smtClean="0"/>
              <a:t>інформації</a:t>
            </a:r>
            <a:r>
              <a:rPr lang="ru-RU" sz="2200" dirty="0" smtClean="0"/>
              <a:t> у </a:t>
            </a:r>
            <a:r>
              <a:rPr lang="ru-RU" sz="2200" dirty="0" err="1" smtClean="0"/>
              <a:t>формі</a:t>
            </a:r>
            <a:r>
              <a:rPr lang="ru-RU" sz="2200" dirty="0" smtClean="0"/>
              <a:t>, </a:t>
            </a:r>
            <a:r>
              <a:rPr lang="ru-RU" sz="2200" dirty="0" err="1" smtClean="0"/>
              <a:t>встановленій</a:t>
            </a:r>
            <a:r>
              <a:rPr lang="ru-RU" sz="2200" dirty="0" smtClean="0"/>
              <a:t> </a:t>
            </a:r>
            <a:r>
              <a:rPr lang="ru-RU" sz="2200" dirty="0" err="1" smtClean="0"/>
              <a:t>користувачем</a:t>
            </a:r>
            <a:r>
              <a:rPr lang="ru-RU" sz="2200" dirty="0" smtClean="0"/>
              <a:t>;</a:t>
            </a:r>
          </a:p>
          <a:p>
            <a:r>
              <a:rPr lang="ru-RU" sz="2200" dirty="0" err="1" smtClean="0"/>
              <a:t>одноразове</a:t>
            </a:r>
            <a:r>
              <a:rPr lang="ru-RU" sz="2200" dirty="0" smtClean="0"/>
              <a:t> </a:t>
            </a:r>
            <a:r>
              <a:rPr lang="ru-RU" sz="2200" dirty="0" err="1" smtClean="0"/>
              <a:t>введення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даних</a:t>
            </a:r>
            <a:r>
              <a:rPr lang="ru-RU" sz="2200" dirty="0" smtClean="0"/>
              <a:t> і </a:t>
            </a:r>
            <a:r>
              <a:rPr lang="ru-RU" sz="2200" dirty="0" err="1" smtClean="0"/>
              <a:t>багаторазове</a:t>
            </a:r>
            <a:r>
              <a:rPr lang="ru-RU" sz="2200" dirty="0" smtClean="0"/>
              <a:t> </a:t>
            </a:r>
            <a:r>
              <a:rPr lang="ru-RU" sz="2200" dirty="0" err="1" smtClean="0"/>
              <a:t>їх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використання</a:t>
            </a:r>
            <a:r>
              <a:rPr lang="ru-RU" sz="2200" dirty="0" smtClean="0"/>
              <a:t>;</a:t>
            </a:r>
          </a:p>
          <a:p>
            <a:r>
              <a:rPr lang="ru-RU" sz="2200" dirty="0" err="1" smtClean="0"/>
              <a:t>можливість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виключення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надмірності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даних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зберігаються</a:t>
            </a:r>
            <a:r>
              <a:rPr lang="ru-RU" sz="2200" dirty="0" smtClean="0"/>
              <a:t>.</a:t>
            </a:r>
          </a:p>
          <a:p>
            <a:pPr>
              <a:buNone/>
            </a:pPr>
            <a:r>
              <a:rPr lang="ru-RU" b="1" dirty="0" err="1" smtClean="0"/>
              <a:t>Недоліком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підходу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ємності</a:t>
            </a:r>
            <a:r>
              <a:rPr lang="ru-RU" dirty="0" smtClean="0"/>
              <a:t> </a:t>
            </a:r>
            <a:r>
              <a:rPr lang="ru-RU" dirty="0" err="1" smtClean="0"/>
              <a:t>пам’яті</a:t>
            </a:r>
            <a:r>
              <a:rPr lang="ru-RU" dirty="0" smtClean="0"/>
              <a:t> персонального </a:t>
            </a:r>
            <a:r>
              <a:rPr lang="ru-RU" dirty="0" err="1" smtClean="0"/>
              <a:t>комп’ютера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803</TotalTime>
  <Words>1233</Words>
  <Application>Microsoft Office PowerPoint</Application>
  <PresentationFormat>Экран (4:3)</PresentationFormat>
  <Paragraphs>209</Paragraphs>
  <Slides>55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2" baseType="lpstr">
      <vt:lpstr>Arial</vt:lpstr>
      <vt:lpstr>Century Gothic</vt:lpstr>
      <vt:lpstr>Times New Roman</vt:lpstr>
      <vt:lpstr>Wingdings</vt:lpstr>
      <vt:lpstr>Wingdings 2</vt:lpstr>
      <vt:lpstr>Остин</vt:lpstr>
      <vt:lpstr>Диаграмма</vt:lpstr>
      <vt:lpstr>Моніторинг довкілля</vt:lpstr>
      <vt:lpstr>Лекція №4</vt:lpstr>
      <vt:lpstr>ПИТАННЯ ДЛЯ РОЗГДЯДУ</vt:lpstr>
      <vt:lpstr>Поняття про банки даних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ЩО ТАКЕ СИСТЕМА УПРАВЛІННЯ БАЗАМИ ДАННИХ</vt:lpstr>
      <vt:lpstr>Інформаційні блоки екологічного моніторингу </vt:lpstr>
      <vt:lpstr>1. Блок параметрів стану навколишнього середовища:</vt:lpstr>
      <vt:lpstr>Презентация PowerPoint</vt:lpstr>
      <vt:lpstr>Блок параметрів нормативно-довідкової інформації:</vt:lpstr>
      <vt:lpstr>Презентация PowerPoint</vt:lpstr>
      <vt:lpstr>Геоінформаційні системи</vt:lpstr>
      <vt:lpstr>Презентация PowerPoint</vt:lpstr>
      <vt:lpstr>Географічна інформаційна система (ГІС) – </vt:lpstr>
      <vt:lpstr>Працююча ГІС  містить п’ять складових:</vt:lpstr>
      <vt:lpstr>Ключовими компонентами програмних продуктів є інструменти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 </vt:lpstr>
      <vt:lpstr>Презентация PowerPoint</vt:lpstr>
      <vt:lpstr>Презентация PowerPoint</vt:lpstr>
      <vt:lpstr>В Україні  з 2 серпня 2019 року стартувала геоінформаційна система «Відкрите довкілля» з пілотними мапами  «Водні ресурси», «Атмосферне повітря» та «ЕкоФінанси»</vt:lpstr>
      <vt:lpstr>Створення ГІС «Відкрите довкілля» стало можливим завдяки підтримці гранту від глобальної філантропічної організації Luminate, що є частиною Omidyar Group.</vt:lpstr>
      <vt:lpstr>Презентация PowerPoint</vt:lpstr>
      <vt:lpstr>В чому відмінність від інших проектів? </vt:lpstr>
      <vt:lpstr>Про Фундацію «Відкрите суспільство»:</vt:lpstr>
      <vt:lpstr>Про Luminate group</vt:lpstr>
      <vt:lpstr>Презентация PowerPoint</vt:lpstr>
      <vt:lpstr>Електронні карти містять значно більше інформації ніж паперові.  У яких сферах діяльності їх використовують?  У чому їх переваги та недоліки? Що ж таке електронна карта місцевості?</vt:lpstr>
      <vt:lpstr> Електронна карта місцевості </vt:lpstr>
      <vt:lpstr>Користувачі електронними картами за віком</vt:lpstr>
      <vt:lpstr>Електронні карти використовують в географічних інформаційних системах та в технологіях GPS.</vt:lpstr>
      <vt:lpstr>Презентация PowerPoint</vt:lpstr>
      <vt:lpstr>Географічні інформаційна система  </vt:lpstr>
      <vt:lpstr>Технології GPS</vt:lpstr>
      <vt:lpstr>Є два види електронних карт:</vt:lpstr>
      <vt:lpstr>Презентация PowerPoint</vt:lpstr>
      <vt:lpstr>Сфери застосування ГІС</vt:lpstr>
      <vt:lpstr>  Існують два шляхи створення електронної карти у ГІС: </vt:lpstr>
      <vt:lpstr>Векторні</vt:lpstr>
      <vt:lpstr>Растрові</vt:lpstr>
      <vt:lpstr>За цільовим призначенням серед електронних картографічних видань можна виділити такі основні напрями: </vt:lpstr>
      <vt:lpstr>За допомогою електронної карти можна вирішувати такі завдання:</vt:lpstr>
      <vt:lpstr>До переваг електронних карт слід зарахувати:</vt:lpstr>
      <vt:lpstr>Недоліки: </vt:lpstr>
      <vt:lpstr>Висновок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Моніторинг довкілля</dc:title>
  <dc:creator>user</dc:creator>
  <cp:lastModifiedBy>RePack by Diakov</cp:lastModifiedBy>
  <cp:revision>94</cp:revision>
  <dcterms:modified xsi:type="dcterms:W3CDTF">2021-03-05T13:31:45Z</dcterms:modified>
</cp:coreProperties>
</file>