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38.xml.rels" ContentType="application/vnd.openxmlformats-package.relationships+xml"/>
  <Override PartName="/ppt/slides/_rels/slide4.xml.rels" ContentType="application/vnd.openxmlformats-package.relationships+xml"/>
  <Override PartName="/ppt/slides/_rels/slide39.xml.rels" ContentType="application/vnd.openxmlformats-package.relationships+xml"/>
  <Override PartName="/ppt/slides/_rels/slide5.xml.rels" ContentType="application/vnd.openxmlformats-package.relationships+xml"/>
  <Override PartName="/ppt/slides/_rels/slide50.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45.xml.rels" ContentType="application/vnd.openxmlformats-package.relationships+xml"/>
  <Override PartName="/ppt/slides/_rels/slide46.xml.rels" ContentType="application/vnd.openxmlformats-package.relationships+xml"/>
  <Override PartName="/ppt/slides/_rels/slide47.xml.rels" ContentType="application/vnd.openxmlformats-package.relationships+xml"/>
  <Override PartName="/ppt/slides/_rels/slide48.xml.rels" ContentType="application/vnd.openxmlformats-package.relationships+xml"/>
  <Override PartName="/ppt/slides/_rels/slide49.xml.rels" ContentType="application/vnd.openxmlformats-package.relationships+xml"/>
  <Override PartName="/ppt/media/image28.png" ContentType="image/png"/>
  <Override PartName="/ppt/media/image1.jpeg" ContentType="image/jpeg"/>
  <Override PartName="/ppt/media/image38.png" ContentType="image/png"/>
  <Override PartName="/ppt/media/image2.jpeg" ContentType="image/jpeg"/>
  <Override PartName="/ppt/media/image48.png" ContentType="image/png"/>
  <Override PartName="/ppt/media/image3.jpeg" ContentType="image/jpeg"/>
  <Override PartName="/ppt/media/image58.png" ContentType="image/png"/>
  <Override PartName="/ppt/media/image4.jpeg" ContentType="image/jpeg"/>
  <Override PartName="/ppt/media/image11.png" ContentType="image/png"/>
  <Override PartName="/ppt/media/image5.jpeg" ContentType="image/jpeg"/>
  <Override PartName="/ppt/media/image6.jpeg" ContentType="image/jpeg"/>
  <Override PartName="/ppt/media/image9.png" ContentType="image/png"/>
  <Override PartName="/ppt/media/image31.png" ContentType="image/png"/>
  <Override PartName="/ppt/media/image7.jpeg" ContentType="image/jpeg"/>
  <Override PartName="/ppt/media/image41.png" ContentType="image/png"/>
  <Override PartName="/ppt/media/image8.jpeg" ContentType="image/jpeg"/>
  <Override PartName="/ppt/media/image10.png" ContentType="image/png"/>
  <Override PartName="/ppt/media/image18.jpeg" ContentType="image/jpe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22.png" ContentType="image/png"/>
  <Override PartName="/ppt/media/image19.jpeg" ContentType="image/jpeg"/>
  <Override PartName="/ppt/media/image20.png" ContentType="image/png"/>
  <Override PartName="/ppt/media/image54.png" ContentType="image/png"/>
  <Override PartName="/ppt/media/image21.jpeg" ContentType="image/jpeg"/>
  <Override PartName="/ppt/media/image23.jpeg" ContentType="image/jpeg"/>
  <Override PartName="/ppt/media/image24.png" ContentType="image/png"/>
  <Override PartName="/ppt/media/image25.png" ContentType="image/png"/>
  <Override PartName="/ppt/media/image26.png" ContentType="image/png"/>
  <Override PartName="/ppt/media/image27.png" ContentType="image/png"/>
  <Override PartName="/ppt/media/image29.png" ContentType="image/png"/>
  <Override PartName="/ppt/media/image30.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37.png" ContentType="image/png"/>
  <Override PartName="/ppt/media/image39.png" ContentType="image/png"/>
  <Override PartName="/ppt/media/image40.png" ContentType="image/png"/>
  <Override PartName="/ppt/media/image42.png" ContentType="image/png"/>
  <Override PartName="/ppt/media/image43.png" ContentType="image/png"/>
  <Override PartName="/ppt/media/image44.png" ContentType="image/png"/>
  <Override PartName="/ppt/media/image45.png" ContentType="image/png"/>
  <Override PartName="/ppt/media/image46.png" ContentType="image/png"/>
  <Override PartName="/ppt/media/image47.png" ContentType="image/png"/>
  <Override PartName="/ppt/media/image49.png" ContentType="image/png"/>
  <Override PartName="/ppt/media/image50.png" ContentType="image/png"/>
  <Override PartName="/ppt/media/image51.png" ContentType="image/png"/>
  <Override PartName="/ppt/media/image52.png" ContentType="image/png"/>
  <Override PartName="/ppt/media/image53.png" ContentType="image/png"/>
  <Override PartName="/ppt/media/image55.png" ContentType="image/png"/>
  <Override PartName="/ppt/media/image56.png" ContentType="image/png"/>
  <Override PartName="/ppt/media/image57.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Lst>
  <p:sldSz cx="9144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rIns="0" tIns="0" bIns="0">
            <a:normAutofit/>
          </a:bodyPr>
          <a:p>
            <a:endParaRPr b="0" lang="ru-RU" sz="3200" spc="-1" strike="noStrike">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
        <p:nvSpPr>
          <p:cNvPr id="30" name="PlaceHolder 5"/>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rIns="0" tIns="0" bIns="0">
            <a:normAutofit fontScale="76000"/>
          </a:bodyPr>
          <a:p>
            <a:endParaRPr b="0" lang="ru-RU"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41"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43" name="PlaceHolder 2"/>
          <p:cNvSpPr>
            <a:spLocks noGrp="1"/>
          </p:cNvSpPr>
          <p:nvPr>
            <p:ph type="body"/>
          </p:nvPr>
        </p:nvSpPr>
        <p:spPr>
          <a:xfrm>
            <a:off x="457200" y="1604520"/>
            <a:ext cx="822924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45"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46"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50"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51"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
        <p:nvSpPr>
          <p:cNvPr id="52"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55"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56" name="PlaceHolder 4"/>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58"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60" name="PlaceHolder 4"/>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62" name="PlaceHolder 2"/>
          <p:cNvSpPr>
            <a:spLocks noGrp="1"/>
          </p:cNvSpPr>
          <p:nvPr>
            <p:ph type="body"/>
          </p:nvPr>
        </p:nvSpPr>
        <p:spPr>
          <a:xfrm>
            <a:off x="457200" y="1604520"/>
            <a:ext cx="8229240" cy="1896840"/>
          </a:xfrm>
          <a:prstGeom prst="rect">
            <a:avLst/>
          </a:prstGeom>
        </p:spPr>
        <p:txBody>
          <a:bodyPr lIns="0" rIns="0" tIns="0" bIns="0">
            <a:normAutofit/>
          </a:bodyPr>
          <a:p>
            <a:endParaRPr b="0" lang="ru-RU" sz="3200" spc="-1" strike="noStrike">
              <a:latin typeface="Arial"/>
            </a:endParaRPr>
          </a:p>
        </p:txBody>
      </p:sp>
      <p:sp>
        <p:nvSpPr>
          <p:cNvPr id="63" name="PlaceHolder 3"/>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67"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
        <p:nvSpPr>
          <p:cNvPr id="68" name="PlaceHolder 5"/>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rIns="0" tIns="0" bIns="0">
            <a:normAutofit fontScale="76000"/>
          </a:bodyPr>
          <a:p>
            <a:endParaRPr b="0" lang="ru-RU" sz="3200" spc="-1" strike="noStrike">
              <a:latin typeface="Arial"/>
            </a:endParaRPr>
          </a:p>
        </p:txBody>
      </p:sp>
      <p:sp>
        <p:nvSpPr>
          <p:cNvPr id="73" name="PlaceHolder 5"/>
          <p:cNvSpPr>
            <a:spLocks noGrp="1"/>
          </p:cNvSpPr>
          <p:nvPr>
            <p:ph type="body"/>
          </p:nvPr>
        </p:nvSpPr>
        <p:spPr>
          <a:xfrm>
            <a:off x="45720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rIns="0" tIns="0" bIns="0">
            <a:normAutofit fontScale="76000"/>
          </a:bodyPr>
          <a:p>
            <a:endParaRPr b="0" lang="ru-RU" sz="3200" spc="-1" strike="noStrike">
              <a:latin typeface="Arial"/>
            </a:endParaRPr>
          </a:p>
        </p:txBody>
      </p:sp>
      <p:sp>
        <p:nvSpPr>
          <p:cNvPr id="75" name="PlaceHolder 7"/>
          <p:cNvSpPr>
            <a:spLocks noGrp="1"/>
          </p:cNvSpPr>
          <p:nvPr>
            <p:ph type="body"/>
          </p:nvPr>
        </p:nvSpPr>
        <p:spPr>
          <a:xfrm>
            <a:off x="6022080" y="3682080"/>
            <a:ext cx="2649600" cy="1896840"/>
          </a:xfrm>
          <a:prstGeom prst="rect">
            <a:avLst/>
          </a:prstGeom>
        </p:spPr>
        <p:txBody>
          <a:bodyPr lIns="0" rIns="0" tIns="0" bIns="0">
            <a:normAutofit fontScale="76000"/>
          </a:bodyPr>
          <a:p>
            <a:endParaRPr b="0" lang="ru-RU"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ru-RU"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rIns="0" tIns="0" bIns="0">
            <a:normAutofit/>
          </a:bodyPr>
          <a:p>
            <a:endParaRPr b="0" lang="ru-RU" sz="3200" spc="-1" strike="noStrike">
              <a:latin typeface="Arial"/>
            </a:endParaRPr>
          </a:p>
        </p:txBody>
      </p:sp>
      <p:sp>
        <p:nvSpPr>
          <p:cNvPr id="14" name="PlaceHolder 4"/>
          <p:cNvSpPr>
            <a:spLocks noGrp="1"/>
          </p:cNvSpPr>
          <p:nvPr>
            <p:ph type="body"/>
          </p:nvPr>
        </p:nvSpPr>
        <p:spPr>
          <a:xfrm>
            <a:off x="45720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rIns="0" tIns="0" bIns="0">
            <a:normAutofit/>
          </a:bodyPr>
          <a:p>
            <a:endParaRPr b="0" lang="ru-RU" sz="3200" spc="-1" strike="noStrike">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rIns="0" tIns="0" bIns="0">
            <a:normAutofit/>
          </a:bodyPr>
          <a:p>
            <a:endParaRPr b="0" lang="ru-RU"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21040"/>
            <a:ext cx="8229240" cy="1250280"/>
          </a:xfrm>
          <a:prstGeom prst="rect">
            <a:avLst/>
          </a:prstGeom>
        </p:spPr>
        <p:txBody>
          <a:bodyPr lIns="0" rIns="0" tIns="0" bIns="0" anchor="ctr">
            <a:spAutoFit/>
          </a:bodyPr>
          <a:p>
            <a:pPr algn="ctr"/>
            <a:endParaRPr b="0" lang="ru-RU" sz="4400" spc="-1" strike="noStrike">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rIns="0" tIns="0" bIns="0">
            <a:normAutofit/>
          </a:bodyPr>
          <a:p>
            <a:endParaRPr b="0" lang="ru-RU" sz="3200" spc="-1" strike="noStrike">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rIns="0" tIns="0" bIns="0">
            <a:normAutofit/>
          </a:bodyPr>
          <a:p>
            <a:endParaRPr b="0" lang="ru-RU" sz="3200" spc="-1" strike="noStrike">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rIns="0" tIns="0" bIns="0">
            <a:normAutofit/>
          </a:bodyPr>
          <a:p>
            <a:endParaRPr b="0" lang="ru-RU"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1"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ru-RU" sz="4400" spc="-1" strike="noStrike">
                <a:latin typeface="Arial"/>
              </a:rPr>
              <a:t>Для правки текста заглавия щёлкните мышью</a:t>
            </a:r>
            <a:endParaRPr b="0" lang="ru-RU" sz="4400" spc="-1" strike="noStrike">
              <a:latin typeface="Arial"/>
            </a:endParaRPr>
          </a:p>
        </p:txBody>
      </p:sp>
      <p:sp>
        <p:nvSpPr>
          <p:cNvPr id="39"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3200" spc="-1" strike="noStrike">
                <a:latin typeface="Arial"/>
              </a:rPr>
              <a:t>Для правки структуры щёлкните мышью</a:t>
            </a:r>
            <a:endParaRPr b="0" lang="ru-RU" sz="3200" spc="-1" strike="noStrike">
              <a:latin typeface="Arial"/>
            </a:endParaRPr>
          </a:p>
          <a:p>
            <a:pPr lvl="1" marL="864000" indent="-324000">
              <a:spcBef>
                <a:spcPts val="1134"/>
              </a:spcBef>
              <a:buClr>
                <a:srgbClr val="000000"/>
              </a:buClr>
              <a:buSzPct val="75000"/>
              <a:buFont typeface="Symbol" charset="2"/>
              <a:buChar char=""/>
            </a:pPr>
            <a:r>
              <a:rPr b="0" lang="ru-RU" sz="2800" spc="-1" strike="noStrike">
                <a:latin typeface="Arial"/>
              </a:rPr>
              <a:t>Второй уровень структуры</a:t>
            </a:r>
            <a:endParaRPr b="0" lang="ru-RU" sz="2800" spc="-1" strike="noStrike">
              <a:latin typeface="Arial"/>
            </a:endParaRPr>
          </a:p>
          <a:p>
            <a:pPr lvl="2" marL="1296000" indent="-288000">
              <a:spcBef>
                <a:spcPts val="850"/>
              </a:spcBef>
              <a:buClr>
                <a:srgbClr val="000000"/>
              </a:buClr>
              <a:buSzPct val="45000"/>
              <a:buFont typeface="Wingdings" charset="2"/>
              <a:buChar char=""/>
            </a:pPr>
            <a:r>
              <a:rPr b="0" lang="ru-RU" sz="2400" spc="-1" strike="noStrike">
                <a:latin typeface="Arial"/>
              </a:rPr>
              <a:t>Третий уровень структуры</a:t>
            </a:r>
            <a:endParaRPr b="0" lang="ru-RU" sz="2400" spc="-1" strike="noStrike">
              <a:latin typeface="Arial"/>
            </a:endParaRPr>
          </a:p>
          <a:p>
            <a:pPr lvl="3" marL="1728000" indent="-216000">
              <a:spcBef>
                <a:spcPts val="567"/>
              </a:spcBef>
              <a:buClr>
                <a:srgbClr val="000000"/>
              </a:buClr>
              <a:buSzPct val="75000"/>
              <a:buFont typeface="Symbol" charset="2"/>
              <a:buChar char=""/>
            </a:pPr>
            <a:r>
              <a:rPr b="0" lang="ru-RU" sz="2000" spc="-1" strike="noStrike">
                <a:latin typeface="Arial"/>
              </a:rPr>
              <a:t>Четвёртый уровень структуры</a:t>
            </a:r>
            <a:endParaRPr b="0" lang="ru-RU" sz="2000" spc="-1" strike="noStrike">
              <a:latin typeface="Arial"/>
            </a:endParaRPr>
          </a:p>
          <a:p>
            <a:pPr lvl="4" marL="2160000" indent="-216000">
              <a:spcBef>
                <a:spcPts val="283"/>
              </a:spcBef>
              <a:buClr>
                <a:srgbClr val="000000"/>
              </a:buClr>
              <a:buSzPct val="45000"/>
              <a:buFont typeface="Wingdings" charset="2"/>
              <a:buChar char=""/>
            </a:pPr>
            <a:r>
              <a:rPr b="0" lang="ru-RU" sz="2000" spc="-1" strike="noStrike">
                <a:latin typeface="Arial"/>
              </a:rPr>
              <a:t>Пятый уровень структуры</a:t>
            </a:r>
            <a:endParaRPr b="0" lang="ru-RU" sz="2000" spc="-1" strike="noStrike">
              <a:latin typeface="Arial"/>
            </a:endParaRPr>
          </a:p>
          <a:p>
            <a:pPr lvl="5" marL="2592000" indent="-216000">
              <a:spcBef>
                <a:spcPts val="283"/>
              </a:spcBef>
              <a:buClr>
                <a:srgbClr val="000000"/>
              </a:buClr>
              <a:buSzPct val="45000"/>
              <a:buFont typeface="Wingdings" charset="2"/>
              <a:buChar char=""/>
            </a:pPr>
            <a:r>
              <a:rPr b="0" lang="ru-RU" sz="2000" spc="-1" strike="noStrike">
                <a:latin typeface="Arial"/>
              </a:rPr>
              <a:t>Шестой уровень структуры</a:t>
            </a:r>
            <a:endParaRPr b="0" lang="ru-RU" sz="2000" spc="-1" strike="noStrike">
              <a:latin typeface="Arial"/>
            </a:endParaRPr>
          </a:p>
          <a:p>
            <a:pPr lvl="6" marL="3024000" indent="-216000">
              <a:spcBef>
                <a:spcPts val="283"/>
              </a:spcBef>
              <a:buClr>
                <a:srgbClr val="000000"/>
              </a:buClr>
              <a:buSzPct val="45000"/>
              <a:buFont typeface="Wingdings" charset="2"/>
              <a:buChar char=""/>
            </a:pPr>
            <a:r>
              <a:rPr b="0" lang="ru-RU" sz="2000" spc="-1" strike="noStrike">
                <a:latin typeface="Arial"/>
              </a:rPr>
              <a:t>Седьмой уровень структуры</a:t>
            </a:r>
            <a:endParaRPr b="0" lang="ru-RU"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png"/><Relationship Id="rId6"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1.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3.xml"/>
</Relationships>
</file>

<file path=ppt/slides/_rels/slide42.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13.xml"/>
</Relationships>
</file>

<file path=ppt/slides/_rels/slide43.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13.xml"/>
</Relationships>
</file>

<file path=ppt/slides/_rels/slide44.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slideLayout" Target="../slideLayouts/slideLayout13.xml"/>
</Relationships>
</file>

<file path=ppt/slides/_rels/slide45.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slideLayout" Target="../slideLayouts/slideLayout13.xml"/>
</Relationships>
</file>

<file path=ppt/slides/_rels/slide46.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slideLayout" Target="../slideLayouts/slideLayout13.xml"/>
</Relationships>
</file>

<file path=ppt/slides/_rels/slide47.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slideLayout" Target="../slideLayouts/slideLayout13.xml"/>
</Relationships>
</file>

<file path=ppt/slides/_rels/slide48.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png"/><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slideLayout" Target="../slideLayouts/slideLayout13.xml"/>
</Relationships>
</file>

<file path=ppt/slides/_rels/slide49.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4.png"/><Relationship Id="rId3"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slideLayout" Target="../slideLayouts/slideLayout13.xml"/>
</Relationships>
</file>

<file path=ppt/slides/_rels/slide50.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CustomShape 1"/>
          <p:cNvSpPr/>
          <p:nvPr/>
        </p:nvSpPr>
        <p:spPr>
          <a:xfrm>
            <a:off x="214200" y="357120"/>
            <a:ext cx="8571600" cy="156852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ru-RU" sz="4000" spc="-1" strike="noStrike">
                <a:solidFill>
                  <a:srgbClr val="ff0000"/>
                </a:solidFill>
                <a:latin typeface="Calibri"/>
                <a:ea typeface="DejaVu Sans"/>
              </a:rPr>
              <a:t>Генна інженерія та клітинна біотехнологія</a:t>
            </a:r>
            <a:endParaRPr b="0" lang="ru-RU" sz="4000" spc="-1" strike="noStrike">
              <a:latin typeface="Arial"/>
            </a:endParaRPr>
          </a:p>
        </p:txBody>
      </p:sp>
      <p:sp>
        <p:nvSpPr>
          <p:cNvPr id="77" name="CustomShape 2"/>
          <p:cNvSpPr/>
          <p:nvPr/>
        </p:nvSpPr>
        <p:spPr>
          <a:xfrm>
            <a:off x="357120" y="1785960"/>
            <a:ext cx="8497800" cy="1711440"/>
          </a:xfrm>
          <a:prstGeom prst="rect">
            <a:avLst/>
          </a:prstGeom>
          <a:noFill/>
          <a:ln>
            <a:noFill/>
          </a:ln>
        </p:spPr>
        <p:style>
          <a:lnRef idx="0"/>
          <a:fillRef idx="0"/>
          <a:effectRef idx="0"/>
          <a:fontRef idx="minor"/>
        </p:style>
        <p:txBody>
          <a:bodyPr lIns="90000" rIns="90000" tIns="45000" bIns="45000">
            <a:normAutofit fontScale="44000"/>
          </a:bodyPr>
          <a:p>
            <a:pPr algn="ctr">
              <a:lnSpc>
                <a:spcPct val="100000"/>
              </a:lnSpc>
              <a:spcBef>
                <a:spcPts val="799"/>
              </a:spcBef>
            </a:pPr>
            <a:endParaRPr b="0" lang="ru-RU" sz="1800" spc="-1" strike="noStrike">
              <a:latin typeface="Arial"/>
            </a:endParaRPr>
          </a:p>
          <a:p>
            <a:pPr algn="ctr">
              <a:lnSpc>
                <a:spcPct val="100000"/>
              </a:lnSpc>
              <a:spcBef>
                <a:spcPts val="799"/>
              </a:spcBef>
            </a:pPr>
            <a:r>
              <a:rPr b="1" lang="ru-RU" sz="4800" spc="-1" strike="noStrike">
                <a:solidFill>
                  <a:srgbClr val="0070c0"/>
                </a:solidFill>
                <a:latin typeface="Calibri"/>
                <a:ea typeface="DejaVu Sans"/>
              </a:rPr>
              <a:t>Лекція № 1</a:t>
            </a:r>
            <a:endParaRPr b="0" lang="ru-RU" sz="4800" spc="-1" strike="noStrike">
              <a:latin typeface="Arial"/>
            </a:endParaRPr>
          </a:p>
          <a:p>
            <a:pPr algn="ctr">
              <a:lnSpc>
                <a:spcPct val="100000"/>
              </a:lnSpc>
              <a:spcBef>
                <a:spcPts val="799"/>
              </a:spcBef>
            </a:pPr>
            <a:r>
              <a:rPr b="0" lang="ru-RU" sz="6000" spc="-1" strike="noStrike">
                <a:solidFill>
                  <a:srgbClr val="7030a0"/>
                </a:solidFill>
                <a:latin typeface="Arial"/>
                <a:ea typeface="DejaVu Sans"/>
              </a:rPr>
              <a:t>Методи біотехнології і генної інженерії</a:t>
            </a:r>
            <a:endParaRPr b="0" lang="ru-RU" sz="6000" spc="-1" strike="noStrike">
              <a:latin typeface="Arial"/>
            </a:endParaRPr>
          </a:p>
        </p:txBody>
      </p:sp>
      <p:sp>
        <p:nvSpPr>
          <p:cNvPr id="78" name="CustomShape 3"/>
          <p:cNvSpPr/>
          <p:nvPr/>
        </p:nvSpPr>
        <p:spPr>
          <a:xfrm>
            <a:off x="5500800" y="5072040"/>
            <a:ext cx="3182760" cy="699480"/>
          </a:xfrm>
          <a:prstGeom prst="rect">
            <a:avLst/>
          </a:prstGeom>
          <a:noFill/>
          <a:ln>
            <a:noFill/>
          </a:ln>
        </p:spPr>
        <p:style>
          <a:lnRef idx="0"/>
          <a:fillRef idx="0"/>
          <a:effectRef idx="0"/>
          <a:fontRef idx="minor"/>
        </p:style>
        <p:txBody>
          <a:bodyPr lIns="90000" rIns="90000" tIns="45000" bIns="45000">
            <a:spAutoFit/>
          </a:bodyPr>
          <a:p>
            <a:pPr algn="r">
              <a:lnSpc>
                <a:spcPct val="100000"/>
              </a:lnSpc>
              <a:spcBef>
                <a:spcPts val="799"/>
              </a:spcBef>
            </a:pPr>
            <a:r>
              <a:rPr b="1" i="1" lang="ru-RU" sz="2000" spc="-1" strike="noStrike">
                <a:solidFill>
                  <a:srgbClr val="000000"/>
                </a:solidFill>
                <a:latin typeface="Arial"/>
                <a:ea typeface="DejaVu Sans"/>
              </a:rPr>
              <a:t>Лектор: к.б.н, доцент Литвиненко Р.О.</a:t>
            </a:r>
            <a:endParaRPr b="0" lang="ru-RU" sz="2000" spc="-1" strike="noStrike">
              <a:latin typeface="Arial"/>
            </a:endParaRPr>
          </a:p>
        </p:txBody>
      </p:sp>
      <p:pic>
        <p:nvPicPr>
          <p:cNvPr id="79" name="Picture 2" descr=""/>
          <p:cNvPicPr/>
          <p:nvPr/>
        </p:nvPicPr>
        <p:blipFill>
          <a:blip r:embed="rId1"/>
          <a:stretch/>
        </p:blipFill>
        <p:spPr>
          <a:xfrm>
            <a:off x="285840" y="3786120"/>
            <a:ext cx="4211640" cy="2867760"/>
          </a:xfrm>
          <a:prstGeom prst="rect">
            <a:avLst/>
          </a:prstGeom>
          <a:ln>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 name="CustomShape 1"/>
          <p:cNvSpPr/>
          <p:nvPr/>
        </p:nvSpPr>
        <p:spPr>
          <a:xfrm>
            <a:off x="299520" y="374040"/>
            <a:ext cx="8569440" cy="631080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i="1" lang="ru-RU" sz="1700" spc="-1" strike="noStrike">
                <a:solidFill>
                  <a:srgbClr val="7030a0"/>
                </a:solidFill>
                <a:latin typeface="Arial"/>
                <a:ea typeface="DejaVu Sans"/>
              </a:rPr>
              <a:t>Наприклад, у біотехнологічній промисловості гриби використовують для одержання таких продуктів:</a:t>
            </a:r>
            <a:endParaRPr b="0" lang="ru-RU" sz="1700" spc="-1" strike="noStrike">
              <a:latin typeface="Arial"/>
            </a:endParaRPr>
          </a:p>
          <a:p>
            <a:pPr algn="just">
              <a:lnSpc>
                <a:spcPct val="100000"/>
              </a:lnSpc>
            </a:pPr>
            <a:r>
              <a:rPr b="1" lang="ru-RU" sz="1700" spc="-1" strike="noStrike">
                <a:solidFill>
                  <a:srgbClr val="000000"/>
                </a:solidFill>
                <a:latin typeface="Arial"/>
                <a:ea typeface="DejaVu Sans"/>
              </a:rPr>
              <a:t>− </a:t>
            </a:r>
            <a:r>
              <a:rPr b="1" lang="ru-RU" sz="1700" spc="-1" strike="noStrike">
                <a:solidFill>
                  <a:srgbClr val="000000"/>
                </a:solidFill>
                <a:latin typeface="Arial"/>
                <a:ea typeface="DejaVu Sans"/>
              </a:rPr>
              <a:t>антибіотиків (Penicillum, Streptomyces); </a:t>
            </a:r>
            <a:endParaRPr b="0" lang="ru-RU" sz="1700" spc="-1" strike="noStrike">
              <a:latin typeface="Arial"/>
            </a:endParaRPr>
          </a:p>
          <a:p>
            <a:pPr algn="just">
              <a:lnSpc>
                <a:spcPct val="100000"/>
              </a:lnSpc>
            </a:pPr>
            <a:r>
              <a:rPr b="1" lang="ru-RU" sz="1700" spc="-1" strike="noStrike">
                <a:solidFill>
                  <a:srgbClr val="000000"/>
                </a:solidFill>
                <a:latin typeface="Arial"/>
                <a:ea typeface="DejaVu Sans"/>
              </a:rPr>
              <a:t>− </a:t>
            </a:r>
            <a:r>
              <a:rPr b="1" lang="ru-RU" sz="1700" spc="-1" strike="noStrike">
                <a:solidFill>
                  <a:srgbClr val="000000"/>
                </a:solidFill>
                <a:latin typeface="Arial"/>
                <a:ea typeface="DejaVu Sans"/>
              </a:rPr>
              <a:t>гормонів росту рослин – ауксини і гіббереліни (Fusarium); </a:t>
            </a:r>
            <a:endParaRPr b="0" lang="ru-RU" sz="1700" spc="-1" strike="noStrike">
              <a:latin typeface="Arial"/>
            </a:endParaRPr>
          </a:p>
          <a:p>
            <a:pPr algn="just">
              <a:lnSpc>
                <a:spcPct val="100000"/>
              </a:lnSpc>
            </a:pPr>
            <a:r>
              <a:rPr b="1" lang="ru-RU" sz="1700" spc="-1" strike="noStrike">
                <a:solidFill>
                  <a:srgbClr val="000000"/>
                </a:solidFill>
                <a:latin typeface="Arial"/>
                <a:ea typeface="DejaVu Sans"/>
              </a:rPr>
              <a:t>− </a:t>
            </a:r>
            <a:r>
              <a:rPr b="1" lang="ru-RU" sz="1700" spc="-1" strike="noStrike">
                <a:solidFill>
                  <a:srgbClr val="000000"/>
                </a:solidFill>
                <a:latin typeface="Arial"/>
                <a:ea typeface="DejaVu Sans"/>
              </a:rPr>
              <a:t>каротиноїдів (Rhaffia rhodozima); </a:t>
            </a:r>
            <a:endParaRPr b="0" lang="ru-RU" sz="1700" spc="-1" strike="noStrike">
              <a:latin typeface="Arial"/>
            </a:endParaRPr>
          </a:p>
          <a:p>
            <a:pPr algn="just">
              <a:lnSpc>
                <a:spcPct val="100000"/>
              </a:lnSpc>
            </a:pPr>
            <a:r>
              <a:rPr b="1" lang="ru-RU" sz="1700" spc="-1" strike="noStrike">
                <a:solidFill>
                  <a:srgbClr val="000000"/>
                </a:solidFill>
                <a:latin typeface="Arial"/>
                <a:ea typeface="DejaVu Sans"/>
              </a:rPr>
              <a:t>− </a:t>
            </a:r>
            <a:r>
              <a:rPr b="1" lang="ru-RU" sz="1700" spc="-1" strike="noStrike">
                <a:solidFill>
                  <a:srgbClr val="000000"/>
                </a:solidFill>
                <a:latin typeface="Arial"/>
                <a:ea typeface="DejaVu Sans"/>
              </a:rPr>
              <a:t>білка (Saccharomyces lypolitica, Candida); </a:t>
            </a:r>
            <a:endParaRPr b="0" lang="ru-RU" sz="1700" spc="-1" strike="noStrike">
              <a:latin typeface="Arial"/>
            </a:endParaRPr>
          </a:p>
          <a:p>
            <a:pPr algn="just">
              <a:lnSpc>
                <a:spcPct val="100000"/>
              </a:lnSpc>
            </a:pPr>
            <a:r>
              <a:rPr b="1" lang="ru-RU" sz="1700" spc="-1" strike="noStrike">
                <a:solidFill>
                  <a:srgbClr val="000000"/>
                </a:solidFill>
                <a:latin typeface="Arial"/>
                <a:ea typeface="DejaVu Sans"/>
              </a:rPr>
              <a:t>− </a:t>
            </a:r>
            <a:r>
              <a:rPr b="1" lang="ru-RU" sz="1700" spc="-1" strike="noStrike">
                <a:solidFill>
                  <a:srgbClr val="000000"/>
                </a:solidFill>
                <a:latin typeface="Arial"/>
                <a:ea typeface="DejaVu Sans"/>
              </a:rPr>
              <a:t>ферментів (Penicillum); </a:t>
            </a:r>
            <a:endParaRPr b="0" lang="ru-RU" sz="1700" spc="-1" strike="noStrike">
              <a:latin typeface="Arial"/>
            </a:endParaRPr>
          </a:p>
          <a:p>
            <a:pPr algn="just">
              <a:lnSpc>
                <a:spcPct val="100000"/>
              </a:lnSpc>
            </a:pPr>
            <a:r>
              <a:rPr b="1" lang="ru-RU" sz="1700" spc="-1" strike="noStrike">
                <a:solidFill>
                  <a:srgbClr val="000000"/>
                </a:solidFill>
                <a:latin typeface="Arial"/>
                <a:ea typeface="DejaVu Sans"/>
              </a:rPr>
              <a:t>− </a:t>
            </a:r>
            <a:r>
              <a:rPr b="1" lang="ru-RU" sz="1700" spc="-1" strike="noStrike">
                <a:solidFill>
                  <a:srgbClr val="000000"/>
                </a:solidFill>
                <a:latin typeface="Arial"/>
                <a:ea typeface="DejaVu Sans"/>
              </a:rPr>
              <a:t>соєвого соусу (Aspergillus oryzae); </a:t>
            </a:r>
            <a:endParaRPr b="0" lang="ru-RU" sz="1700" spc="-1" strike="noStrike">
              <a:latin typeface="Arial"/>
            </a:endParaRPr>
          </a:p>
          <a:p>
            <a:pPr algn="just">
              <a:lnSpc>
                <a:spcPct val="100000"/>
              </a:lnSpc>
            </a:pPr>
            <a:r>
              <a:rPr b="1" lang="ru-RU" sz="1700" spc="-1" strike="noStrike">
                <a:solidFill>
                  <a:srgbClr val="000000"/>
                </a:solidFill>
                <a:latin typeface="Arial"/>
                <a:ea typeface="DejaVu Sans"/>
              </a:rPr>
              <a:t>− </a:t>
            </a:r>
            <a:r>
              <a:rPr b="1" lang="ru-RU" sz="1700" spc="-1" strike="noStrike">
                <a:solidFill>
                  <a:srgbClr val="000000"/>
                </a:solidFill>
                <a:latin typeface="Arial"/>
                <a:ea typeface="DejaVu Sans"/>
              </a:rPr>
              <a:t>сирів на зразок рокфор і камамбер. </a:t>
            </a:r>
            <a:endParaRPr b="0" lang="ru-RU" sz="1700" spc="-1" strike="noStrike">
              <a:latin typeface="Arial"/>
            </a:endParaRPr>
          </a:p>
          <a:p>
            <a:pPr algn="just">
              <a:lnSpc>
                <a:spcPct val="100000"/>
              </a:lnSpc>
            </a:pPr>
            <a:r>
              <a:rPr b="1" i="1" lang="ru-RU" sz="1700" spc="-1" strike="noStrike">
                <a:solidFill>
                  <a:srgbClr val="7030a0"/>
                </a:solidFill>
                <a:latin typeface="Arial"/>
                <a:ea typeface="DejaVu Sans"/>
              </a:rPr>
              <a:t>Бактерії використовуються у промислових виробництвах таких сполук: </a:t>
            </a:r>
            <a:endParaRPr b="0" lang="ru-RU" sz="1700" spc="-1" strike="noStrike">
              <a:latin typeface="Arial"/>
            </a:endParaRPr>
          </a:p>
          <a:p>
            <a:pPr algn="just">
              <a:lnSpc>
                <a:spcPct val="100000"/>
              </a:lnSpc>
            </a:pPr>
            <a:r>
              <a:rPr b="1" lang="ru-RU" sz="1700" spc="-1" strike="noStrike">
                <a:solidFill>
                  <a:srgbClr val="000000"/>
                </a:solidFill>
                <a:latin typeface="Arial"/>
                <a:ea typeface="DejaVu Sans"/>
              </a:rPr>
              <a:t>− </a:t>
            </a:r>
            <a:r>
              <a:rPr b="1" lang="ru-RU" sz="1700" spc="-1" strike="noStrike">
                <a:solidFill>
                  <a:srgbClr val="000000"/>
                </a:solidFill>
                <a:latin typeface="Arial"/>
                <a:ea typeface="DejaVu Sans"/>
              </a:rPr>
              <a:t>оцту (Acetobacter і Gluconobacter suboxidans); </a:t>
            </a:r>
            <a:endParaRPr b="0" lang="ru-RU" sz="1700" spc="-1" strike="noStrike">
              <a:latin typeface="Arial"/>
            </a:endParaRPr>
          </a:p>
          <a:p>
            <a:pPr algn="just">
              <a:lnSpc>
                <a:spcPct val="100000"/>
              </a:lnSpc>
            </a:pPr>
            <a:r>
              <a:rPr b="1" lang="ru-RU" sz="1700" spc="-1" strike="noStrike">
                <a:solidFill>
                  <a:srgbClr val="000000"/>
                </a:solidFill>
                <a:latin typeface="Arial"/>
                <a:ea typeface="DejaVu Sans"/>
              </a:rPr>
              <a:t>− </a:t>
            </a:r>
            <a:r>
              <a:rPr b="1" lang="ru-RU" sz="1700" spc="-1" strike="noStrike">
                <a:solidFill>
                  <a:srgbClr val="000000"/>
                </a:solidFill>
                <a:latin typeface="Arial"/>
                <a:ea typeface="DejaVu Sans"/>
              </a:rPr>
              <a:t>молочнокислих продуктів (Lactobacillus, Leuconostoc); </a:t>
            </a:r>
            <a:endParaRPr b="0" lang="ru-RU" sz="1700" spc="-1" strike="noStrike">
              <a:latin typeface="Arial"/>
            </a:endParaRPr>
          </a:p>
          <a:p>
            <a:pPr algn="just">
              <a:lnSpc>
                <a:spcPct val="100000"/>
              </a:lnSpc>
            </a:pPr>
            <a:r>
              <a:rPr b="1" lang="ru-RU" sz="1700" spc="-1" strike="noStrike">
                <a:solidFill>
                  <a:srgbClr val="000000"/>
                </a:solidFill>
                <a:latin typeface="Arial"/>
                <a:ea typeface="DejaVu Sans"/>
              </a:rPr>
              <a:t>− </a:t>
            </a:r>
            <a:r>
              <a:rPr b="1" lang="ru-RU" sz="1700" spc="-1" strike="noStrike">
                <a:solidFill>
                  <a:srgbClr val="000000"/>
                </a:solidFill>
                <a:latin typeface="Arial"/>
                <a:ea typeface="DejaVu Sans"/>
              </a:rPr>
              <a:t>білка та амінокислот (Methylomonas, Corunebacterium); </a:t>
            </a:r>
            <a:endParaRPr b="0" lang="ru-RU" sz="1700" spc="-1" strike="noStrike">
              <a:latin typeface="Arial"/>
            </a:endParaRPr>
          </a:p>
          <a:p>
            <a:pPr algn="just">
              <a:lnSpc>
                <a:spcPct val="100000"/>
              </a:lnSpc>
            </a:pPr>
            <a:r>
              <a:rPr b="1" lang="ru-RU" sz="1700" spc="-1" strike="noStrike">
                <a:solidFill>
                  <a:srgbClr val="000000"/>
                </a:solidFill>
                <a:latin typeface="Arial"/>
                <a:ea typeface="DejaVu Sans"/>
              </a:rPr>
              <a:t>− </a:t>
            </a:r>
            <a:r>
              <a:rPr b="1" lang="ru-RU" sz="1700" spc="-1" strike="noStrike">
                <a:solidFill>
                  <a:srgbClr val="000000"/>
                </a:solidFill>
                <a:latin typeface="Arial"/>
                <a:ea typeface="DejaVu Sans"/>
              </a:rPr>
              <a:t>вітамінів (Clostridium); </a:t>
            </a:r>
            <a:endParaRPr b="0" lang="ru-RU" sz="1700" spc="-1" strike="noStrike">
              <a:latin typeface="Arial"/>
            </a:endParaRPr>
          </a:p>
          <a:p>
            <a:pPr algn="just">
              <a:lnSpc>
                <a:spcPct val="100000"/>
              </a:lnSpc>
            </a:pPr>
            <a:r>
              <a:rPr b="1" lang="ru-RU" sz="1700" spc="-1" strike="noStrike">
                <a:solidFill>
                  <a:srgbClr val="000000"/>
                </a:solidFill>
                <a:latin typeface="Arial"/>
                <a:ea typeface="DejaVu Sans"/>
              </a:rPr>
              <a:t>− </a:t>
            </a:r>
            <a:r>
              <a:rPr b="1" lang="ru-RU" sz="1700" spc="-1" strike="noStrike">
                <a:solidFill>
                  <a:srgbClr val="000000"/>
                </a:solidFill>
                <a:latin typeface="Arial"/>
                <a:ea typeface="DejaVu Sans"/>
              </a:rPr>
              <a:t>розчинників та органічних кислот (Clostridium).</a:t>
            </a:r>
            <a:endParaRPr b="0" lang="ru-RU" sz="1700" spc="-1" strike="noStrike">
              <a:latin typeface="Arial"/>
            </a:endParaRPr>
          </a:p>
          <a:p>
            <a:pPr algn="just">
              <a:lnSpc>
                <a:spcPct val="100000"/>
              </a:lnSpc>
            </a:pPr>
            <a:r>
              <a:rPr b="1" i="1" lang="ru-RU" sz="1700" spc="-1" strike="noStrike">
                <a:solidFill>
                  <a:srgbClr val="7030a0"/>
                </a:solidFill>
                <a:latin typeface="Arial"/>
                <a:ea typeface="DejaVu Sans"/>
              </a:rPr>
              <a:t>Бурі водорості – джерело альгінатів </a:t>
            </a:r>
            <a:r>
              <a:rPr b="1" lang="ru-RU" sz="1700" spc="-1" strike="noStrike">
                <a:solidFill>
                  <a:srgbClr val="000000"/>
                </a:solidFill>
                <a:latin typeface="Arial"/>
                <a:ea typeface="DejaVu Sans"/>
              </a:rPr>
              <a:t>– солей альгінової кислоти, що використовуються для виготовлення таких матеріалів: </a:t>
            </a:r>
            <a:endParaRPr b="0" lang="ru-RU" sz="1700" spc="-1" strike="noStrike">
              <a:latin typeface="Arial"/>
            </a:endParaRPr>
          </a:p>
          <a:p>
            <a:pPr algn="just">
              <a:lnSpc>
                <a:spcPct val="100000"/>
              </a:lnSpc>
            </a:pPr>
            <a:r>
              <a:rPr b="1" lang="ru-RU" sz="1700" spc="-1" strike="noStrike">
                <a:solidFill>
                  <a:srgbClr val="000000"/>
                </a:solidFill>
                <a:latin typeface="Arial"/>
                <a:ea typeface="DejaVu Sans"/>
              </a:rPr>
              <a:t>− </a:t>
            </a:r>
            <a:r>
              <a:rPr b="1" lang="ru-RU" sz="1700" spc="-1" strike="noStrike">
                <a:solidFill>
                  <a:srgbClr val="000000"/>
                </a:solidFill>
                <a:latin typeface="Arial"/>
                <a:ea typeface="DejaVu Sans"/>
              </a:rPr>
              <a:t>якісних мастил для деталей машин; </a:t>
            </a:r>
            <a:endParaRPr b="0" lang="ru-RU" sz="1700" spc="-1" strike="noStrike">
              <a:latin typeface="Arial"/>
            </a:endParaRPr>
          </a:p>
          <a:p>
            <a:pPr algn="just">
              <a:lnSpc>
                <a:spcPct val="100000"/>
              </a:lnSpc>
            </a:pPr>
            <a:r>
              <a:rPr b="1" lang="ru-RU" sz="1700" spc="-1" strike="noStrike">
                <a:solidFill>
                  <a:srgbClr val="000000"/>
                </a:solidFill>
                <a:latin typeface="Arial"/>
                <a:ea typeface="DejaVu Sans"/>
              </a:rPr>
              <a:t>− </a:t>
            </a:r>
            <a:r>
              <a:rPr b="1" lang="ru-RU" sz="1700" spc="-1" strike="noStrike">
                <a:solidFill>
                  <a:srgbClr val="000000"/>
                </a:solidFill>
                <a:latin typeface="Arial"/>
                <a:ea typeface="DejaVu Sans"/>
              </a:rPr>
              <a:t>медичних препаратів; </a:t>
            </a:r>
            <a:endParaRPr b="0" lang="ru-RU" sz="1700" spc="-1" strike="noStrike">
              <a:latin typeface="Arial"/>
            </a:endParaRPr>
          </a:p>
          <a:p>
            <a:pPr algn="just">
              <a:lnSpc>
                <a:spcPct val="100000"/>
              </a:lnSpc>
            </a:pPr>
            <a:r>
              <a:rPr b="1" lang="ru-RU" sz="1700" spc="-1" strike="noStrike">
                <a:solidFill>
                  <a:srgbClr val="000000"/>
                </a:solidFill>
                <a:latin typeface="Arial"/>
                <a:ea typeface="DejaVu Sans"/>
              </a:rPr>
              <a:t>− </a:t>
            </a:r>
            <a:r>
              <a:rPr b="1" lang="ru-RU" sz="1700" spc="-1" strike="noStrike">
                <a:solidFill>
                  <a:srgbClr val="000000"/>
                </a:solidFill>
                <a:latin typeface="Arial"/>
                <a:ea typeface="DejaVu Sans"/>
              </a:rPr>
              <a:t>синтетичних волокон і пластика; </a:t>
            </a:r>
            <a:endParaRPr b="0" lang="ru-RU" sz="1700" spc="-1" strike="noStrike">
              <a:latin typeface="Arial"/>
            </a:endParaRPr>
          </a:p>
          <a:p>
            <a:pPr algn="just">
              <a:lnSpc>
                <a:spcPct val="100000"/>
              </a:lnSpc>
            </a:pPr>
            <a:r>
              <a:rPr b="1" lang="ru-RU" sz="1700" spc="-1" strike="noStrike">
                <a:solidFill>
                  <a:srgbClr val="000000"/>
                </a:solidFill>
                <a:latin typeface="Arial"/>
                <a:ea typeface="DejaVu Sans"/>
              </a:rPr>
              <a:t>− </a:t>
            </a:r>
            <a:r>
              <a:rPr b="1" lang="ru-RU" sz="1700" spc="-1" strike="noStrike">
                <a:solidFill>
                  <a:srgbClr val="000000"/>
                </a:solidFill>
                <a:latin typeface="Arial"/>
                <a:ea typeface="DejaVu Sans"/>
              </a:rPr>
              <a:t>стійких лакофарбових покриттів; </a:t>
            </a:r>
            <a:endParaRPr b="0" lang="ru-RU" sz="1700" spc="-1" strike="noStrike">
              <a:latin typeface="Arial"/>
            </a:endParaRPr>
          </a:p>
          <a:p>
            <a:pPr algn="just">
              <a:lnSpc>
                <a:spcPct val="100000"/>
              </a:lnSpc>
            </a:pPr>
            <a:r>
              <a:rPr b="1" lang="ru-RU" sz="1700" spc="-1" strike="noStrike">
                <a:solidFill>
                  <a:srgbClr val="000000"/>
                </a:solidFill>
                <a:latin typeface="Arial"/>
                <a:ea typeface="DejaVu Sans"/>
              </a:rPr>
              <a:t>− </a:t>
            </a:r>
            <a:r>
              <a:rPr b="1" lang="ru-RU" sz="1700" spc="-1" strike="noStrike">
                <a:solidFill>
                  <a:srgbClr val="000000"/>
                </a:solidFill>
                <a:latin typeface="Arial"/>
                <a:ea typeface="DejaVu Sans"/>
              </a:rPr>
              <a:t>шовку; </a:t>
            </a:r>
            <a:endParaRPr b="0" lang="ru-RU" sz="1700" spc="-1" strike="noStrike">
              <a:latin typeface="Arial"/>
            </a:endParaRPr>
          </a:p>
          <a:p>
            <a:pPr algn="just">
              <a:lnSpc>
                <a:spcPct val="100000"/>
              </a:lnSpc>
            </a:pPr>
            <a:r>
              <a:rPr b="1" lang="ru-RU" sz="1700" spc="-1" strike="noStrike">
                <a:solidFill>
                  <a:srgbClr val="000000"/>
                </a:solidFill>
                <a:latin typeface="Arial"/>
                <a:ea typeface="DejaVu Sans"/>
              </a:rPr>
              <a:t>− </a:t>
            </a:r>
            <a:r>
              <a:rPr b="1" lang="ru-RU" sz="1700" spc="-1" strike="noStrike">
                <a:solidFill>
                  <a:srgbClr val="000000"/>
                </a:solidFill>
                <a:latin typeface="Arial"/>
                <a:ea typeface="DejaVu Sans"/>
              </a:rPr>
              <a:t>клейких речовин, будівельних матеріалів; </a:t>
            </a:r>
            <a:endParaRPr b="0" lang="ru-RU" sz="1700" spc="-1" strike="noStrike">
              <a:latin typeface="Arial"/>
            </a:endParaRPr>
          </a:p>
          <a:p>
            <a:pPr algn="just">
              <a:lnSpc>
                <a:spcPct val="100000"/>
              </a:lnSpc>
            </a:pPr>
            <a:r>
              <a:rPr b="1" lang="ru-RU" sz="1700" spc="-1" strike="noStrike">
                <a:solidFill>
                  <a:srgbClr val="000000"/>
                </a:solidFill>
                <a:latin typeface="Arial"/>
                <a:ea typeface="DejaVu Sans"/>
              </a:rPr>
              <a:t>− </a:t>
            </a:r>
            <a:r>
              <a:rPr b="1" lang="ru-RU" sz="1700" spc="-1" strike="noStrike">
                <a:solidFill>
                  <a:srgbClr val="000000"/>
                </a:solidFill>
                <a:latin typeface="Arial"/>
                <a:ea typeface="DejaVu Sans"/>
              </a:rPr>
              <a:t>харчових продуктів (фруктових соків, морозива). </a:t>
            </a:r>
            <a:endParaRPr b="0" lang="ru-RU" sz="17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5" name="Рисунок 102" descr=""/>
          <p:cNvPicPr/>
          <p:nvPr/>
        </p:nvPicPr>
        <p:blipFill>
          <a:blip r:embed="rId1"/>
          <a:stretch/>
        </p:blipFill>
        <p:spPr>
          <a:xfrm>
            <a:off x="504000" y="205920"/>
            <a:ext cx="3671640" cy="2239200"/>
          </a:xfrm>
          <a:prstGeom prst="rect">
            <a:avLst/>
          </a:prstGeom>
          <a:ln>
            <a:noFill/>
          </a:ln>
        </p:spPr>
      </p:pic>
      <p:sp>
        <p:nvSpPr>
          <p:cNvPr id="106" name="CustomShape 1"/>
          <p:cNvSpPr/>
          <p:nvPr/>
        </p:nvSpPr>
        <p:spPr>
          <a:xfrm>
            <a:off x="1148760" y="2376000"/>
            <a:ext cx="2808360" cy="3488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1700" spc="-1" strike="noStrike">
                <a:solidFill>
                  <a:srgbClr val="000000"/>
                </a:solidFill>
                <a:latin typeface="Arial"/>
                <a:ea typeface="DejaVu Sans"/>
              </a:rPr>
              <a:t>Penicillum</a:t>
            </a:r>
            <a:endParaRPr b="0" lang="ru-RU" sz="1700" spc="-1" strike="noStrike">
              <a:latin typeface="Arial"/>
            </a:endParaRPr>
          </a:p>
        </p:txBody>
      </p:sp>
      <p:sp>
        <p:nvSpPr>
          <p:cNvPr id="107" name="CustomShape 2"/>
          <p:cNvSpPr/>
          <p:nvPr/>
        </p:nvSpPr>
        <p:spPr>
          <a:xfrm>
            <a:off x="6624000" y="2746440"/>
            <a:ext cx="1827360" cy="3492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1700" spc="-1" strike="noStrike">
                <a:solidFill>
                  <a:srgbClr val="000000"/>
                </a:solidFill>
                <a:latin typeface="Arial"/>
                <a:ea typeface="DejaVu Sans"/>
              </a:rPr>
              <a:t>Streptomyces</a:t>
            </a:r>
            <a:endParaRPr b="0" lang="ru-RU" sz="1700" spc="-1" strike="noStrike">
              <a:latin typeface="Arial"/>
            </a:endParaRPr>
          </a:p>
        </p:txBody>
      </p:sp>
      <p:pic>
        <p:nvPicPr>
          <p:cNvPr id="108" name="Рисунок 105" descr=""/>
          <p:cNvPicPr/>
          <p:nvPr/>
        </p:nvPicPr>
        <p:blipFill>
          <a:blip r:embed="rId2"/>
          <a:stretch/>
        </p:blipFill>
        <p:spPr>
          <a:xfrm>
            <a:off x="5328000" y="219240"/>
            <a:ext cx="3167640" cy="2369880"/>
          </a:xfrm>
          <a:prstGeom prst="rect">
            <a:avLst/>
          </a:prstGeom>
          <a:ln>
            <a:noFill/>
          </a:ln>
        </p:spPr>
      </p:pic>
      <p:pic>
        <p:nvPicPr>
          <p:cNvPr id="109" name="Рисунок 106" descr=""/>
          <p:cNvPicPr/>
          <p:nvPr/>
        </p:nvPicPr>
        <p:blipFill>
          <a:blip r:embed="rId3"/>
          <a:stretch/>
        </p:blipFill>
        <p:spPr>
          <a:xfrm>
            <a:off x="288000" y="3003480"/>
            <a:ext cx="3959640" cy="3332160"/>
          </a:xfrm>
          <a:prstGeom prst="rect">
            <a:avLst/>
          </a:prstGeom>
          <a:ln>
            <a:noFill/>
          </a:ln>
        </p:spPr>
      </p:pic>
      <p:sp>
        <p:nvSpPr>
          <p:cNvPr id="110" name="CustomShape 3"/>
          <p:cNvSpPr/>
          <p:nvPr/>
        </p:nvSpPr>
        <p:spPr>
          <a:xfrm>
            <a:off x="1748160" y="6480000"/>
            <a:ext cx="177696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1800" spc="-1" strike="noStrike">
                <a:solidFill>
                  <a:srgbClr val="000000"/>
                </a:solidFill>
                <a:latin typeface="Arial"/>
                <a:ea typeface="DejaVu Sans"/>
              </a:rPr>
              <a:t>Fusarium</a:t>
            </a:r>
            <a:endParaRPr b="0" lang="ru-RU" sz="1800" spc="-1" strike="noStrike">
              <a:latin typeface="Arial"/>
            </a:endParaRPr>
          </a:p>
        </p:txBody>
      </p:sp>
      <p:sp>
        <p:nvSpPr>
          <p:cNvPr id="111" name="CustomShape 4"/>
          <p:cNvSpPr/>
          <p:nvPr/>
        </p:nvSpPr>
        <p:spPr>
          <a:xfrm>
            <a:off x="5618520" y="6346440"/>
            <a:ext cx="3309120" cy="3492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1700" spc="-1" strike="noStrike">
                <a:solidFill>
                  <a:srgbClr val="000000"/>
                </a:solidFill>
                <a:latin typeface="Arial"/>
                <a:ea typeface="DejaVu Sans"/>
              </a:rPr>
              <a:t>Aspergillus oryzae</a:t>
            </a:r>
            <a:endParaRPr b="0" lang="ru-RU" sz="1700" spc="-1" strike="noStrike">
              <a:latin typeface="Arial"/>
            </a:endParaRPr>
          </a:p>
        </p:txBody>
      </p:sp>
      <p:pic>
        <p:nvPicPr>
          <p:cNvPr id="112" name="Рисунок 109" descr=""/>
          <p:cNvPicPr/>
          <p:nvPr/>
        </p:nvPicPr>
        <p:blipFill>
          <a:blip r:embed="rId4"/>
          <a:stretch/>
        </p:blipFill>
        <p:spPr>
          <a:xfrm>
            <a:off x="6264000" y="4620960"/>
            <a:ext cx="2594160" cy="1725120"/>
          </a:xfrm>
          <a:prstGeom prst="rect">
            <a:avLst/>
          </a:prstGeom>
          <a:ln>
            <a:noFill/>
          </a:ln>
        </p:spPr>
      </p:pic>
      <p:pic>
        <p:nvPicPr>
          <p:cNvPr id="113" name="Рисунок 110" descr=""/>
          <p:cNvPicPr/>
          <p:nvPr/>
        </p:nvPicPr>
        <p:blipFill>
          <a:blip r:embed="rId5"/>
          <a:stretch/>
        </p:blipFill>
        <p:spPr>
          <a:xfrm>
            <a:off x="4466520" y="3168000"/>
            <a:ext cx="2445120" cy="1759680"/>
          </a:xfrm>
          <a:prstGeom prst="rect">
            <a:avLst/>
          </a:prstGeom>
          <a:ln>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CustomShape 1"/>
          <p:cNvSpPr/>
          <p:nvPr/>
        </p:nvSpPr>
        <p:spPr>
          <a:xfrm>
            <a:off x="1368000" y="2890440"/>
            <a:ext cx="2511720" cy="3492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1700" spc="-1" strike="noStrike">
                <a:solidFill>
                  <a:srgbClr val="000000"/>
                </a:solidFill>
                <a:latin typeface="Arial"/>
                <a:ea typeface="DejaVu Sans"/>
              </a:rPr>
              <a:t>Acetobacter</a:t>
            </a:r>
            <a:endParaRPr b="0" lang="ru-RU" sz="1700" spc="-1" strike="noStrike">
              <a:latin typeface="Arial"/>
            </a:endParaRPr>
          </a:p>
        </p:txBody>
      </p:sp>
      <p:pic>
        <p:nvPicPr>
          <p:cNvPr id="115" name="Рисунок 112" descr=""/>
          <p:cNvPicPr/>
          <p:nvPr/>
        </p:nvPicPr>
        <p:blipFill>
          <a:blip r:embed="rId1"/>
          <a:stretch/>
        </p:blipFill>
        <p:spPr>
          <a:xfrm>
            <a:off x="338400" y="288000"/>
            <a:ext cx="4485240" cy="2619000"/>
          </a:xfrm>
          <a:prstGeom prst="rect">
            <a:avLst/>
          </a:prstGeom>
          <a:ln>
            <a:noFill/>
          </a:ln>
        </p:spPr>
      </p:pic>
      <p:sp>
        <p:nvSpPr>
          <p:cNvPr id="116" name="CustomShape 2"/>
          <p:cNvSpPr/>
          <p:nvPr/>
        </p:nvSpPr>
        <p:spPr>
          <a:xfrm>
            <a:off x="6336000" y="2808000"/>
            <a:ext cx="2015640" cy="3492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1700" spc="-1" strike="noStrike">
                <a:solidFill>
                  <a:srgbClr val="000000"/>
                </a:solidFill>
                <a:latin typeface="Arial"/>
                <a:ea typeface="DejaVu Sans"/>
              </a:rPr>
              <a:t>Lactobacillus</a:t>
            </a:r>
            <a:endParaRPr b="0" lang="ru-RU" sz="1700" spc="-1" strike="noStrike">
              <a:latin typeface="Arial"/>
            </a:endParaRPr>
          </a:p>
        </p:txBody>
      </p:sp>
      <p:pic>
        <p:nvPicPr>
          <p:cNvPr id="117" name="Рисунок 114" descr=""/>
          <p:cNvPicPr/>
          <p:nvPr/>
        </p:nvPicPr>
        <p:blipFill>
          <a:blip r:embed="rId2"/>
          <a:srcRect l="3038" t="24034" r="3132" b="5486"/>
          <a:stretch/>
        </p:blipFill>
        <p:spPr>
          <a:xfrm>
            <a:off x="4968000" y="216000"/>
            <a:ext cx="3719880" cy="2589120"/>
          </a:xfrm>
          <a:prstGeom prst="rect">
            <a:avLst/>
          </a:prstGeom>
          <a:ln>
            <a:noFill/>
          </a:ln>
        </p:spPr>
      </p:pic>
      <p:sp>
        <p:nvSpPr>
          <p:cNvPr id="118" name="CustomShape 3"/>
          <p:cNvSpPr/>
          <p:nvPr/>
        </p:nvSpPr>
        <p:spPr>
          <a:xfrm>
            <a:off x="536400" y="6045480"/>
            <a:ext cx="1974960" cy="3492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1700" spc="-1" strike="noStrike">
                <a:solidFill>
                  <a:srgbClr val="000000"/>
                </a:solidFill>
                <a:latin typeface="Arial"/>
                <a:ea typeface="DejaVu Sans"/>
              </a:rPr>
              <a:t>Methylomonas</a:t>
            </a:r>
            <a:endParaRPr b="0" lang="ru-RU" sz="1700" spc="-1" strike="noStrike">
              <a:latin typeface="Arial"/>
            </a:endParaRPr>
          </a:p>
        </p:txBody>
      </p:sp>
      <p:pic>
        <p:nvPicPr>
          <p:cNvPr id="119" name="Рисунок 116" descr=""/>
          <p:cNvPicPr/>
          <p:nvPr/>
        </p:nvPicPr>
        <p:blipFill>
          <a:blip r:embed="rId3"/>
          <a:stretch/>
        </p:blipFill>
        <p:spPr>
          <a:xfrm>
            <a:off x="0" y="3312000"/>
            <a:ext cx="2511360" cy="2733120"/>
          </a:xfrm>
          <a:prstGeom prst="rect">
            <a:avLst/>
          </a:prstGeom>
          <a:ln>
            <a:noFill/>
          </a:ln>
        </p:spPr>
      </p:pic>
      <p:sp>
        <p:nvSpPr>
          <p:cNvPr id="120" name="CustomShape 4"/>
          <p:cNvSpPr/>
          <p:nvPr/>
        </p:nvSpPr>
        <p:spPr>
          <a:xfrm>
            <a:off x="3946320" y="5760000"/>
            <a:ext cx="1669320" cy="3492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1700" spc="-1" strike="noStrike">
                <a:solidFill>
                  <a:srgbClr val="000000"/>
                </a:solidFill>
                <a:latin typeface="Arial"/>
                <a:ea typeface="DejaVu Sans"/>
              </a:rPr>
              <a:t>Clostridium</a:t>
            </a:r>
            <a:endParaRPr b="0" lang="ru-RU" sz="1700" spc="-1" strike="noStrike">
              <a:latin typeface="Arial"/>
            </a:endParaRPr>
          </a:p>
        </p:txBody>
      </p:sp>
      <p:pic>
        <p:nvPicPr>
          <p:cNvPr id="121" name="Рисунок 118" descr=""/>
          <p:cNvPicPr/>
          <p:nvPr/>
        </p:nvPicPr>
        <p:blipFill>
          <a:blip r:embed="rId4"/>
          <a:stretch/>
        </p:blipFill>
        <p:spPr>
          <a:xfrm>
            <a:off x="2640240" y="3600000"/>
            <a:ext cx="3767400" cy="2013120"/>
          </a:xfrm>
          <a:prstGeom prst="rect">
            <a:avLst/>
          </a:prstGeom>
          <a:ln>
            <a:noFill/>
          </a:ln>
        </p:spPr>
      </p:pic>
      <p:sp>
        <p:nvSpPr>
          <p:cNvPr id="122" name="CustomShape 5"/>
          <p:cNvSpPr/>
          <p:nvPr/>
        </p:nvSpPr>
        <p:spPr>
          <a:xfrm>
            <a:off x="6626520" y="6261480"/>
            <a:ext cx="2085120" cy="3492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i="1" lang="ru-RU" sz="1700" spc="-1" strike="noStrike">
                <a:solidFill>
                  <a:srgbClr val="7030a0"/>
                </a:solidFill>
                <a:latin typeface="Arial"/>
                <a:ea typeface="DejaVu Sans"/>
              </a:rPr>
              <a:t>Бурі водорості</a:t>
            </a:r>
            <a:endParaRPr b="0" lang="ru-RU" sz="1700" spc="-1" strike="noStrike">
              <a:latin typeface="Arial"/>
            </a:endParaRPr>
          </a:p>
        </p:txBody>
      </p:sp>
      <p:pic>
        <p:nvPicPr>
          <p:cNvPr id="123" name="Рисунок 120" descr=""/>
          <p:cNvPicPr/>
          <p:nvPr/>
        </p:nvPicPr>
        <p:blipFill>
          <a:blip r:embed="rId5"/>
          <a:stretch/>
        </p:blipFill>
        <p:spPr>
          <a:xfrm>
            <a:off x="6552000" y="3312000"/>
            <a:ext cx="2453760" cy="2877120"/>
          </a:xfrm>
          <a:prstGeom prst="rect">
            <a:avLst/>
          </a:prstGeom>
          <a:ln>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CustomShape 1"/>
          <p:cNvSpPr/>
          <p:nvPr/>
        </p:nvSpPr>
        <p:spPr>
          <a:xfrm>
            <a:off x="214200" y="1010880"/>
            <a:ext cx="8569440" cy="5119560"/>
          </a:xfrm>
          <a:prstGeom prst="rect">
            <a:avLst/>
          </a:prstGeom>
          <a:noFill/>
          <a:ln w="9360">
            <a:noFill/>
          </a:ln>
        </p:spPr>
        <p:style>
          <a:lnRef idx="0"/>
          <a:fillRef idx="0"/>
          <a:effectRef idx="0"/>
          <a:fontRef idx="minor"/>
        </p:style>
        <p:txBody>
          <a:bodyPr lIns="90000" rIns="90000" tIns="45000" bIns="45000" anchor="ctr">
            <a:spAutoFit/>
          </a:bodyPr>
          <a:p>
            <a:pPr algn="just">
              <a:lnSpc>
                <a:spcPct val="100000"/>
              </a:lnSpc>
            </a:pPr>
            <a:r>
              <a:rPr b="1" i="1" lang="ru-RU" sz="3200" spc="-1" strike="noStrike">
                <a:solidFill>
                  <a:srgbClr val="ff0000"/>
                </a:solidFill>
                <a:latin typeface="Calibri"/>
                <a:ea typeface="TimesNewRoman"/>
              </a:rPr>
              <a:t>Біотехнологія</a:t>
            </a:r>
            <a:r>
              <a:rPr b="1" lang="ru-RU" sz="2400" spc="-1" strike="noStrike">
                <a:solidFill>
                  <a:srgbClr val="000000"/>
                </a:solidFill>
                <a:latin typeface="Calibri"/>
                <a:ea typeface="TimesNewRoman"/>
              </a:rPr>
              <a:t> </a:t>
            </a:r>
            <a:r>
              <a:rPr b="1" lang="ru-RU" sz="2200" spc="-1" strike="noStrike">
                <a:solidFill>
                  <a:srgbClr val="000000"/>
                </a:solidFill>
                <a:latin typeface="Calibri"/>
                <a:ea typeface="TimesNewRoman"/>
              </a:rPr>
              <a:t>– </a:t>
            </a:r>
            <a:r>
              <a:rPr b="1" i="1" lang="ru-RU" sz="2200" spc="-1" strike="noStrike">
                <a:solidFill>
                  <a:srgbClr val="000000"/>
                </a:solidFill>
                <a:latin typeface="Calibri"/>
                <a:ea typeface="TimesNewRoman"/>
              </a:rPr>
              <a:t>комплексна наука, яка характеризується складними міждисциплінарними зв’язками з такими науками як: мікробіологія, генетика, біохімія, хімія, основи отримання харчових продуктів, технологія харчової промисловості, механічна технологія, хімічна технологія, біохімічна технологія, електроніка та інші</a:t>
            </a:r>
            <a:r>
              <a:rPr b="1" lang="ru-RU" sz="2200" spc="-1" strike="noStrike">
                <a:solidFill>
                  <a:srgbClr val="000000"/>
                </a:solidFill>
                <a:latin typeface="Calibri"/>
                <a:ea typeface="TimesNewRoman"/>
              </a:rPr>
              <a:t>.</a:t>
            </a:r>
            <a:endParaRPr b="0" lang="ru-RU" sz="2200" spc="-1" strike="noStrike">
              <a:latin typeface="Arial"/>
            </a:endParaRPr>
          </a:p>
          <a:p>
            <a:pPr algn="ctr">
              <a:lnSpc>
                <a:spcPct val="100000"/>
              </a:lnSpc>
            </a:pPr>
            <a:r>
              <a:rPr b="1" i="1" lang="ru-RU" sz="2400" spc="-1" strike="noStrike">
                <a:solidFill>
                  <a:srgbClr val="7030a0"/>
                </a:solidFill>
                <a:latin typeface="Calibri"/>
                <a:ea typeface="TimesNewRoman"/>
              </a:rPr>
              <a:t>Важливе значення, останнім часом у розвитку біотехнології набули нові результати отримані в генній інженерії:</a:t>
            </a:r>
            <a:endParaRPr b="0" lang="ru-RU" sz="2400" spc="-1" strike="noStrike">
              <a:latin typeface="Arial"/>
            </a:endParaRPr>
          </a:p>
          <a:p>
            <a:pPr marL="216000" indent="-213480" algn="just">
              <a:lnSpc>
                <a:spcPct val="100000"/>
              </a:lnSpc>
              <a:buClr>
                <a:srgbClr val="00b050"/>
              </a:buClr>
              <a:buFont typeface="Wingdings" charset="2"/>
              <a:buChar char=""/>
            </a:pPr>
            <a:r>
              <a:rPr b="1" i="1" lang="ru-RU" sz="2000" spc="-1" strike="noStrike">
                <a:solidFill>
                  <a:srgbClr val="00b050"/>
                </a:solidFill>
                <a:latin typeface="Calibri"/>
                <a:ea typeface="TimesNewRoman"/>
              </a:rPr>
              <a:t> </a:t>
            </a:r>
            <a:r>
              <a:rPr b="1" i="1" lang="ru-RU" sz="2000" spc="-1" strike="noStrike">
                <a:solidFill>
                  <a:srgbClr val="00b050"/>
                </a:solidFill>
                <a:latin typeface="Calibri"/>
                <a:ea typeface="TimesNewRoman"/>
              </a:rPr>
              <a:t>технологія здобуття рекомбінантних ДНК</a:t>
            </a:r>
            <a:r>
              <a:rPr b="1" lang="ru-RU" sz="2000" spc="-1" strike="noStrike">
                <a:solidFill>
                  <a:srgbClr val="000000"/>
                </a:solidFill>
                <a:latin typeface="Calibri"/>
                <a:ea typeface="TimesNewRoman"/>
              </a:rPr>
              <a:t>, </a:t>
            </a:r>
            <a:endParaRPr b="0" lang="ru-RU" sz="2000" spc="-1" strike="noStrike">
              <a:latin typeface="Arial"/>
            </a:endParaRPr>
          </a:p>
          <a:p>
            <a:pPr marL="216000" indent="-213480" algn="just">
              <a:lnSpc>
                <a:spcPct val="100000"/>
              </a:lnSpc>
              <a:buClr>
                <a:srgbClr val="00b050"/>
              </a:buClr>
              <a:buFont typeface="Wingdings" charset="2"/>
              <a:buChar char=""/>
            </a:pPr>
            <a:r>
              <a:rPr b="1" i="1" lang="ru-RU" sz="2000" spc="-1" strike="noStrike">
                <a:solidFill>
                  <a:srgbClr val="00b050"/>
                </a:solidFill>
                <a:latin typeface="Calibri"/>
                <a:ea typeface="TimesNewRoman"/>
              </a:rPr>
              <a:t>трансгенні організми</a:t>
            </a:r>
            <a:r>
              <a:rPr b="1" lang="ru-RU" sz="2000" spc="-1" strike="noStrike">
                <a:solidFill>
                  <a:srgbClr val="000000"/>
                </a:solidFill>
                <a:latin typeface="Calibri"/>
                <a:ea typeface="TimesNewRoman"/>
              </a:rPr>
              <a:t>, </a:t>
            </a:r>
            <a:endParaRPr b="0" lang="ru-RU" sz="2000" spc="-1" strike="noStrike">
              <a:latin typeface="Arial"/>
            </a:endParaRPr>
          </a:p>
          <a:p>
            <a:pPr marL="216000" indent="-213480" algn="just">
              <a:lnSpc>
                <a:spcPct val="100000"/>
              </a:lnSpc>
              <a:buClr>
                <a:srgbClr val="00b050"/>
              </a:buClr>
              <a:buFont typeface="Wingdings" charset="2"/>
              <a:buChar char=""/>
            </a:pPr>
            <a:r>
              <a:rPr b="1" i="1" lang="ru-RU" sz="2000" spc="-1" strike="noStrike">
                <a:solidFill>
                  <a:srgbClr val="00b050"/>
                </a:solidFill>
                <a:latin typeface="Calibri"/>
                <a:ea typeface="TimesNewRoman"/>
              </a:rPr>
              <a:t>біокаталіз ферментів </a:t>
            </a:r>
            <a:r>
              <a:rPr b="1" lang="ru-RU" sz="2000" spc="-1" strike="noStrike">
                <a:solidFill>
                  <a:srgbClr val="000000"/>
                </a:solidFill>
                <a:latin typeface="Calibri"/>
                <a:ea typeface="TimesNewRoman"/>
              </a:rPr>
              <a:t>(їх виділення, іммобілізація, стабілізація), </a:t>
            </a:r>
            <a:endParaRPr b="0" lang="ru-RU" sz="2000" spc="-1" strike="noStrike">
              <a:latin typeface="Arial"/>
            </a:endParaRPr>
          </a:p>
          <a:p>
            <a:pPr marL="216000" indent="-213480" algn="just">
              <a:lnSpc>
                <a:spcPct val="100000"/>
              </a:lnSpc>
              <a:buClr>
                <a:srgbClr val="00b050"/>
              </a:buClr>
              <a:buFont typeface="Wingdings" charset="2"/>
              <a:buChar char=""/>
            </a:pPr>
            <a:r>
              <a:rPr b="1" i="1" lang="ru-RU" sz="2000" spc="-1" strike="noStrike">
                <a:solidFill>
                  <a:srgbClr val="00b050"/>
                </a:solidFill>
                <a:latin typeface="Calibri"/>
                <a:ea typeface="TimesNewRoman"/>
              </a:rPr>
              <a:t>іммобілізація цілих клітин мікроорганізмів та макроорганізмів </a:t>
            </a:r>
            <a:r>
              <a:rPr b="1" lang="ru-RU" sz="2000" spc="-1" strike="noStrike">
                <a:solidFill>
                  <a:srgbClr val="000000"/>
                </a:solidFill>
                <a:latin typeface="Calibri"/>
                <a:ea typeface="TimesNewRoman"/>
              </a:rPr>
              <a:t>(їх виділення, іммобілізація, стабілізація),</a:t>
            </a:r>
            <a:endParaRPr b="0" lang="ru-RU" sz="2000" spc="-1" strike="noStrike">
              <a:latin typeface="Arial"/>
            </a:endParaRPr>
          </a:p>
          <a:p>
            <a:pPr marL="216000" indent="-213480" algn="just">
              <a:lnSpc>
                <a:spcPct val="100000"/>
              </a:lnSpc>
              <a:buClr>
                <a:srgbClr val="00b050"/>
              </a:buClr>
              <a:buFont typeface="Wingdings" charset="2"/>
              <a:buChar char=""/>
            </a:pPr>
            <a:r>
              <a:rPr b="1" i="1" lang="ru-RU" sz="2000" spc="-1" strike="noStrike">
                <a:solidFill>
                  <a:srgbClr val="00b050"/>
                </a:solidFill>
                <a:latin typeface="Calibri"/>
                <a:ea typeface="TimesNewRoman"/>
              </a:rPr>
              <a:t>технологія ферментації </a:t>
            </a:r>
            <a:r>
              <a:rPr b="1" lang="ru-RU" sz="2000" spc="-1" strike="noStrike">
                <a:solidFill>
                  <a:srgbClr val="000000"/>
                </a:solidFill>
                <a:latin typeface="Calibri"/>
                <a:ea typeface="TimesNewRoman"/>
              </a:rPr>
              <a:t>(виробництво, переробка відходів),</a:t>
            </a:r>
            <a:endParaRPr b="0" lang="ru-RU" sz="2000" spc="-1" strike="noStrike">
              <a:latin typeface="Arial"/>
            </a:endParaRPr>
          </a:p>
          <a:p>
            <a:pPr marL="216000" indent="-213480" algn="just">
              <a:lnSpc>
                <a:spcPct val="100000"/>
              </a:lnSpc>
              <a:buClr>
                <a:srgbClr val="000000"/>
              </a:buClr>
              <a:buFont typeface="Wingdings" charset="2"/>
              <a:buChar char=""/>
            </a:pPr>
            <a:r>
              <a:rPr b="1" lang="ru-RU" sz="2000" spc="-1" strike="noStrike">
                <a:solidFill>
                  <a:srgbClr val="000000"/>
                </a:solidFill>
                <a:latin typeface="Calibri"/>
                <a:ea typeface="TimesNewRoman"/>
              </a:rPr>
              <a:t> </a:t>
            </a:r>
            <a:r>
              <a:rPr b="1" i="1" lang="ru-RU" sz="2000" spc="-1" strike="noStrike">
                <a:solidFill>
                  <a:srgbClr val="00b050"/>
                </a:solidFill>
                <a:latin typeface="Calibri"/>
                <a:ea typeface="TimesNewRoman"/>
              </a:rPr>
              <a:t>біоелектроніка</a:t>
            </a:r>
            <a:r>
              <a:rPr b="1" lang="ru-RU" sz="2000" spc="-1" strike="noStrike">
                <a:solidFill>
                  <a:srgbClr val="000000"/>
                </a:solidFill>
                <a:latin typeface="Calibri"/>
                <a:ea typeface="TimesNewRoman"/>
              </a:rPr>
              <a:t>.</a:t>
            </a:r>
            <a:endParaRPr b="0" lang="ru-RU" sz="2000" spc="-1" strike="noStrike">
              <a:latin typeface="Arial"/>
            </a:endParaRPr>
          </a:p>
        </p:txBody>
      </p:sp>
      <p:sp>
        <p:nvSpPr>
          <p:cNvPr id="125" name="CustomShape 2"/>
          <p:cNvSpPr/>
          <p:nvPr/>
        </p:nvSpPr>
        <p:spPr>
          <a:xfrm>
            <a:off x="144000" y="432000"/>
            <a:ext cx="8592120" cy="577080"/>
          </a:xfrm>
          <a:prstGeom prst="rect">
            <a:avLst/>
          </a:prstGeom>
          <a:noFill/>
          <a:ln>
            <a:noFill/>
          </a:ln>
        </p:spPr>
        <p:style>
          <a:lnRef idx="0"/>
          <a:fillRef idx="0"/>
          <a:effectRef idx="0"/>
          <a:fontRef idx="minor"/>
        </p:style>
        <p:txBody>
          <a:bodyPr lIns="90000" rIns="90000" tIns="45000" bIns="45000">
            <a:spAutoFit/>
          </a:bodyPr>
          <a:p>
            <a:pPr marL="457200" indent="-453960" algn="ctr">
              <a:lnSpc>
                <a:spcPct val="100000"/>
              </a:lnSpc>
              <a:buClr>
                <a:srgbClr val="ff0000"/>
              </a:buClr>
              <a:buFont typeface="Wingdings" charset="2"/>
              <a:buChar char=""/>
            </a:pPr>
            <a:r>
              <a:rPr b="1" lang="ru-RU" sz="2800" spc="-1" strike="noStrike">
                <a:solidFill>
                  <a:srgbClr val="ff0000"/>
                </a:solidFill>
                <a:latin typeface="Arial"/>
                <a:ea typeface="DejaVu Sans"/>
              </a:rPr>
              <a:t>Зв'язок біотехнології з іншими науками</a:t>
            </a:r>
            <a:r>
              <a:rPr b="1" lang="ru-RU" sz="3200" spc="-1" strike="noStrike">
                <a:solidFill>
                  <a:srgbClr val="ff0000"/>
                </a:solidFill>
                <a:latin typeface="Arial"/>
                <a:ea typeface="DejaVu Sans"/>
              </a:rPr>
              <a:t>. </a:t>
            </a:r>
            <a:endParaRPr b="0" lang="ru-RU" sz="32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6" name="Picture 2" descr=""/>
          <p:cNvPicPr/>
          <p:nvPr/>
        </p:nvPicPr>
        <p:blipFill>
          <a:blip r:embed="rId1"/>
          <a:stretch/>
        </p:blipFill>
        <p:spPr>
          <a:xfrm>
            <a:off x="1224000" y="504000"/>
            <a:ext cx="6119640" cy="5804280"/>
          </a:xfrm>
          <a:prstGeom prst="rect">
            <a:avLst/>
          </a:prstGeom>
          <a:ln>
            <a:noFill/>
          </a:ln>
        </p:spPr>
      </p:pic>
      <p:sp>
        <p:nvSpPr>
          <p:cNvPr id="127" name="CustomShape 1"/>
          <p:cNvSpPr/>
          <p:nvPr/>
        </p:nvSpPr>
        <p:spPr>
          <a:xfrm>
            <a:off x="1043640" y="6264000"/>
            <a:ext cx="7740000" cy="3643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1800" spc="-1" strike="noStrike">
                <a:solidFill>
                  <a:srgbClr val="ff0000"/>
                </a:solidFill>
                <a:latin typeface="Arial"/>
                <a:ea typeface="DejaVu Sans"/>
              </a:rPr>
              <a:t>Зв'язок біотехнології з іншими науками (за В.І. Кефелі, 1989)</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8" name="Picture 2" descr=""/>
          <p:cNvPicPr/>
          <p:nvPr/>
        </p:nvPicPr>
        <p:blipFill>
          <a:blip r:embed="rId1"/>
          <a:srcRect l="39572" t="25812" r="11850" b="25423"/>
          <a:stretch/>
        </p:blipFill>
        <p:spPr>
          <a:xfrm>
            <a:off x="144000" y="720000"/>
            <a:ext cx="8884800" cy="4895640"/>
          </a:xfrm>
          <a:prstGeom prst="rect">
            <a:avLst/>
          </a:prstGeom>
          <a:ln w="936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CustomShape 1"/>
          <p:cNvSpPr/>
          <p:nvPr/>
        </p:nvSpPr>
        <p:spPr>
          <a:xfrm>
            <a:off x="214200" y="357120"/>
            <a:ext cx="8712360" cy="59439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000" spc="-1" strike="noStrike">
                <a:solidFill>
                  <a:srgbClr val="000000"/>
                </a:solidFill>
                <a:latin typeface="Arial"/>
                <a:ea typeface="DejaVu Sans"/>
              </a:rPr>
              <a:t>Згідно з визначенням </a:t>
            </a:r>
            <a:r>
              <a:rPr b="1" lang="ru-RU" sz="2000" spc="-1" strike="noStrike">
                <a:solidFill>
                  <a:srgbClr val="0070c0"/>
                </a:solidFill>
                <a:latin typeface="Arial"/>
                <a:ea typeface="DejaVu Sans"/>
              </a:rPr>
              <a:t>Європейської біотехнологічної федерації</a:t>
            </a:r>
            <a:r>
              <a:rPr b="1" lang="ru-RU" sz="2000" spc="-1" strike="noStrike">
                <a:solidFill>
                  <a:srgbClr val="000000"/>
                </a:solidFill>
                <a:latin typeface="Arial"/>
                <a:ea typeface="DejaVu Sans"/>
              </a:rPr>
              <a:t>, біотехнологія передбачає </a:t>
            </a:r>
            <a:r>
              <a:rPr b="1" i="1" lang="ru-RU" sz="2000" spc="-1" strike="noStrike">
                <a:solidFill>
                  <a:srgbClr val="7030a0"/>
                </a:solidFill>
                <a:latin typeface="Arial"/>
                <a:ea typeface="DejaVu Sans"/>
              </a:rPr>
              <a:t>«одночасне використання біохімії, мікробіології та хімічної технології для промислового застосування корисних властивостей мікроорганізмів і культур тканин».</a:t>
            </a:r>
            <a:r>
              <a:rPr b="1" lang="ru-RU" sz="2000" spc="-1" strike="noStrike">
                <a:solidFill>
                  <a:srgbClr val="000000"/>
                </a:solidFill>
                <a:latin typeface="Arial"/>
                <a:ea typeface="DejaVu Sans"/>
              </a:rPr>
              <a:t> </a:t>
            </a:r>
            <a:endParaRPr b="0" lang="ru-RU" sz="2000" spc="-1" strike="noStrike">
              <a:latin typeface="Arial"/>
            </a:endParaRPr>
          </a:p>
          <a:p>
            <a:pPr algn="just">
              <a:lnSpc>
                <a:spcPct val="100000"/>
              </a:lnSpc>
            </a:pPr>
            <a:r>
              <a:rPr b="1" lang="ru-RU" sz="2000" spc="-1" strike="noStrike">
                <a:solidFill>
                  <a:srgbClr val="ff0000"/>
                </a:solidFill>
                <a:latin typeface="Arial"/>
                <a:ea typeface="DejaVu Sans"/>
              </a:rPr>
              <a:t>Біотехнологія</a:t>
            </a:r>
            <a:r>
              <a:rPr b="1" lang="ru-RU" sz="2000" spc="-1" strike="noStrike">
                <a:solidFill>
                  <a:srgbClr val="000000"/>
                </a:solidFill>
                <a:latin typeface="Arial"/>
                <a:ea typeface="DejaVu Sans"/>
              </a:rPr>
              <a:t> використовує досягнення таких наук, як молекулярна і клітинна біологія, генна інженерія, мікробіологія, біохімія, біоорганічна хімія, фізіологія, генетика і селекція, медицина, ветеринарія, інженерні технології.</a:t>
            </a:r>
            <a:endParaRPr b="0" lang="ru-RU" sz="2000" spc="-1" strike="noStrike">
              <a:latin typeface="Arial"/>
            </a:endParaRPr>
          </a:p>
          <a:p>
            <a:pPr algn="just">
              <a:lnSpc>
                <a:spcPct val="100000"/>
              </a:lnSpc>
            </a:pPr>
            <a:endParaRPr b="0" lang="ru-RU" sz="2000" spc="-1" strike="noStrike">
              <a:latin typeface="Arial"/>
            </a:endParaRPr>
          </a:p>
          <a:p>
            <a:pPr algn="just">
              <a:lnSpc>
                <a:spcPct val="100000"/>
              </a:lnSpc>
            </a:pPr>
            <a:r>
              <a:rPr b="1" i="1" lang="ru-RU" sz="2400" spc="-1" strike="noStrike">
                <a:solidFill>
                  <a:srgbClr val="00b050"/>
                </a:solidFill>
                <a:latin typeface="Arial"/>
                <a:ea typeface="DejaVu Sans"/>
              </a:rPr>
              <a:t>Розрізняють такі напрями біотехнології: </a:t>
            </a:r>
            <a:endParaRPr b="0" lang="ru-RU" sz="2400" spc="-1" strike="noStrike">
              <a:latin typeface="Arial"/>
            </a:endParaRPr>
          </a:p>
          <a:p>
            <a:pPr marL="343080" indent="-339840" algn="just">
              <a:lnSpc>
                <a:spcPct val="100000"/>
              </a:lnSpc>
              <a:buClr>
                <a:srgbClr val="0070c0"/>
              </a:buClr>
              <a:buFont typeface="StarSymbol"/>
              <a:buAutoNum type="arabicPeriod"/>
            </a:pPr>
            <a:r>
              <a:rPr b="1" i="1" lang="ru-RU" sz="2000" spc="-1" strike="noStrike">
                <a:solidFill>
                  <a:srgbClr val="0070c0"/>
                </a:solidFill>
                <a:latin typeface="Arial"/>
                <a:ea typeface="DejaVu Sans"/>
              </a:rPr>
              <a:t>«Червона» біотехнологія </a:t>
            </a:r>
            <a:r>
              <a:rPr b="1" lang="ru-RU" sz="2000" spc="-1" strike="noStrike">
                <a:solidFill>
                  <a:srgbClr val="000000"/>
                </a:solidFill>
                <a:latin typeface="Arial"/>
                <a:ea typeface="DejaVu Sans"/>
              </a:rPr>
              <a:t>– виробництво біофармацевтичних препаратів, а також корекція генетичних дефектів. </a:t>
            </a:r>
            <a:endParaRPr b="0" lang="ru-RU" sz="2000" spc="-1" strike="noStrike">
              <a:latin typeface="Arial"/>
            </a:endParaRPr>
          </a:p>
          <a:p>
            <a:pPr marL="343080" indent="-339840" algn="just">
              <a:lnSpc>
                <a:spcPct val="100000"/>
              </a:lnSpc>
              <a:buClr>
                <a:srgbClr val="0070c0"/>
              </a:buClr>
              <a:buFont typeface="StarSymbol"/>
              <a:buAutoNum type="arabicPeriod"/>
            </a:pPr>
            <a:r>
              <a:rPr b="1" i="1" lang="ru-RU" sz="2000" spc="-1" strike="noStrike">
                <a:solidFill>
                  <a:srgbClr val="0070c0"/>
                </a:solidFill>
                <a:latin typeface="Arial"/>
                <a:ea typeface="DejaVu Sans"/>
              </a:rPr>
              <a:t>«Зелена» біотехнологія </a:t>
            </a:r>
            <a:r>
              <a:rPr b="1" lang="ru-RU" sz="2000" spc="-1" strike="noStrike">
                <a:solidFill>
                  <a:srgbClr val="000000"/>
                </a:solidFill>
                <a:latin typeface="Arial"/>
                <a:ea typeface="DejaVu Sans"/>
              </a:rPr>
              <a:t>– розробка і введення генетично модифікованих рослин у культуру. </a:t>
            </a:r>
            <a:endParaRPr b="0" lang="ru-RU" sz="2000" spc="-1" strike="noStrike">
              <a:latin typeface="Arial"/>
            </a:endParaRPr>
          </a:p>
          <a:p>
            <a:pPr marL="343080" indent="-339840" algn="just">
              <a:lnSpc>
                <a:spcPct val="100000"/>
              </a:lnSpc>
              <a:buClr>
                <a:srgbClr val="0070c0"/>
              </a:buClr>
              <a:buFont typeface="StarSymbol"/>
              <a:buAutoNum type="arabicPeriod"/>
            </a:pPr>
            <a:r>
              <a:rPr b="1" i="1" lang="ru-RU" sz="2000" spc="-1" strike="noStrike">
                <a:solidFill>
                  <a:srgbClr val="0070c0"/>
                </a:solidFill>
                <a:latin typeface="Arial"/>
                <a:ea typeface="DejaVu Sans"/>
              </a:rPr>
              <a:t>«Біла» біотехнологія </a:t>
            </a:r>
            <a:r>
              <a:rPr b="1" lang="ru-RU" sz="2000" spc="-1" strike="noStrike">
                <a:solidFill>
                  <a:srgbClr val="000000"/>
                </a:solidFill>
                <a:latin typeface="Arial"/>
                <a:ea typeface="DejaVu Sans"/>
              </a:rPr>
              <a:t>– виробництво біопалива, ферментів і біоматеріалів для різних галузей промисловості. </a:t>
            </a:r>
            <a:endParaRPr b="0" lang="ru-RU" sz="2000" spc="-1" strike="noStrike">
              <a:latin typeface="Arial"/>
            </a:endParaRPr>
          </a:p>
          <a:p>
            <a:pPr marL="343080" indent="-339840" algn="just">
              <a:lnSpc>
                <a:spcPct val="100000"/>
              </a:lnSpc>
              <a:buClr>
                <a:srgbClr val="0070c0"/>
              </a:buClr>
              <a:buFont typeface="StarSymbol"/>
              <a:buAutoNum type="arabicPeriod"/>
            </a:pPr>
            <a:r>
              <a:rPr b="1" i="1" lang="ru-RU" sz="2000" spc="-1" strike="noStrike">
                <a:solidFill>
                  <a:srgbClr val="0070c0"/>
                </a:solidFill>
                <a:latin typeface="Arial"/>
                <a:ea typeface="DejaVu Sans"/>
              </a:rPr>
              <a:t>Академічні та урядові дослідження </a:t>
            </a:r>
            <a:r>
              <a:rPr b="1" lang="ru-RU" sz="2000" spc="-1" strike="noStrike">
                <a:solidFill>
                  <a:srgbClr val="000000"/>
                </a:solidFill>
                <a:latin typeface="Arial"/>
                <a:ea typeface="DejaVu Sans"/>
              </a:rPr>
              <a:t>(наприклад, розшифрування генома деяких організмів). </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0" name="Picture 2" descr=""/>
          <p:cNvPicPr/>
          <p:nvPr/>
        </p:nvPicPr>
        <p:blipFill>
          <a:blip r:embed="rId1"/>
          <a:stretch/>
        </p:blipFill>
        <p:spPr>
          <a:xfrm>
            <a:off x="1440000" y="2881440"/>
            <a:ext cx="6551640" cy="3670200"/>
          </a:xfrm>
          <a:prstGeom prst="rect">
            <a:avLst/>
          </a:prstGeom>
          <a:ln>
            <a:noFill/>
          </a:ln>
        </p:spPr>
      </p:pic>
      <p:sp>
        <p:nvSpPr>
          <p:cNvPr id="131" name="CustomShape 1"/>
          <p:cNvSpPr/>
          <p:nvPr/>
        </p:nvSpPr>
        <p:spPr>
          <a:xfrm>
            <a:off x="199800" y="576000"/>
            <a:ext cx="8782920" cy="22802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i="1" lang="ru-RU" sz="1600" spc="-1" strike="noStrike">
                <a:solidFill>
                  <a:srgbClr val="000000"/>
                </a:solidFill>
                <a:latin typeface="Arial"/>
                <a:ea typeface="DejaVu Sans"/>
              </a:rPr>
              <a:t>Наразі акцентують увагу на світоглядній значимості </a:t>
            </a:r>
            <a:r>
              <a:rPr b="1" i="1" lang="ru-RU" sz="1600" spc="-1" strike="noStrike">
                <a:solidFill>
                  <a:srgbClr val="ff0000"/>
                </a:solidFill>
                <a:latin typeface="Arial"/>
                <a:ea typeface="DejaVu Sans"/>
              </a:rPr>
              <a:t>екобіотехнології</a:t>
            </a:r>
            <a:r>
              <a:rPr b="1" i="1" lang="ru-RU" sz="1600" spc="-1" strike="noStrike">
                <a:solidFill>
                  <a:srgbClr val="000000"/>
                </a:solidFill>
                <a:latin typeface="Arial"/>
                <a:ea typeface="DejaVu Sans"/>
              </a:rPr>
              <a:t> порівняно з традиційною – </a:t>
            </a:r>
            <a:r>
              <a:rPr b="1" i="1" lang="ru-RU" sz="1600" spc="-1" strike="noStrike">
                <a:solidFill>
                  <a:srgbClr val="ff0000"/>
                </a:solidFill>
                <a:latin typeface="Arial"/>
                <a:ea typeface="DejaVu Sans"/>
              </a:rPr>
              <a:t>промисловою біотехнологією</a:t>
            </a:r>
            <a:r>
              <a:rPr b="1" i="1" lang="ru-RU" sz="1600" spc="-1" strike="noStrike">
                <a:solidFill>
                  <a:srgbClr val="000000"/>
                </a:solidFill>
                <a:latin typeface="Arial"/>
                <a:ea typeface="DejaVu Sans"/>
              </a:rPr>
              <a:t>. </a:t>
            </a:r>
            <a:endParaRPr b="0" lang="ru-RU" sz="1600" spc="-1" strike="noStrike">
              <a:latin typeface="Arial"/>
            </a:endParaRPr>
          </a:p>
          <a:p>
            <a:pPr marL="216000" indent="-215640" algn="just">
              <a:lnSpc>
                <a:spcPct val="100000"/>
              </a:lnSpc>
              <a:buClr>
                <a:srgbClr val="000000"/>
              </a:buClr>
              <a:buSzPct val="45000"/>
              <a:buFont typeface="Wingdings" charset="2"/>
              <a:buChar char=""/>
            </a:pPr>
            <a:r>
              <a:rPr b="1" i="1" lang="ru-RU" sz="1600" spc="-1" strike="noStrike">
                <a:solidFill>
                  <a:srgbClr val="000000"/>
                </a:solidFill>
                <a:latin typeface="Arial"/>
                <a:ea typeface="DejaVu Sans"/>
              </a:rPr>
              <a:t>Традиційна біотехнологія як складова технологій індустріального суспільства дає відповідь на запитання </a:t>
            </a:r>
            <a:r>
              <a:rPr b="1" i="1" lang="ru-RU" sz="1600" spc="-1" strike="noStrike">
                <a:solidFill>
                  <a:srgbClr val="7030a0"/>
                </a:solidFill>
                <a:latin typeface="Arial"/>
                <a:ea typeface="DejaVu Sans"/>
              </a:rPr>
              <a:t>“Як діяти?” </a:t>
            </a:r>
            <a:r>
              <a:rPr b="1" i="1" lang="ru-RU" sz="1600" spc="-1" strike="noStrike">
                <a:solidFill>
                  <a:srgbClr val="000000"/>
                </a:solidFill>
                <a:latin typeface="Arial"/>
                <a:ea typeface="DejaVu Sans"/>
              </a:rPr>
              <a:t>і за головну мету має підвищення доданої вартості – тобто </a:t>
            </a:r>
            <a:r>
              <a:rPr b="1" i="1" lang="ru-RU" sz="1600" spc="-1" strike="noStrike">
                <a:solidFill>
                  <a:srgbClr val="7030a0"/>
                </a:solidFill>
                <a:latin typeface="Arial"/>
                <a:ea typeface="DejaVu Sans"/>
              </a:rPr>
              <a:t>отримання прибутку понад усе</a:t>
            </a:r>
            <a:r>
              <a:rPr b="1" i="1" lang="ru-RU" sz="1600" spc="-1" strike="noStrike">
                <a:solidFill>
                  <a:srgbClr val="000000"/>
                </a:solidFill>
                <a:latin typeface="Arial"/>
                <a:ea typeface="DejaVu Sans"/>
              </a:rPr>
              <a:t>. </a:t>
            </a:r>
            <a:endParaRPr b="0" lang="ru-RU" sz="1600" spc="-1" strike="noStrike">
              <a:latin typeface="Arial"/>
            </a:endParaRPr>
          </a:p>
          <a:p>
            <a:pPr marL="216000" indent="-215640" algn="just">
              <a:lnSpc>
                <a:spcPct val="100000"/>
              </a:lnSpc>
              <a:buClr>
                <a:srgbClr val="000000"/>
              </a:buClr>
              <a:buSzPct val="45000"/>
              <a:buFont typeface="Wingdings" charset="2"/>
              <a:buChar char=""/>
            </a:pPr>
            <a:r>
              <a:rPr b="1" i="1" lang="ru-RU" sz="1600" spc="-1" strike="noStrike">
                <a:solidFill>
                  <a:srgbClr val="000000"/>
                </a:solidFill>
                <a:latin typeface="Arial"/>
                <a:ea typeface="DejaVu Sans"/>
              </a:rPr>
              <a:t>Екологічна ж біотехнологія як невід’ємна складова суспільства майбутнього (Knowledge Society) дає відповідь на запитання </a:t>
            </a:r>
            <a:r>
              <a:rPr b="1" i="1" lang="ru-RU" sz="1600" spc="-1" strike="noStrike">
                <a:solidFill>
                  <a:srgbClr val="7030a0"/>
                </a:solidFill>
                <a:latin typeface="Arial"/>
                <a:ea typeface="DejaVu Sans"/>
              </a:rPr>
              <a:t>“Як співіснувати?”</a:t>
            </a:r>
            <a:r>
              <a:rPr b="1" i="1" lang="ru-RU" sz="1600" spc="-1" strike="noStrike">
                <a:solidFill>
                  <a:srgbClr val="000000"/>
                </a:solidFill>
                <a:latin typeface="Arial"/>
                <a:ea typeface="DejaVu Sans"/>
              </a:rPr>
              <a:t> і за мету ставить </a:t>
            </a:r>
            <a:r>
              <a:rPr b="1" i="1" lang="ru-RU" sz="1600" spc="-1" strike="noStrike">
                <a:solidFill>
                  <a:srgbClr val="7030a0"/>
                </a:solidFill>
                <a:latin typeface="Arial"/>
                <a:ea typeface="DejaVu Sans"/>
              </a:rPr>
              <a:t>підвищення якості та безпеки життя членів суспільства</a:t>
            </a:r>
            <a:r>
              <a:rPr b="1" i="1" lang="ru-RU" sz="1600" spc="-1" strike="noStrike">
                <a:solidFill>
                  <a:srgbClr val="000000"/>
                </a:solidFill>
                <a:latin typeface="Arial"/>
                <a:ea typeface="DejaVu Sans"/>
              </a:rPr>
              <a:t>, чим і відрізняється від традиційної біотехнології.</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CustomShape 1"/>
          <p:cNvSpPr/>
          <p:nvPr/>
        </p:nvSpPr>
        <p:spPr>
          <a:xfrm>
            <a:off x="214200" y="303480"/>
            <a:ext cx="8640720" cy="21441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i="1" lang="ru-RU" sz="1500" spc="-1" strike="noStrike">
                <a:solidFill>
                  <a:srgbClr val="000000"/>
                </a:solidFill>
                <a:latin typeface="Arial"/>
                <a:ea typeface="DejaVu Sans"/>
              </a:rPr>
              <a:t>Щодо предмету </a:t>
            </a:r>
            <a:r>
              <a:rPr b="1" i="1" lang="ru-RU" sz="1500" spc="-1" strike="noStrike">
                <a:solidFill>
                  <a:srgbClr val="7030a0"/>
                </a:solidFill>
                <a:latin typeface="Arial"/>
                <a:ea typeface="DejaVu Sans"/>
              </a:rPr>
              <a:t>екобіотехнології</a:t>
            </a:r>
            <a:r>
              <a:rPr b="1" i="1" lang="ru-RU" sz="1500" spc="-1" strike="noStrike">
                <a:solidFill>
                  <a:srgbClr val="000000"/>
                </a:solidFill>
                <a:latin typeface="Arial"/>
                <a:ea typeface="DejaVu Sans"/>
              </a:rPr>
              <a:t>, то її можна визначити як синтетичний міждисциплінарний напрям сучасних наукових досліджень, який утворився в результаті перетину інтересів, підходів, принципів та методів прикладних напрямків екологічної науки і класичних та сучасних біотехнологій або, інакше кажучи, це </a:t>
            </a:r>
            <a:r>
              <a:rPr b="1" i="1" lang="ru-RU" sz="1500" spc="-1" strike="noStrike" u="sng">
                <a:solidFill>
                  <a:srgbClr val="000000"/>
                </a:solidFill>
                <a:uFillTx/>
                <a:latin typeface="Arial"/>
                <a:ea typeface="DejaVu Sans"/>
              </a:rPr>
              <a:t>технологічні процеси, що здійснюються завдяки використанню живих організмів та інших біологічних агентів</a:t>
            </a:r>
            <a:r>
              <a:rPr b="1" i="1" lang="ru-RU" sz="1500" spc="-1" strike="noStrike">
                <a:solidFill>
                  <a:srgbClr val="000000"/>
                </a:solidFill>
                <a:latin typeface="Arial"/>
                <a:ea typeface="DejaVu Sans"/>
              </a:rPr>
              <a:t> і спрямовані на покращення, захист і відновлення порушеного людиною довкілля, збереження функціональної стійкості біосфери в цілому або її певних компонентів (природних екосистем), і зрештою – забезпечення сталого і гармонійного розвитку ноосфери.</a:t>
            </a:r>
            <a:endParaRPr b="0" lang="ru-RU" sz="1500" spc="-1" strike="noStrike">
              <a:latin typeface="Arial"/>
            </a:endParaRPr>
          </a:p>
        </p:txBody>
      </p:sp>
      <p:sp>
        <p:nvSpPr>
          <p:cNvPr id="133" name="CustomShape 2"/>
          <p:cNvSpPr/>
          <p:nvPr/>
        </p:nvSpPr>
        <p:spPr>
          <a:xfrm>
            <a:off x="155520" y="-144360"/>
            <a:ext cx="301680" cy="301680"/>
          </a:xfrm>
          <a:prstGeom prst="rect">
            <a:avLst/>
          </a:prstGeom>
          <a:noFill/>
          <a:ln>
            <a:noFill/>
          </a:ln>
        </p:spPr>
        <p:style>
          <a:lnRef idx="0"/>
          <a:fillRef idx="0"/>
          <a:effectRef idx="0"/>
          <a:fontRef idx="minor"/>
        </p:style>
      </p:sp>
      <p:pic>
        <p:nvPicPr>
          <p:cNvPr id="134" name="Picture 5" descr=""/>
          <p:cNvPicPr/>
          <p:nvPr/>
        </p:nvPicPr>
        <p:blipFill>
          <a:blip r:embed="rId1"/>
          <a:srcRect l="63751" t="32259" r="1721" b="25812"/>
          <a:stretch/>
        </p:blipFill>
        <p:spPr>
          <a:xfrm>
            <a:off x="1296000" y="2521800"/>
            <a:ext cx="6407640" cy="4101840"/>
          </a:xfrm>
          <a:prstGeom prst="rect">
            <a:avLst/>
          </a:prstGeom>
          <a:ln w="936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CustomShape 1"/>
          <p:cNvSpPr/>
          <p:nvPr/>
        </p:nvSpPr>
        <p:spPr>
          <a:xfrm>
            <a:off x="1512000" y="418320"/>
            <a:ext cx="6695640" cy="394560"/>
          </a:xfrm>
          <a:prstGeom prst="rect">
            <a:avLst/>
          </a:prstGeom>
          <a:noFill/>
          <a:ln>
            <a:noFill/>
          </a:ln>
        </p:spPr>
        <p:style>
          <a:lnRef idx="0"/>
          <a:fillRef idx="0"/>
          <a:effectRef idx="0"/>
          <a:fontRef idx="minor"/>
        </p:style>
        <p:txBody>
          <a:bodyPr lIns="90000" rIns="90000" tIns="45000" bIns="45000">
            <a:spAutoFit/>
          </a:bodyPr>
          <a:p>
            <a:pPr marL="216000" indent="-215640">
              <a:lnSpc>
                <a:spcPct val="100000"/>
              </a:lnSpc>
              <a:buClr>
                <a:srgbClr val="000000"/>
              </a:buClr>
              <a:buSzPct val="45000"/>
              <a:buFont typeface="Wingdings" charset="2"/>
              <a:buChar char=""/>
            </a:pPr>
            <a:r>
              <a:rPr b="1" lang="ru-RU" sz="2000" spc="-1" strike="noStrike">
                <a:solidFill>
                  <a:srgbClr val="ff0000"/>
                </a:solidFill>
                <a:latin typeface="Arial"/>
                <a:ea typeface="DejaVu Sans"/>
              </a:rPr>
              <a:t>Методи біотехнології і генної інженерії. </a:t>
            </a:r>
            <a:endParaRPr b="0" lang="ru-RU" sz="2000" spc="-1" strike="noStrike">
              <a:latin typeface="Arial"/>
            </a:endParaRPr>
          </a:p>
        </p:txBody>
      </p:sp>
      <p:sp>
        <p:nvSpPr>
          <p:cNvPr id="136" name="CustomShape 2"/>
          <p:cNvSpPr/>
          <p:nvPr/>
        </p:nvSpPr>
        <p:spPr>
          <a:xfrm>
            <a:off x="201960" y="870480"/>
            <a:ext cx="8783640" cy="593028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1600" spc="-1" strike="noStrike">
                <a:latin typeface="Arial"/>
              </a:rPr>
              <a:t>Методи біотехнології, генної і генетичної інженерії можна застосовувати на всіх рівнях функціонування живих систем, тобто на генному, плазмідному, молекулярно-фрагментарному, хромосомному, клітинному, тканинному, організмовому й популяційному.</a:t>
            </a:r>
            <a:endParaRPr b="0" lang="ru-RU" sz="1600" spc="-1" strike="noStrike">
              <a:latin typeface="Arial"/>
            </a:endParaRPr>
          </a:p>
          <a:p>
            <a:pPr algn="just">
              <a:lnSpc>
                <a:spcPct val="100000"/>
              </a:lnSpc>
            </a:pPr>
            <a:r>
              <a:rPr b="1" lang="ru-RU" sz="1600" spc="-1" strike="noStrike">
                <a:latin typeface="Arial"/>
              </a:rPr>
              <a:t>Варто зауважити, що посилене виробництво продуктів життєдіяльності організмів досягається спеціально створеними й добраними комбінаціями генного матеріалу. Нині </a:t>
            </a:r>
            <a:r>
              <a:rPr b="1" lang="ru-RU" sz="1600" spc="-1" strike="noStrike">
                <a:solidFill>
                  <a:srgbClr val="800080"/>
                </a:solidFill>
                <a:latin typeface="Arial"/>
              </a:rPr>
              <a:t>методи біотехнології </a:t>
            </a:r>
            <a:r>
              <a:rPr b="1" lang="ru-RU" sz="1600" spc="-1" strike="noStrike">
                <a:latin typeface="Arial"/>
              </a:rPr>
              <a:t>широко застосовуються у харчовій і мікробіологічній промисловості, в роботах із культурами тканин, що спрямовані для виробництва моноклональних антитіл, прискореного розмноження нащадків від суперелітних тварин, клонування і прискореного розмноження суперелітних рослин тощо. Біотехнології притаманні свої специфічні методи, серед яких важливими є глибинне культивування біооб’єктів у періодичному, напівбезперервному або безперервному режимі та вирощування клітин рослинних і тваринних тканин в особливих умовах. Біотехнологічні методи культивування біооб’єктів виконуються на спеціальному обладнанні, наприклад, у ферментерах вирощують бактерії і гриби при одержанні антибіотиків, ферментів, органічних кислот, деяких вітамінів тощо.</a:t>
            </a:r>
            <a:endParaRPr b="0" lang="ru-RU" sz="1600" spc="-1" strike="noStrike">
              <a:latin typeface="Arial"/>
            </a:endParaRPr>
          </a:p>
          <a:p>
            <a:pPr algn="just">
              <a:lnSpc>
                <a:spcPct val="100000"/>
              </a:lnSpc>
            </a:pPr>
            <a:r>
              <a:rPr b="1" lang="ru-RU" sz="1600" spc="-1" strike="noStrike">
                <a:latin typeface="Arial"/>
              </a:rPr>
              <a:t>Методи генної інженерії забезпечують контрольоване перенесення певних генів та введення їх у геном реципієнта від донорської клітини. Ці методи базуються на можливості виділення певних генів із геномів донорських клітин та синтезу генів і введення їх у геноми реципієнтних клітин за допомогою молекул-векторів, якими є плазміди або інші генетичні елементи клітин.</a:t>
            </a:r>
            <a:endParaRPr b="0" lang="ru-RU" sz="1600" spc="-1" strike="noStrike">
              <a:latin typeface="Arial"/>
            </a:endParaRPr>
          </a:p>
          <a:p>
            <a:pPr algn="just">
              <a:lnSpc>
                <a:spcPct val="100000"/>
              </a:lnSpc>
            </a:pPr>
            <a:r>
              <a:rPr b="1" lang="ru-RU" sz="1600" spc="-1" strike="noStrike">
                <a:latin typeface="Arial"/>
              </a:rPr>
              <a:t>Серед методів виділення окремих генів найчастіше широко застосовують виділення генів за допомо гою ферментів рестрикції. Окрім того, в лабораторних умовах здійснюють ферментативний синтез і хімічний синтез генів.</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 name="CustomShape 1"/>
          <p:cNvSpPr/>
          <p:nvPr/>
        </p:nvSpPr>
        <p:spPr>
          <a:xfrm>
            <a:off x="283680" y="2736000"/>
            <a:ext cx="8643960" cy="4053600"/>
          </a:xfrm>
          <a:prstGeom prst="rect">
            <a:avLst/>
          </a:prstGeom>
          <a:noFill/>
          <a:ln>
            <a:noFill/>
          </a:ln>
        </p:spPr>
        <p:style>
          <a:lnRef idx="0"/>
          <a:fillRef idx="0"/>
          <a:effectRef idx="0"/>
          <a:fontRef idx="minor"/>
        </p:style>
        <p:txBody>
          <a:bodyPr lIns="90000" rIns="90000" tIns="45000" bIns="45000">
            <a:spAutoFit/>
          </a:bodyPr>
          <a:p>
            <a:pPr marL="457200" indent="-453960" algn="just">
              <a:lnSpc>
                <a:spcPct val="100000"/>
              </a:lnSpc>
              <a:buClr>
                <a:srgbClr val="000000"/>
              </a:buClr>
              <a:buFont typeface="Wingdings" charset="2"/>
              <a:buChar char=""/>
            </a:pPr>
            <a:r>
              <a:rPr b="1" lang="ru-RU" sz="2000" spc="-1" strike="noStrike">
                <a:solidFill>
                  <a:srgbClr val="000000"/>
                </a:solidFill>
                <a:latin typeface="Arial"/>
                <a:ea typeface="DejaVu Sans"/>
              </a:rPr>
              <a:t>Предмет і завдання біотехнології і генної інженерії. </a:t>
            </a:r>
            <a:endParaRPr b="0" lang="ru-RU" sz="2000" spc="-1" strike="noStrike">
              <a:latin typeface="Arial"/>
            </a:endParaRPr>
          </a:p>
          <a:p>
            <a:pPr marL="457200" indent="-453960" algn="just">
              <a:lnSpc>
                <a:spcPct val="100000"/>
              </a:lnSpc>
              <a:buClr>
                <a:srgbClr val="000000"/>
              </a:buClr>
              <a:buFont typeface="Wingdings" charset="2"/>
              <a:buChar char=""/>
            </a:pPr>
            <a:r>
              <a:rPr b="1" lang="ru-RU" sz="2000" spc="-1" strike="noStrike">
                <a:solidFill>
                  <a:srgbClr val="000000"/>
                </a:solidFill>
                <a:latin typeface="Arial"/>
                <a:ea typeface="DejaVu Sans"/>
              </a:rPr>
              <a:t>Об’єкти біотехнології, основні вимоги щодо їх використання. </a:t>
            </a:r>
            <a:endParaRPr b="0" lang="ru-RU" sz="2000" spc="-1" strike="noStrike">
              <a:latin typeface="Arial"/>
            </a:endParaRPr>
          </a:p>
          <a:p>
            <a:pPr marL="457200" indent="-453960" algn="just">
              <a:lnSpc>
                <a:spcPct val="100000"/>
              </a:lnSpc>
              <a:buClr>
                <a:srgbClr val="000000"/>
              </a:buClr>
              <a:buFont typeface="Wingdings" charset="2"/>
              <a:buChar char=""/>
            </a:pPr>
            <a:r>
              <a:rPr b="1" lang="ru-RU" sz="2000" spc="-1" strike="noStrike">
                <a:solidFill>
                  <a:srgbClr val="000000"/>
                </a:solidFill>
                <a:latin typeface="Arial"/>
                <a:ea typeface="DejaVu Sans"/>
              </a:rPr>
              <a:t>Методи біотехнології і генної інженерії. </a:t>
            </a:r>
            <a:endParaRPr b="0" lang="ru-RU" sz="2000" spc="-1" strike="noStrike">
              <a:latin typeface="Arial"/>
            </a:endParaRPr>
          </a:p>
          <a:p>
            <a:pPr marL="457200" indent="-453960" algn="just">
              <a:lnSpc>
                <a:spcPct val="100000"/>
              </a:lnSpc>
              <a:buClr>
                <a:srgbClr val="000000"/>
              </a:buClr>
              <a:buFont typeface="Wingdings" charset="2"/>
              <a:buChar char=""/>
            </a:pPr>
            <a:r>
              <a:rPr b="1" lang="ru-RU" sz="2000" spc="-1" strike="noStrike">
                <a:solidFill>
                  <a:srgbClr val="000000"/>
                </a:solidFill>
                <a:latin typeface="Arial"/>
                <a:ea typeface="DejaVu Sans"/>
              </a:rPr>
              <a:t>Етапи становлення біотехнології і генної інженерії. Історія біотехнології. </a:t>
            </a:r>
            <a:endParaRPr b="0" lang="ru-RU" sz="2000" spc="-1" strike="noStrike">
              <a:latin typeface="Arial"/>
            </a:endParaRPr>
          </a:p>
          <a:p>
            <a:pPr marL="457200" indent="-453960" algn="just">
              <a:lnSpc>
                <a:spcPct val="100000"/>
              </a:lnSpc>
              <a:buClr>
                <a:srgbClr val="000000"/>
              </a:buClr>
              <a:buFont typeface="Wingdings" charset="2"/>
              <a:buChar char=""/>
            </a:pPr>
            <a:r>
              <a:rPr b="1" lang="ru-RU" sz="2000" spc="-1" strike="noStrike">
                <a:solidFill>
                  <a:srgbClr val="000000"/>
                </a:solidFill>
                <a:latin typeface="Arial"/>
                <a:ea typeface="DejaVu Sans"/>
              </a:rPr>
              <a:t>Основні напрями (розділи) біотехнології. </a:t>
            </a:r>
            <a:endParaRPr b="0" lang="ru-RU" sz="2000" spc="-1" strike="noStrike">
              <a:latin typeface="Arial"/>
            </a:endParaRPr>
          </a:p>
          <a:p>
            <a:pPr marL="457200" indent="-453960" algn="just">
              <a:lnSpc>
                <a:spcPct val="100000"/>
              </a:lnSpc>
              <a:buClr>
                <a:srgbClr val="000000"/>
              </a:buClr>
              <a:buFont typeface="Wingdings" charset="2"/>
              <a:buChar char=""/>
            </a:pPr>
            <a:r>
              <a:rPr b="1" lang="ru-RU" sz="2000" spc="-1" strike="noStrike">
                <a:solidFill>
                  <a:srgbClr val="000000"/>
                </a:solidFill>
                <a:latin typeface="Arial"/>
                <a:ea typeface="DejaVu Sans"/>
              </a:rPr>
              <a:t>Моральні аспекти біотехнології і генної інженерії.  </a:t>
            </a:r>
            <a:endParaRPr b="0" lang="ru-RU" sz="2000" spc="-1" strike="noStrike">
              <a:latin typeface="Arial"/>
            </a:endParaRPr>
          </a:p>
          <a:p>
            <a:pPr marL="457200" indent="-453960" algn="just">
              <a:lnSpc>
                <a:spcPct val="100000"/>
              </a:lnSpc>
              <a:buClr>
                <a:srgbClr val="000000"/>
              </a:buClr>
              <a:buFont typeface="Wingdings" charset="2"/>
              <a:buChar char=""/>
            </a:pPr>
            <a:r>
              <a:rPr b="1" lang="ru-RU" sz="2000" spc="-1" strike="noStrike">
                <a:solidFill>
                  <a:srgbClr val="000000"/>
                </a:solidFill>
                <a:latin typeface="Arial"/>
                <a:ea typeface="DejaVu Sans"/>
              </a:rPr>
              <a:t>Проблеми сучасної біотехнології. Методологія біотехнологічного процесу. </a:t>
            </a:r>
            <a:endParaRPr b="0" lang="ru-RU" sz="2000" spc="-1" strike="noStrike">
              <a:latin typeface="Arial"/>
            </a:endParaRPr>
          </a:p>
          <a:p>
            <a:pPr marL="457200" indent="-453960" algn="just">
              <a:lnSpc>
                <a:spcPct val="100000"/>
              </a:lnSpc>
              <a:buClr>
                <a:srgbClr val="000000"/>
              </a:buClr>
              <a:buFont typeface="Wingdings" charset="2"/>
              <a:buChar char=""/>
            </a:pPr>
            <a:r>
              <a:rPr b="1" lang="ru-RU" sz="2000" spc="-1" strike="noStrike">
                <a:solidFill>
                  <a:srgbClr val="000000"/>
                </a:solidFill>
                <a:latin typeface="Arial"/>
                <a:ea typeface="DejaVu Sans"/>
              </a:rPr>
              <a:t>Роль біотехнології у вирішенні продовольчої та енергетичної проблем, проблем медицини, екології та охорони довкілля. </a:t>
            </a:r>
            <a:endParaRPr b="0" lang="ru-RU" sz="2000" spc="-1" strike="noStrike">
              <a:latin typeface="Arial"/>
            </a:endParaRPr>
          </a:p>
          <a:p>
            <a:pPr marL="457200" indent="-453960" algn="just">
              <a:lnSpc>
                <a:spcPct val="100000"/>
              </a:lnSpc>
              <a:buClr>
                <a:srgbClr val="000000"/>
              </a:buClr>
              <a:buFont typeface="Wingdings" charset="2"/>
              <a:buChar char=""/>
            </a:pPr>
            <a:endParaRPr b="0" lang="ru-RU" sz="2000" spc="-1" strike="noStrike">
              <a:latin typeface="Arial"/>
            </a:endParaRPr>
          </a:p>
          <a:p>
            <a:pPr algn="just">
              <a:lnSpc>
                <a:spcPct val="100000"/>
              </a:lnSpc>
            </a:pPr>
            <a:endParaRPr b="0" lang="ru-RU" sz="2000" spc="-1" strike="noStrike">
              <a:latin typeface="Arial"/>
            </a:endParaRPr>
          </a:p>
        </p:txBody>
      </p:sp>
      <p:pic>
        <p:nvPicPr>
          <p:cNvPr id="81" name="Picture 2" descr=""/>
          <p:cNvPicPr/>
          <p:nvPr/>
        </p:nvPicPr>
        <p:blipFill>
          <a:blip r:embed="rId1"/>
          <a:stretch/>
        </p:blipFill>
        <p:spPr>
          <a:xfrm>
            <a:off x="216000" y="216000"/>
            <a:ext cx="3887640" cy="2375640"/>
          </a:xfrm>
          <a:prstGeom prst="rect">
            <a:avLst/>
          </a:prstGeom>
          <a:ln>
            <a:noFill/>
          </a:ln>
        </p:spPr>
      </p:pic>
      <p:sp>
        <p:nvSpPr>
          <p:cNvPr id="82" name="CustomShape 2"/>
          <p:cNvSpPr/>
          <p:nvPr/>
        </p:nvSpPr>
        <p:spPr>
          <a:xfrm>
            <a:off x="3929040" y="1428840"/>
            <a:ext cx="2854440" cy="10951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6600" spc="-1" strike="noStrike">
                <a:solidFill>
                  <a:srgbClr val="0070c0"/>
                </a:solidFill>
                <a:latin typeface="Calibri"/>
                <a:ea typeface="DejaVu Sans"/>
              </a:rPr>
              <a:t>План</a:t>
            </a:r>
            <a:endParaRPr b="0" lang="ru-RU" sz="66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CustomShape 1"/>
          <p:cNvSpPr/>
          <p:nvPr/>
        </p:nvSpPr>
        <p:spPr>
          <a:xfrm>
            <a:off x="432000" y="72000"/>
            <a:ext cx="8569440" cy="516240"/>
          </a:xfrm>
          <a:prstGeom prst="rect">
            <a:avLst/>
          </a:prstGeom>
          <a:noFill/>
          <a:ln>
            <a:noFill/>
          </a:ln>
        </p:spPr>
        <p:style>
          <a:lnRef idx="0"/>
          <a:fillRef idx="0"/>
          <a:effectRef idx="0"/>
          <a:fontRef idx="minor"/>
        </p:style>
        <p:txBody>
          <a:bodyPr lIns="90000" rIns="90000" tIns="45000" bIns="45000">
            <a:spAutoFit/>
          </a:bodyPr>
          <a:p>
            <a:pPr marL="457200" indent="-453960" algn="ctr">
              <a:lnSpc>
                <a:spcPct val="100000"/>
              </a:lnSpc>
              <a:buClr>
                <a:srgbClr val="ff0000"/>
              </a:buClr>
              <a:buFont typeface="Wingdings" charset="2"/>
              <a:buChar char=""/>
            </a:pPr>
            <a:r>
              <a:rPr b="1" lang="ru-RU" sz="2800" spc="-1" strike="noStrike">
                <a:solidFill>
                  <a:srgbClr val="ff0000"/>
                </a:solidFill>
                <a:latin typeface="Arial"/>
                <a:ea typeface="DejaVu Sans"/>
              </a:rPr>
              <a:t>Історичний розвиток біотехнології:</a:t>
            </a:r>
            <a:endParaRPr b="0" lang="ru-RU" sz="2800" spc="-1" strike="noStrike">
              <a:latin typeface="Arial"/>
            </a:endParaRPr>
          </a:p>
        </p:txBody>
      </p:sp>
      <p:sp>
        <p:nvSpPr>
          <p:cNvPr id="138" name="CustomShape 2"/>
          <p:cNvSpPr/>
          <p:nvPr/>
        </p:nvSpPr>
        <p:spPr>
          <a:xfrm>
            <a:off x="144000" y="589320"/>
            <a:ext cx="8853840" cy="6254280"/>
          </a:xfrm>
          <a:prstGeom prst="rect">
            <a:avLst/>
          </a:prstGeom>
          <a:noFill/>
          <a:ln w="9360">
            <a:noFill/>
          </a:ln>
        </p:spPr>
        <p:style>
          <a:lnRef idx="0"/>
          <a:fillRef idx="0"/>
          <a:effectRef idx="0"/>
          <a:fontRef idx="minor"/>
        </p:style>
        <p:txBody>
          <a:bodyPr lIns="90000" rIns="90000" tIns="45000" bIns="45000" anchor="ctr">
            <a:spAutoFit/>
          </a:bodyPr>
          <a:p>
            <a:pPr marL="216000" indent="-453960" algn="just">
              <a:lnSpc>
                <a:spcPct val="90000"/>
              </a:lnSpc>
              <a:buClr>
                <a:srgbClr val="ff0000"/>
              </a:buClr>
              <a:buFont typeface="Wingdings" charset="2"/>
              <a:buChar char=""/>
            </a:pPr>
            <a:r>
              <a:rPr b="1" lang="ru-RU" sz="1800" spc="-1" strike="noStrike">
                <a:solidFill>
                  <a:srgbClr val="ff0000"/>
                </a:solidFill>
                <a:latin typeface="Times New Roman"/>
                <a:ea typeface="DejaVu Sans"/>
              </a:rPr>
              <a:t>емпіричний (“досвідчений”) або доісторичний період </a:t>
            </a:r>
            <a:r>
              <a:rPr b="1" lang="ru-RU" sz="1800" spc="-1" strike="noStrike">
                <a:solidFill>
                  <a:srgbClr val="000000"/>
                </a:solidFill>
                <a:latin typeface="Times New Roman"/>
                <a:ea typeface="DejaVu Sans"/>
              </a:rPr>
              <a:t>охоплює приблизно 8000 р., з яких понад 6000 тис. р. до н.е. й близько 2000 р. н.е.: виготовлення хліба, оцту, шампанського, одержання кисломолочних продуктів, квашеної капусти, медових алкогольних напоїв, силосування кормів;</a:t>
            </a:r>
            <a:endParaRPr b="0" lang="ru-RU" sz="1800" spc="-1" strike="noStrike">
              <a:latin typeface="Arial"/>
            </a:endParaRPr>
          </a:p>
          <a:p>
            <a:pPr marL="216000" indent="-453960" algn="just">
              <a:lnSpc>
                <a:spcPct val="90000"/>
              </a:lnSpc>
              <a:buClr>
                <a:srgbClr val="ff0000"/>
              </a:buClr>
              <a:buFont typeface="Wingdings" charset="2"/>
              <a:buChar char=""/>
            </a:pPr>
            <a:r>
              <a:rPr b="1" lang="ru-RU" sz="1800" spc="-1" strike="noStrike">
                <a:solidFill>
                  <a:srgbClr val="ff0000"/>
                </a:solidFill>
                <a:latin typeface="Times New Roman"/>
                <a:ea typeface="DejaVu Sans"/>
              </a:rPr>
              <a:t>етіологічний період </a:t>
            </a:r>
            <a:r>
              <a:rPr b="1" lang="ru-RU" sz="1800" spc="-1" strike="noStrike">
                <a:solidFill>
                  <a:srgbClr val="000000"/>
                </a:solidFill>
                <a:latin typeface="Times New Roman"/>
                <a:ea typeface="DejaVu Sans"/>
              </a:rPr>
              <a:t>охоплює другу половину XIX ст. і першу третину XX ст. (1856-1933): роботи Л. Пастера, А. Барі; розробка методів одержання чистих культур мікроорганізмів, а також можливість їх вирощування на поживних середовищах і практичного використання у багатьох процесах (зокрема, бродильних);</a:t>
            </a:r>
            <a:endParaRPr b="0" lang="ru-RU" sz="1800" spc="-1" strike="noStrike">
              <a:latin typeface="Arial"/>
            </a:endParaRPr>
          </a:p>
          <a:p>
            <a:pPr marL="216000" indent="-453960" algn="just">
              <a:lnSpc>
                <a:spcPct val="90000"/>
              </a:lnSpc>
              <a:buClr>
                <a:srgbClr val="ff0000"/>
              </a:buClr>
              <a:buFont typeface="Wingdings" charset="2"/>
              <a:buChar char=""/>
            </a:pPr>
            <a:r>
              <a:rPr b="1" lang="ru-RU" sz="1800" spc="-1" strike="noStrike">
                <a:solidFill>
                  <a:srgbClr val="ff0000"/>
                </a:solidFill>
                <a:latin typeface="Times New Roman"/>
                <a:ea typeface="TimesNewRoman"/>
              </a:rPr>
              <a:t>біотехнічний період</a:t>
            </a:r>
            <a:r>
              <a:rPr b="1" lang="ru-RU" sz="1800" spc="-1" strike="noStrike">
                <a:solidFill>
                  <a:srgbClr val="000000"/>
                </a:solidFill>
                <a:latin typeface="Times New Roman"/>
                <a:ea typeface="TimesNewRoman"/>
              </a:rPr>
              <a:t>, розпочався у 1933 р. з публікації праці А. Клюйвера й Л.Х.Ц. Перкіна «Методи вивчення обміну речовин цвілевих грибів», у якій викладено основні технічні прийоми, а також підходи до оцінювання й інтерпретації результатів з глибинного культивування грибів, що стало початком упровадження у біотехнологію герметичного устаткування, здатного забезпечити проведення процесів у стерильних умовах; виробництва антибіотиків (1939—1945); можливість механізації процесів бродіння, культивування мікроорганізмів для одержання практично цінних метаболітів (антибіотиків, АК, вітамінів, ферментів тощо).</a:t>
            </a:r>
            <a:endParaRPr b="0" lang="ru-RU" sz="1800" spc="-1" strike="noStrike">
              <a:latin typeface="Arial"/>
            </a:endParaRPr>
          </a:p>
          <a:p>
            <a:pPr marL="216000" indent="-453960" algn="just">
              <a:lnSpc>
                <a:spcPct val="90000"/>
              </a:lnSpc>
              <a:buClr>
                <a:srgbClr val="ff0000"/>
              </a:buClr>
              <a:buFont typeface="Wingdings" charset="2"/>
              <a:buChar char=""/>
            </a:pPr>
            <a:r>
              <a:rPr b="1" lang="ru-RU" sz="1800" spc="-1" strike="noStrike">
                <a:solidFill>
                  <a:srgbClr val="f5041b"/>
                </a:solidFill>
                <a:latin typeface="Times New Roman"/>
                <a:ea typeface="TimesNewRoman"/>
              </a:rPr>
              <a:t>період нової біотехнології.</a:t>
            </a:r>
            <a:endParaRPr b="0" lang="ru-RU" sz="1800" spc="-1" strike="noStrike">
              <a:latin typeface="Arial"/>
            </a:endParaRPr>
          </a:p>
          <a:p>
            <a:pPr algn="just">
              <a:lnSpc>
                <a:spcPct val="90000"/>
              </a:lnSpc>
            </a:pPr>
            <a:r>
              <a:rPr b="1" i="1" lang="ru-RU" sz="1800" spc="-1" strike="noStrike">
                <a:solidFill>
                  <a:srgbClr val="ff0000"/>
                </a:solidFill>
                <a:latin typeface="Times New Roman"/>
                <a:ea typeface="TimesNewRoman"/>
              </a:rPr>
              <a:t>За останні 50 років можна виділити такі етапи в розвитку біотехнології: </a:t>
            </a:r>
            <a:endParaRPr b="0" lang="ru-RU" sz="1800" spc="-1" strike="noStrike">
              <a:latin typeface="Arial"/>
            </a:endParaRPr>
          </a:p>
          <a:p>
            <a:pPr algn="just">
              <a:lnSpc>
                <a:spcPct val="90000"/>
              </a:lnSpc>
            </a:pPr>
            <a:r>
              <a:rPr b="1" lang="ru-RU" sz="1800" spc="-1" strike="noStrike">
                <a:solidFill>
                  <a:srgbClr val="000000"/>
                </a:solidFill>
                <a:latin typeface="Times New Roman"/>
                <a:ea typeface="TimesNewRoman"/>
              </a:rPr>
              <a:t>1) </a:t>
            </a:r>
            <a:r>
              <a:rPr b="1" i="1" lang="ru-RU" sz="1800" spc="-1" strike="noStrike">
                <a:solidFill>
                  <a:srgbClr val="ff0000"/>
                </a:solidFill>
                <a:latin typeface="Times New Roman"/>
                <a:ea typeface="TimesNewRoman"/>
              </a:rPr>
              <a:t>70 – 80 роки </a:t>
            </a:r>
            <a:r>
              <a:rPr b="1" lang="ru-RU" sz="1800" spc="-1" strike="noStrike">
                <a:solidFill>
                  <a:srgbClr val="000000"/>
                </a:solidFill>
                <a:latin typeface="Times New Roman"/>
                <a:ea typeface="TimesNewRoman"/>
              </a:rPr>
              <a:t>– поява і розвиток генної і клітинної інженерії (одержані інсулін, соматотропін, інтерферон людини, вакцини); 2) </a:t>
            </a:r>
            <a:r>
              <a:rPr b="1" i="1" lang="ru-RU" sz="1800" spc="-1" strike="noStrike">
                <a:solidFill>
                  <a:srgbClr val="ff0000"/>
                </a:solidFill>
                <a:latin typeface="Times New Roman"/>
                <a:ea typeface="TimesNewRoman"/>
              </a:rPr>
              <a:t>90-ті роки </a:t>
            </a:r>
            <a:r>
              <a:rPr b="1" lang="ru-RU" sz="1800" spc="-1" strike="noStrike">
                <a:solidFill>
                  <a:srgbClr val="000000"/>
                </a:solidFill>
                <a:latin typeface="Times New Roman"/>
                <a:ea typeface="TimesNewRoman"/>
              </a:rPr>
              <a:t>– поява і розвиток агробіотехнології (створені трансгенні рослини і тварини); 3) </a:t>
            </a:r>
            <a:r>
              <a:rPr b="1" lang="ru-RU" sz="1800" spc="-1" strike="noStrike">
                <a:solidFill>
                  <a:srgbClr val="ff0000"/>
                </a:solidFill>
                <a:latin typeface="Times New Roman"/>
                <a:ea typeface="TimesNewRoman"/>
              </a:rPr>
              <a:t>сучасний етап </a:t>
            </a:r>
            <a:r>
              <a:rPr b="1" lang="ru-RU" sz="1800" spc="-1" strike="noStrike">
                <a:solidFill>
                  <a:srgbClr val="000000"/>
                </a:solidFill>
                <a:latin typeface="Times New Roman"/>
                <a:ea typeface="TimesNewRoman"/>
              </a:rPr>
              <a:t>– упровадження постгеномних технологій, тобто методів, заснованих на точних знаннях генетичної структури живих організмів.</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9" name="Picture 2" descr=""/>
          <p:cNvPicPr/>
          <p:nvPr/>
        </p:nvPicPr>
        <p:blipFill>
          <a:blip r:embed="rId1"/>
          <a:srcRect l="42864" t="24449" r="18759" b="14065"/>
          <a:stretch/>
        </p:blipFill>
        <p:spPr>
          <a:xfrm>
            <a:off x="988920" y="0"/>
            <a:ext cx="7437240" cy="6693120"/>
          </a:xfrm>
          <a:prstGeom prst="rect">
            <a:avLst/>
          </a:prstGeom>
          <a:ln w="936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CustomShape 1"/>
          <p:cNvSpPr/>
          <p:nvPr/>
        </p:nvSpPr>
        <p:spPr>
          <a:xfrm>
            <a:off x="428760" y="214200"/>
            <a:ext cx="8426520" cy="630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2800" spc="-1" strike="noStrike">
                <a:solidFill>
                  <a:srgbClr val="ff0000"/>
                </a:solidFill>
                <a:latin typeface="Arial"/>
                <a:ea typeface="DejaVu Sans"/>
              </a:rPr>
              <a:t>Основні дати історії біотехнології </a:t>
            </a:r>
            <a:endParaRPr b="0" lang="ru-RU" sz="2800" spc="-1" strike="noStrike">
              <a:latin typeface="Arial"/>
            </a:endParaRPr>
          </a:p>
          <a:p>
            <a:pPr algn="ctr">
              <a:lnSpc>
                <a:spcPct val="100000"/>
              </a:lnSpc>
            </a:pPr>
            <a:endParaRPr b="0" lang="ru-RU" sz="2800" spc="-1" strike="noStrike">
              <a:latin typeface="Arial"/>
            </a:endParaRPr>
          </a:p>
          <a:p>
            <a:pPr marL="216000" indent="-213120" algn="just">
              <a:lnSpc>
                <a:spcPct val="100000"/>
              </a:lnSpc>
              <a:buClr>
                <a:srgbClr val="000000"/>
              </a:buClr>
              <a:buFont typeface="Wingdings" charset="2"/>
              <a:buChar char=""/>
            </a:pPr>
            <a:r>
              <a:rPr b="1" lang="ru-RU" sz="2200" spc="-1" strike="noStrike">
                <a:solidFill>
                  <a:srgbClr val="0407a5"/>
                </a:solidFill>
                <a:latin typeface="Arial"/>
                <a:ea typeface="DejaVu Sans"/>
              </a:rPr>
              <a:t>1919</a:t>
            </a:r>
            <a:r>
              <a:rPr b="1" lang="ru-RU" sz="2200" spc="-1" strike="noStrike">
                <a:solidFill>
                  <a:srgbClr val="000000"/>
                </a:solidFill>
                <a:latin typeface="Arial"/>
                <a:ea typeface="DejaVu Sans"/>
              </a:rPr>
              <a:t> р. – Карл Ерекі ввів термін «біотехнологія»; </a:t>
            </a:r>
            <a:endParaRPr b="0" lang="ru-RU" sz="2200" spc="-1" strike="noStrike">
              <a:latin typeface="Arial"/>
            </a:endParaRPr>
          </a:p>
          <a:p>
            <a:pPr marL="216000" indent="-213120" algn="just">
              <a:lnSpc>
                <a:spcPct val="100000"/>
              </a:lnSpc>
              <a:buClr>
                <a:srgbClr val="000000"/>
              </a:buClr>
              <a:buFont typeface="Wingdings" charset="2"/>
              <a:buChar char=""/>
            </a:pPr>
            <a:r>
              <a:rPr b="1" lang="ru-RU" sz="2200" spc="-1" strike="noStrike">
                <a:solidFill>
                  <a:srgbClr val="0407a5"/>
                </a:solidFill>
                <a:latin typeface="Arial"/>
                <a:ea typeface="DejaVu Sans"/>
              </a:rPr>
              <a:t>1943</a:t>
            </a:r>
            <a:r>
              <a:rPr b="1" lang="ru-RU" sz="2200" spc="-1" strike="noStrike">
                <a:solidFill>
                  <a:srgbClr val="000000"/>
                </a:solidFill>
                <a:latin typeface="Arial"/>
                <a:ea typeface="DejaVu Sans"/>
              </a:rPr>
              <a:t> р. – здійснено промислове виробництво пеніциліну; </a:t>
            </a:r>
            <a:endParaRPr b="0" lang="ru-RU" sz="2200" spc="-1" strike="noStrike">
              <a:latin typeface="Arial"/>
            </a:endParaRPr>
          </a:p>
          <a:p>
            <a:pPr marL="216000" indent="-213120" algn="just">
              <a:lnSpc>
                <a:spcPct val="100000"/>
              </a:lnSpc>
              <a:buClr>
                <a:srgbClr val="000000"/>
              </a:buClr>
              <a:buFont typeface="Wingdings" charset="2"/>
              <a:buChar char=""/>
            </a:pPr>
            <a:r>
              <a:rPr b="1" lang="ru-RU" sz="2200" spc="-1" strike="noStrike">
                <a:solidFill>
                  <a:srgbClr val="0407a5"/>
                </a:solidFill>
                <a:latin typeface="Arial"/>
                <a:ea typeface="DejaVu Sans"/>
              </a:rPr>
              <a:t>1944</a:t>
            </a:r>
            <a:r>
              <a:rPr b="1" lang="ru-RU" sz="2200" spc="-1" strike="noStrike">
                <a:solidFill>
                  <a:srgbClr val="000000"/>
                </a:solidFill>
                <a:latin typeface="Arial"/>
                <a:ea typeface="DejaVu Sans"/>
              </a:rPr>
              <a:t> р. – Евері, Мак Леод і Мак Карті встановили, що генетичний матеріал є ДНК; </a:t>
            </a:r>
            <a:endParaRPr b="0" lang="ru-RU" sz="2200" spc="-1" strike="noStrike">
              <a:latin typeface="Arial"/>
            </a:endParaRPr>
          </a:p>
          <a:p>
            <a:pPr marL="216000" indent="-213120" algn="just">
              <a:lnSpc>
                <a:spcPct val="100000"/>
              </a:lnSpc>
              <a:buClr>
                <a:srgbClr val="000000"/>
              </a:buClr>
              <a:buFont typeface="Wingdings" charset="2"/>
              <a:buChar char=""/>
            </a:pPr>
            <a:r>
              <a:rPr b="1" lang="ru-RU" sz="2200" spc="-1" strike="noStrike">
                <a:solidFill>
                  <a:srgbClr val="0407a5"/>
                </a:solidFill>
                <a:latin typeface="Arial"/>
                <a:ea typeface="DejaVu Sans"/>
              </a:rPr>
              <a:t>1953</a:t>
            </a:r>
            <a:r>
              <a:rPr b="1" lang="ru-RU" sz="2200" spc="-1" strike="noStrike">
                <a:solidFill>
                  <a:srgbClr val="000000"/>
                </a:solidFill>
                <a:latin typeface="Arial"/>
                <a:ea typeface="DejaVu Sans"/>
              </a:rPr>
              <a:t> р. – Дж. Уотсон і Ф. Крік визначили структуру ДНК; </a:t>
            </a:r>
            <a:endParaRPr b="0" lang="ru-RU" sz="2200" spc="-1" strike="noStrike">
              <a:latin typeface="Arial"/>
            </a:endParaRPr>
          </a:p>
          <a:p>
            <a:pPr marL="216000" indent="-213120" algn="just">
              <a:lnSpc>
                <a:spcPct val="100000"/>
              </a:lnSpc>
              <a:buClr>
                <a:srgbClr val="000000"/>
              </a:buClr>
              <a:buFont typeface="Wingdings" charset="2"/>
              <a:buChar char=""/>
            </a:pPr>
            <a:r>
              <a:rPr b="1" lang="ru-RU" sz="2200" spc="-1" strike="noStrike">
                <a:solidFill>
                  <a:srgbClr val="0407a5"/>
                </a:solidFill>
                <a:latin typeface="Arial"/>
                <a:ea typeface="DejaVu Sans"/>
              </a:rPr>
              <a:t>1959</a:t>
            </a:r>
            <a:r>
              <a:rPr b="1" lang="ru-RU" sz="2200" spc="-1" strike="noStrike">
                <a:solidFill>
                  <a:srgbClr val="000000"/>
                </a:solidFill>
                <a:latin typeface="Arial"/>
                <a:ea typeface="DejaVu Sans"/>
              </a:rPr>
              <a:t> р. – С. Очоа, А. Корнберг одержали Нобелівську премію за відкриття ферментів ДНК-полімераз і лігаз; </a:t>
            </a:r>
            <a:endParaRPr b="0" lang="ru-RU" sz="2200" spc="-1" strike="noStrike">
              <a:latin typeface="Arial"/>
            </a:endParaRPr>
          </a:p>
          <a:p>
            <a:pPr marL="216000" indent="-213120" algn="just">
              <a:lnSpc>
                <a:spcPct val="100000"/>
              </a:lnSpc>
              <a:buClr>
                <a:srgbClr val="000000"/>
              </a:buClr>
              <a:buFont typeface="Wingdings" charset="2"/>
              <a:buChar char=""/>
            </a:pPr>
            <a:r>
              <a:rPr b="1" lang="ru-RU" sz="2200" spc="-1" strike="noStrike">
                <a:solidFill>
                  <a:srgbClr val="0407a5"/>
                </a:solidFill>
                <a:latin typeface="Arial"/>
                <a:ea typeface="DejaVu Sans"/>
              </a:rPr>
              <a:t>1961-1966</a:t>
            </a:r>
            <a:r>
              <a:rPr b="1" lang="ru-RU" sz="2200" spc="-1" strike="noStrike">
                <a:solidFill>
                  <a:srgbClr val="000000"/>
                </a:solidFill>
                <a:latin typeface="Arial"/>
                <a:ea typeface="DejaVu Sans"/>
              </a:rPr>
              <a:t> рр. – розшифровано генетичний код; </a:t>
            </a:r>
            <a:endParaRPr b="0" lang="ru-RU" sz="2200" spc="-1" strike="noStrike">
              <a:latin typeface="Arial"/>
            </a:endParaRPr>
          </a:p>
          <a:p>
            <a:pPr marL="216000" indent="-213120" algn="just">
              <a:lnSpc>
                <a:spcPct val="100000"/>
              </a:lnSpc>
              <a:buClr>
                <a:srgbClr val="000000"/>
              </a:buClr>
              <a:buFont typeface="Wingdings" charset="2"/>
              <a:buChar char=""/>
            </a:pPr>
            <a:r>
              <a:rPr b="1" lang="ru-RU" sz="2200" spc="-1" strike="noStrike">
                <a:solidFill>
                  <a:srgbClr val="0407a5"/>
                </a:solidFill>
                <a:latin typeface="Arial"/>
                <a:ea typeface="DejaVu Sans"/>
              </a:rPr>
              <a:t>1970</a:t>
            </a:r>
            <a:r>
              <a:rPr b="1" lang="ru-RU" sz="2200" spc="-1" strike="noStrike">
                <a:solidFill>
                  <a:srgbClr val="000000"/>
                </a:solidFill>
                <a:latin typeface="Arial"/>
                <a:ea typeface="DejaVu Sans"/>
              </a:rPr>
              <a:t> р. – виділено фермент рестриктаза; </a:t>
            </a:r>
            <a:endParaRPr b="0" lang="ru-RU" sz="2200" spc="-1" strike="noStrike">
              <a:latin typeface="Arial"/>
            </a:endParaRPr>
          </a:p>
          <a:p>
            <a:pPr marL="216000" indent="-213120" algn="just">
              <a:lnSpc>
                <a:spcPct val="100000"/>
              </a:lnSpc>
              <a:buClr>
                <a:srgbClr val="000000"/>
              </a:buClr>
              <a:buFont typeface="Wingdings" charset="2"/>
              <a:buChar char=""/>
            </a:pPr>
            <a:r>
              <a:rPr b="1" lang="ru-RU" sz="2200" spc="-1" strike="noStrike">
                <a:solidFill>
                  <a:srgbClr val="0407a5"/>
                </a:solidFill>
                <a:latin typeface="Arial"/>
                <a:ea typeface="DejaVu Sans"/>
              </a:rPr>
              <a:t>1973</a:t>
            </a:r>
            <a:r>
              <a:rPr b="1" lang="ru-RU" sz="2200" spc="-1" strike="noStrike">
                <a:solidFill>
                  <a:srgbClr val="000000"/>
                </a:solidFill>
                <a:latin typeface="Arial"/>
                <a:ea typeface="DejaVu Sans"/>
              </a:rPr>
              <a:t> р. – Г. Бойер і С. Коен розробили технологію рекомбінантних ДНК і здійснили клонування генів; </a:t>
            </a:r>
            <a:endParaRPr b="0" lang="ru-RU" sz="2200" spc="-1" strike="noStrike">
              <a:latin typeface="Arial"/>
            </a:endParaRPr>
          </a:p>
          <a:p>
            <a:pPr marL="216000" indent="-213120" algn="just">
              <a:lnSpc>
                <a:spcPct val="100000"/>
              </a:lnSpc>
              <a:buClr>
                <a:srgbClr val="000000"/>
              </a:buClr>
              <a:buFont typeface="Wingdings" charset="2"/>
              <a:buChar char=""/>
            </a:pPr>
            <a:r>
              <a:rPr b="1" lang="ru-RU" sz="2200" spc="-1" strike="noStrike">
                <a:solidFill>
                  <a:srgbClr val="0407a5"/>
                </a:solidFill>
                <a:latin typeface="Arial"/>
                <a:ea typeface="DejaVu Sans"/>
              </a:rPr>
              <a:t>1975</a:t>
            </a:r>
            <a:r>
              <a:rPr b="1" lang="ru-RU" sz="2200" spc="-1" strike="noStrike">
                <a:solidFill>
                  <a:srgbClr val="000000"/>
                </a:solidFill>
                <a:latin typeface="Arial"/>
                <a:ea typeface="DejaVu Sans"/>
              </a:rPr>
              <a:t> р. – Р. Келер і С. Мільштейн розробили технологію використання гібридом для одержання моноклональних антитіл; </a:t>
            </a:r>
            <a:endParaRPr b="0" lang="ru-RU" sz="2200" spc="-1" strike="noStrike">
              <a:latin typeface="Arial"/>
            </a:endParaRPr>
          </a:p>
          <a:p>
            <a:pPr marL="216000" indent="-213120" algn="just">
              <a:lnSpc>
                <a:spcPct val="100000"/>
              </a:lnSpc>
              <a:buClr>
                <a:srgbClr val="000000"/>
              </a:buClr>
              <a:buFont typeface="Wingdings" charset="2"/>
              <a:buChar char=""/>
            </a:pPr>
            <a:r>
              <a:rPr b="1" lang="ru-RU" sz="2200" spc="-1" strike="noStrike">
                <a:solidFill>
                  <a:srgbClr val="0407a5"/>
                </a:solidFill>
                <a:latin typeface="Arial"/>
                <a:ea typeface="DejaVu Sans"/>
              </a:rPr>
              <a:t>1976</a:t>
            </a:r>
            <a:r>
              <a:rPr b="1" lang="ru-RU" sz="2200" spc="-1" strike="noStrike">
                <a:solidFill>
                  <a:srgbClr val="000000"/>
                </a:solidFill>
                <a:latin typeface="Arial"/>
                <a:ea typeface="DejaVu Sans"/>
              </a:rPr>
              <a:t> р. – розроблено методи визначення нуклеотидної послідовності ДНК (секвенування); </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CustomShape 1"/>
          <p:cNvSpPr/>
          <p:nvPr/>
        </p:nvSpPr>
        <p:spPr>
          <a:xfrm>
            <a:off x="285840" y="214200"/>
            <a:ext cx="8567280" cy="6274440"/>
          </a:xfrm>
          <a:prstGeom prst="rect">
            <a:avLst/>
          </a:prstGeom>
          <a:noFill/>
          <a:ln>
            <a:noFill/>
          </a:ln>
        </p:spPr>
        <p:style>
          <a:lnRef idx="0"/>
          <a:fillRef idx="0"/>
          <a:effectRef idx="0"/>
          <a:fontRef idx="minor"/>
        </p:style>
        <p:txBody>
          <a:bodyPr lIns="90000" rIns="90000" tIns="45000" bIns="45000">
            <a:spAutoFit/>
          </a:bodyPr>
          <a:p>
            <a:pPr marL="216000" indent="-213120" algn="just">
              <a:lnSpc>
                <a:spcPct val="100000"/>
              </a:lnSpc>
              <a:buClr>
                <a:srgbClr val="000000"/>
              </a:buClr>
              <a:buFont typeface="Wingdings" charset="2"/>
              <a:buChar char=""/>
            </a:pPr>
            <a:r>
              <a:rPr b="1" lang="ru-RU" sz="1800" spc="-1" strike="noStrike">
                <a:solidFill>
                  <a:srgbClr val="0407a5"/>
                </a:solidFill>
                <a:latin typeface="Arial"/>
                <a:ea typeface="DejaVu Sans"/>
              </a:rPr>
              <a:t>1978</a:t>
            </a:r>
            <a:r>
              <a:rPr b="1" lang="ru-RU" sz="1800" spc="-1" strike="noStrike">
                <a:solidFill>
                  <a:srgbClr val="000000"/>
                </a:solidFill>
                <a:latin typeface="Arial"/>
                <a:ea typeface="DejaVu Sans"/>
              </a:rPr>
              <a:t> р. – фірма Genentech випустила інсулін людини, одержаний за допомогою трансгенних бактерій </a:t>
            </a:r>
            <a:r>
              <a:rPr b="1" i="1" lang="ru-RU" sz="1800" spc="-1" strike="noStrike">
                <a:solidFill>
                  <a:srgbClr val="000000"/>
                </a:solidFill>
                <a:latin typeface="Arial"/>
                <a:ea typeface="DejaVu Sans"/>
              </a:rPr>
              <a:t>E.coli</a:t>
            </a:r>
            <a:r>
              <a:rPr b="1" lang="ru-RU" sz="1800" spc="-1" strike="noStrike">
                <a:solidFill>
                  <a:srgbClr val="000000"/>
                </a:solidFill>
                <a:latin typeface="Arial"/>
                <a:ea typeface="DejaVu Sans"/>
              </a:rPr>
              <a:t>; </a:t>
            </a:r>
            <a:endParaRPr b="0" lang="ru-RU" sz="1800" spc="-1" strike="noStrike">
              <a:latin typeface="Arial"/>
            </a:endParaRPr>
          </a:p>
          <a:p>
            <a:pPr marL="216000" indent="-213120" algn="just">
              <a:lnSpc>
                <a:spcPct val="100000"/>
              </a:lnSpc>
              <a:buClr>
                <a:srgbClr val="000000"/>
              </a:buClr>
              <a:buFont typeface="Wingdings" charset="2"/>
              <a:buChar char=""/>
            </a:pPr>
            <a:r>
              <a:rPr b="1" lang="ru-RU" sz="1800" spc="-1" strike="noStrike">
                <a:solidFill>
                  <a:srgbClr val="0407a5"/>
                </a:solidFill>
                <a:latin typeface="Arial"/>
                <a:ea typeface="DejaVu Sans"/>
              </a:rPr>
              <a:t>1980</a:t>
            </a:r>
            <a:r>
              <a:rPr b="1" lang="ru-RU" sz="1800" spc="-1" strike="noStrike">
                <a:solidFill>
                  <a:srgbClr val="000000"/>
                </a:solidFill>
                <a:latin typeface="Arial"/>
                <a:ea typeface="DejaVu Sans"/>
              </a:rPr>
              <a:t> р. – у США видано перший патент на одержання рекомбінантних мікроорганізмів, що утилізують нафту; </a:t>
            </a:r>
            <a:endParaRPr b="0" lang="ru-RU" sz="1800" spc="-1" strike="noStrike">
              <a:latin typeface="Arial"/>
            </a:endParaRPr>
          </a:p>
          <a:p>
            <a:pPr marL="216000" indent="-213120" algn="just">
              <a:lnSpc>
                <a:spcPct val="100000"/>
              </a:lnSpc>
              <a:buClr>
                <a:srgbClr val="000000"/>
              </a:buClr>
              <a:buFont typeface="Wingdings" charset="2"/>
              <a:buChar char=""/>
            </a:pPr>
            <a:r>
              <a:rPr b="1" lang="ru-RU" sz="1800" spc="-1" strike="noStrike">
                <a:solidFill>
                  <a:srgbClr val="0407a5"/>
                </a:solidFill>
                <a:latin typeface="Arial"/>
                <a:ea typeface="DejaVu Sans"/>
              </a:rPr>
              <a:t>1981</a:t>
            </a:r>
            <a:r>
              <a:rPr b="1" lang="ru-RU" sz="1800" spc="-1" strike="noStrike">
                <a:solidFill>
                  <a:srgbClr val="000000"/>
                </a:solidFill>
                <a:latin typeface="Arial"/>
                <a:ea typeface="DejaVu Sans"/>
              </a:rPr>
              <a:t> р. – розроблено перші автоматичні синтезатори ДНК; </a:t>
            </a:r>
            <a:endParaRPr b="0" lang="ru-RU" sz="1800" spc="-1" strike="noStrike">
              <a:latin typeface="Arial"/>
            </a:endParaRPr>
          </a:p>
          <a:p>
            <a:pPr marL="216000" indent="-213120" algn="just">
              <a:lnSpc>
                <a:spcPct val="100000"/>
              </a:lnSpc>
              <a:buClr>
                <a:srgbClr val="000000"/>
              </a:buClr>
              <a:buFont typeface="Wingdings" charset="2"/>
              <a:buChar char=""/>
            </a:pPr>
            <a:r>
              <a:rPr b="1" lang="ru-RU" sz="1800" spc="-1" strike="noStrike">
                <a:solidFill>
                  <a:srgbClr val="0407a5"/>
                </a:solidFill>
                <a:latin typeface="Arial"/>
                <a:ea typeface="DejaVu Sans"/>
              </a:rPr>
              <a:t>1983</a:t>
            </a:r>
            <a:r>
              <a:rPr b="1" lang="ru-RU" sz="1800" spc="-1" strike="noStrike">
                <a:solidFill>
                  <a:srgbClr val="000000"/>
                </a:solidFill>
                <a:latin typeface="Arial"/>
                <a:ea typeface="DejaVu Sans"/>
              </a:rPr>
              <a:t> р. – для трансформації рослин уперше застосовано Ti-плазміди; </a:t>
            </a:r>
            <a:endParaRPr b="0" lang="ru-RU" sz="1800" spc="-1" strike="noStrike">
              <a:latin typeface="Arial"/>
            </a:endParaRPr>
          </a:p>
          <a:p>
            <a:pPr marL="216000" indent="-213120" algn="just">
              <a:lnSpc>
                <a:spcPct val="100000"/>
              </a:lnSpc>
              <a:buClr>
                <a:srgbClr val="000000"/>
              </a:buClr>
              <a:buFont typeface="Wingdings" charset="2"/>
              <a:buChar char=""/>
            </a:pPr>
            <a:r>
              <a:rPr b="1" lang="ru-RU" sz="1800" spc="-1" strike="noStrike">
                <a:solidFill>
                  <a:srgbClr val="0407a5"/>
                </a:solidFill>
                <a:latin typeface="Arial"/>
                <a:ea typeface="DejaVu Sans"/>
              </a:rPr>
              <a:t>1985-1988</a:t>
            </a:r>
            <a:r>
              <a:rPr b="1" lang="ru-RU" sz="1800" spc="-1" strike="noStrike">
                <a:solidFill>
                  <a:srgbClr val="000000"/>
                </a:solidFill>
                <a:latin typeface="Arial"/>
                <a:ea typeface="DejaVu Sans"/>
              </a:rPr>
              <a:t> рр. – розроблено метод полімеразної ланцюгової реакції; </a:t>
            </a:r>
            <a:endParaRPr b="0" lang="ru-RU" sz="1800" spc="-1" strike="noStrike">
              <a:latin typeface="Arial"/>
            </a:endParaRPr>
          </a:p>
          <a:p>
            <a:pPr marL="216000" indent="-213120" algn="just">
              <a:lnSpc>
                <a:spcPct val="100000"/>
              </a:lnSpc>
              <a:buClr>
                <a:srgbClr val="000000"/>
              </a:buClr>
              <a:buFont typeface="Wingdings" charset="2"/>
              <a:buChar char=""/>
            </a:pPr>
            <a:r>
              <a:rPr b="1" lang="ru-RU" sz="1800" spc="-1" strike="noStrike">
                <a:solidFill>
                  <a:srgbClr val="0407a5"/>
                </a:solidFill>
                <a:latin typeface="Arial"/>
                <a:ea typeface="DejaVu Sans"/>
              </a:rPr>
              <a:t>1990-2003</a:t>
            </a:r>
            <a:r>
              <a:rPr b="1" lang="ru-RU" sz="1800" spc="-1" strike="noStrike">
                <a:solidFill>
                  <a:srgbClr val="000000"/>
                </a:solidFill>
                <a:latin typeface="Arial"/>
                <a:ea typeface="DejaVu Sans"/>
              </a:rPr>
              <a:t> рр. – здійснено проект «</a:t>
            </a:r>
            <a:r>
              <a:rPr b="1" i="1" lang="ru-RU" sz="1800" spc="-1" strike="noStrike">
                <a:solidFill>
                  <a:srgbClr val="075203"/>
                </a:solidFill>
                <a:latin typeface="Arial"/>
                <a:ea typeface="DejaVu Sans"/>
              </a:rPr>
              <a:t>Геном людини</a:t>
            </a:r>
            <a:r>
              <a:rPr b="1" lang="ru-RU" sz="1800" spc="-1" strike="noStrike">
                <a:solidFill>
                  <a:srgbClr val="000000"/>
                </a:solidFill>
                <a:latin typeface="Arial"/>
                <a:ea typeface="DejaVu Sans"/>
              </a:rPr>
              <a:t>»; розшифровано 99% генома людини з точністю 99,99%; </a:t>
            </a:r>
            <a:endParaRPr b="0" lang="ru-RU" sz="1800" spc="-1" strike="noStrike">
              <a:latin typeface="Arial"/>
            </a:endParaRPr>
          </a:p>
          <a:p>
            <a:pPr marL="216000" indent="-213120" algn="just">
              <a:lnSpc>
                <a:spcPct val="100000"/>
              </a:lnSpc>
              <a:buClr>
                <a:srgbClr val="000000"/>
              </a:buClr>
              <a:buFont typeface="Wingdings" charset="2"/>
              <a:buChar char=""/>
            </a:pPr>
            <a:r>
              <a:rPr b="1" lang="ru-RU" sz="1800" spc="-1" strike="noStrike">
                <a:solidFill>
                  <a:srgbClr val="0407a5"/>
                </a:solidFill>
                <a:latin typeface="Arial"/>
                <a:ea typeface="DejaVu Sans"/>
              </a:rPr>
              <a:t>1996</a:t>
            </a:r>
            <a:r>
              <a:rPr b="1" lang="ru-RU" sz="1800" spc="-1" strike="noStrike">
                <a:solidFill>
                  <a:srgbClr val="000000"/>
                </a:solidFill>
                <a:latin typeface="Arial"/>
                <a:ea typeface="DejaVu Sans"/>
              </a:rPr>
              <a:t> р. – секвеновано геном дріжджів </a:t>
            </a:r>
            <a:r>
              <a:rPr b="1" i="1" lang="ru-RU" sz="1800" spc="-1" strike="noStrike">
                <a:solidFill>
                  <a:srgbClr val="000000"/>
                </a:solidFill>
                <a:latin typeface="Arial"/>
                <a:ea typeface="DejaVu Sans"/>
              </a:rPr>
              <a:t>Saccharomyces cerevisiae</a:t>
            </a:r>
            <a:r>
              <a:rPr b="1" lang="ru-RU" sz="1800" spc="-1" strike="noStrike">
                <a:solidFill>
                  <a:srgbClr val="000000"/>
                </a:solidFill>
                <a:latin typeface="Arial"/>
                <a:ea typeface="DejaVu Sans"/>
              </a:rPr>
              <a:t>; </a:t>
            </a:r>
            <a:endParaRPr b="0" lang="ru-RU" sz="1800" spc="-1" strike="noStrike">
              <a:latin typeface="Arial"/>
            </a:endParaRPr>
          </a:p>
          <a:p>
            <a:pPr marL="216000" indent="-213120" algn="just">
              <a:lnSpc>
                <a:spcPct val="100000"/>
              </a:lnSpc>
              <a:buClr>
                <a:srgbClr val="000000"/>
              </a:buClr>
              <a:buFont typeface="Wingdings" charset="2"/>
              <a:buChar char=""/>
            </a:pPr>
            <a:r>
              <a:rPr b="1" lang="ru-RU" sz="1800" spc="-1" strike="noStrike">
                <a:solidFill>
                  <a:srgbClr val="0407a5"/>
                </a:solidFill>
                <a:latin typeface="Arial"/>
                <a:ea typeface="DejaVu Sans"/>
              </a:rPr>
              <a:t>1997</a:t>
            </a:r>
            <a:r>
              <a:rPr b="1" lang="ru-RU" sz="1800" spc="-1" strike="noStrike">
                <a:solidFill>
                  <a:srgbClr val="000000"/>
                </a:solidFill>
                <a:latin typeface="Arial"/>
                <a:ea typeface="DejaVu Sans"/>
              </a:rPr>
              <a:t> р. – клоновано вівцю Доллі із соматичної клітини; </a:t>
            </a:r>
            <a:endParaRPr b="0" lang="ru-RU" sz="1800" spc="-1" strike="noStrike">
              <a:latin typeface="Arial"/>
            </a:endParaRPr>
          </a:p>
          <a:p>
            <a:pPr marL="216000" indent="-213120" algn="just">
              <a:lnSpc>
                <a:spcPct val="100000"/>
              </a:lnSpc>
              <a:buClr>
                <a:srgbClr val="000000"/>
              </a:buClr>
              <a:buFont typeface="Wingdings" charset="2"/>
              <a:buChar char=""/>
            </a:pPr>
            <a:r>
              <a:rPr b="1" lang="ru-RU" sz="1800" spc="-1" strike="noStrike">
                <a:solidFill>
                  <a:srgbClr val="0407a5"/>
                </a:solidFill>
                <a:latin typeface="Arial"/>
                <a:ea typeface="DejaVu Sans"/>
              </a:rPr>
              <a:t>2004</a:t>
            </a:r>
            <a:r>
              <a:rPr b="1" lang="ru-RU" sz="1800" spc="-1" strike="noStrike">
                <a:solidFill>
                  <a:srgbClr val="000000"/>
                </a:solidFill>
                <a:latin typeface="Arial"/>
                <a:ea typeface="DejaVu Sans"/>
              </a:rPr>
              <a:t> р. – клонування корів, молоко яких містить гормон росту людини; клонування комах. </a:t>
            </a:r>
            <a:endParaRPr b="0" lang="ru-RU" sz="1800" spc="-1" strike="noStrike">
              <a:latin typeface="Arial"/>
            </a:endParaRPr>
          </a:p>
          <a:p>
            <a:pPr algn="just">
              <a:lnSpc>
                <a:spcPct val="100000"/>
              </a:lnSpc>
            </a:pPr>
            <a:r>
              <a:rPr b="1" i="1" lang="ru-RU" sz="1800" spc="-1" strike="noStrike">
                <a:solidFill>
                  <a:srgbClr val="ff0000"/>
                </a:solidFill>
                <a:latin typeface="Arial"/>
                <a:ea typeface="DejaVu Sans"/>
              </a:rPr>
              <a:t>Найвагомішими відкриттями біологічної науки XX ст. були: </a:t>
            </a:r>
            <a:r>
              <a:rPr b="1" lang="ru-RU" sz="1400" spc="-1" strike="noStrike">
                <a:solidFill>
                  <a:srgbClr val="000000"/>
                </a:solidFill>
                <a:latin typeface="Arial"/>
                <a:ea typeface="DejaVu Sans"/>
              </a:rPr>
              <a:t>визначення ролі ДНК як носія спадкової інформації, розшифрування генетичного коду, розробка технології рекомбінантних ДНК, створення гібридомної технології, секвенування геномів бактерій, дріжджів, нематоди, рослини арабідопсис, людини. Удосконалення методів мас-спектометрії, ядерного магнітного резонансу, альфа-променевої кристалографії дозволило здійснити революційний прорив у можливостях кількісної та якісної ідентифікації білків, розумінні структури індивідуальних білків і мультиферментних комплексів. Важливим відкриттям у біології є розшифрування структури нуклеосоми і комплексу РНК-полімерази. Найбільш значущими досягненнями біотехнології початку XXI ст. є розробка високошвидкісних методів секвенування ДНК і потужних обчислювальних засобів для розшифрування геномів, створення карти генома людини. </a:t>
            </a:r>
            <a:endParaRPr b="0" lang="ru-RU" sz="1400" spc="-1" strike="noStrike">
              <a:latin typeface="Arial"/>
            </a:endParaRPr>
          </a:p>
          <a:p>
            <a:pPr algn="just">
              <a:lnSpc>
                <a:spcPct val="100000"/>
              </a:lnSpc>
            </a:pPr>
            <a:endParaRPr b="0" lang="ru-RU" sz="14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CustomShape 1"/>
          <p:cNvSpPr/>
          <p:nvPr/>
        </p:nvSpPr>
        <p:spPr>
          <a:xfrm>
            <a:off x="285840" y="214200"/>
            <a:ext cx="8640720" cy="6432480"/>
          </a:xfrm>
          <a:prstGeom prst="rect">
            <a:avLst/>
          </a:prstGeom>
          <a:noFill/>
          <a:ln>
            <a:noFill/>
          </a:ln>
        </p:spPr>
        <p:style>
          <a:lnRef idx="0"/>
          <a:fillRef idx="0"/>
          <a:effectRef idx="0"/>
          <a:fontRef idx="minor"/>
        </p:style>
        <p:txBody>
          <a:bodyPr lIns="90000" rIns="90000" tIns="45000" bIns="45000">
            <a:spAutoFit/>
          </a:bodyPr>
          <a:p>
            <a:pPr algn="just">
              <a:lnSpc>
                <a:spcPct val="90000"/>
              </a:lnSpc>
            </a:pPr>
            <a:r>
              <a:rPr b="1" lang="ru-RU" sz="1800" spc="-1" strike="noStrike">
                <a:solidFill>
                  <a:srgbClr val="000000"/>
                </a:solidFill>
                <a:latin typeface="Times New Roman"/>
                <a:ea typeface="TimesNewRoman"/>
              </a:rPr>
              <a:t>Отже, з біотехнологічними процесами наші предки були знайомі тисячі років. Вони використовували їх для зберігання та одержання харчових продуктів тощо. До найдавніших галузей людської діяльності належать </a:t>
            </a:r>
            <a:r>
              <a:rPr b="1" i="1" lang="ru-RU" sz="1800" spc="-1" strike="noStrike">
                <a:solidFill>
                  <a:srgbClr val="7030a0"/>
                </a:solidFill>
                <a:latin typeface="Times New Roman"/>
                <a:ea typeface="TimesNewRoman"/>
              </a:rPr>
              <a:t>хлібопечіння, виноробство, пивоваріння, які у своїй основі мають використання хлібопекарських і винних дріжджів, одержання кисломолочних продуктів, сирів за допомогою молочнокислих бактерій, харчового оцту за допомогою оцтовокислих бактерій</a:t>
            </a:r>
            <a:r>
              <a:rPr b="1" lang="ru-RU" sz="1800" spc="-1" strike="noStrike">
                <a:solidFill>
                  <a:srgbClr val="000000"/>
                </a:solidFill>
                <a:latin typeface="Times New Roman"/>
                <a:ea typeface="TimesNewRoman"/>
              </a:rPr>
              <a:t>. Наслідки такого виду діяльності були виявлені у стародавніх народів, які жили близько </a:t>
            </a:r>
            <a:r>
              <a:rPr b="1" lang="ru-RU" sz="1800" spc="-1" strike="noStrike">
                <a:solidFill>
                  <a:srgbClr val="ff0000"/>
                </a:solidFill>
                <a:latin typeface="Times New Roman"/>
                <a:ea typeface="TimesNewRoman"/>
              </a:rPr>
              <a:t>8 тисяч років тому</a:t>
            </a:r>
            <a:r>
              <a:rPr b="1" lang="ru-RU" sz="1800" spc="-1" strike="noStrike">
                <a:solidFill>
                  <a:srgbClr val="000000"/>
                </a:solidFill>
                <a:latin typeface="Times New Roman"/>
                <a:ea typeface="TimesNewRoman"/>
              </a:rPr>
              <a:t>. З тих пір, як були відкриті мікроорганізми та визначено їх фізіологічні особливості, практичне використання мікробів стало усвідомленим, було поставлено на промислову основу й отримало бурхливий розвиток. Промисловому використанню мікроорганізмів заважала відсутність спеціальної апаратури й технологій. </a:t>
            </a:r>
            <a:endParaRPr b="0" lang="ru-RU" sz="1800" spc="-1" strike="noStrike">
              <a:latin typeface="Arial"/>
            </a:endParaRPr>
          </a:p>
          <a:p>
            <a:pPr algn="just">
              <a:lnSpc>
                <a:spcPct val="100000"/>
              </a:lnSpc>
            </a:pPr>
            <a:r>
              <a:rPr b="1" i="1" lang="ru-RU" sz="2000" spc="-1" strike="noStrike">
                <a:solidFill>
                  <a:srgbClr val="00b050"/>
                </a:solidFill>
                <a:latin typeface="Times New Roman"/>
                <a:ea typeface="TimesNewRoman"/>
              </a:rPr>
              <a:t>Технологія</a:t>
            </a:r>
            <a:r>
              <a:rPr b="1" lang="ru-RU" sz="2000" spc="-1" strike="noStrike">
                <a:solidFill>
                  <a:srgbClr val="000000"/>
                </a:solidFill>
                <a:latin typeface="Times New Roman"/>
                <a:ea typeface="TimesNewRoman"/>
              </a:rPr>
              <a:t> – це сукупність способів, прийомів для отримання з вихідного матеріалу (сировини) певного практично цінного продукту.</a:t>
            </a:r>
            <a:endParaRPr b="0" lang="ru-RU" sz="2000" spc="-1" strike="noStrike">
              <a:latin typeface="Arial"/>
            </a:endParaRPr>
          </a:p>
          <a:p>
            <a:pPr algn="ctr">
              <a:lnSpc>
                <a:spcPct val="100000"/>
              </a:lnSpc>
            </a:pPr>
            <a:r>
              <a:rPr b="1" lang="ru-RU" sz="2000" spc="-1" strike="noStrike">
                <a:solidFill>
                  <a:srgbClr val="7030a0"/>
                </a:solidFill>
                <a:latin typeface="Times New Roman"/>
                <a:ea typeface="TimesNewRoman"/>
              </a:rPr>
              <a:t>Усі основні технології можна розподілити на три основні групи:</a:t>
            </a:r>
            <a:endParaRPr b="0" lang="ru-RU" sz="2000" spc="-1" strike="noStrike">
              <a:latin typeface="Arial"/>
            </a:endParaRPr>
          </a:p>
          <a:p>
            <a:pPr marL="216000" indent="-213120" algn="just">
              <a:lnSpc>
                <a:spcPct val="100000"/>
              </a:lnSpc>
              <a:buClr>
                <a:srgbClr val="000000"/>
              </a:buClr>
              <a:buFont typeface="Wingdings" charset="2"/>
              <a:buChar char=""/>
            </a:pPr>
            <a:r>
              <a:rPr b="1" lang="ru-RU" sz="1800" spc="-1" strike="noStrike">
                <a:solidFill>
                  <a:srgbClr val="000000"/>
                </a:solidFill>
                <a:latin typeface="Times New Roman"/>
                <a:ea typeface="TimesNewRoman"/>
              </a:rPr>
              <a:t>– </a:t>
            </a:r>
            <a:r>
              <a:rPr b="1" lang="ru-RU" sz="1800" spc="-1" strike="noStrike">
                <a:solidFill>
                  <a:srgbClr val="ff0000"/>
                </a:solidFill>
                <a:latin typeface="Times New Roman"/>
                <a:ea typeface="TimesNewRoman"/>
              </a:rPr>
              <a:t>фізико-механічні технології </a:t>
            </a:r>
            <a:r>
              <a:rPr b="1" lang="ru-RU" sz="1800" spc="-1" strike="noStrike">
                <a:solidFill>
                  <a:srgbClr val="000000"/>
                </a:solidFill>
                <a:latin typeface="Times New Roman"/>
                <a:ea typeface="TimesNewRoman"/>
              </a:rPr>
              <a:t>– вихідний матеріал (сировина) у процесі одержання продукту змінює форму або агрегатний стан, але не змінює свого хімічного складу;</a:t>
            </a:r>
            <a:endParaRPr b="0" lang="ru-RU" sz="1800" spc="-1" strike="noStrike">
              <a:latin typeface="Arial"/>
            </a:endParaRPr>
          </a:p>
          <a:p>
            <a:pPr marL="216000" indent="-213120" algn="just">
              <a:lnSpc>
                <a:spcPct val="100000"/>
              </a:lnSpc>
              <a:buClr>
                <a:srgbClr val="000000"/>
              </a:buClr>
              <a:buFont typeface="Wingdings" charset="2"/>
              <a:buChar char=""/>
            </a:pPr>
            <a:r>
              <a:rPr b="1" lang="ru-RU" sz="1800" spc="-1" strike="noStrike">
                <a:solidFill>
                  <a:srgbClr val="000000"/>
                </a:solidFill>
                <a:latin typeface="Times New Roman"/>
                <a:ea typeface="TimesNewRoman"/>
              </a:rPr>
              <a:t>– </a:t>
            </a:r>
            <a:r>
              <a:rPr b="1" lang="ru-RU" sz="1800" spc="-1" strike="noStrike">
                <a:solidFill>
                  <a:srgbClr val="ff0000"/>
                </a:solidFill>
                <a:latin typeface="Times New Roman"/>
                <a:ea typeface="TimesNewRoman"/>
              </a:rPr>
              <a:t>хімічні технології </a:t>
            </a:r>
            <a:r>
              <a:rPr b="1" lang="ru-RU" sz="1800" spc="-1" strike="noStrike">
                <a:solidFill>
                  <a:srgbClr val="000000"/>
                </a:solidFill>
                <a:latin typeface="Times New Roman"/>
                <a:ea typeface="TimesNewRoman"/>
              </a:rPr>
              <a:t>– у процесі одержання продукту сировина зазнає змін хімічного складу (виробництво з природного газу, спирту, поліетилену, отримання барвників та багатьох ліків з простих хімічних сполук (кислоти, лугів, бензолу та ін.);</a:t>
            </a:r>
            <a:endParaRPr b="0" lang="ru-RU" sz="1800" spc="-1" strike="noStrike">
              <a:latin typeface="Arial"/>
            </a:endParaRPr>
          </a:p>
          <a:p>
            <a:pPr marL="216000" indent="-213120" algn="just">
              <a:lnSpc>
                <a:spcPct val="100000"/>
              </a:lnSpc>
              <a:buClr>
                <a:srgbClr val="000000"/>
              </a:buClr>
              <a:buFont typeface="Wingdings" charset="2"/>
              <a:buChar char=""/>
            </a:pPr>
            <a:r>
              <a:rPr b="1" lang="ru-RU" sz="1800" spc="-1" strike="noStrike">
                <a:solidFill>
                  <a:srgbClr val="000000"/>
                </a:solidFill>
                <a:latin typeface="Times New Roman"/>
                <a:ea typeface="TimesNewRoman"/>
              </a:rPr>
              <a:t>– </a:t>
            </a:r>
            <a:r>
              <a:rPr b="1" lang="ru-RU" sz="1800" spc="-1" strike="noStrike">
                <a:solidFill>
                  <a:srgbClr val="ff0000"/>
                </a:solidFill>
                <a:latin typeface="Times New Roman"/>
                <a:ea typeface="TimesNewRoman"/>
              </a:rPr>
              <a:t>біотехнології</a:t>
            </a:r>
            <a:r>
              <a:rPr b="1" lang="ru-RU" sz="1800" spc="-1" strike="noStrike">
                <a:solidFill>
                  <a:srgbClr val="000000"/>
                </a:solidFill>
                <a:latin typeface="Times New Roman"/>
                <a:ea typeface="TimesNewRoman"/>
              </a:rPr>
              <a:t> – це процеси використання живих організмів чи їх компонентів для одержання цільового продукту.</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CustomShape 1"/>
          <p:cNvSpPr/>
          <p:nvPr/>
        </p:nvSpPr>
        <p:spPr>
          <a:xfrm>
            <a:off x="214200" y="94320"/>
            <a:ext cx="8712360" cy="6672960"/>
          </a:xfrm>
          <a:prstGeom prst="rect">
            <a:avLst/>
          </a:prstGeom>
          <a:noFill/>
          <a:ln w="9360">
            <a:noFill/>
          </a:ln>
        </p:spPr>
        <p:style>
          <a:lnRef idx="0"/>
          <a:fillRef idx="0"/>
          <a:effectRef idx="0"/>
          <a:fontRef idx="minor"/>
        </p:style>
        <p:txBody>
          <a:bodyPr lIns="90000" rIns="90000" tIns="45000" bIns="45000" anchor="ctr">
            <a:spAutoFit/>
          </a:bodyPr>
          <a:p>
            <a:pPr algn="just">
              <a:lnSpc>
                <a:spcPct val="100000"/>
              </a:lnSpc>
            </a:pPr>
            <a:r>
              <a:rPr b="1" lang="ru-RU" sz="1800" spc="-1" strike="noStrike">
                <a:solidFill>
                  <a:srgbClr val="000000"/>
                </a:solidFill>
                <a:latin typeface="Calibri"/>
                <a:ea typeface="TimesNewRoman"/>
              </a:rPr>
              <a:t>Як науковий термін </a:t>
            </a:r>
            <a:r>
              <a:rPr b="1" lang="ru-RU" sz="1800" spc="-1" strike="noStrike">
                <a:solidFill>
                  <a:srgbClr val="ff0000"/>
                </a:solidFill>
                <a:latin typeface="Calibri"/>
                <a:ea typeface="TimesNewRoman"/>
              </a:rPr>
              <a:t>„біотехнологія”</a:t>
            </a:r>
            <a:r>
              <a:rPr b="1" lang="ru-RU" sz="1800" spc="-1" strike="noStrike">
                <a:solidFill>
                  <a:srgbClr val="000000"/>
                </a:solidFill>
                <a:latin typeface="Calibri"/>
                <a:ea typeface="TimesNewRoman"/>
              </a:rPr>
              <a:t> був уперше впроваджений у </a:t>
            </a:r>
            <a:r>
              <a:rPr b="1" lang="ru-RU" sz="1800" spc="-1" strike="noStrike">
                <a:solidFill>
                  <a:srgbClr val="ff0000"/>
                </a:solidFill>
                <a:latin typeface="Calibri"/>
                <a:ea typeface="TimesNewRoman"/>
              </a:rPr>
              <a:t>1919 році </a:t>
            </a:r>
            <a:r>
              <a:rPr b="1" lang="ru-RU" sz="1800" spc="-1" strike="noStrike">
                <a:solidFill>
                  <a:srgbClr val="000000"/>
                </a:solidFill>
                <a:latin typeface="Calibri"/>
                <a:ea typeface="TimesNewRoman"/>
              </a:rPr>
              <a:t>угорським вченим </a:t>
            </a:r>
            <a:r>
              <a:rPr b="1" lang="ru-RU" sz="1800" spc="-1" strike="noStrike">
                <a:solidFill>
                  <a:srgbClr val="ff0000"/>
                </a:solidFill>
                <a:latin typeface="Calibri"/>
                <a:ea typeface="TimesNewRoman"/>
              </a:rPr>
              <a:t>К. Ерекі </a:t>
            </a:r>
            <a:r>
              <a:rPr b="1" lang="ru-RU" sz="1800" spc="-1" strike="noStrike">
                <a:solidFill>
                  <a:srgbClr val="000000"/>
                </a:solidFill>
                <a:latin typeface="Calibri"/>
                <a:ea typeface="TimesNewRoman"/>
              </a:rPr>
              <a:t>для визначення тих процесів при яких продукцію отримують за допомогою живих організмів. </a:t>
            </a:r>
            <a:endParaRPr b="0" lang="ru-RU" sz="1800" spc="-1" strike="noStrike">
              <a:latin typeface="Arial"/>
            </a:endParaRPr>
          </a:p>
          <a:p>
            <a:pPr algn="just">
              <a:lnSpc>
                <a:spcPct val="100000"/>
              </a:lnSpc>
            </a:pPr>
            <a:r>
              <a:rPr b="1" lang="ru-RU" sz="1800" spc="-1" strike="noStrike">
                <a:solidFill>
                  <a:srgbClr val="000000"/>
                </a:solidFill>
                <a:latin typeface="Calibri"/>
                <a:ea typeface="TimesNewRoman"/>
              </a:rPr>
              <a:t>Необхідність виникнення цієї науки була викликана появою наприкінці ХІХ ст. цілої низки </a:t>
            </a:r>
            <a:r>
              <a:rPr b="1" lang="ru-RU" sz="1800" spc="-1" strike="noStrike">
                <a:solidFill>
                  <a:srgbClr val="00b050"/>
                </a:solidFill>
                <a:latin typeface="Calibri"/>
                <a:ea typeface="TimesNewRoman"/>
              </a:rPr>
              <a:t>глобальних проблем </a:t>
            </a:r>
            <a:r>
              <a:rPr b="1" lang="ru-RU" sz="1800" spc="-1" strike="noStrike">
                <a:solidFill>
                  <a:srgbClr val="000000"/>
                </a:solidFill>
                <a:latin typeface="Calibri"/>
                <a:ea typeface="TimesNewRoman"/>
              </a:rPr>
              <a:t>– дефіцит харчового білка, швидке витрачання природних ресурсів, енергетична криза, антропогенне забруднення навколишнього середовища та інші.</a:t>
            </a:r>
            <a:endParaRPr b="0" lang="ru-RU" sz="1800" spc="-1" strike="noStrike">
              <a:latin typeface="Arial"/>
            </a:endParaRPr>
          </a:p>
          <a:p>
            <a:pPr algn="just">
              <a:lnSpc>
                <a:spcPct val="100000"/>
              </a:lnSpc>
            </a:pPr>
            <a:r>
              <a:rPr b="1" lang="ru-RU" sz="1800" spc="-1" strike="noStrike">
                <a:solidFill>
                  <a:srgbClr val="000000"/>
                </a:solidFill>
                <a:latin typeface="Calibri"/>
                <a:ea typeface="TimesNewRoman"/>
              </a:rPr>
              <a:t>Першим поштовхом до розвитку біотехнології було </a:t>
            </a:r>
            <a:r>
              <a:rPr b="1" lang="ru-RU" sz="1800" spc="-1" strike="noStrike">
                <a:solidFill>
                  <a:srgbClr val="ff0000"/>
                </a:solidFill>
                <a:latin typeface="Calibri"/>
                <a:ea typeface="TimesNewRoman"/>
              </a:rPr>
              <a:t>відкриття біологічних основ бродіння Л. Пастером у середині ХІХ ст.</a:t>
            </a:r>
            <a:r>
              <a:rPr b="1" lang="ru-RU" sz="1800" spc="-1" strike="noStrike">
                <a:solidFill>
                  <a:srgbClr val="000000"/>
                </a:solidFill>
                <a:latin typeface="Calibri"/>
                <a:ea typeface="TimesNewRoman"/>
              </a:rPr>
              <a:t>, що дало можливість більш інтенсивному розвитку певних напрямів харчової промисловості (виноробство, пивоваріння).</a:t>
            </a:r>
            <a:endParaRPr b="0" lang="ru-RU" sz="1800" spc="-1" strike="noStrike">
              <a:latin typeface="Arial"/>
            </a:endParaRPr>
          </a:p>
          <a:p>
            <a:pPr algn="just">
              <a:lnSpc>
                <a:spcPct val="100000"/>
              </a:lnSpc>
            </a:pPr>
            <a:r>
              <a:rPr b="1" lang="ru-RU" sz="1800" spc="-1" strike="noStrike">
                <a:solidFill>
                  <a:srgbClr val="000000"/>
                </a:solidFill>
                <a:latin typeface="Calibri"/>
                <a:ea typeface="TimesNewRoman"/>
              </a:rPr>
              <a:t>Крім того, на основі цих досліджень наприкінці ХІХ – початку ХХ ст., почало розвиватися </a:t>
            </a:r>
            <a:r>
              <a:rPr b="1" lang="ru-RU" sz="1800" spc="-1" strike="noStrike">
                <a:solidFill>
                  <a:srgbClr val="ff0000"/>
                </a:solidFill>
                <a:latin typeface="Calibri"/>
                <a:ea typeface="TimesNewRoman"/>
              </a:rPr>
              <a:t>бродильне виробництво органічних розчинників </a:t>
            </a:r>
            <a:r>
              <a:rPr b="1" lang="ru-RU" sz="1800" spc="-1" strike="noStrike">
                <a:solidFill>
                  <a:srgbClr val="000000"/>
                </a:solidFill>
                <a:latin typeface="Calibri"/>
                <a:ea typeface="TimesNewRoman"/>
              </a:rPr>
              <a:t>(ацетон, етанол, бутанол та інші).</a:t>
            </a:r>
            <a:endParaRPr b="0" lang="ru-RU" sz="1800" spc="-1" strike="noStrike">
              <a:latin typeface="Arial"/>
            </a:endParaRPr>
          </a:p>
          <a:p>
            <a:pPr algn="just">
              <a:lnSpc>
                <a:spcPct val="100000"/>
              </a:lnSpc>
            </a:pPr>
            <a:r>
              <a:rPr b="1" lang="ru-RU" sz="1800" spc="-1" strike="noStrike">
                <a:solidFill>
                  <a:srgbClr val="000000"/>
                </a:solidFill>
                <a:latin typeface="Calibri"/>
                <a:ea typeface="TimesNewRoman"/>
              </a:rPr>
              <a:t>Наступним напрямом у біотехнології було </a:t>
            </a:r>
            <a:r>
              <a:rPr b="1" lang="ru-RU" sz="1800" spc="-1" strike="noStrike">
                <a:solidFill>
                  <a:srgbClr val="ff0000"/>
                </a:solidFill>
                <a:latin typeface="Calibri"/>
                <a:ea typeface="TimesNewRoman"/>
              </a:rPr>
              <a:t>використання мікроорганізмів для очищення стічних вод</a:t>
            </a:r>
            <a:r>
              <a:rPr b="1" lang="ru-RU" sz="1800" spc="-1" strike="noStrike">
                <a:solidFill>
                  <a:srgbClr val="000000"/>
                </a:solidFill>
                <a:latin typeface="Calibri"/>
                <a:ea typeface="TimesNewRoman"/>
              </a:rPr>
              <a:t>. У </a:t>
            </a:r>
            <a:r>
              <a:rPr b="1" lang="ru-RU" sz="1800" spc="-1" strike="noStrike">
                <a:solidFill>
                  <a:srgbClr val="ff0000"/>
                </a:solidFill>
                <a:latin typeface="Calibri"/>
                <a:ea typeface="TimesNewRoman"/>
              </a:rPr>
              <a:t>1914 році </a:t>
            </a:r>
            <a:r>
              <a:rPr b="1" lang="ru-RU" sz="1800" spc="-1" strike="noStrike">
                <a:solidFill>
                  <a:srgbClr val="000000"/>
                </a:solidFill>
                <a:latin typeface="Calibri"/>
                <a:ea typeface="TimesNewRoman"/>
              </a:rPr>
              <a:t>ХХ ст. було запропоновано </a:t>
            </a:r>
            <a:r>
              <a:rPr b="1" lang="ru-RU" sz="1800" spc="-1" strike="noStrike">
                <a:solidFill>
                  <a:srgbClr val="7030a0"/>
                </a:solidFill>
                <a:latin typeface="Calibri"/>
                <a:ea typeface="TimesNewRoman"/>
              </a:rPr>
              <a:t>засіб мінералізації органічних речовин стічних вод за допомогою активного мулу</a:t>
            </a:r>
            <a:r>
              <a:rPr b="1" lang="ru-RU" sz="1800" spc="-1" strike="noStrike">
                <a:solidFill>
                  <a:srgbClr val="000000"/>
                </a:solidFill>
                <a:latin typeface="Calibri"/>
                <a:ea typeface="TimesNewRoman"/>
              </a:rPr>
              <a:t>, який становить собою комплекс різних мікроорганізмів.</a:t>
            </a:r>
            <a:endParaRPr b="0" lang="ru-RU" sz="1800" spc="-1" strike="noStrike">
              <a:latin typeface="Arial"/>
            </a:endParaRPr>
          </a:p>
          <a:p>
            <a:pPr algn="just">
              <a:lnSpc>
                <a:spcPct val="100000"/>
              </a:lnSpc>
            </a:pPr>
            <a:r>
              <a:rPr b="1" lang="ru-RU" sz="1800" spc="-1" strike="noStrike">
                <a:solidFill>
                  <a:srgbClr val="000000"/>
                </a:solidFill>
                <a:latin typeface="Calibri"/>
                <a:ea typeface="TimesNewRoman"/>
              </a:rPr>
              <a:t>З </a:t>
            </a:r>
            <a:r>
              <a:rPr b="1" lang="ru-RU" sz="1800" spc="-1" strike="noStrike">
                <a:solidFill>
                  <a:srgbClr val="ff0000"/>
                </a:solidFill>
                <a:latin typeface="Calibri"/>
                <a:ea typeface="TimesNewRoman"/>
              </a:rPr>
              <a:t>1940 році </a:t>
            </a:r>
            <a:r>
              <a:rPr b="1" lang="ru-RU" sz="1800" spc="-1" strike="noStrike">
                <a:solidFill>
                  <a:srgbClr val="000000"/>
                </a:solidFill>
                <a:latin typeface="Calibri"/>
                <a:ea typeface="TimesNewRoman"/>
              </a:rPr>
              <a:t>ХХ ст., коли було відкрито </a:t>
            </a:r>
            <a:r>
              <a:rPr b="1" lang="ru-RU" sz="1800" spc="-1" strike="noStrike">
                <a:solidFill>
                  <a:srgbClr val="ff0000"/>
                </a:solidFill>
                <a:latin typeface="Calibri"/>
                <a:ea typeface="TimesNewRoman"/>
              </a:rPr>
              <a:t>хіміотерапевтичну дію пеніциліну</a:t>
            </a:r>
            <a:r>
              <a:rPr b="1" lang="ru-RU" sz="1800" spc="-1" strike="noStrike">
                <a:solidFill>
                  <a:srgbClr val="000000"/>
                </a:solidFill>
                <a:latin typeface="Calibri"/>
                <a:ea typeface="TimesNewRoman"/>
              </a:rPr>
              <a:t>, розпочалася організація </a:t>
            </a:r>
            <a:r>
              <a:rPr b="1" lang="ru-RU" sz="1800" spc="-1" strike="noStrike">
                <a:solidFill>
                  <a:srgbClr val="7030a0"/>
                </a:solidFill>
                <a:latin typeface="Calibri"/>
                <a:ea typeface="TimesNewRoman"/>
              </a:rPr>
              <a:t>промислового виробництва антибіотиків</a:t>
            </a:r>
            <a:r>
              <a:rPr b="1" lang="ru-RU" sz="1800" spc="-1" strike="noStrike">
                <a:solidFill>
                  <a:srgbClr val="000000"/>
                </a:solidFill>
                <a:latin typeface="Calibri"/>
                <a:ea typeface="TimesNewRoman"/>
              </a:rPr>
              <a:t>.</a:t>
            </a:r>
            <a:endParaRPr b="0" lang="ru-RU" sz="1800" spc="-1" strike="noStrike">
              <a:latin typeface="Arial"/>
            </a:endParaRPr>
          </a:p>
          <a:p>
            <a:pPr algn="just">
              <a:lnSpc>
                <a:spcPct val="100000"/>
              </a:lnSpc>
            </a:pPr>
            <a:r>
              <a:rPr b="1" lang="ru-RU" sz="1800" spc="-1" strike="noStrike">
                <a:solidFill>
                  <a:srgbClr val="000000"/>
                </a:solidFill>
                <a:latin typeface="Calibri"/>
                <a:ea typeface="TimesNewRoman"/>
              </a:rPr>
              <a:t>У цей же період розвивається ще один напрям біотехнології – </a:t>
            </a:r>
            <a:r>
              <a:rPr b="1" lang="ru-RU" sz="1800" spc="-1" strike="noStrike">
                <a:solidFill>
                  <a:srgbClr val="ff0000"/>
                </a:solidFill>
                <a:latin typeface="Calibri"/>
                <a:ea typeface="TimesNewRoman"/>
              </a:rPr>
              <a:t>отримання біогазу </a:t>
            </a:r>
            <a:r>
              <a:rPr b="1" lang="ru-RU" sz="1800" spc="-1" strike="noStrike">
                <a:solidFill>
                  <a:srgbClr val="000000"/>
                </a:solidFill>
                <a:latin typeface="Calibri"/>
                <a:ea typeface="TimesNewRoman"/>
              </a:rPr>
              <a:t>(СО</a:t>
            </a:r>
            <a:r>
              <a:rPr b="1" i="1" lang="ru-RU" sz="1800" spc="-1" strike="noStrike">
                <a:solidFill>
                  <a:srgbClr val="000000"/>
                </a:solidFill>
                <a:latin typeface="Calibri"/>
                <a:ea typeface="TimesNewRoman"/>
              </a:rPr>
              <a:t>2</a:t>
            </a:r>
            <a:r>
              <a:rPr b="1" lang="ru-RU" sz="1800" spc="-1" strike="noStrike">
                <a:solidFill>
                  <a:srgbClr val="000000"/>
                </a:solidFill>
                <a:latin typeface="Calibri"/>
                <a:ea typeface="TimesNewRoman"/>
              </a:rPr>
              <a:t>+ СН</a:t>
            </a:r>
            <a:r>
              <a:rPr b="1" i="1" lang="ru-RU" sz="1800" spc="-1" strike="noStrike">
                <a:solidFill>
                  <a:srgbClr val="000000"/>
                </a:solidFill>
                <a:latin typeface="Calibri"/>
                <a:ea typeface="TimesNewRoman"/>
              </a:rPr>
              <a:t>4</a:t>
            </a:r>
            <a:r>
              <a:rPr b="1" lang="ru-RU" sz="1800" spc="-1" strike="noStrike">
                <a:solidFill>
                  <a:srgbClr val="000000"/>
                </a:solidFill>
                <a:latin typeface="Calibri"/>
                <a:ea typeface="TimesNewRoman"/>
              </a:rPr>
              <a:t>), при переробці стоків, відходів сільського господарства, в анаеробних умовах.</a:t>
            </a:r>
            <a:endParaRPr b="0" lang="ru-RU" sz="1800" spc="-1" strike="noStrike">
              <a:latin typeface="Arial"/>
            </a:endParaRPr>
          </a:p>
          <a:p>
            <a:pPr algn="just">
              <a:lnSpc>
                <a:spcPct val="100000"/>
              </a:lnSpc>
            </a:pPr>
            <a:r>
              <a:rPr b="1" lang="ru-RU" sz="1800" spc="-1" strike="noStrike">
                <a:solidFill>
                  <a:srgbClr val="000000"/>
                </a:solidFill>
                <a:latin typeface="Calibri"/>
                <a:ea typeface="TimesNewRoman"/>
              </a:rPr>
              <a:t>Одержання біогазу за цим методом є досить перспективним, так у Китаї у 80-х рр. ХХст. одержували близько 18 мільйонів куб. м  біогазу.</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CustomShape 1"/>
          <p:cNvSpPr/>
          <p:nvPr/>
        </p:nvSpPr>
        <p:spPr>
          <a:xfrm>
            <a:off x="285840" y="168120"/>
            <a:ext cx="8569440" cy="6124320"/>
          </a:xfrm>
          <a:prstGeom prst="rect">
            <a:avLst/>
          </a:prstGeom>
          <a:noFill/>
          <a:ln w="9360">
            <a:noFill/>
          </a:ln>
        </p:spPr>
        <p:style>
          <a:lnRef idx="0"/>
          <a:fillRef idx="0"/>
          <a:effectRef idx="0"/>
          <a:fontRef idx="minor"/>
        </p:style>
        <p:txBody>
          <a:bodyPr lIns="90000" rIns="90000" tIns="45000" bIns="45000" anchor="ctr">
            <a:spAutoFit/>
          </a:bodyPr>
          <a:p>
            <a:pPr algn="just">
              <a:lnSpc>
                <a:spcPct val="100000"/>
              </a:lnSpc>
            </a:pPr>
            <a:r>
              <a:rPr b="1" lang="ru-RU" sz="1800" spc="-1" strike="noStrike">
                <a:solidFill>
                  <a:srgbClr val="000000"/>
                </a:solidFill>
                <a:latin typeface="Calibri"/>
                <a:ea typeface="TimesNewRoman"/>
              </a:rPr>
              <a:t>Після </a:t>
            </a:r>
            <a:r>
              <a:rPr b="1" lang="ru-RU" sz="1800" spc="-1" strike="noStrike">
                <a:solidFill>
                  <a:srgbClr val="ff0000"/>
                </a:solidFill>
                <a:latin typeface="Calibri"/>
                <a:ea typeface="TimesNewRoman"/>
              </a:rPr>
              <a:t>Другої Світової війни </a:t>
            </a:r>
            <a:r>
              <a:rPr b="1" lang="ru-RU" sz="1800" spc="-1" strike="noStrike">
                <a:solidFill>
                  <a:srgbClr val="000000"/>
                </a:solidFill>
                <a:latin typeface="Calibri"/>
                <a:ea typeface="TimesNewRoman"/>
              </a:rPr>
              <a:t>розвивалися перелічені вище виробництва та процеси, а також розроблялися нові. Найбільш цікавими з них є:</a:t>
            </a:r>
            <a:endParaRPr b="0" lang="ru-RU" sz="1800" spc="-1" strike="noStrike">
              <a:latin typeface="Arial"/>
            </a:endParaRPr>
          </a:p>
          <a:p>
            <a:pPr algn="just">
              <a:lnSpc>
                <a:spcPct val="100000"/>
              </a:lnSpc>
            </a:pPr>
            <a:r>
              <a:rPr b="1" lang="ru-RU" sz="1800" spc="-1" strike="noStrike">
                <a:solidFill>
                  <a:srgbClr val="000000"/>
                </a:solidFill>
                <a:latin typeface="Calibri"/>
                <a:ea typeface="TimesNewRoman"/>
              </a:rPr>
              <a:t>– </a:t>
            </a:r>
            <a:r>
              <a:rPr b="1" lang="ru-RU" sz="1800" spc="-1" strike="noStrike">
                <a:solidFill>
                  <a:srgbClr val="7030a0"/>
                </a:solidFill>
                <a:latin typeface="Calibri"/>
                <a:ea typeface="TimesNewRoman"/>
              </a:rPr>
              <a:t>розробка процесів одержання харчових продуктів із високим вмістом білка </a:t>
            </a:r>
            <a:r>
              <a:rPr b="1" lang="ru-RU" sz="1800" spc="-1" strike="noStrike">
                <a:solidFill>
                  <a:srgbClr val="000000"/>
                </a:solidFill>
                <a:latin typeface="Calibri"/>
                <a:ea typeface="TimesNewRoman"/>
              </a:rPr>
              <a:t>із рослинної біомаси з низьким його вмістом або з нафти, метану, метанолу (у Німеччині під час Другої Світової війни для підвищення вмісту білка в супи та ковбаси додавали дріжджі);</a:t>
            </a:r>
            <a:endParaRPr b="0" lang="ru-RU" sz="1800" spc="-1" strike="noStrike">
              <a:latin typeface="Arial"/>
            </a:endParaRPr>
          </a:p>
          <a:p>
            <a:pPr algn="just">
              <a:lnSpc>
                <a:spcPct val="100000"/>
              </a:lnSpc>
            </a:pPr>
            <a:r>
              <a:rPr b="1" lang="ru-RU" sz="1800" spc="-1" strike="noStrike">
                <a:solidFill>
                  <a:srgbClr val="000000"/>
                </a:solidFill>
                <a:latin typeface="Calibri"/>
                <a:ea typeface="TimesNewRoman"/>
              </a:rPr>
              <a:t>- </a:t>
            </a:r>
            <a:r>
              <a:rPr b="1" lang="ru-RU" sz="1800" spc="-1" strike="noStrike">
                <a:solidFill>
                  <a:srgbClr val="7030a0"/>
                </a:solidFill>
                <a:latin typeface="Calibri"/>
                <a:ea typeface="TimesNewRoman"/>
              </a:rPr>
              <a:t>з 60-х рр. ХХ ст. розпочато одержання із метанолу кормового білка гаприну </a:t>
            </a:r>
            <a:r>
              <a:rPr b="1" lang="ru-RU" sz="1800" spc="-1" strike="noStrike">
                <a:solidFill>
                  <a:srgbClr val="000000"/>
                </a:solidFill>
                <a:latin typeface="Calibri"/>
                <a:ea typeface="TimesNewRoman"/>
              </a:rPr>
              <a:t>(використовується для харчування тварин);</a:t>
            </a:r>
            <a:endParaRPr b="0" lang="ru-RU" sz="1800" spc="-1" strike="noStrike">
              <a:latin typeface="Arial"/>
            </a:endParaRPr>
          </a:p>
          <a:p>
            <a:pPr algn="just">
              <a:lnSpc>
                <a:spcPct val="100000"/>
              </a:lnSpc>
            </a:pPr>
            <a:r>
              <a:rPr b="1" lang="ru-RU" sz="1800" spc="-1" strike="noStrike">
                <a:solidFill>
                  <a:srgbClr val="000000"/>
                </a:solidFill>
                <a:latin typeface="Calibri"/>
                <a:ea typeface="TimesNewRoman"/>
              </a:rPr>
              <a:t>- </a:t>
            </a:r>
            <a:r>
              <a:rPr b="1" lang="ru-RU" sz="1800" spc="-1" strike="noStrike">
                <a:solidFill>
                  <a:srgbClr val="7030a0"/>
                </a:solidFill>
                <a:latin typeface="Calibri"/>
                <a:ea typeface="TimesNewRoman"/>
              </a:rPr>
              <a:t>перетворення стероїдів, засноване на використанні ферментів, які здійснюють високоспецифічні реакції </a:t>
            </a:r>
            <a:r>
              <a:rPr b="1" lang="ru-RU" sz="1800" spc="-1" strike="noStrike">
                <a:solidFill>
                  <a:srgbClr val="000000"/>
                </a:solidFill>
                <a:latin typeface="Calibri"/>
                <a:ea typeface="TimesNewRoman"/>
              </a:rPr>
              <a:t>(завдяки цьому методу при використанні ферменту гриба Ризопуса, який гідроксує гормон прогестерон за 11-м положенням, було одержано </a:t>
            </a:r>
            <a:r>
              <a:rPr b="1" lang="ru-RU" sz="1800" spc="-1" strike="noStrike">
                <a:solidFill>
                  <a:srgbClr val="00b050"/>
                </a:solidFill>
                <a:latin typeface="Calibri"/>
                <a:ea typeface="TimesNewRoman"/>
              </a:rPr>
              <a:t>препарат кортизон</a:t>
            </a:r>
            <a:r>
              <a:rPr b="1" lang="ru-RU" sz="1800" spc="-1" strike="noStrike">
                <a:solidFill>
                  <a:srgbClr val="000000"/>
                </a:solidFill>
                <a:latin typeface="Calibri"/>
                <a:ea typeface="TimesNewRoman"/>
              </a:rPr>
              <a:t>, при цьому ціна препарату суттєво знизилася з 200 доларів – ціни при хімічному до 0,68 центів – ціни при біотехнологічному виробництві; за цим методом також виробляють протизаплідні засоби);</a:t>
            </a:r>
            <a:endParaRPr b="0" lang="ru-RU" sz="1800" spc="-1" strike="noStrike">
              <a:latin typeface="Arial"/>
            </a:endParaRPr>
          </a:p>
          <a:p>
            <a:pPr algn="just">
              <a:lnSpc>
                <a:spcPct val="100000"/>
              </a:lnSpc>
            </a:pPr>
            <a:r>
              <a:rPr b="1" lang="ru-RU" sz="1800" spc="-1" strike="noStrike">
                <a:solidFill>
                  <a:srgbClr val="000000"/>
                </a:solidFill>
                <a:latin typeface="Calibri"/>
                <a:ea typeface="TimesNewRoman"/>
              </a:rPr>
              <a:t>– </a:t>
            </a:r>
            <a:r>
              <a:rPr b="1" lang="ru-RU" sz="1800" spc="-1" strike="noStrike">
                <a:solidFill>
                  <a:srgbClr val="7030a0"/>
                </a:solidFill>
                <a:latin typeface="Calibri"/>
                <a:ea typeface="TimesNewRoman"/>
              </a:rPr>
              <a:t>використання методів культивації окремих рослинних і тваринних клітин різних ліній </a:t>
            </a:r>
            <a:r>
              <a:rPr b="1" lang="ru-RU" sz="1800" spc="-1" strike="noStrike">
                <a:solidFill>
                  <a:srgbClr val="000000"/>
                </a:solidFill>
                <a:latin typeface="Calibri"/>
                <a:ea typeface="TimesNewRoman"/>
              </a:rPr>
              <a:t>(за цими методами були одержані високопродуктивні клони олійних пальм).</a:t>
            </a:r>
            <a:endParaRPr b="0" lang="ru-RU" sz="1800" spc="-1" strike="noStrike">
              <a:latin typeface="Arial"/>
            </a:endParaRPr>
          </a:p>
          <a:p>
            <a:pPr algn="just">
              <a:lnSpc>
                <a:spcPct val="100000"/>
              </a:lnSpc>
            </a:pPr>
            <a:r>
              <a:rPr b="1" lang="ru-RU" sz="1800" spc="-1" strike="noStrike">
                <a:solidFill>
                  <a:srgbClr val="000000"/>
                </a:solidFill>
                <a:latin typeface="Calibri"/>
                <a:ea typeface="TimesNewRoman"/>
              </a:rPr>
              <a:t>Новий спалах досліджень по біотехнології в світовій практиці виник у 80-ті рр. ХХ ст. Причиною цього було розроблення нових методологічних та методичних підходів. У СРСР у цей період були розроблені та активно впроваджені програми з біотехнології, створено 15 біотехнологічних центрів в АПК, здійснювалася підготовка кваліфікованих кадрів, були</a:t>
            </a:r>
            <a:r>
              <a:rPr b="1" lang="ru-RU" sz="1050" spc="-1" strike="noStrike">
                <a:solidFill>
                  <a:srgbClr val="000000"/>
                </a:solidFill>
                <a:latin typeface="Arial"/>
                <a:ea typeface="TimesNewRoman"/>
              </a:rPr>
              <a:t> </a:t>
            </a:r>
            <a:r>
              <a:rPr b="1" lang="ru-RU" sz="1800" spc="-1" strike="noStrike">
                <a:solidFill>
                  <a:srgbClr val="000000"/>
                </a:solidFill>
                <a:latin typeface="Calibri"/>
                <a:ea typeface="TimesNewRoman"/>
              </a:rPr>
              <a:t>організовані лабораторії та кафедри в селекційних центрах,</a:t>
            </a:r>
            <a:r>
              <a:rPr b="1" lang="ru-RU" sz="1800" spc="-1" strike="noStrike">
                <a:solidFill>
                  <a:srgbClr val="000000"/>
                </a:solidFill>
                <a:latin typeface="Times New Roman"/>
                <a:ea typeface="TimesNewRoman"/>
              </a:rPr>
              <a:t> НДІ, ВНЗ.</a:t>
            </a:r>
            <a:r>
              <a:rPr b="1" lang="ru-RU" sz="1050" spc="-1" strike="noStrike">
                <a:solidFill>
                  <a:srgbClr val="000000"/>
                </a:solidFill>
                <a:latin typeface="Arial"/>
                <a:ea typeface="DejaVu Sans"/>
              </a:rPr>
              <a:t> </a:t>
            </a:r>
            <a:endParaRPr b="0" lang="ru-RU" sz="105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 name="CustomShape 1"/>
          <p:cNvSpPr/>
          <p:nvPr/>
        </p:nvSpPr>
        <p:spPr>
          <a:xfrm>
            <a:off x="428760" y="91080"/>
            <a:ext cx="8354880" cy="6492600"/>
          </a:xfrm>
          <a:prstGeom prst="rect">
            <a:avLst/>
          </a:prstGeom>
          <a:noFill/>
          <a:ln w="9360">
            <a:noFill/>
          </a:ln>
        </p:spPr>
        <p:style>
          <a:lnRef idx="0"/>
          <a:fillRef idx="0"/>
          <a:effectRef idx="0"/>
          <a:fontRef idx="minor"/>
        </p:style>
        <p:txBody>
          <a:bodyPr lIns="90000" rIns="90000" tIns="45000" bIns="45000" anchor="ctr">
            <a:spAutoFit/>
          </a:bodyPr>
          <a:p>
            <a:pPr algn="just">
              <a:lnSpc>
                <a:spcPct val="100000"/>
              </a:lnSpc>
            </a:pPr>
            <a:r>
              <a:rPr b="1" lang="ru-RU" sz="2000" spc="-1" strike="noStrike">
                <a:solidFill>
                  <a:srgbClr val="000000"/>
                </a:solidFill>
                <a:latin typeface="Calibri"/>
                <a:ea typeface="TimesNewRoman"/>
              </a:rPr>
              <a:t>В умовах розпаду СРСР увагу до біотехнології було втрачено, фінансування зменшено, що призвело до відставання від світового рівня.</a:t>
            </a:r>
            <a:endParaRPr b="0" lang="ru-RU" sz="2000" spc="-1" strike="noStrike">
              <a:latin typeface="Arial"/>
            </a:endParaRPr>
          </a:p>
          <a:p>
            <a:pPr algn="just">
              <a:lnSpc>
                <a:spcPct val="100000"/>
              </a:lnSpc>
            </a:pPr>
            <a:r>
              <a:rPr b="1" lang="ru-RU" sz="2000" spc="-1" strike="noStrike">
                <a:solidFill>
                  <a:srgbClr val="000000"/>
                </a:solidFill>
                <a:latin typeface="Calibri"/>
                <a:ea typeface="TimesNewRoman"/>
              </a:rPr>
              <a:t>Крім того, у цей період в Західній Європі та Америці розпочався </a:t>
            </a:r>
            <a:r>
              <a:rPr b="1" i="1" lang="ru-RU" sz="2000" spc="-1" strike="noStrike">
                <a:solidFill>
                  <a:srgbClr val="0407a5"/>
                </a:solidFill>
                <a:latin typeface="Calibri"/>
                <a:ea typeface="TimesNewRoman"/>
              </a:rPr>
              <a:t>рух протесту</a:t>
            </a:r>
            <a:r>
              <a:rPr b="1" lang="ru-RU" sz="2000" spc="-1" strike="noStrike">
                <a:solidFill>
                  <a:srgbClr val="000000"/>
                </a:solidFill>
                <a:latin typeface="Calibri"/>
                <a:ea typeface="TimesNewRoman"/>
              </a:rPr>
              <a:t> проти розвитку окремих напрямів біотехнології.</a:t>
            </a:r>
            <a:endParaRPr b="0" lang="ru-RU" sz="2000" spc="-1" strike="noStrike">
              <a:latin typeface="Arial"/>
            </a:endParaRPr>
          </a:p>
          <a:p>
            <a:pPr algn="just">
              <a:lnSpc>
                <a:spcPct val="100000"/>
              </a:lnSpc>
            </a:pPr>
            <a:r>
              <a:rPr b="1" lang="ru-RU" sz="2000" spc="-1" strike="noStrike">
                <a:solidFill>
                  <a:srgbClr val="000000"/>
                </a:solidFill>
                <a:latin typeface="Calibri"/>
                <a:ea typeface="TimesNewRoman"/>
              </a:rPr>
              <a:t>Основою цих рухів постало нерозуміння сутності біотехнології, її можливі зв’язки з поширенням нових інфекційних хвороб, можливість одержання невправних мутантів, аналогія окремих продуктів біотехнології з ядерною енергією.</a:t>
            </a:r>
            <a:endParaRPr b="0" lang="ru-RU" sz="2000" spc="-1" strike="noStrike">
              <a:latin typeface="Arial"/>
            </a:endParaRPr>
          </a:p>
          <a:p>
            <a:pPr algn="just">
              <a:lnSpc>
                <a:spcPct val="100000"/>
              </a:lnSpc>
            </a:pPr>
            <a:r>
              <a:rPr b="1" i="1" lang="ru-RU" sz="2000" spc="-1" strike="noStrike">
                <a:solidFill>
                  <a:srgbClr val="7030a0"/>
                </a:solidFill>
                <a:latin typeface="Calibri"/>
                <a:ea typeface="TimesNewRoman"/>
              </a:rPr>
              <a:t>В останні 10-15 років в розвитку біотехнології нашої країни реалізується програма розвитку та подолання відставання, яке виникло внаслідок економічної кризи 90-х рр. ХХ ст., яка містить:</a:t>
            </a:r>
            <a:endParaRPr b="0" lang="ru-RU" sz="2000" spc="-1" strike="noStrike">
              <a:latin typeface="Arial"/>
            </a:endParaRPr>
          </a:p>
          <a:p>
            <a:pPr algn="just">
              <a:lnSpc>
                <a:spcPct val="100000"/>
              </a:lnSpc>
            </a:pPr>
            <a:r>
              <a:rPr b="1" lang="ru-RU" sz="2000" spc="-1" strike="noStrike">
                <a:solidFill>
                  <a:srgbClr val="000000"/>
                </a:solidFill>
                <a:latin typeface="Calibri"/>
                <a:ea typeface="TimesNewRoman"/>
              </a:rPr>
              <a:t>– </a:t>
            </a:r>
            <a:r>
              <a:rPr b="1" lang="ru-RU" sz="2000" spc="-1" strike="noStrike">
                <a:solidFill>
                  <a:srgbClr val="000000"/>
                </a:solidFill>
                <a:latin typeface="Calibri"/>
                <a:ea typeface="TimesNewRoman"/>
              </a:rPr>
              <a:t>установлення контактів з ученими міжнародних біотехнологічних центрів (США, Англія, Японія, Італія, Індія, Китай);</a:t>
            </a:r>
            <a:endParaRPr b="0" lang="ru-RU" sz="2000" spc="-1" strike="noStrike">
              <a:latin typeface="Arial"/>
            </a:endParaRPr>
          </a:p>
          <a:p>
            <a:pPr algn="just">
              <a:lnSpc>
                <a:spcPct val="100000"/>
              </a:lnSpc>
            </a:pPr>
            <a:r>
              <a:rPr b="1" lang="ru-RU" sz="2000" spc="-1" strike="noStrike">
                <a:solidFill>
                  <a:srgbClr val="000000"/>
                </a:solidFill>
                <a:latin typeface="Calibri"/>
                <a:ea typeface="TimesNewRoman"/>
              </a:rPr>
              <a:t>– </a:t>
            </a:r>
            <a:r>
              <a:rPr b="1" lang="ru-RU" sz="2000" spc="-1" strike="noStrike">
                <a:solidFill>
                  <a:srgbClr val="000000"/>
                </a:solidFill>
                <a:latin typeface="Calibri"/>
                <a:ea typeface="TimesNewRoman"/>
              </a:rPr>
              <a:t>забезпечення державної підтримки;</a:t>
            </a:r>
            <a:endParaRPr b="0" lang="ru-RU" sz="2000" spc="-1" strike="noStrike">
              <a:latin typeface="Arial"/>
            </a:endParaRPr>
          </a:p>
          <a:p>
            <a:pPr algn="just">
              <a:lnSpc>
                <a:spcPct val="100000"/>
              </a:lnSpc>
            </a:pPr>
            <a:r>
              <a:rPr b="1" lang="ru-RU" sz="2000" spc="-1" strike="noStrike">
                <a:solidFill>
                  <a:srgbClr val="000000"/>
                </a:solidFill>
                <a:latin typeface="Calibri"/>
                <a:ea typeface="TimesNewRoman"/>
              </a:rPr>
              <a:t>– </a:t>
            </a:r>
            <a:r>
              <a:rPr b="1" lang="ru-RU" sz="2000" spc="-1" strike="noStrike">
                <a:solidFill>
                  <a:srgbClr val="000000"/>
                </a:solidFill>
                <a:latin typeface="Calibri"/>
                <a:ea typeface="TimesNewRoman"/>
              </a:rPr>
              <a:t>підвищення рівня свідомості та освіти громадян, розробка та введення правових актів;</a:t>
            </a:r>
            <a:endParaRPr b="0" lang="ru-RU" sz="2000" spc="-1" strike="noStrike">
              <a:latin typeface="Arial"/>
            </a:endParaRPr>
          </a:p>
          <a:p>
            <a:pPr algn="just">
              <a:lnSpc>
                <a:spcPct val="100000"/>
              </a:lnSpc>
            </a:pPr>
            <a:r>
              <a:rPr b="1" lang="ru-RU" sz="2000" spc="-1" strike="noStrike">
                <a:solidFill>
                  <a:srgbClr val="000000"/>
                </a:solidFill>
                <a:latin typeface="Calibri"/>
                <a:ea typeface="TimesNewRoman"/>
              </a:rPr>
              <a:t>– </a:t>
            </a:r>
            <a:r>
              <a:rPr b="1" lang="ru-RU" sz="2000" spc="-1" strike="noStrike">
                <a:solidFill>
                  <a:srgbClr val="000000"/>
                </a:solidFill>
                <a:latin typeface="Calibri"/>
                <a:ea typeface="TimesNewRoman"/>
              </a:rPr>
              <a:t>розроблення найсучасніших біотехнологічних напрямів та упровадження їх у виробництво;</a:t>
            </a:r>
            <a:endParaRPr b="0" lang="ru-RU" sz="2000" spc="-1" strike="noStrike">
              <a:latin typeface="Arial"/>
            </a:endParaRPr>
          </a:p>
          <a:p>
            <a:pPr algn="just">
              <a:lnSpc>
                <a:spcPct val="100000"/>
              </a:lnSpc>
            </a:pPr>
            <a:r>
              <a:rPr b="1" lang="ru-RU" sz="2000" spc="-1" strike="noStrike">
                <a:solidFill>
                  <a:srgbClr val="000000"/>
                </a:solidFill>
                <a:latin typeface="Times New Roman"/>
                <a:ea typeface="TimesNewRoman"/>
              </a:rPr>
              <a:t>– </a:t>
            </a:r>
            <a:r>
              <a:rPr b="1" lang="ru-RU" sz="2000" spc="-1" strike="noStrike">
                <a:solidFill>
                  <a:srgbClr val="000000"/>
                </a:solidFill>
                <a:latin typeface="Times New Roman"/>
                <a:ea typeface="TimesNewRoman"/>
              </a:rPr>
              <a:t>розроблення найсучасніших методів стандартизації та сертифікації продуктів біотехнологічних виробництв.</a:t>
            </a:r>
            <a:r>
              <a:rPr b="1" lang="ru-RU" sz="1100" spc="-1" strike="noStrike">
                <a:solidFill>
                  <a:srgbClr val="000000"/>
                </a:solidFill>
                <a:latin typeface="Arial"/>
                <a:ea typeface="DejaVu Sans"/>
              </a:rPr>
              <a:t> </a:t>
            </a:r>
            <a:endParaRPr b="0" lang="ru-RU" sz="11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CustomShape 1"/>
          <p:cNvSpPr/>
          <p:nvPr/>
        </p:nvSpPr>
        <p:spPr>
          <a:xfrm>
            <a:off x="285840" y="357120"/>
            <a:ext cx="8640720" cy="55760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400" spc="-1" strike="noStrike">
                <a:solidFill>
                  <a:srgbClr val="000000"/>
                </a:solidFill>
                <a:latin typeface="Arial"/>
                <a:ea typeface="DejaVu Sans"/>
              </a:rPr>
              <a:t>На сьогодні пріоритет у розвитку біотехнології належить США. </a:t>
            </a:r>
            <a:endParaRPr b="0" lang="ru-RU" sz="2400" spc="-1" strike="noStrike">
              <a:latin typeface="Arial"/>
            </a:endParaRPr>
          </a:p>
          <a:p>
            <a:pPr algn="just">
              <a:lnSpc>
                <a:spcPct val="100000"/>
              </a:lnSpc>
            </a:pPr>
            <a:r>
              <a:rPr b="1" lang="ru-RU" sz="2400" spc="-1" strike="noStrike">
                <a:solidFill>
                  <a:srgbClr val="000000"/>
                </a:solidFill>
                <a:latin typeface="Arial"/>
                <a:ea typeface="DejaVu Sans"/>
              </a:rPr>
              <a:t>Частка країн у світовому виробництві біотехнологічної продукції становить: США – 42%, країни Євросоюзу – 22%, Китай – 10%, Індія – 2%. </a:t>
            </a:r>
            <a:endParaRPr b="0" lang="ru-RU" sz="2400" spc="-1" strike="noStrike">
              <a:latin typeface="Arial"/>
            </a:endParaRPr>
          </a:p>
          <a:p>
            <a:pPr algn="just">
              <a:lnSpc>
                <a:spcPct val="100000"/>
              </a:lnSpc>
            </a:pPr>
            <a:endParaRPr b="0" lang="ru-RU" sz="2400" spc="-1" strike="noStrike">
              <a:latin typeface="Arial"/>
            </a:endParaRPr>
          </a:p>
          <a:p>
            <a:pPr algn="just">
              <a:lnSpc>
                <a:spcPct val="100000"/>
              </a:lnSpc>
            </a:pPr>
            <a:r>
              <a:rPr b="1" i="1" lang="ru-RU" sz="2400" spc="-1" strike="noStrike">
                <a:solidFill>
                  <a:srgbClr val="7030a0"/>
                </a:solidFill>
                <a:latin typeface="Arial"/>
                <a:ea typeface="DejaVu Sans"/>
              </a:rPr>
              <a:t>В Україні новаторами біотехнологічних досліджень є: </a:t>
            </a:r>
            <a:endParaRPr b="0" lang="ru-RU" sz="2400" spc="-1" strike="noStrike">
              <a:latin typeface="Arial"/>
            </a:endParaRPr>
          </a:p>
          <a:p>
            <a:pPr marL="216000" indent="-213120" algn="just">
              <a:lnSpc>
                <a:spcPct val="100000"/>
              </a:lnSpc>
              <a:buClr>
                <a:srgbClr val="000000"/>
              </a:buClr>
              <a:buFont typeface="Wingdings" charset="2"/>
              <a:buChar char=""/>
            </a:pPr>
            <a:r>
              <a:rPr b="1" i="1" lang="ru-RU" sz="2400" spc="-1" strike="noStrike">
                <a:solidFill>
                  <a:srgbClr val="000000"/>
                </a:solidFill>
                <a:latin typeface="Arial"/>
                <a:ea typeface="DejaVu Sans"/>
              </a:rPr>
              <a:t>− </a:t>
            </a:r>
            <a:r>
              <a:rPr b="1" i="1" lang="ru-RU" sz="2400" spc="-1" strike="noStrike">
                <a:solidFill>
                  <a:srgbClr val="000000"/>
                </a:solidFill>
                <a:latin typeface="Arial"/>
                <a:ea typeface="DejaVu Sans"/>
              </a:rPr>
              <a:t>Інститут фармакології і токсикології АМН України; </a:t>
            </a:r>
            <a:endParaRPr b="0" lang="ru-RU" sz="2400" spc="-1" strike="noStrike">
              <a:latin typeface="Arial"/>
            </a:endParaRPr>
          </a:p>
          <a:p>
            <a:pPr marL="216000" indent="-213120" algn="just">
              <a:lnSpc>
                <a:spcPct val="100000"/>
              </a:lnSpc>
              <a:buClr>
                <a:srgbClr val="000000"/>
              </a:buClr>
              <a:buFont typeface="Wingdings" charset="2"/>
              <a:buChar char=""/>
            </a:pPr>
            <a:r>
              <a:rPr b="1" i="1" lang="ru-RU" sz="2400" spc="-1" strike="noStrike">
                <a:solidFill>
                  <a:srgbClr val="000000"/>
                </a:solidFill>
                <a:latin typeface="Arial"/>
                <a:ea typeface="DejaVu Sans"/>
              </a:rPr>
              <a:t>− </a:t>
            </a:r>
            <a:r>
              <a:rPr b="1" i="1" lang="ru-RU" sz="2400" spc="-1" strike="noStrike">
                <a:solidFill>
                  <a:srgbClr val="000000"/>
                </a:solidFill>
                <a:latin typeface="Arial"/>
                <a:ea typeface="DejaVu Sans"/>
              </a:rPr>
              <a:t>Київський політехнічний університет; </a:t>
            </a:r>
            <a:endParaRPr b="0" lang="ru-RU" sz="2400" spc="-1" strike="noStrike">
              <a:latin typeface="Arial"/>
            </a:endParaRPr>
          </a:p>
          <a:p>
            <a:pPr marL="216000" indent="-213120" algn="just">
              <a:lnSpc>
                <a:spcPct val="100000"/>
              </a:lnSpc>
              <a:buClr>
                <a:srgbClr val="000000"/>
              </a:buClr>
              <a:buFont typeface="Wingdings" charset="2"/>
              <a:buChar char=""/>
            </a:pPr>
            <a:r>
              <a:rPr b="1" i="1" lang="ru-RU" sz="2400" spc="-1" strike="noStrike">
                <a:solidFill>
                  <a:srgbClr val="000000"/>
                </a:solidFill>
                <a:latin typeface="Arial"/>
                <a:ea typeface="DejaVu Sans"/>
              </a:rPr>
              <a:t>− </a:t>
            </a:r>
            <a:r>
              <a:rPr b="1" i="1" lang="ru-RU" sz="2400" spc="-1" strike="noStrike">
                <a:solidFill>
                  <a:srgbClr val="000000"/>
                </a:solidFill>
                <a:latin typeface="Arial"/>
                <a:ea typeface="DejaVu Sans"/>
              </a:rPr>
              <a:t>Інститут біології клітини НАН України; </a:t>
            </a:r>
            <a:endParaRPr b="0" lang="ru-RU" sz="2400" spc="-1" strike="noStrike">
              <a:latin typeface="Arial"/>
            </a:endParaRPr>
          </a:p>
          <a:p>
            <a:pPr marL="216000" indent="-213120" algn="just">
              <a:lnSpc>
                <a:spcPct val="100000"/>
              </a:lnSpc>
              <a:buClr>
                <a:srgbClr val="000000"/>
              </a:buClr>
              <a:buFont typeface="Wingdings" charset="2"/>
              <a:buChar char=""/>
            </a:pPr>
            <a:r>
              <a:rPr b="1" i="1" lang="ru-RU" sz="2400" spc="-1" strike="noStrike">
                <a:solidFill>
                  <a:srgbClr val="000000"/>
                </a:solidFill>
                <a:latin typeface="Arial"/>
                <a:ea typeface="DejaVu Sans"/>
              </a:rPr>
              <a:t>− </a:t>
            </a:r>
            <a:r>
              <a:rPr b="1" i="1" lang="ru-RU" sz="2400" spc="-1" strike="noStrike">
                <a:solidFill>
                  <a:srgbClr val="000000"/>
                </a:solidFill>
                <a:latin typeface="Arial"/>
                <a:ea typeface="DejaVu Sans"/>
              </a:rPr>
              <a:t>Південно-Східний науковий центр </a:t>
            </a:r>
            <a:r>
              <a:rPr b="1" lang="ru-RU" sz="2400" spc="-1" strike="noStrike">
                <a:solidFill>
                  <a:srgbClr val="000000"/>
                </a:solidFill>
                <a:latin typeface="Arial"/>
                <a:ea typeface="DejaVu Sans"/>
              </a:rPr>
              <a:t>(НТУ «ХПІ», Національний фармацевтичний університет; Інститут кріобіології і кріомедицини НАН України, Інститут низьких температур НАН України).</a:t>
            </a:r>
            <a:endParaRPr b="0" lang="ru-RU" sz="24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7" name="Рисунок 206" descr=""/>
          <p:cNvPicPr/>
          <p:nvPr/>
        </p:nvPicPr>
        <p:blipFill>
          <a:blip r:embed="rId1"/>
          <a:srcRect l="6614" t="10290" r="7345" b="16166"/>
          <a:stretch/>
        </p:blipFill>
        <p:spPr>
          <a:xfrm>
            <a:off x="0" y="72000"/>
            <a:ext cx="4449600" cy="2897280"/>
          </a:xfrm>
          <a:prstGeom prst="rect">
            <a:avLst/>
          </a:prstGeom>
          <a:ln>
            <a:noFill/>
          </a:ln>
        </p:spPr>
      </p:pic>
      <p:pic>
        <p:nvPicPr>
          <p:cNvPr id="148" name="Рисунок 207" descr=""/>
          <p:cNvPicPr/>
          <p:nvPr/>
        </p:nvPicPr>
        <p:blipFill>
          <a:blip r:embed="rId2"/>
          <a:srcRect l="0" t="47849" r="0" b="16476"/>
          <a:stretch/>
        </p:blipFill>
        <p:spPr>
          <a:xfrm>
            <a:off x="1098000" y="4624560"/>
            <a:ext cx="7467120" cy="1996560"/>
          </a:xfrm>
          <a:prstGeom prst="rect">
            <a:avLst/>
          </a:prstGeom>
          <a:ln>
            <a:noFill/>
          </a:ln>
        </p:spPr>
      </p:pic>
      <p:sp>
        <p:nvSpPr>
          <p:cNvPr id="149" name="CustomShape 1"/>
          <p:cNvSpPr/>
          <p:nvPr/>
        </p:nvSpPr>
        <p:spPr>
          <a:xfrm>
            <a:off x="4536000" y="790200"/>
            <a:ext cx="4544640" cy="39301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i="1" lang="ru-RU" sz="1800" spc="-1" strike="noStrike">
                <a:solidFill>
                  <a:srgbClr val="f5041b"/>
                </a:solidFill>
                <a:latin typeface="Arial"/>
                <a:ea typeface="DejaVu Sans"/>
              </a:rPr>
              <a:t>Основні напрями досліджень </a:t>
            </a:r>
            <a:endParaRPr b="0" lang="ru-RU" sz="1800" spc="-1" strike="noStrike">
              <a:latin typeface="Arial"/>
            </a:endParaRPr>
          </a:p>
          <a:p>
            <a:pPr algn="ctr">
              <a:lnSpc>
                <a:spcPct val="100000"/>
              </a:lnSpc>
            </a:pPr>
            <a:r>
              <a:rPr b="1" i="1" lang="ru-RU" sz="1800" spc="-1" strike="noStrike">
                <a:solidFill>
                  <a:srgbClr val="f5041b"/>
                </a:solidFill>
                <a:latin typeface="Arial"/>
                <a:ea typeface="DejaVu Sans"/>
              </a:rPr>
              <a:t>ІМБГ НАН України </a:t>
            </a:r>
            <a:endParaRPr b="0" lang="ru-RU" sz="1800" spc="-1" strike="noStrike">
              <a:latin typeface="Arial"/>
            </a:endParaRPr>
          </a:p>
          <a:p>
            <a:pPr algn="ctr">
              <a:lnSpc>
                <a:spcPct val="100000"/>
              </a:lnSpc>
            </a:pPr>
            <a:r>
              <a:rPr b="1" i="1" lang="ru-RU" sz="1800" spc="-1" strike="noStrike">
                <a:solidFill>
                  <a:srgbClr val="f5041b"/>
                </a:solidFill>
                <a:latin typeface="Arial"/>
                <a:ea typeface="DejaVu Sans"/>
              </a:rPr>
              <a:t>(Постанова Президії НАН України №245 від 07.09.11) проводяться в 14 наукових відділах та 6 лабораторіях Інституту:</a:t>
            </a:r>
            <a:endParaRPr b="0" lang="ru-RU" sz="1800" spc="-1" strike="noStrike">
              <a:latin typeface="Arial"/>
            </a:endParaRPr>
          </a:p>
          <a:p>
            <a:pPr algn="just">
              <a:lnSpc>
                <a:spcPct val="100000"/>
              </a:lnSpc>
            </a:pPr>
            <a:endParaRPr b="0" lang="ru-RU" sz="1800" spc="-1" strike="noStrike">
              <a:latin typeface="Arial"/>
            </a:endParaRPr>
          </a:p>
          <a:p>
            <a:pPr marL="216000" indent="-213120" algn="just">
              <a:lnSpc>
                <a:spcPct val="100000"/>
              </a:lnSpc>
              <a:buClr>
                <a:srgbClr val="000000"/>
              </a:buClr>
              <a:buSzPct val="45000"/>
              <a:buFont typeface="Wingdings" charset="2"/>
              <a:buChar char=""/>
            </a:pPr>
            <a:r>
              <a:rPr b="1" lang="ru-RU" sz="1800" spc="-1" strike="noStrike">
                <a:solidFill>
                  <a:srgbClr val="f5041b"/>
                </a:solidFill>
                <a:latin typeface="Arial"/>
                <a:ea typeface="DejaVu Sans"/>
              </a:rPr>
              <a:t>структурна та функціональна геноміка;</a:t>
            </a:r>
            <a:endParaRPr b="0" lang="ru-RU" sz="1800" spc="-1" strike="noStrike">
              <a:latin typeface="Arial"/>
            </a:endParaRPr>
          </a:p>
          <a:p>
            <a:pPr marL="216000" indent="-213120" algn="just">
              <a:lnSpc>
                <a:spcPct val="100000"/>
              </a:lnSpc>
              <a:buClr>
                <a:srgbClr val="000000"/>
              </a:buClr>
              <a:buSzPct val="45000"/>
              <a:buFont typeface="Wingdings" charset="2"/>
              <a:buChar char=""/>
            </a:pPr>
            <a:r>
              <a:rPr b="1" lang="ru-RU" sz="1800" spc="-1" strike="noStrike">
                <a:solidFill>
                  <a:srgbClr val="f5041b"/>
                </a:solidFill>
                <a:latin typeface="Arial"/>
                <a:ea typeface="DejaVu Sans"/>
              </a:rPr>
              <a:t>протеоміка та білкова інженерія;</a:t>
            </a:r>
            <a:endParaRPr b="0" lang="ru-RU" sz="1800" spc="-1" strike="noStrike">
              <a:latin typeface="Arial"/>
            </a:endParaRPr>
          </a:p>
          <a:p>
            <a:pPr marL="216000" indent="-213120" algn="just">
              <a:lnSpc>
                <a:spcPct val="100000"/>
              </a:lnSpc>
              <a:buClr>
                <a:srgbClr val="000000"/>
              </a:buClr>
              <a:buSzPct val="45000"/>
              <a:buFont typeface="Wingdings" charset="2"/>
              <a:buChar char=""/>
            </a:pPr>
            <a:r>
              <a:rPr b="1" lang="ru-RU" sz="1800" spc="-1" strike="noStrike">
                <a:solidFill>
                  <a:srgbClr val="f5041b"/>
                </a:solidFill>
                <a:latin typeface="Arial"/>
                <a:ea typeface="DejaVu Sans"/>
              </a:rPr>
              <a:t>молекулярні та клітинні біотехнології;</a:t>
            </a:r>
            <a:endParaRPr b="0" lang="ru-RU" sz="1800" spc="-1" strike="noStrike">
              <a:latin typeface="Arial"/>
            </a:endParaRPr>
          </a:p>
          <a:p>
            <a:pPr marL="216000" indent="-213120" algn="just">
              <a:lnSpc>
                <a:spcPct val="100000"/>
              </a:lnSpc>
              <a:buClr>
                <a:srgbClr val="000000"/>
              </a:buClr>
              <a:buSzPct val="45000"/>
              <a:buFont typeface="Wingdings" charset="2"/>
              <a:buChar char=""/>
            </a:pPr>
            <a:r>
              <a:rPr b="1" lang="ru-RU" sz="1800" spc="-1" strike="noStrike">
                <a:solidFill>
                  <a:srgbClr val="f5041b"/>
                </a:solidFill>
                <a:latin typeface="Arial"/>
                <a:ea typeface="DejaVu Sans"/>
              </a:rPr>
              <a:t>біоінформатика, комп’ютерне моделювання та дизайн.</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 name="CustomShape 1"/>
          <p:cNvSpPr/>
          <p:nvPr/>
        </p:nvSpPr>
        <p:spPr>
          <a:xfrm>
            <a:off x="4357800" y="428760"/>
            <a:ext cx="4568760" cy="2039400"/>
          </a:xfrm>
          <a:prstGeom prst="rect">
            <a:avLst/>
          </a:prstGeom>
          <a:noFill/>
          <a:ln>
            <a:noFill/>
          </a:ln>
        </p:spPr>
        <p:style>
          <a:lnRef idx="0"/>
          <a:fillRef idx="0"/>
          <a:effectRef idx="0"/>
          <a:fontRef idx="minor"/>
        </p:style>
        <p:txBody>
          <a:bodyPr lIns="90000" rIns="90000" tIns="45000" bIns="45000">
            <a:spAutoFit/>
          </a:bodyPr>
          <a:p>
            <a:pPr marL="457200" indent="-453960" algn="just">
              <a:lnSpc>
                <a:spcPct val="100000"/>
              </a:lnSpc>
              <a:buClr>
                <a:srgbClr val="ff0000"/>
              </a:buClr>
              <a:buSzPct val="45000"/>
              <a:buFont typeface="Wingdings" charset="2"/>
              <a:buChar char=""/>
            </a:pPr>
            <a:r>
              <a:rPr b="1" lang="ru-RU" sz="3200" spc="-1" strike="noStrike">
                <a:solidFill>
                  <a:srgbClr val="ff0000"/>
                </a:solidFill>
                <a:latin typeface="Arial"/>
                <a:ea typeface="DejaVu Sans"/>
              </a:rPr>
              <a:t>Предмет і завдання біотехнології та генної інженерії</a:t>
            </a:r>
            <a:endParaRPr b="0" lang="ru-RU" sz="3200" spc="-1" strike="noStrike">
              <a:latin typeface="Arial"/>
            </a:endParaRPr>
          </a:p>
        </p:txBody>
      </p:sp>
      <p:sp>
        <p:nvSpPr>
          <p:cNvPr id="84" name="CustomShape 2"/>
          <p:cNvSpPr/>
          <p:nvPr/>
        </p:nvSpPr>
        <p:spPr>
          <a:xfrm>
            <a:off x="285840" y="2325600"/>
            <a:ext cx="8640720" cy="3778560"/>
          </a:xfrm>
          <a:prstGeom prst="rect">
            <a:avLst/>
          </a:prstGeom>
          <a:noFill/>
          <a:ln w="9360">
            <a:noFill/>
          </a:ln>
        </p:spPr>
        <p:style>
          <a:lnRef idx="0"/>
          <a:fillRef idx="0"/>
          <a:effectRef idx="0"/>
          <a:fontRef idx="minor"/>
        </p:style>
        <p:txBody>
          <a:bodyPr lIns="90000" rIns="90000" tIns="45000" bIns="45000" anchor="ctr">
            <a:spAutoFit/>
          </a:bodyPr>
          <a:p>
            <a:pPr algn="just">
              <a:lnSpc>
                <a:spcPct val="100000"/>
              </a:lnSpc>
            </a:pPr>
            <a:r>
              <a:rPr b="1" lang="ru-RU" sz="2000" spc="-1" strike="noStrike">
                <a:solidFill>
                  <a:srgbClr val="000000"/>
                </a:solidFill>
                <a:latin typeface="Calibri"/>
                <a:ea typeface="TimesNewRoman"/>
              </a:rPr>
              <a:t>Сучасна біотехнологія як наука виникла у 40-х. рр. ХХ сторіччя і отримала прискорений розвиток  у 1953 році, коли Х.С. Морган відкрив ДНК.</a:t>
            </a:r>
            <a:endParaRPr b="0" lang="ru-RU" sz="2000" spc="-1" strike="noStrike">
              <a:latin typeface="Arial"/>
            </a:endParaRPr>
          </a:p>
          <a:p>
            <a:pPr algn="just">
              <a:lnSpc>
                <a:spcPct val="100000"/>
              </a:lnSpc>
            </a:pPr>
            <a:r>
              <a:rPr b="1" i="1" lang="ru-RU" sz="2200" spc="-1" strike="noStrike">
                <a:solidFill>
                  <a:srgbClr val="00a933"/>
                </a:solidFill>
                <a:latin typeface="Calibri"/>
                <a:ea typeface="TimesNewRoman"/>
              </a:rPr>
              <a:t>Біотехнологія</a:t>
            </a:r>
            <a:r>
              <a:rPr b="1" lang="ru-RU" sz="2000" spc="-1" strike="noStrike">
                <a:solidFill>
                  <a:srgbClr val="000000"/>
                </a:solidFill>
                <a:latin typeface="Calibri"/>
                <a:ea typeface="TimesNewRoman"/>
              </a:rPr>
              <a:t> як наука може розглядатися у двох часових і реальних вимірах:</a:t>
            </a:r>
            <a:endParaRPr b="0" lang="ru-RU" sz="2000" spc="-1" strike="noStrike">
              <a:latin typeface="Arial"/>
            </a:endParaRPr>
          </a:p>
          <a:p>
            <a:pPr marL="216000" indent="-213480" algn="just">
              <a:lnSpc>
                <a:spcPct val="100000"/>
              </a:lnSpc>
              <a:buClr>
                <a:srgbClr val="000000"/>
              </a:buClr>
              <a:buFont typeface="Wingdings" charset="2"/>
              <a:buChar char=""/>
            </a:pPr>
            <a:r>
              <a:rPr b="1" lang="ru-RU" sz="2000" spc="-1" strike="noStrike">
                <a:solidFill>
                  <a:srgbClr val="000000"/>
                </a:solidFill>
                <a:latin typeface="Calibri"/>
                <a:ea typeface="TimesNewRoman"/>
              </a:rPr>
              <a:t>– </a:t>
            </a:r>
            <a:r>
              <a:rPr b="1" i="1" lang="ru-RU" sz="2000" spc="-1" strike="noStrike">
                <a:solidFill>
                  <a:srgbClr val="7030a0"/>
                </a:solidFill>
                <a:latin typeface="Calibri"/>
                <a:ea typeface="TimesNewRoman"/>
              </a:rPr>
              <a:t>класична біотехнологія </a:t>
            </a:r>
            <a:r>
              <a:rPr b="1" lang="ru-RU" sz="2000" spc="-1" strike="noStrike">
                <a:solidFill>
                  <a:srgbClr val="000000"/>
                </a:solidFill>
                <a:latin typeface="Calibri"/>
                <a:ea typeface="TimesNewRoman"/>
              </a:rPr>
              <a:t>– наука про методи й технології виробництва, транспортування, переробку сільськогосподарської та іншої продукції з використанням природних і селекційних (нетрансгенних) рослин, тварин  і мікроорганізмів, у природних і штучних умовах;</a:t>
            </a:r>
            <a:endParaRPr b="0" lang="ru-RU" sz="2000" spc="-1" strike="noStrike">
              <a:latin typeface="Arial"/>
            </a:endParaRPr>
          </a:p>
          <a:p>
            <a:pPr marL="216000" indent="-213480" algn="just">
              <a:lnSpc>
                <a:spcPct val="100000"/>
              </a:lnSpc>
              <a:buClr>
                <a:srgbClr val="000000"/>
              </a:buClr>
              <a:buFont typeface="Wingdings" charset="2"/>
              <a:buChar char=""/>
            </a:pPr>
            <a:r>
              <a:rPr b="1" lang="ru-RU" sz="2000" spc="-1" strike="noStrike">
                <a:solidFill>
                  <a:srgbClr val="000000"/>
                </a:solidFill>
                <a:latin typeface="Calibri"/>
                <a:ea typeface="TimesNewRoman"/>
              </a:rPr>
              <a:t>– </a:t>
            </a:r>
            <a:r>
              <a:rPr b="1" i="1" lang="ru-RU" sz="2000" spc="-1" strike="noStrike">
                <a:solidFill>
                  <a:srgbClr val="7030a0"/>
                </a:solidFill>
                <a:latin typeface="Calibri"/>
                <a:ea typeface="TimesNewRoman"/>
              </a:rPr>
              <a:t>сучасна біотехнологія </a:t>
            </a:r>
            <a:r>
              <a:rPr b="1" lang="ru-RU" sz="2000" spc="-1" strike="noStrike">
                <a:solidFill>
                  <a:srgbClr val="000000"/>
                </a:solidFill>
                <a:latin typeface="Calibri"/>
                <a:ea typeface="TimesNewRoman"/>
              </a:rPr>
              <a:t>– наука про генно-інженерні та клітинні методи й технології вироблення і використання генетично-трансформованих (модифікованих) рослин, тварин і мікроорганізмів з метою інтенсифікації виробництва й отримання нових видів продуктів різного походження.</a:t>
            </a:r>
            <a:endParaRPr b="0" lang="ru-RU" sz="2000" spc="-1" strike="noStrike">
              <a:latin typeface="Arial"/>
            </a:endParaRPr>
          </a:p>
        </p:txBody>
      </p:sp>
      <p:sp>
        <p:nvSpPr>
          <p:cNvPr id="85" name="CustomShape 3"/>
          <p:cNvSpPr/>
          <p:nvPr/>
        </p:nvSpPr>
        <p:spPr>
          <a:xfrm>
            <a:off x="155520" y="-144360"/>
            <a:ext cx="301680" cy="301680"/>
          </a:xfrm>
          <a:prstGeom prst="rect">
            <a:avLst/>
          </a:prstGeom>
          <a:noFill/>
          <a:ln>
            <a:noFill/>
          </a:ln>
        </p:spPr>
        <p:style>
          <a:lnRef idx="0"/>
          <a:fillRef idx="0"/>
          <a:effectRef idx="0"/>
          <a:fontRef idx="minor"/>
        </p:style>
      </p:sp>
      <p:pic>
        <p:nvPicPr>
          <p:cNvPr id="86" name="Picture 7" descr=""/>
          <p:cNvPicPr/>
          <p:nvPr/>
        </p:nvPicPr>
        <p:blipFill>
          <a:blip r:embed="rId1"/>
          <a:srcRect l="11249" t="0" r="0" b="0"/>
          <a:stretch/>
        </p:blipFill>
        <p:spPr>
          <a:xfrm>
            <a:off x="216000" y="144000"/>
            <a:ext cx="3824640" cy="2081160"/>
          </a:xfrm>
          <a:prstGeom prst="rect">
            <a:avLst/>
          </a:prstGeom>
          <a:ln>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0" name="Рисунок 209" descr=""/>
          <p:cNvPicPr/>
          <p:nvPr/>
        </p:nvPicPr>
        <p:blipFill>
          <a:blip r:embed="rId1"/>
          <a:stretch/>
        </p:blipFill>
        <p:spPr>
          <a:xfrm>
            <a:off x="72000" y="144000"/>
            <a:ext cx="8969040" cy="6600960"/>
          </a:xfrm>
          <a:prstGeom prst="rect">
            <a:avLst/>
          </a:prstGeom>
          <a:ln>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1" name="Рисунок 210" descr=""/>
          <p:cNvPicPr/>
          <p:nvPr/>
        </p:nvPicPr>
        <p:blipFill>
          <a:blip r:embed="rId1"/>
          <a:stretch/>
        </p:blipFill>
        <p:spPr>
          <a:xfrm>
            <a:off x="96840" y="72000"/>
            <a:ext cx="8972280" cy="6815160"/>
          </a:xfrm>
          <a:prstGeom prst="rect">
            <a:avLst/>
          </a:prstGeom>
          <a:ln>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2" name="Рисунок 211" descr=""/>
          <p:cNvPicPr/>
          <p:nvPr/>
        </p:nvPicPr>
        <p:blipFill>
          <a:blip r:embed="rId1"/>
          <a:stretch/>
        </p:blipFill>
        <p:spPr>
          <a:xfrm>
            <a:off x="69120" y="21960"/>
            <a:ext cx="8991720" cy="6743160"/>
          </a:xfrm>
          <a:prstGeom prst="rect">
            <a:avLst/>
          </a:prstGeom>
          <a:ln>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CustomShape 1"/>
          <p:cNvSpPr/>
          <p:nvPr/>
        </p:nvSpPr>
        <p:spPr>
          <a:xfrm>
            <a:off x="351360" y="364680"/>
            <a:ext cx="8577360" cy="5679360"/>
          </a:xfrm>
          <a:prstGeom prst="rect">
            <a:avLst/>
          </a:prstGeom>
          <a:noFill/>
          <a:ln w="9360">
            <a:noFill/>
          </a:ln>
        </p:spPr>
        <p:style>
          <a:lnRef idx="0"/>
          <a:fillRef idx="0"/>
          <a:effectRef idx="0"/>
          <a:fontRef idx="minor"/>
        </p:style>
        <p:txBody>
          <a:bodyPr lIns="90000" rIns="90000" tIns="45000" bIns="45000" anchor="ctr">
            <a:spAutoFit/>
          </a:bodyPr>
          <a:p>
            <a:pPr algn="ctr">
              <a:lnSpc>
                <a:spcPct val="90000"/>
              </a:lnSpc>
            </a:pPr>
            <a:r>
              <a:rPr b="1" i="1" lang="ru-RU" sz="2400" spc="-1" strike="noStrike">
                <a:solidFill>
                  <a:srgbClr val="7030a0"/>
                </a:solidFill>
                <a:latin typeface="Times New Roman"/>
                <a:ea typeface="TimesNewRoman"/>
              </a:rPr>
              <a:t>Найважливішими розділами (напрямами) сучасної біотехнології є:</a:t>
            </a:r>
            <a:endParaRPr b="0" lang="ru-RU" sz="2400" spc="-1" strike="noStrike">
              <a:latin typeface="Arial"/>
            </a:endParaRPr>
          </a:p>
          <a:p>
            <a:pPr marL="216000" indent="-213480" algn="just">
              <a:lnSpc>
                <a:spcPct val="90000"/>
              </a:lnSpc>
              <a:buClr>
                <a:srgbClr val="000000"/>
              </a:buClr>
              <a:buFont typeface="Wingdings" charset="2"/>
              <a:buChar char=""/>
            </a:pPr>
            <a:r>
              <a:rPr b="1" lang="ru-RU" sz="1800" spc="-1" strike="noStrike">
                <a:solidFill>
                  <a:srgbClr val="000000"/>
                </a:solidFill>
                <a:latin typeface="Times New Roman"/>
                <a:ea typeface="TimesNewRoman"/>
              </a:rPr>
              <a:t>– </a:t>
            </a:r>
            <a:r>
              <a:rPr b="1" i="1" lang="ru-RU" sz="1800" spc="-1" strike="noStrike">
                <a:solidFill>
                  <a:srgbClr val="ff0000"/>
                </a:solidFill>
                <a:latin typeface="Times New Roman"/>
                <a:ea typeface="TimesNewRoman"/>
              </a:rPr>
              <a:t>генетична трансформація </a:t>
            </a:r>
            <a:r>
              <a:rPr b="1" lang="ru-RU" sz="1800" spc="-1" strike="noStrike">
                <a:solidFill>
                  <a:srgbClr val="000000"/>
                </a:solidFill>
                <a:latin typeface="Times New Roman"/>
                <a:ea typeface="TimesNewRoman"/>
              </a:rPr>
              <a:t>(стратегічний напрям біотехнології) містить перенесення іншопохідних природних або штучно створених донорських генів у клітини-реципієнта рослин, тварин, мікроорганізмів, отримання трансгенних організмів із новими або підсиленими властивостями та показниками;</a:t>
            </a:r>
            <a:endParaRPr b="0" lang="ru-RU" sz="1800" spc="-1" strike="noStrike">
              <a:latin typeface="Arial"/>
            </a:endParaRPr>
          </a:p>
          <a:p>
            <a:pPr marL="216000" indent="-213480" algn="just">
              <a:lnSpc>
                <a:spcPct val="90000"/>
              </a:lnSpc>
              <a:buClr>
                <a:srgbClr val="000000"/>
              </a:buClr>
              <a:buFont typeface="Wingdings" charset="2"/>
              <a:buChar char=""/>
            </a:pPr>
            <a:r>
              <a:rPr b="1" lang="ru-RU" sz="1800" spc="-1" strike="noStrike">
                <a:solidFill>
                  <a:srgbClr val="000000"/>
                </a:solidFill>
                <a:latin typeface="Times New Roman"/>
                <a:ea typeface="TimesNewRoman"/>
              </a:rPr>
              <a:t>– </a:t>
            </a:r>
            <a:r>
              <a:rPr b="1" i="1" lang="ru-RU" sz="1800" spc="-1" strike="noStrike">
                <a:solidFill>
                  <a:srgbClr val="ff0000"/>
                </a:solidFill>
                <a:latin typeface="Times New Roman"/>
                <a:ea typeface="TimesNewRoman"/>
              </a:rPr>
              <a:t>клітинна інженерія </a:t>
            </a:r>
            <a:r>
              <a:rPr b="1" lang="ru-RU" sz="1800" spc="-1" strike="noStrike">
                <a:solidFill>
                  <a:srgbClr val="000000"/>
                </a:solidFill>
                <a:latin typeface="Times New Roman"/>
                <a:ea typeface="TimesNewRoman"/>
              </a:rPr>
              <a:t>(з 50-х. рр. ХХ ст.) – сукупність прийомів, засобів та технологій отримання модифікованих мутагенних клітин та їх варіація;</a:t>
            </a:r>
            <a:endParaRPr b="0" lang="ru-RU" sz="1800" spc="-1" strike="noStrike">
              <a:latin typeface="Arial"/>
            </a:endParaRPr>
          </a:p>
          <a:p>
            <a:pPr marL="216000" indent="-213480" algn="just">
              <a:lnSpc>
                <a:spcPct val="90000"/>
              </a:lnSpc>
              <a:buClr>
                <a:srgbClr val="000000"/>
              </a:buClr>
              <a:buFont typeface="Wingdings" charset="2"/>
              <a:buChar char=""/>
            </a:pPr>
            <a:r>
              <a:rPr b="1" lang="ru-RU" sz="1800" spc="-1" strike="noStrike">
                <a:solidFill>
                  <a:srgbClr val="000000"/>
                </a:solidFill>
                <a:latin typeface="Times New Roman"/>
                <a:ea typeface="TimesNewRoman"/>
              </a:rPr>
              <a:t>– </a:t>
            </a:r>
            <a:r>
              <a:rPr b="1" i="1" lang="ru-RU" sz="1800" spc="-1" strike="noStrike">
                <a:solidFill>
                  <a:srgbClr val="ff0000"/>
                </a:solidFill>
                <a:latin typeface="Times New Roman"/>
                <a:ea typeface="TimesNewRoman"/>
              </a:rPr>
              <a:t>генетична інженерія </a:t>
            </a:r>
            <a:r>
              <a:rPr b="1" lang="ru-RU" sz="1800" spc="-1" strike="noStrike">
                <a:solidFill>
                  <a:srgbClr val="000000"/>
                </a:solidFill>
                <a:latin typeface="Times New Roman"/>
                <a:ea typeface="TimesNewRoman"/>
              </a:rPr>
              <a:t>(з 70-х рр. ХХ ст.) – сукупність прийомів, засобів і технологій отримання рекомбінаційних РНК і ДНК, виділення генів із організму, здійснення маніпуляцій із ними й уведення їх в інші організми;</a:t>
            </a:r>
            <a:endParaRPr b="0" lang="ru-RU" sz="1800" spc="-1" strike="noStrike">
              <a:latin typeface="Arial"/>
            </a:endParaRPr>
          </a:p>
          <a:p>
            <a:pPr marL="216000" indent="-213480" algn="just">
              <a:lnSpc>
                <a:spcPct val="90000"/>
              </a:lnSpc>
              <a:buClr>
                <a:srgbClr val="000000"/>
              </a:buClr>
              <a:buFont typeface="Wingdings" charset="2"/>
              <a:buChar char=""/>
            </a:pPr>
            <a:r>
              <a:rPr b="1" lang="ru-RU" sz="1800" spc="-1" strike="noStrike">
                <a:solidFill>
                  <a:srgbClr val="000000"/>
                </a:solidFill>
                <a:latin typeface="Times New Roman"/>
                <a:ea typeface="TimesNewRoman"/>
              </a:rPr>
              <a:t>– </a:t>
            </a:r>
            <a:r>
              <a:rPr b="1" i="1" lang="ru-RU" sz="1800" spc="-1" strike="noStrike">
                <a:solidFill>
                  <a:srgbClr val="ff0000"/>
                </a:solidFill>
                <a:latin typeface="Times New Roman"/>
                <a:ea typeface="TimesNewRoman"/>
              </a:rPr>
              <a:t>одержання рекомбінатної ДНК</a:t>
            </a:r>
            <a:r>
              <a:rPr b="1" lang="ru-RU" sz="1800" spc="-1" strike="noStrike">
                <a:solidFill>
                  <a:srgbClr val="000000"/>
                </a:solidFill>
                <a:latin typeface="Times New Roman"/>
                <a:ea typeface="TimesNewRoman"/>
              </a:rPr>
              <a:t>, яка складена з ділянок різних початкових молекул ДНК;</a:t>
            </a:r>
            <a:endParaRPr b="0" lang="ru-RU" sz="1800" spc="-1" strike="noStrike">
              <a:latin typeface="Arial"/>
            </a:endParaRPr>
          </a:p>
          <a:p>
            <a:pPr marL="216000" indent="-213480" algn="just">
              <a:lnSpc>
                <a:spcPct val="90000"/>
              </a:lnSpc>
              <a:buClr>
                <a:srgbClr val="000000"/>
              </a:buClr>
              <a:buFont typeface="Wingdings" charset="2"/>
              <a:buChar char=""/>
            </a:pPr>
            <a:r>
              <a:rPr b="1" lang="ru-RU" sz="1800" spc="-1" strike="noStrike">
                <a:solidFill>
                  <a:srgbClr val="000000"/>
                </a:solidFill>
                <a:latin typeface="Times New Roman"/>
                <a:ea typeface="TimesNewRoman"/>
              </a:rPr>
              <a:t>– </a:t>
            </a:r>
            <a:r>
              <a:rPr b="1" i="1" lang="ru-RU" sz="1800" spc="-1" strike="noStrike">
                <a:solidFill>
                  <a:srgbClr val="ff0000"/>
                </a:solidFill>
                <a:latin typeface="Times New Roman"/>
                <a:ea typeface="TimesNewRoman"/>
              </a:rPr>
              <a:t>імунологічна біотехнологія </a:t>
            </a:r>
            <a:r>
              <a:rPr b="1" lang="ru-RU" sz="1800" spc="-1" strike="noStrike">
                <a:solidFill>
                  <a:srgbClr val="000000"/>
                </a:solidFill>
                <a:latin typeface="Times New Roman"/>
                <a:ea typeface="TimesNewRoman"/>
              </a:rPr>
              <a:t>– розпізнання і виділення клітин захисної системи організму,  отримання препаратів, які синтезують ці клітини;</a:t>
            </a:r>
            <a:endParaRPr b="0" lang="ru-RU" sz="1800" spc="-1" strike="noStrike">
              <a:latin typeface="Arial"/>
            </a:endParaRPr>
          </a:p>
          <a:p>
            <a:pPr marL="216000" indent="-213480" algn="just">
              <a:lnSpc>
                <a:spcPct val="90000"/>
              </a:lnSpc>
              <a:buClr>
                <a:srgbClr val="000000"/>
              </a:buClr>
              <a:buFont typeface="Wingdings" charset="2"/>
              <a:buChar char=""/>
            </a:pPr>
            <a:r>
              <a:rPr b="1" lang="ru-RU" sz="1800" spc="-1" strike="noStrike">
                <a:solidFill>
                  <a:srgbClr val="000000"/>
                </a:solidFill>
                <a:latin typeface="Times New Roman"/>
                <a:ea typeface="TimesNewRoman"/>
              </a:rPr>
              <a:t>– </a:t>
            </a:r>
            <a:r>
              <a:rPr b="1" i="1" lang="ru-RU" sz="1800" spc="-1" strike="noStrike">
                <a:solidFill>
                  <a:srgbClr val="ff0000"/>
                </a:solidFill>
                <a:latin typeface="Times New Roman"/>
                <a:ea typeface="TimesNewRoman"/>
              </a:rPr>
              <a:t>протоінженерія</a:t>
            </a:r>
            <a:r>
              <a:rPr b="1" lang="ru-RU" sz="1800" spc="-1" strike="noStrike">
                <a:solidFill>
                  <a:srgbClr val="000000"/>
                </a:solidFill>
                <a:latin typeface="Times New Roman"/>
                <a:ea typeface="TimesNewRoman"/>
              </a:rPr>
              <a:t> – технологія зміни властивостей природних білків на генетичному рівні для  отримання нових білків;</a:t>
            </a:r>
            <a:endParaRPr b="0" lang="ru-RU" sz="1800" spc="-1" strike="noStrike">
              <a:latin typeface="Arial"/>
            </a:endParaRPr>
          </a:p>
          <a:p>
            <a:pPr marL="216000" indent="-213480" algn="just">
              <a:lnSpc>
                <a:spcPct val="90000"/>
              </a:lnSpc>
              <a:buClr>
                <a:srgbClr val="000000"/>
              </a:buClr>
              <a:buFont typeface="Wingdings" charset="2"/>
              <a:buChar char=""/>
            </a:pPr>
            <a:r>
              <a:rPr b="1" lang="ru-RU" sz="1800" spc="-1" strike="noStrike">
                <a:solidFill>
                  <a:srgbClr val="000000"/>
                </a:solidFill>
                <a:latin typeface="Times New Roman"/>
                <a:ea typeface="TimesNewRoman"/>
              </a:rPr>
              <a:t>– </a:t>
            </a:r>
            <a:r>
              <a:rPr b="1" i="1" lang="ru-RU" sz="1800" spc="-1" strike="noStrike">
                <a:solidFill>
                  <a:srgbClr val="ff0000"/>
                </a:solidFill>
                <a:latin typeface="Times New Roman"/>
                <a:ea typeface="TimesNewRoman"/>
              </a:rPr>
              <a:t>біоелектроніка</a:t>
            </a:r>
            <a:r>
              <a:rPr b="1" lang="ru-RU" sz="1800" spc="-1" strike="noStrike">
                <a:solidFill>
                  <a:srgbClr val="000000"/>
                </a:solidFill>
                <a:latin typeface="Times New Roman"/>
                <a:ea typeface="TimesNewRoman"/>
              </a:rPr>
              <a:t> – використання біосенсорів для вимірювання і контролю в різних напрямах промисловості, медицини, наукових дослідженнях;</a:t>
            </a:r>
            <a:endParaRPr b="0" lang="ru-RU" sz="1800" spc="-1" strike="noStrike">
              <a:latin typeface="Arial"/>
            </a:endParaRPr>
          </a:p>
          <a:p>
            <a:pPr marL="216000" indent="-213480" algn="just">
              <a:lnSpc>
                <a:spcPct val="90000"/>
              </a:lnSpc>
              <a:buClr>
                <a:srgbClr val="000000"/>
              </a:buClr>
              <a:buFont typeface="Wingdings" charset="2"/>
              <a:buChar char=""/>
            </a:pPr>
            <a:r>
              <a:rPr b="1" lang="ru-RU" sz="1800" spc="-1" strike="noStrike">
                <a:solidFill>
                  <a:srgbClr val="000000"/>
                </a:solidFill>
                <a:latin typeface="Times New Roman"/>
                <a:ea typeface="TimesNewRoman"/>
              </a:rPr>
              <a:t>– </a:t>
            </a:r>
            <a:r>
              <a:rPr b="1" i="1" lang="ru-RU" sz="1800" spc="-1" strike="noStrike">
                <a:solidFill>
                  <a:srgbClr val="ff0000"/>
                </a:solidFill>
                <a:latin typeface="Times New Roman"/>
                <a:ea typeface="TimesNewRoman"/>
              </a:rPr>
              <a:t>біоенергетика</a:t>
            </a:r>
            <a:r>
              <a:rPr b="1" lang="ru-RU" sz="1800" spc="-1" strike="noStrike">
                <a:solidFill>
                  <a:srgbClr val="000000"/>
                </a:solidFill>
                <a:latin typeface="Times New Roman"/>
                <a:ea typeface="TimesNewRoman"/>
              </a:rPr>
              <a:t> – використання закономірностей перетворення енергії в процесах життєздатності  організмів.</a:t>
            </a:r>
            <a:r>
              <a:rPr b="1" lang="ru-RU" sz="1050" spc="-1" strike="noStrike">
                <a:solidFill>
                  <a:srgbClr val="000000"/>
                </a:solidFill>
                <a:latin typeface="Times New Roman"/>
                <a:ea typeface="DejaVu Sans"/>
              </a:rPr>
              <a:t> </a:t>
            </a:r>
            <a:endParaRPr b="0" lang="ru-RU" sz="105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 name="CustomShape 1"/>
          <p:cNvSpPr/>
          <p:nvPr/>
        </p:nvSpPr>
        <p:spPr>
          <a:xfrm>
            <a:off x="1296000" y="253440"/>
            <a:ext cx="6573600" cy="3945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ru-RU" sz="2000" spc="-1" strike="noStrike">
                <a:solidFill>
                  <a:srgbClr val="ff0000"/>
                </a:solidFill>
                <a:latin typeface="Arial"/>
                <a:ea typeface="DejaVu Sans"/>
              </a:rPr>
              <a:t>Моральні аспекти біотехнології і генної інженерії. </a:t>
            </a:r>
            <a:r>
              <a:rPr b="1" lang="ru-RU" sz="2000" spc="-1" strike="noStrike">
                <a:solidFill>
                  <a:srgbClr val="000000"/>
                </a:solidFill>
                <a:latin typeface="Arial"/>
                <a:ea typeface="DejaVu Sans"/>
              </a:rPr>
              <a:t> </a:t>
            </a:r>
            <a:endParaRPr b="0" lang="ru-RU" sz="2000" spc="-1" strike="noStrike">
              <a:latin typeface="Arial"/>
            </a:endParaRPr>
          </a:p>
        </p:txBody>
      </p:sp>
      <p:sp>
        <p:nvSpPr>
          <p:cNvPr id="155" name="CustomShape 2"/>
          <p:cNvSpPr/>
          <p:nvPr/>
        </p:nvSpPr>
        <p:spPr>
          <a:xfrm>
            <a:off x="216000" y="720000"/>
            <a:ext cx="8753040" cy="585108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1800" spc="-1" strike="noStrike">
                <a:latin typeface="Arial"/>
              </a:rPr>
              <a:t>Нині методи біотехнології широко застосовуються у харчовій і мікробіологічній промисловості, в роботах із культурами тканин, для виробництва моноклональних антитіл, прискореного розмноження нащадків від суперелітних тварин, для клонування і прискореного розмноження суперелітних рослин тощо.</a:t>
            </a:r>
            <a:endParaRPr b="0" lang="ru-RU" sz="1800" spc="-1" strike="noStrike">
              <a:latin typeface="Arial"/>
            </a:endParaRPr>
          </a:p>
          <a:p>
            <a:pPr algn="just">
              <a:lnSpc>
                <a:spcPct val="100000"/>
              </a:lnSpc>
            </a:pPr>
            <a:r>
              <a:rPr b="1" lang="ru-RU" sz="1800" spc="-1" strike="noStrike">
                <a:latin typeface="Arial"/>
              </a:rPr>
              <a:t>Рівень розвитку генної інженерії вже сьогодні </a:t>
            </a:r>
            <a:r>
              <a:rPr b="1" lang="ru-RU" sz="1800" spc="-1" strike="noStrike">
                <a:latin typeface="Arial"/>
              </a:rPr>
              <a:t>дозволяє проводити дослідження із ідентифікації генів, що впливають на статуру, розвиток інтелекту й здібностей. Імовірна небезпека від таких напрацювань полягає у тому, що гуманні спроби виправлення очевидних генетичних дефектів можуть перерости в амбіційні плани покращання генетичного матеріалу людини. Друге коло проблем пов’язане зі з’ясуванням причин можливих змін сформованих взаємин в екологічних системах із появою організмів – носіїв функціонально активних змінених генів. Наводяться переконливі аргументи, які засвідчують, що ймовірність появи екологічних порушень незначна, тому що організми, у яких відбулися генетичні зміни, мають меншу життєздатність у порівнянні зі спорідненими організмами, у яких генотип не зазнавав аналогічних змін. Хоча авторитетні дослідники подейкують про безпеку генетичних маніпуляцій для екосистем, можливість порушення їх цілісності не виключена. Біологи, подібно до фізиків, переступили межу, за якою їхня діяльність залишалася поза категоріями добра і зла.</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CustomShape 1"/>
          <p:cNvSpPr/>
          <p:nvPr/>
        </p:nvSpPr>
        <p:spPr>
          <a:xfrm>
            <a:off x="288000" y="574560"/>
            <a:ext cx="8676360" cy="593100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1600" spc="-1" strike="noStrike">
                <a:latin typeface="Arial"/>
              </a:rPr>
              <a:t>У розвитку генної та генетичної інженерії криється небезпека, на яку варто зважати. Оскільки об’єктами генноінженерних досліджень є </a:t>
            </a:r>
            <a:r>
              <a:rPr b="1" lang="ru-RU" sz="1600" spc="-1" strike="noStrike">
                <a:solidFill>
                  <a:srgbClr val="ff0000"/>
                </a:solidFill>
                <a:latin typeface="Arial"/>
              </a:rPr>
              <a:t>мікроорганізми, </a:t>
            </a:r>
            <a:r>
              <a:rPr b="1" lang="ru-RU" sz="1600" spc="-1" strike="noStrike">
                <a:latin typeface="Arial"/>
              </a:rPr>
              <a:t>треба усвідомлювати, що експериментальні зміни в їхніх генотипах можуть детермінувати набуття відповідними мікробами непередбачених властивостей, що виявляться згубними для здоров’я людини або тварин. Наприклад, одним із головних об’єктів генетичних досліджень на молекулярному рівні є кишкова паличка (Escherichia coli), котра входить до складу мікрофлори кишечника людини. У генноінженерних експериментальних дослідженнях над геномом палички вона спроможна набути неочікуваних патогенних властивостей. У процесі еволюції ця паличка глибоко пристосувалася до активної життєдіяльності в кишечнику людини і зрозуміло буде комфортно почуватися у ньому, коли випадково потрапить туди з якихось причин (наприклад, через елементарну необачність), але вже з набутими патогенними властивостями. Якщо така паличка виявиться не чутливою до антибіотиків, організм людини не зможе протистояти цьому штучно створеному, новому збуднику хвороби, котрий розповсюджуватиметься у відповідній популяції людей із закономірністю ланцюгової реакції. Такі побоювання змусили провідних учених у галузі молекулярної біології і генетики зібратись у 1974 р. у США на міжнародну конференцію, і розробити правила виконання дослідних робіт із генної інженерії і біотехнології, які включають можливість потрапляння піддослідних мікроорганізмів в організм працюючих із ними людей, а також у довкілля.</a:t>
            </a:r>
            <a:endParaRPr b="0" lang="ru-RU" sz="1600" spc="-1" strike="noStrike">
              <a:latin typeface="Arial"/>
            </a:endParaRPr>
          </a:p>
          <a:p>
            <a:pPr algn="just">
              <a:lnSpc>
                <a:spcPct val="100000"/>
              </a:lnSpc>
            </a:pPr>
            <a:r>
              <a:rPr b="1" lang="ru-RU" sz="1600" spc="-1" strike="noStrike">
                <a:latin typeface="Arial"/>
              </a:rPr>
              <a:t>Уряди багатьох країн світу підписали у 1971 р. конвенцію про заборону розробки, виробництва і накопичення запасів бактеорологічної (біологічної) і токсичної зброї. У 1985 р. учасниками Конвенції були 89 країн.</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CustomShape 1"/>
          <p:cNvSpPr/>
          <p:nvPr/>
        </p:nvSpPr>
        <p:spPr>
          <a:xfrm>
            <a:off x="3071880" y="2571840"/>
            <a:ext cx="3497400" cy="1425600"/>
          </a:xfrm>
          <a:prstGeom prst="roundRect">
            <a:avLst>
              <a:gd name="adj" fmla="val 16667"/>
            </a:avLst>
          </a:prstGeom>
          <a:solidFill>
            <a:schemeClr val="tx2">
              <a:lumMod val="20000"/>
              <a:lumOff val="80000"/>
            </a:schemeClr>
          </a:solidFill>
          <a:ln>
            <a:solidFill>
              <a:schemeClr val="accent1">
                <a:lumMod val="20000"/>
                <a:lumOff val="80000"/>
              </a:schemeClr>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ru-RU" sz="2800" spc="-1" strike="noStrike">
                <a:solidFill>
                  <a:srgbClr val="ff0000"/>
                </a:solidFill>
                <a:latin typeface="Arial"/>
                <a:ea typeface="DejaVu Sans"/>
              </a:rPr>
              <a:t>БІОТЕХНОЛОГІЯ:</a:t>
            </a:r>
            <a:endParaRPr b="0" lang="ru-RU" sz="2800" spc="-1" strike="noStrike">
              <a:latin typeface="Arial"/>
            </a:endParaRPr>
          </a:p>
          <a:p>
            <a:pPr algn="ctr">
              <a:lnSpc>
                <a:spcPct val="100000"/>
              </a:lnSpc>
            </a:pPr>
            <a:r>
              <a:rPr b="1" lang="ru-RU" sz="1600" spc="-1" strike="noStrike">
                <a:solidFill>
                  <a:srgbClr val="ff0000"/>
                </a:solidFill>
                <a:latin typeface="Arial"/>
                <a:ea typeface="DejaVu Sans"/>
              </a:rPr>
              <a:t>гострі та проблемні питання</a:t>
            </a:r>
            <a:endParaRPr b="0" lang="ru-RU" sz="1600" spc="-1" strike="noStrike">
              <a:latin typeface="Arial"/>
            </a:endParaRPr>
          </a:p>
        </p:txBody>
      </p:sp>
      <p:sp>
        <p:nvSpPr>
          <p:cNvPr id="158" name="CustomShape 2"/>
          <p:cNvSpPr/>
          <p:nvPr/>
        </p:nvSpPr>
        <p:spPr>
          <a:xfrm flipH="1" flipV="1" rot="5400000">
            <a:off x="4743360" y="1695240"/>
            <a:ext cx="1055520" cy="25596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159" name="CustomShape 3"/>
          <p:cNvSpPr/>
          <p:nvPr/>
        </p:nvSpPr>
        <p:spPr>
          <a:xfrm flipH="1" flipV="1" rot="5400000">
            <a:off x="5821560" y="1675800"/>
            <a:ext cx="853920" cy="63972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160" name="CustomShape 4"/>
          <p:cNvSpPr/>
          <p:nvPr/>
        </p:nvSpPr>
        <p:spPr>
          <a:xfrm flipV="1">
            <a:off x="6569640" y="3132000"/>
            <a:ext cx="639720" cy="3528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161" name="CustomShape 5"/>
          <p:cNvSpPr/>
          <p:nvPr/>
        </p:nvSpPr>
        <p:spPr>
          <a:xfrm>
            <a:off x="6102360" y="4072680"/>
            <a:ext cx="521280" cy="67896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162" name="CustomShape 6"/>
          <p:cNvSpPr/>
          <p:nvPr/>
        </p:nvSpPr>
        <p:spPr>
          <a:xfrm flipH="1" rot="16200000">
            <a:off x="4750920" y="4464720"/>
            <a:ext cx="1282680" cy="49680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163" name="CustomShape 7"/>
          <p:cNvSpPr/>
          <p:nvPr/>
        </p:nvSpPr>
        <p:spPr>
          <a:xfrm flipV="1" rot="10800000">
            <a:off x="3456360" y="4895640"/>
            <a:ext cx="925560" cy="71100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164" name="CustomShape 8"/>
          <p:cNvSpPr/>
          <p:nvPr/>
        </p:nvSpPr>
        <p:spPr>
          <a:xfrm rot="10800000">
            <a:off x="2088720" y="3528000"/>
            <a:ext cx="853920" cy="36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165" name="CustomShape 9"/>
          <p:cNvSpPr/>
          <p:nvPr/>
        </p:nvSpPr>
        <p:spPr>
          <a:xfrm rot="10800000">
            <a:off x="2146320" y="2357640"/>
            <a:ext cx="782640" cy="35388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166" name="CustomShape 10"/>
          <p:cNvSpPr/>
          <p:nvPr/>
        </p:nvSpPr>
        <p:spPr>
          <a:xfrm flipV="1" rot="16200000">
            <a:off x="3253680" y="1533240"/>
            <a:ext cx="948960" cy="68760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167" name="CustomShape 11"/>
          <p:cNvSpPr/>
          <p:nvPr/>
        </p:nvSpPr>
        <p:spPr>
          <a:xfrm rot="5400000">
            <a:off x="3611160" y="4464360"/>
            <a:ext cx="1281960" cy="49680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168" name="CustomShape 12"/>
          <p:cNvSpPr/>
          <p:nvPr/>
        </p:nvSpPr>
        <p:spPr>
          <a:xfrm>
            <a:off x="4857840" y="5357880"/>
            <a:ext cx="3854520" cy="9126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Створення стійких сортів рослин та високопродуктивних сільськогосподарських тварин</a:t>
            </a:r>
            <a:endParaRPr b="0" lang="ru-RU" sz="1800" spc="-1" strike="noStrike">
              <a:latin typeface="Arial"/>
            </a:endParaRPr>
          </a:p>
        </p:txBody>
      </p:sp>
      <p:sp>
        <p:nvSpPr>
          <p:cNvPr id="169" name="CustomShape 13"/>
          <p:cNvSpPr/>
          <p:nvPr/>
        </p:nvSpPr>
        <p:spPr>
          <a:xfrm>
            <a:off x="4429080" y="513720"/>
            <a:ext cx="4354560" cy="6382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Біодеструкція та утилізація відходів, технології очищення води</a:t>
            </a:r>
            <a:endParaRPr b="0" lang="ru-RU" sz="1800" spc="-1" strike="noStrike">
              <a:latin typeface="Arial"/>
            </a:endParaRPr>
          </a:p>
        </p:txBody>
      </p:sp>
      <p:sp>
        <p:nvSpPr>
          <p:cNvPr id="170" name="CustomShape 14"/>
          <p:cNvSpPr/>
          <p:nvPr/>
        </p:nvSpPr>
        <p:spPr>
          <a:xfrm>
            <a:off x="6429240" y="1143000"/>
            <a:ext cx="2711520" cy="11869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Розробка методів цільової доставки лікарських препаратів</a:t>
            </a:r>
            <a:endParaRPr b="0" lang="ru-RU" sz="1800" spc="-1" strike="noStrike">
              <a:latin typeface="Arial"/>
            </a:endParaRPr>
          </a:p>
        </p:txBody>
      </p:sp>
      <p:sp>
        <p:nvSpPr>
          <p:cNvPr id="171" name="CustomShape 15"/>
          <p:cNvSpPr/>
          <p:nvPr/>
        </p:nvSpPr>
        <p:spPr>
          <a:xfrm>
            <a:off x="7056000" y="2786040"/>
            <a:ext cx="2084760" cy="9126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Технологія мікробіоальних заквасок</a:t>
            </a:r>
            <a:endParaRPr b="0" lang="ru-RU" sz="1800" spc="-1" strike="noStrike">
              <a:latin typeface="Arial"/>
            </a:endParaRPr>
          </a:p>
        </p:txBody>
      </p:sp>
      <p:sp>
        <p:nvSpPr>
          <p:cNvPr id="172" name="CustomShape 16"/>
          <p:cNvSpPr/>
          <p:nvPr/>
        </p:nvSpPr>
        <p:spPr>
          <a:xfrm>
            <a:off x="6715080" y="4071960"/>
            <a:ext cx="2425680" cy="9126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Скринінг найбільш поширених спадкових хвороб</a:t>
            </a:r>
            <a:endParaRPr b="0" lang="ru-RU" sz="1800" spc="-1" strike="noStrike">
              <a:latin typeface="Arial"/>
            </a:endParaRPr>
          </a:p>
        </p:txBody>
      </p:sp>
      <p:sp>
        <p:nvSpPr>
          <p:cNvPr id="173" name="CustomShape 17"/>
          <p:cNvSpPr/>
          <p:nvPr/>
        </p:nvSpPr>
        <p:spPr>
          <a:xfrm>
            <a:off x="-50040" y="1477080"/>
            <a:ext cx="2425680" cy="11869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Отримання синтетичних біологічно активних речовин</a:t>
            </a:r>
            <a:endParaRPr b="0" lang="ru-RU" sz="1800" spc="-1" strike="noStrike">
              <a:latin typeface="Arial"/>
            </a:endParaRPr>
          </a:p>
        </p:txBody>
      </p:sp>
      <p:sp>
        <p:nvSpPr>
          <p:cNvPr id="174" name="CustomShape 18"/>
          <p:cNvSpPr/>
          <p:nvPr/>
        </p:nvSpPr>
        <p:spPr>
          <a:xfrm>
            <a:off x="2288520" y="5357880"/>
            <a:ext cx="2568600" cy="14612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Отримання реекомбінантних білків терапевтичного значення</a:t>
            </a:r>
            <a:endParaRPr b="0" lang="ru-RU" sz="1800" spc="-1" strike="noStrike">
              <a:latin typeface="Arial"/>
            </a:endParaRPr>
          </a:p>
        </p:txBody>
      </p:sp>
      <p:sp>
        <p:nvSpPr>
          <p:cNvPr id="175" name="CustomShape 19"/>
          <p:cNvSpPr/>
          <p:nvPr/>
        </p:nvSpPr>
        <p:spPr>
          <a:xfrm>
            <a:off x="792000" y="648000"/>
            <a:ext cx="3743640" cy="9126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Засоби імунокорекції та імуностимуляції терапевтичних сироваток </a:t>
            </a:r>
            <a:endParaRPr b="0" lang="ru-RU" sz="1800" spc="-1" strike="noStrike">
              <a:latin typeface="Arial"/>
            </a:endParaRPr>
          </a:p>
        </p:txBody>
      </p:sp>
      <p:sp>
        <p:nvSpPr>
          <p:cNvPr id="176" name="CustomShape 20"/>
          <p:cNvSpPr/>
          <p:nvPr/>
        </p:nvSpPr>
        <p:spPr>
          <a:xfrm>
            <a:off x="428760" y="4643280"/>
            <a:ext cx="2211480" cy="11869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Отримання природних біологічно активних сполук</a:t>
            </a:r>
            <a:endParaRPr b="0" lang="ru-RU" sz="1800" spc="-1" strike="noStrike">
              <a:latin typeface="Arial"/>
            </a:endParaRPr>
          </a:p>
        </p:txBody>
      </p:sp>
      <p:sp>
        <p:nvSpPr>
          <p:cNvPr id="177" name="CustomShape 21"/>
          <p:cNvSpPr/>
          <p:nvPr/>
        </p:nvSpPr>
        <p:spPr>
          <a:xfrm>
            <a:off x="158760" y="2953080"/>
            <a:ext cx="2124000" cy="14612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Регенеративна медицина, трансплантологія, векторна терапія</a:t>
            </a:r>
            <a:endParaRPr b="0" lang="ru-RU" sz="1800" spc="-1" strike="noStrike">
              <a:latin typeface="Arial"/>
            </a:endParaRPr>
          </a:p>
        </p:txBody>
      </p:sp>
      <p:sp>
        <p:nvSpPr>
          <p:cNvPr id="178" name="CustomShape 22"/>
          <p:cNvSpPr/>
          <p:nvPr/>
        </p:nvSpPr>
        <p:spPr>
          <a:xfrm>
            <a:off x="144000" y="216000"/>
            <a:ext cx="6047640" cy="395280"/>
          </a:xfrm>
          <a:prstGeom prst="rect">
            <a:avLst/>
          </a:prstGeom>
          <a:noFill/>
          <a:ln>
            <a:noFill/>
          </a:ln>
        </p:spPr>
        <p:style>
          <a:lnRef idx="0"/>
          <a:fillRef idx="0"/>
          <a:effectRef idx="0"/>
          <a:fontRef idx="minor"/>
        </p:style>
        <p:txBody>
          <a:bodyPr lIns="90000" rIns="90000" tIns="45000" bIns="45000">
            <a:spAutoFit/>
          </a:bodyPr>
          <a:p>
            <a:pPr marL="216000" indent="-215640">
              <a:lnSpc>
                <a:spcPct val="100000"/>
              </a:lnSpc>
              <a:buClr>
                <a:srgbClr val="000000"/>
              </a:buClr>
              <a:buSzPct val="45000"/>
              <a:buFont typeface="Wingdings" charset="2"/>
              <a:buChar char=""/>
            </a:pPr>
            <a:r>
              <a:rPr b="1" lang="ru-RU" sz="2000" spc="-1" strike="noStrike">
                <a:solidFill>
                  <a:srgbClr val="ff0000"/>
                </a:solidFill>
                <a:latin typeface="Arial"/>
                <a:ea typeface="DejaVu Sans"/>
              </a:rPr>
              <a:t>Проблеми сучасної біотехнології.</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 name="CustomShape 1"/>
          <p:cNvSpPr/>
          <p:nvPr/>
        </p:nvSpPr>
        <p:spPr>
          <a:xfrm>
            <a:off x="3071880" y="2571840"/>
            <a:ext cx="3497400" cy="1425600"/>
          </a:xfrm>
          <a:prstGeom prst="roundRect">
            <a:avLst>
              <a:gd name="adj" fmla="val 16667"/>
            </a:avLst>
          </a:prstGeom>
          <a:solidFill>
            <a:schemeClr val="tx2">
              <a:lumMod val="20000"/>
              <a:lumOff val="80000"/>
            </a:schemeClr>
          </a:solidFill>
          <a:ln>
            <a:solidFill>
              <a:schemeClr val="accent1">
                <a:lumMod val="20000"/>
                <a:lumOff val="80000"/>
              </a:schemeClr>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ru-RU" sz="2800" spc="-1" strike="noStrike">
                <a:solidFill>
                  <a:srgbClr val="ff0000"/>
                </a:solidFill>
                <a:latin typeface="Arial"/>
                <a:ea typeface="DejaVu Sans"/>
              </a:rPr>
              <a:t>БІОТЕХНОЛОГІЯ:</a:t>
            </a:r>
            <a:endParaRPr b="0" lang="ru-RU" sz="2800" spc="-1" strike="noStrike">
              <a:latin typeface="Arial"/>
            </a:endParaRPr>
          </a:p>
          <a:p>
            <a:pPr algn="ctr">
              <a:lnSpc>
                <a:spcPct val="100000"/>
              </a:lnSpc>
            </a:pPr>
            <a:r>
              <a:rPr b="1" lang="ru-RU" sz="1600" spc="-1" strike="noStrike">
                <a:solidFill>
                  <a:srgbClr val="ff0000"/>
                </a:solidFill>
                <a:latin typeface="Arial"/>
                <a:ea typeface="DejaVu Sans"/>
              </a:rPr>
              <a:t>найбільш результативні питання в найближчій перспективі </a:t>
            </a:r>
            <a:endParaRPr b="0" lang="ru-RU" sz="1600" spc="-1" strike="noStrike">
              <a:latin typeface="Arial"/>
            </a:endParaRPr>
          </a:p>
        </p:txBody>
      </p:sp>
      <p:sp>
        <p:nvSpPr>
          <p:cNvPr id="180" name="CustomShape 2"/>
          <p:cNvSpPr/>
          <p:nvPr/>
        </p:nvSpPr>
        <p:spPr>
          <a:xfrm flipH="1" flipV="1" rot="5400000">
            <a:off x="4857120" y="1425600"/>
            <a:ext cx="1211040" cy="63972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181" name="CustomShape 3"/>
          <p:cNvSpPr/>
          <p:nvPr/>
        </p:nvSpPr>
        <p:spPr>
          <a:xfrm flipH="1" flipV="1" rot="5400000">
            <a:off x="5821560" y="1675800"/>
            <a:ext cx="853920" cy="63972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182" name="CustomShape 4"/>
          <p:cNvSpPr/>
          <p:nvPr/>
        </p:nvSpPr>
        <p:spPr>
          <a:xfrm flipV="1">
            <a:off x="6572160" y="3279240"/>
            <a:ext cx="639720" cy="36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183" name="CustomShape 5"/>
          <p:cNvSpPr/>
          <p:nvPr/>
        </p:nvSpPr>
        <p:spPr>
          <a:xfrm>
            <a:off x="6215040" y="4143240"/>
            <a:ext cx="639720" cy="42552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184" name="CustomShape 6"/>
          <p:cNvSpPr/>
          <p:nvPr/>
        </p:nvSpPr>
        <p:spPr>
          <a:xfrm flipH="1" rot="16200000">
            <a:off x="4750920" y="4464720"/>
            <a:ext cx="1282680" cy="49680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185" name="CustomShape 7"/>
          <p:cNvSpPr/>
          <p:nvPr/>
        </p:nvSpPr>
        <p:spPr>
          <a:xfrm flipV="1" rot="10800000">
            <a:off x="3456000" y="4823640"/>
            <a:ext cx="925560" cy="71100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186" name="CustomShape 8"/>
          <p:cNvSpPr/>
          <p:nvPr/>
        </p:nvSpPr>
        <p:spPr>
          <a:xfrm rot="10800000">
            <a:off x="2003400" y="3358800"/>
            <a:ext cx="853920" cy="36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187" name="CustomShape 9"/>
          <p:cNvSpPr/>
          <p:nvPr/>
        </p:nvSpPr>
        <p:spPr>
          <a:xfrm rot="10800000">
            <a:off x="2217960" y="1892880"/>
            <a:ext cx="711000" cy="56844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188" name="CustomShape 10"/>
          <p:cNvSpPr/>
          <p:nvPr/>
        </p:nvSpPr>
        <p:spPr>
          <a:xfrm flipV="1" rot="16200000">
            <a:off x="3457440" y="1377720"/>
            <a:ext cx="1068480" cy="78264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189" name="CustomShape 11"/>
          <p:cNvSpPr/>
          <p:nvPr/>
        </p:nvSpPr>
        <p:spPr>
          <a:xfrm rot="5400000">
            <a:off x="3611160" y="4464360"/>
            <a:ext cx="1281960" cy="49680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190" name="CustomShape 12"/>
          <p:cNvSpPr/>
          <p:nvPr/>
        </p:nvSpPr>
        <p:spPr>
          <a:xfrm>
            <a:off x="285840" y="3997080"/>
            <a:ext cx="1925640" cy="11869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Отримання ферментних препаратів для промисловості</a:t>
            </a:r>
            <a:endParaRPr b="0" lang="ru-RU" sz="1800" spc="-1" strike="noStrike">
              <a:latin typeface="Arial"/>
            </a:endParaRPr>
          </a:p>
        </p:txBody>
      </p:sp>
      <p:sp>
        <p:nvSpPr>
          <p:cNvPr id="191" name="CustomShape 13"/>
          <p:cNvSpPr/>
          <p:nvPr/>
        </p:nvSpPr>
        <p:spPr>
          <a:xfrm>
            <a:off x="6401880" y="1296000"/>
            <a:ext cx="2525760" cy="9126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Біотехнології отримання біопалива</a:t>
            </a:r>
            <a:endParaRPr b="0" lang="ru-RU" sz="1800" spc="-1" strike="noStrike">
              <a:latin typeface="Arial"/>
            </a:endParaRPr>
          </a:p>
        </p:txBody>
      </p:sp>
      <p:sp>
        <p:nvSpPr>
          <p:cNvPr id="192" name="CustomShape 14"/>
          <p:cNvSpPr/>
          <p:nvPr/>
        </p:nvSpPr>
        <p:spPr>
          <a:xfrm>
            <a:off x="7215120" y="2643120"/>
            <a:ext cx="1925640" cy="1735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Діагностикуми на основі полімеразної ланцюгової реакції, ДНК-зондів</a:t>
            </a:r>
            <a:endParaRPr b="0" lang="ru-RU" sz="1800" spc="-1" strike="noStrike">
              <a:latin typeface="Arial"/>
            </a:endParaRPr>
          </a:p>
        </p:txBody>
      </p:sp>
      <p:sp>
        <p:nvSpPr>
          <p:cNvPr id="193" name="CustomShape 15"/>
          <p:cNvSpPr/>
          <p:nvPr/>
        </p:nvSpPr>
        <p:spPr>
          <a:xfrm>
            <a:off x="1728000" y="239400"/>
            <a:ext cx="4111560" cy="9126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Діагностикуми на основі рекомбінантних білків та моноклональних антитіл</a:t>
            </a:r>
            <a:endParaRPr b="0" lang="ru-RU" sz="1800" spc="-1" strike="noStrike">
              <a:latin typeface="Arial"/>
            </a:endParaRPr>
          </a:p>
        </p:txBody>
      </p:sp>
      <p:sp>
        <p:nvSpPr>
          <p:cNvPr id="194" name="CustomShape 16"/>
          <p:cNvSpPr/>
          <p:nvPr/>
        </p:nvSpPr>
        <p:spPr>
          <a:xfrm>
            <a:off x="0" y="1000080"/>
            <a:ext cx="2282760" cy="14612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Генно-інженерне одержання ліків, гормонів, біологічно-активних речовин</a:t>
            </a:r>
            <a:endParaRPr b="0" lang="ru-RU" sz="1800" spc="-1" strike="noStrike">
              <a:latin typeface="Arial"/>
            </a:endParaRPr>
          </a:p>
        </p:txBody>
      </p:sp>
      <p:sp>
        <p:nvSpPr>
          <p:cNvPr id="195" name="CustomShape 17"/>
          <p:cNvSpPr/>
          <p:nvPr/>
        </p:nvSpPr>
        <p:spPr>
          <a:xfrm>
            <a:off x="5715000" y="239400"/>
            <a:ext cx="2852640" cy="9126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Технологія отримання пероральних вакцинних препаратів</a:t>
            </a:r>
            <a:endParaRPr b="0" lang="ru-RU" sz="1800" spc="-1" strike="noStrike">
              <a:latin typeface="Arial"/>
            </a:endParaRPr>
          </a:p>
        </p:txBody>
      </p:sp>
      <p:sp>
        <p:nvSpPr>
          <p:cNvPr id="196" name="CustomShape 18"/>
          <p:cNvSpPr/>
          <p:nvPr/>
        </p:nvSpPr>
        <p:spPr>
          <a:xfrm>
            <a:off x="0" y="2714760"/>
            <a:ext cx="2282760" cy="9126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Фракціонування біологічних макромолекул</a:t>
            </a:r>
            <a:endParaRPr b="0" lang="ru-RU" sz="1800" spc="-1" strike="noStrike">
              <a:latin typeface="Arial"/>
            </a:endParaRPr>
          </a:p>
        </p:txBody>
      </p:sp>
      <p:sp>
        <p:nvSpPr>
          <p:cNvPr id="197" name="CustomShape 19"/>
          <p:cNvSpPr/>
          <p:nvPr/>
        </p:nvSpPr>
        <p:spPr>
          <a:xfrm>
            <a:off x="4412880" y="5530320"/>
            <a:ext cx="2282760" cy="9126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Сенсори для моніторингу довкілля</a:t>
            </a:r>
            <a:endParaRPr b="0" lang="ru-RU" sz="1800" spc="-1" strike="noStrike">
              <a:latin typeface="Arial"/>
            </a:endParaRPr>
          </a:p>
        </p:txBody>
      </p:sp>
      <p:sp>
        <p:nvSpPr>
          <p:cNvPr id="198" name="CustomShape 20"/>
          <p:cNvSpPr/>
          <p:nvPr/>
        </p:nvSpPr>
        <p:spPr>
          <a:xfrm>
            <a:off x="6264000" y="4643280"/>
            <a:ext cx="2662560" cy="11872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Фракціонування плазми, отримання білків донорської плазми крові</a:t>
            </a:r>
            <a:endParaRPr b="0" lang="ru-RU" sz="1800" spc="-1" strike="noStrike">
              <a:latin typeface="Arial"/>
            </a:endParaRPr>
          </a:p>
        </p:txBody>
      </p:sp>
      <p:sp>
        <p:nvSpPr>
          <p:cNvPr id="199" name="CustomShape 21"/>
          <p:cNvSpPr/>
          <p:nvPr/>
        </p:nvSpPr>
        <p:spPr>
          <a:xfrm>
            <a:off x="1800360" y="5353920"/>
            <a:ext cx="2591640" cy="11869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Мікробіальні пробіотики для потреб медицини та ветеринарії</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CustomShape 1"/>
          <p:cNvSpPr/>
          <p:nvPr/>
        </p:nvSpPr>
        <p:spPr>
          <a:xfrm>
            <a:off x="3071880" y="2571840"/>
            <a:ext cx="3497400" cy="1425600"/>
          </a:xfrm>
          <a:prstGeom prst="roundRect">
            <a:avLst>
              <a:gd name="adj" fmla="val 16667"/>
            </a:avLst>
          </a:prstGeom>
          <a:solidFill>
            <a:schemeClr val="tx2">
              <a:lumMod val="20000"/>
              <a:lumOff val="80000"/>
            </a:schemeClr>
          </a:solidFill>
          <a:ln>
            <a:solidFill>
              <a:schemeClr val="accent1">
                <a:lumMod val="20000"/>
                <a:lumOff val="80000"/>
              </a:schemeClr>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ru-RU" sz="2800" spc="-1" strike="noStrike">
                <a:solidFill>
                  <a:srgbClr val="ff0000"/>
                </a:solidFill>
                <a:latin typeface="Arial"/>
                <a:ea typeface="DejaVu Sans"/>
              </a:rPr>
              <a:t>БІОТЕХНОЛОГІЯ:</a:t>
            </a:r>
            <a:endParaRPr b="0" lang="ru-RU" sz="2800" spc="-1" strike="noStrike">
              <a:latin typeface="Arial"/>
            </a:endParaRPr>
          </a:p>
          <a:p>
            <a:pPr algn="ctr">
              <a:lnSpc>
                <a:spcPct val="100000"/>
              </a:lnSpc>
            </a:pPr>
            <a:r>
              <a:rPr b="1" lang="ru-RU" sz="1600" spc="-1" strike="noStrike">
                <a:solidFill>
                  <a:srgbClr val="ff0000"/>
                </a:solidFill>
                <a:latin typeface="Arial"/>
                <a:ea typeface="DejaVu Sans"/>
              </a:rPr>
              <a:t>найбільш результативні питання в довгостроковій перспективі </a:t>
            </a:r>
            <a:endParaRPr b="0" lang="ru-RU" sz="1600" spc="-1" strike="noStrike">
              <a:latin typeface="Arial"/>
            </a:endParaRPr>
          </a:p>
        </p:txBody>
      </p:sp>
      <p:sp>
        <p:nvSpPr>
          <p:cNvPr id="201" name="CustomShape 2"/>
          <p:cNvSpPr/>
          <p:nvPr/>
        </p:nvSpPr>
        <p:spPr>
          <a:xfrm flipH="1" flipV="1" rot="5400000">
            <a:off x="4689720" y="1449720"/>
            <a:ext cx="1211040" cy="63972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202" name="CustomShape 3"/>
          <p:cNvSpPr/>
          <p:nvPr/>
        </p:nvSpPr>
        <p:spPr>
          <a:xfrm flipH="1" flipV="1" rot="5400000">
            <a:off x="5821560" y="1675800"/>
            <a:ext cx="853920" cy="63972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203" name="CustomShape 4"/>
          <p:cNvSpPr/>
          <p:nvPr/>
        </p:nvSpPr>
        <p:spPr>
          <a:xfrm flipV="1">
            <a:off x="6572160" y="3244680"/>
            <a:ext cx="639720" cy="3528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204" name="CustomShape 5"/>
          <p:cNvSpPr/>
          <p:nvPr/>
        </p:nvSpPr>
        <p:spPr>
          <a:xfrm>
            <a:off x="6215040" y="4143240"/>
            <a:ext cx="639720" cy="42552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205" name="CustomShape 6"/>
          <p:cNvSpPr/>
          <p:nvPr/>
        </p:nvSpPr>
        <p:spPr>
          <a:xfrm flipH="1" rot="16200000">
            <a:off x="4750920" y="4464720"/>
            <a:ext cx="1282680" cy="49680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206" name="CustomShape 7"/>
          <p:cNvSpPr/>
          <p:nvPr/>
        </p:nvSpPr>
        <p:spPr>
          <a:xfrm flipV="1" rot="10800000">
            <a:off x="3661560" y="4823640"/>
            <a:ext cx="925560" cy="71100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207" name="CustomShape 8"/>
          <p:cNvSpPr/>
          <p:nvPr/>
        </p:nvSpPr>
        <p:spPr>
          <a:xfrm rot="10800000">
            <a:off x="2003400" y="3358800"/>
            <a:ext cx="853920" cy="36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208" name="CustomShape 9"/>
          <p:cNvSpPr/>
          <p:nvPr/>
        </p:nvSpPr>
        <p:spPr>
          <a:xfrm rot="10800000">
            <a:off x="2217960" y="2146320"/>
            <a:ext cx="711000" cy="56844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209" name="CustomShape 10"/>
          <p:cNvSpPr/>
          <p:nvPr/>
        </p:nvSpPr>
        <p:spPr>
          <a:xfrm flipV="1" rot="16200000">
            <a:off x="3146400" y="1425960"/>
            <a:ext cx="1068480" cy="78264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210" name="CustomShape 11"/>
          <p:cNvSpPr/>
          <p:nvPr/>
        </p:nvSpPr>
        <p:spPr>
          <a:xfrm rot="5400000">
            <a:off x="3396600" y="4464360"/>
            <a:ext cx="1281960" cy="496800"/>
          </a:xfrm>
          <a:custGeom>
            <a:avLst/>
            <a:gdLst/>
            <a:ahLst/>
            <a:rect l="l" t="t" r="r" b="b"/>
            <a:pathLst>
              <a:path w="21600" h="21600">
                <a:moveTo>
                  <a:pt x="0" y="0"/>
                </a:moveTo>
                <a:lnTo>
                  <a:pt x="21600" y="21600"/>
                </a:lnTo>
              </a:path>
            </a:pathLst>
          </a:custGeom>
          <a:noFill/>
          <a:ln>
            <a:solidFill>
              <a:srgbClr val="4a7ebb"/>
            </a:solidFill>
            <a:round/>
            <a:tailEnd len="med" type="triangle" w="med"/>
          </a:ln>
        </p:spPr>
        <p:style>
          <a:lnRef idx="1">
            <a:schemeClr val="accent1"/>
          </a:lnRef>
          <a:fillRef idx="0">
            <a:schemeClr val="accent1"/>
          </a:fillRef>
          <a:effectRef idx="0">
            <a:schemeClr val="accent1"/>
          </a:effectRef>
          <a:fontRef idx="minor"/>
        </p:style>
      </p:sp>
      <p:sp>
        <p:nvSpPr>
          <p:cNvPr id="211" name="CustomShape 12"/>
          <p:cNvSpPr/>
          <p:nvPr/>
        </p:nvSpPr>
        <p:spPr>
          <a:xfrm>
            <a:off x="1584000" y="5567400"/>
            <a:ext cx="3497040" cy="9126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Отримання ліпідів та низькомолекулярних біологічно активних сполук</a:t>
            </a:r>
            <a:endParaRPr b="0" lang="ru-RU" sz="1800" spc="-1" strike="noStrike">
              <a:latin typeface="Arial"/>
            </a:endParaRPr>
          </a:p>
        </p:txBody>
      </p:sp>
      <p:sp>
        <p:nvSpPr>
          <p:cNvPr id="212" name="CustomShape 13"/>
          <p:cNvSpPr/>
          <p:nvPr/>
        </p:nvSpPr>
        <p:spPr>
          <a:xfrm>
            <a:off x="6572160" y="1071720"/>
            <a:ext cx="2354040" cy="11869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Охорона довкілля. Біодеструкція та утилізація відходів</a:t>
            </a:r>
            <a:endParaRPr b="0" lang="ru-RU" sz="1800" spc="-1" strike="noStrike">
              <a:latin typeface="Arial"/>
            </a:endParaRPr>
          </a:p>
        </p:txBody>
      </p:sp>
      <p:sp>
        <p:nvSpPr>
          <p:cNvPr id="213" name="CustomShape 14"/>
          <p:cNvSpPr/>
          <p:nvPr/>
        </p:nvSpPr>
        <p:spPr>
          <a:xfrm>
            <a:off x="4896000" y="166680"/>
            <a:ext cx="3278520" cy="9129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Молекулярна діагностика: імунодіагностика ДНК- діагностика</a:t>
            </a:r>
            <a:endParaRPr b="0" lang="ru-RU" sz="1800" spc="-1" strike="noStrike">
              <a:latin typeface="Arial"/>
            </a:endParaRPr>
          </a:p>
        </p:txBody>
      </p:sp>
      <p:sp>
        <p:nvSpPr>
          <p:cNvPr id="214" name="CustomShape 15"/>
          <p:cNvSpPr/>
          <p:nvPr/>
        </p:nvSpPr>
        <p:spPr>
          <a:xfrm>
            <a:off x="2714760" y="285840"/>
            <a:ext cx="2282760" cy="9126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Розробка фармацевтичних препаратів</a:t>
            </a:r>
            <a:endParaRPr b="0" lang="ru-RU" sz="1800" spc="-1" strike="noStrike">
              <a:latin typeface="Arial"/>
            </a:endParaRPr>
          </a:p>
        </p:txBody>
      </p:sp>
      <p:sp>
        <p:nvSpPr>
          <p:cNvPr id="215" name="CustomShape 16"/>
          <p:cNvSpPr/>
          <p:nvPr/>
        </p:nvSpPr>
        <p:spPr>
          <a:xfrm>
            <a:off x="142920" y="500040"/>
            <a:ext cx="2496960" cy="1735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Імунобіотехнологія моноклональних антитіл, діагностичних та терапевтичних сироваток</a:t>
            </a:r>
            <a:endParaRPr b="0" lang="ru-RU" sz="1800" spc="-1" strike="noStrike">
              <a:latin typeface="Arial"/>
            </a:endParaRPr>
          </a:p>
        </p:txBody>
      </p:sp>
      <p:sp>
        <p:nvSpPr>
          <p:cNvPr id="216" name="CustomShape 17"/>
          <p:cNvSpPr/>
          <p:nvPr/>
        </p:nvSpPr>
        <p:spPr>
          <a:xfrm>
            <a:off x="0" y="2500200"/>
            <a:ext cx="2282760" cy="14612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Мікробіологічні штами – продуценти рекомбінантних білків</a:t>
            </a:r>
            <a:endParaRPr b="0" lang="ru-RU" sz="1800" spc="-1" strike="noStrike">
              <a:latin typeface="Arial"/>
            </a:endParaRPr>
          </a:p>
        </p:txBody>
      </p:sp>
      <p:sp>
        <p:nvSpPr>
          <p:cNvPr id="217" name="CustomShape 18"/>
          <p:cNvSpPr/>
          <p:nvPr/>
        </p:nvSpPr>
        <p:spPr>
          <a:xfrm>
            <a:off x="7286760" y="2571840"/>
            <a:ext cx="1639800" cy="14612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Стовбурові клітини, клітинна та генна терапія</a:t>
            </a:r>
            <a:endParaRPr b="0" lang="ru-RU" sz="1800" spc="-1" strike="noStrike">
              <a:latin typeface="Arial"/>
            </a:endParaRPr>
          </a:p>
        </p:txBody>
      </p:sp>
      <p:sp>
        <p:nvSpPr>
          <p:cNvPr id="218" name="CustomShape 19"/>
          <p:cNvSpPr/>
          <p:nvPr/>
        </p:nvSpPr>
        <p:spPr>
          <a:xfrm>
            <a:off x="6858000" y="4286160"/>
            <a:ext cx="2282760" cy="11869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Біотехнологія харчових продуктів і добавок</a:t>
            </a:r>
            <a:endParaRPr b="0" lang="ru-RU" sz="1800" spc="-1" strike="noStrike">
              <a:latin typeface="Arial"/>
            </a:endParaRPr>
          </a:p>
        </p:txBody>
      </p:sp>
      <p:sp>
        <p:nvSpPr>
          <p:cNvPr id="219" name="CustomShape 20"/>
          <p:cNvSpPr/>
          <p:nvPr/>
        </p:nvSpPr>
        <p:spPr>
          <a:xfrm>
            <a:off x="214200" y="4286160"/>
            <a:ext cx="2282760" cy="14612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Біотехнологія трансгенних рослин і тварин, трансгенних грибів</a:t>
            </a:r>
            <a:endParaRPr b="0" lang="ru-RU" sz="1800" spc="-1" strike="noStrike">
              <a:latin typeface="Arial"/>
            </a:endParaRPr>
          </a:p>
        </p:txBody>
      </p:sp>
      <p:sp>
        <p:nvSpPr>
          <p:cNvPr id="220" name="CustomShape 21"/>
          <p:cNvSpPr/>
          <p:nvPr/>
        </p:nvSpPr>
        <p:spPr>
          <a:xfrm>
            <a:off x="5143680" y="5357880"/>
            <a:ext cx="2282760" cy="9126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1800" spc="-1" strike="noStrike">
                <a:solidFill>
                  <a:srgbClr val="000000"/>
                </a:solidFill>
                <a:latin typeface="Arial"/>
                <a:ea typeface="DejaVu Sans"/>
              </a:rPr>
              <a:t>Отримання пептидів, білків і олігонуклеотидів</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 name="CustomShape 1"/>
          <p:cNvSpPr/>
          <p:nvPr/>
        </p:nvSpPr>
        <p:spPr>
          <a:xfrm>
            <a:off x="142200" y="380520"/>
            <a:ext cx="8569440" cy="699840"/>
          </a:xfrm>
          <a:prstGeom prst="rect">
            <a:avLst/>
          </a:prstGeom>
          <a:noFill/>
          <a:ln>
            <a:noFill/>
          </a:ln>
        </p:spPr>
        <p:style>
          <a:lnRef idx="0"/>
          <a:fillRef idx="0"/>
          <a:effectRef idx="0"/>
          <a:fontRef idx="minor"/>
        </p:style>
        <p:txBody>
          <a:bodyPr lIns="90000" rIns="90000" tIns="45000" bIns="45000">
            <a:spAutoFit/>
          </a:bodyPr>
          <a:p>
            <a:pPr marL="457200" indent="-453960" algn="just">
              <a:lnSpc>
                <a:spcPct val="100000"/>
              </a:lnSpc>
              <a:buClr>
                <a:srgbClr val="ff0000"/>
              </a:buClr>
              <a:buSzPct val="45000"/>
              <a:buFont typeface="Wingdings" charset="2"/>
              <a:buChar char=""/>
            </a:pPr>
            <a:r>
              <a:rPr b="1" lang="ru-RU" sz="1800" spc="-1" strike="noStrike">
                <a:solidFill>
                  <a:srgbClr val="ff0000"/>
                </a:solidFill>
                <a:latin typeface="Arial"/>
                <a:ea typeface="DejaVu Sans"/>
              </a:rPr>
              <a:t> </a:t>
            </a:r>
            <a:r>
              <a:rPr b="1" lang="ru-RU" sz="2000" spc="-1" strike="noStrike">
                <a:solidFill>
                  <a:srgbClr val="ff0000"/>
                </a:solidFill>
                <a:latin typeface="Arial"/>
                <a:ea typeface="DejaVu Sans"/>
              </a:rPr>
              <a:t>Роль біотехнології у вирішенні продовольчої та енергетичної проблем, проблем медицини, екології та охорони довкілля. </a:t>
            </a:r>
            <a:endParaRPr b="0" lang="ru-RU" sz="2000" spc="-1" strike="noStrike">
              <a:latin typeface="Arial"/>
            </a:endParaRPr>
          </a:p>
        </p:txBody>
      </p:sp>
      <p:sp>
        <p:nvSpPr>
          <p:cNvPr id="222" name="CustomShape 2"/>
          <p:cNvSpPr/>
          <p:nvPr/>
        </p:nvSpPr>
        <p:spPr>
          <a:xfrm>
            <a:off x="142920" y="1080720"/>
            <a:ext cx="8783640" cy="5303160"/>
          </a:xfrm>
          <a:prstGeom prst="rect">
            <a:avLst/>
          </a:prstGeom>
          <a:noFill/>
          <a:ln w="9360">
            <a:noFill/>
          </a:ln>
        </p:spPr>
        <p:style>
          <a:lnRef idx="0"/>
          <a:fillRef idx="0"/>
          <a:effectRef idx="0"/>
          <a:fontRef idx="minor"/>
        </p:style>
        <p:txBody>
          <a:bodyPr lIns="90000" rIns="90000" tIns="45000" bIns="45000" anchor="ctr">
            <a:spAutoFit/>
          </a:bodyPr>
          <a:p>
            <a:pPr algn="just">
              <a:lnSpc>
                <a:spcPct val="100000"/>
              </a:lnSpc>
            </a:pPr>
            <a:r>
              <a:rPr b="1" lang="ru-RU" sz="2000" spc="-1" strike="noStrike">
                <a:solidFill>
                  <a:srgbClr val="000000"/>
                </a:solidFill>
                <a:latin typeface="Calibri"/>
                <a:ea typeface="TimesNewRoman"/>
              </a:rPr>
              <a:t>Основне призначення біотехнології – </a:t>
            </a:r>
            <a:r>
              <a:rPr b="1" i="1" lang="ru-RU" sz="2000" spc="-1" strike="noStrike">
                <a:solidFill>
                  <a:srgbClr val="075203"/>
                </a:solidFill>
                <a:latin typeface="Calibri"/>
                <a:ea typeface="TimesNewRoman"/>
              </a:rPr>
              <a:t>це підвищення рівня життя людини за рахунок застосування нових товарів та послуг, підвищення їх якості та зниження цін.</a:t>
            </a:r>
            <a:endParaRPr b="0" lang="ru-RU" sz="2000" spc="-1" strike="noStrike">
              <a:latin typeface="Arial"/>
            </a:endParaRPr>
          </a:p>
          <a:p>
            <a:pPr algn="ctr">
              <a:lnSpc>
                <a:spcPct val="100000"/>
              </a:lnSpc>
            </a:pPr>
            <a:r>
              <a:rPr b="1" i="1" lang="ru-RU" sz="2200" spc="-1" strike="noStrike" u="sng">
                <a:solidFill>
                  <a:srgbClr val="7030a0"/>
                </a:solidFill>
                <a:uFillTx/>
                <a:latin typeface="Calibri"/>
                <a:ea typeface="TimesNewRoman"/>
              </a:rPr>
              <a:t>Порівняно з хімічними технологіями біотехнології мають переваги:</a:t>
            </a:r>
            <a:endParaRPr b="0" lang="ru-RU" sz="2200" spc="-1" strike="noStrike">
              <a:latin typeface="Arial"/>
            </a:endParaRPr>
          </a:p>
          <a:p>
            <a:pPr marL="216000" indent="-213480" algn="just">
              <a:lnSpc>
                <a:spcPct val="100000"/>
              </a:lnSpc>
              <a:buClr>
                <a:srgbClr val="000000"/>
              </a:buClr>
              <a:buFont typeface="Wingdings" charset="2"/>
              <a:buChar char=""/>
            </a:pPr>
            <a:r>
              <a:rPr b="1" lang="ru-RU" sz="2000" spc="-1" strike="noStrike">
                <a:solidFill>
                  <a:srgbClr val="000000"/>
                </a:solidFill>
                <a:latin typeface="Calibri"/>
                <a:ea typeface="TimesNewRoman"/>
              </a:rPr>
              <a:t>– </a:t>
            </a:r>
            <a:r>
              <a:rPr b="1" lang="ru-RU" sz="2000" spc="-1" strike="noStrike">
                <a:solidFill>
                  <a:srgbClr val="000000"/>
                </a:solidFill>
                <a:latin typeface="Calibri"/>
                <a:ea typeface="TimesNewRoman"/>
              </a:rPr>
              <a:t>можливість отримання специфічних та унікальних природних речовин (білки, ДНК ще не вдається отримати шляхом хімічного синтезу);</a:t>
            </a:r>
            <a:endParaRPr b="0" lang="ru-RU" sz="2000" spc="-1" strike="noStrike">
              <a:latin typeface="Arial"/>
            </a:endParaRPr>
          </a:p>
          <a:p>
            <a:pPr marL="216000" indent="-213480" algn="just">
              <a:lnSpc>
                <a:spcPct val="100000"/>
              </a:lnSpc>
              <a:buClr>
                <a:srgbClr val="000000"/>
              </a:buClr>
              <a:buFont typeface="Wingdings" charset="2"/>
              <a:buChar char=""/>
            </a:pPr>
            <a:r>
              <a:rPr b="1" lang="ru-RU" sz="2000" spc="-1" strike="noStrike">
                <a:solidFill>
                  <a:srgbClr val="000000"/>
                </a:solidFill>
                <a:latin typeface="Calibri"/>
                <a:ea typeface="TimesNewRoman"/>
              </a:rPr>
              <a:t>– </a:t>
            </a:r>
            <a:r>
              <a:rPr b="1" lang="ru-RU" sz="2000" spc="-1" strike="noStrike">
                <a:solidFill>
                  <a:srgbClr val="000000"/>
                </a:solidFill>
                <a:latin typeface="Calibri"/>
                <a:ea typeface="TimesNewRoman"/>
              </a:rPr>
              <a:t>проведення біотехнологічних процесів при порівняно невисоких температурах і тиску;</a:t>
            </a:r>
            <a:endParaRPr b="0" lang="ru-RU" sz="2000" spc="-1" strike="noStrike">
              <a:latin typeface="Arial"/>
            </a:endParaRPr>
          </a:p>
          <a:p>
            <a:pPr marL="216000" indent="-213480" algn="just">
              <a:lnSpc>
                <a:spcPct val="100000"/>
              </a:lnSpc>
              <a:buClr>
                <a:srgbClr val="000000"/>
              </a:buClr>
              <a:buFont typeface="Wingdings" charset="2"/>
              <a:buChar char=""/>
            </a:pPr>
            <a:r>
              <a:rPr b="1" lang="ru-RU" sz="2000" spc="-1" strike="noStrike">
                <a:solidFill>
                  <a:srgbClr val="000000"/>
                </a:solidFill>
                <a:latin typeface="Calibri"/>
                <a:ea typeface="TimesNewRoman"/>
              </a:rPr>
              <a:t>– </a:t>
            </a:r>
            <a:r>
              <a:rPr b="1" lang="ru-RU" sz="2000" spc="-1" strike="noStrike">
                <a:solidFill>
                  <a:srgbClr val="000000"/>
                </a:solidFill>
                <a:latin typeface="Calibri"/>
                <a:ea typeface="TimesNewRoman"/>
              </a:rPr>
              <a:t>висока швидкість росту мікроорганізмів, яка багато разів перевищує швидкість росту тварин і рослин;</a:t>
            </a:r>
            <a:endParaRPr b="0" lang="ru-RU" sz="2000" spc="-1" strike="noStrike">
              <a:latin typeface="Arial"/>
            </a:endParaRPr>
          </a:p>
          <a:p>
            <a:pPr marL="216000" indent="-213480" algn="just">
              <a:lnSpc>
                <a:spcPct val="100000"/>
              </a:lnSpc>
              <a:buClr>
                <a:srgbClr val="000000"/>
              </a:buClr>
              <a:buFont typeface="Wingdings" charset="2"/>
              <a:buChar char=""/>
            </a:pPr>
            <a:r>
              <a:rPr b="1" lang="ru-RU" sz="2000" spc="-1" strike="noStrike">
                <a:solidFill>
                  <a:srgbClr val="000000"/>
                </a:solidFill>
                <a:latin typeface="Calibri"/>
                <a:ea typeface="TimesNewRoman"/>
              </a:rPr>
              <a:t>– </a:t>
            </a:r>
            <a:r>
              <a:rPr b="1" lang="ru-RU" sz="2000" spc="-1" strike="noStrike">
                <a:solidFill>
                  <a:srgbClr val="000000"/>
                </a:solidFill>
                <a:latin typeface="Calibri"/>
                <a:ea typeface="TimesNewRoman"/>
              </a:rPr>
              <a:t>як сировину в процесах біотехнології можна використовувати дешеві відходи сільського господарства та промисловості;</a:t>
            </a:r>
            <a:endParaRPr b="0" lang="ru-RU" sz="2000" spc="-1" strike="noStrike">
              <a:latin typeface="Arial"/>
            </a:endParaRPr>
          </a:p>
          <a:p>
            <a:pPr marL="216000" indent="-213480" algn="just">
              <a:lnSpc>
                <a:spcPct val="100000"/>
              </a:lnSpc>
              <a:buClr>
                <a:srgbClr val="000000"/>
              </a:buClr>
              <a:buFont typeface="Wingdings" charset="2"/>
              <a:buChar char=""/>
            </a:pPr>
            <a:r>
              <a:rPr b="1" lang="ru-RU" sz="2000" spc="-1" strike="noStrike">
                <a:solidFill>
                  <a:srgbClr val="000000"/>
                </a:solidFill>
                <a:latin typeface="Calibri"/>
                <a:ea typeface="TimesNewRoman"/>
              </a:rPr>
              <a:t>– </a:t>
            </a:r>
            <a:r>
              <a:rPr b="1" lang="ru-RU" sz="2000" spc="-1" strike="noStrike">
                <a:solidFill>
                  <a:srgbClr val="000000"/>
                </a:solidFill>
                <a:latin typeface="Calibri"/>
                <a:ea typeface="TimesNewRoman"/>
              </a:rPr>
              <a:t>біотехнологічні процеси порівняно з хімічними звичайно більш екологічні, мають менше шкідливих відходів, близькі до процесів, які є природними;</a:t>
            </a:r>
            <a:endParaRPr b="0" lang="ru-RU" sz="2000" spc="-1" strike="noStrike">
              <a:latin typeface="Arial"/>
            </a:endParaRPr>
          </a:p>
          <a:p>
            <a:pPr marL="216000" indent="-213480" algn="just">
              <a:lnSpc>
                <a:spcPct val="100000"/>
              </a:lnSpc>
              <a:buClr>
                <a:srgbClr val="000000"/>
              </a:buClr>
              <a:buFont typeface="Wingdings" charset="2"/>
              <a:buChar char=""/>
            </a:pPr>
            <a:r>
              <a:rPr b="1" lang="ru-RU" sz="2000" spc="-1" strike="noStrike">
                <a:solidFill>
                  <a:srgbClr val="000000"/>
                </a:solidFill>
                <a:latin typeface="Calibri"/>
                <a:ea typeface="TimesNewRoman"/>
              </a:rPr>
              <a:t>– </a:t>
            </a:r>
            <a:r>
              <a:rPr b="1" lang="ru-RU" sz="2000" spc="-1" strike="noStrike">
                <a:solidFill>
                  <a:srgbClr val="000000"/>
                </a:solidFill>
                <a:latin typeface="Calibri"/>
                <a:ea typeface="TimesNewRoman"/>
              </a:rPr>
              <a:t>у більшості технологія й апаратура в біотехнологічних виробництвах значно простіші й дешевші.</a:t>
            </a:r>
            <a:endParaRPr b="0" lang="ru-RU" sz="2000" spc="-1" strike="noStrike">
              <a:latin typeface="Arial"/>
            </a:endParaRPr>
          </a:p>
        </p:txBody>
      </p:sp>
      <p:sp>
        <p:nvSpPr>
          <p:cNvPr id="223" name="CustomShape 3"/>
          <p:cNvSpPr/>
          <p:nvPr/>
        </p:nvSpPr>
        <p:spPr>
          <a:xfrm>
            <a:off x="1368000" y="6404040"/>
            <a:ext cx="719748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0000"/>
                </a:solidFill>
                <a:latin typeface="Arial"/>
                <a:ea typeface="DejaVu Sans"/>
              </a:rPr>
              <a:t>URL: http://xn--80aplem.xn--p1ai/analytics/Proryvnye-biotehnologii/</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 name="CustomShape 1"/>
          <p:cNvSpPr/>
          <p:nvPr/>
        </p:nvSpPr>
        <p:spPr>
          <a:xfrm>
            <a:off x="1944000" y="391320"/>
            <a:ext cx="518112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i="1" lang="ru-RU" sz="2000" spc="-1" strike="noStrike">
                <a:solidFill>
                  <a:srgbClr val="0407a5"/>
                </a:solidFill>
                <a:latin typeface="Arial"/>
                <a:ea typeface="DejaVu Sans"/>
              </a:rPr>
              <a:t>МЕТА І ЗАВДАННЯ БІОТЕХНОЛОГІЇ</a:t>
            </a:r>
            <a:endParaRPr b="0" lang="ru-RU" sz="2000" spc="-1" strike="noStrike">
              <a:latin typeface="Arial"/>
            </a:endParaRPr>
          </a:p>
        </p:txBody>
      </p:sp>
      <p:sp>
        <p:nvSpPr>
          <p:cNvPr id="88" name="CustomShape 2"/>
          <p:cNvSpPr/>
          <p:nvPr/>
        </p:nvSpPr>
        <p:spPr>
          <a:xfrm>
            <a:off x="288000" y="785880"/>
            <a:ext cx="8637120" cy="57484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ru-RU" sz="2000" spc="-1" strike="noStrike">
                <a:solidFill>
                  <a:srgbClr val="075203"/>
                </a:solidFill>
                <a:latin typeface="Arial"/>
                <a:ea typeface="DejaVu Sans"/>
              </a:rPr>
              <a:t>Першочерговими завданнями біотехнології є створення:</a:t>
            </a:r>
            <a:endParaRPr b="0" lang="ru-RU" sz="2000" spc="-1" strike="noStrike">
              <a:latin typeface="Arial"/>
            </a:endParaRPr>
          </a:p>
          <a:p>
            <a:pPr marL="216000" indent="-213120" algn="just">
              <a:lnSpc>
                <a:spcPct val="100000"/>
              </a:lnSpc>
              <a:buClr>
                <a:srgbClr val="000000"/>
              </a:buClr>
              <a:buSzPct val="45000"/>
              <a:buFont typeface="Wingdings" charset="2"/>
              <a:buChar char=""/>
            </a:pPr>
            <a:r>
              <a:rPr b="1" lang="ru-RU" sz="1600" spc="-1" strike="noStrike">
                <a:solidFill>
                  <a:srgbClr val="000000"/>
                </a:solidFill>
                <a:latin typeface="Arial"/>
                <a:ea typeface="DejaVu Sans"/>
              </a:rPr>
              <a:t>нових біологічно активних речовин і лікарських препаратів для гуманної і ветеринарної медицини (інтерферонів, інсуліну, гормонів росту людини, моноклональних антитіл, вакцин тощо) для ефективної профілактики, діагностики і лікування людей і тварин;</a:t>
            </a:r>
            <a:endParaRPr b="0" lang="ru-RU" sz="1600" spc="-1" strike="noStrike">
              <a:latin typeface="Arial"/>
            </a:endParaRPr>
          </a:p>
          <a:p>
            <a:pPr marL="216000" indent="-213120" algn="just">
              <a:lnSpc>
                <a:spcPct val="100000"/>
              </a:lnSpc>
              <a:buClr>
                <a:srgbClr val="000000"/>
              </a:buClr>
              <a:buSzPct val="45000"/>
              <a:buFont typeface="Wingdings" charset="2"/>
              <a:buChar char=""/>
            </a:pPr>
            <a:r>
              <a:rPr b="1" lang="ru-RU" sz="1600" spc="-1" strike="noStrike">
                <a:solidFill>
                  <a:srgbClr val="000000"/>
                </a:solidFill>
                <a:latin typeface="Arial"/>
                <a:ea typeface="DejaVu Sans"/>
              </a:rPr>
              <a:t>засобів захисту рослин від хвороб і шкідників; бактеріальних добрив і регуляторів росту рослин; нових високопродуктивних і стійких до несприятливих факторів зовнішнього середовища сортів і гібридів сільськогосподарських рослин, одержаних методами генетичної і клітинної інженерії;</a:t>
            </a:r>
            <a:endParaRPr b="0" lang="ru-RU" sz="1600" spc="-1" strike="noStrike">
              <a:latin typeface="Arial"/>
            </a:endParaRPr>
          </a:p>
          <a:p>
            <a:pPr marL="216000" indent="-213120" algn="just">
              <a:lnSpc>
                <a:spcPct val="100000"/>
              </a:lnSpc>
              <a:buClr>
                <a:srgbClr val="000000"/>
              </a:buClr>
              <a:buSzPct val="45000"/>
              <a:buFont typeface="Wingdings" charset="2"/>
              <a:buChar char=""/>
            </a:pPr>
            <a:r>
              <a:rPr b="1" lang="ru-RU" sz="1600" spc="-1" strike="noStrike">
                <a:solidFill>
                  <a:srgbClr val="000000"/>
                </a:solidFill>
                <a:latin typeface="Arial"/>
                <a:ea typeface="DejaVu Sans"/>
              </a:rPr>
              <a:t>цінних кормових добавок і біологічно активних речовин (кормового білка, амінокислот, ферментів, вітамінів тощо) для застосування у тваринництві з метою підвищення продуктивності тварин;</a:t>
            </a:r>
            <a:endParaRPr b="0" lang="ru-RU" sz="1600" spc="-1" strike="noStrike">
              <a:latin typeface="Arial"/>
            </a:endParaRPr>
          </a:p>
          <a:p>
            <a:pPr marL="216000" indent="-213120" algn="just">
              <a:lnSpc>
                <a:spcPct val="100000"/>
              </a:lnSpc>
              <a:buClr>
                <a:srgbClr val="000000"/>
              </a:buClr>
              <a:buSzPct val="45000"/>
              <a:buFont typeface="Wingdings" charset="2"/>
              <a:buChar char=""/>
            </a:pPr>
            <a:r>
              <a:rPr b="1" lang="ru-RU" sz="1600" spc="-1" strike="noStrike">
                <a:solidFill>
                  <a:srgbClr val="000000"/>
                </a:solidFill>
                <a:latin typeface="Arial"/>
                <a:ea typeface="DejaVu Sans"/>
              </a:rPr>
              <a:t>нових технологій одержання цінних продуктів для використання у харчовій, хімічній, мікробіологічній та інших галузях промисловості;</a:t>
            </a:r>
            <a:endParaRPr b="0" lang="ru-RU" sz="1600" spc="-1" strike="noStrike">
              <a:latin typeface="Arial"/>
            </a:endParaRPr>
          </a:p>
          <a:p>
            <a:pPr marL="216000" indent="-213120" algn="just">
              <a:lnSpc>
                <a:spcPct val="100000"/>
              </a:lnSpc>
              <a:buClr>
                <a:srgbClr val="000000"/>
              </a:buClr>
              <a:buSzPct val="45000"/>
              <a:buFont typeface="Wingdings" charset="2"/>
              <a:buChar char=""/>
            </a:pPr>
            <a:r>
              <a:rPr b="1" lang="ru-RU" sz="1600" spc="-1" strike="noStrike">
                <a:solidFill>
                  <a:srgbClr val="000000"/>
                </a:solidFill>
                <a:latin typeface="Arial"/>
                <a:ea typeface="DejaVu Sans"/>
              </a:rPr>
              <a:t>безвідходних і екологічно безпечних технологій утилізації і біоконверсії сільськогосподарських, промислових, побутових відходів для одержання енергоносіїв (біогазу), високоякісного органічного добрива, білкових та вітамінних кормових добавок;</a:t>
            </a:r>
            <a:endParaRPr b="0" lang="ru-RU" sz="1600" spc="-1" strike="noStrike">
              <a:latin typeface="Arial"/>
            </a:endParaRPr>
          </a:p>
          <a:p>
            <a:pPr marL="216000" indent="-213120" algn="just">
              <a:lnSpc>
                <a:spcPct val="100000"/>
              </a:lnSpc>
              <a:buClr>
                <a:srgbClr val="000000"/>
              </a:buClr>
              <a:buSzPct val="45000"/>
              <a:buFont typeface="Wingdings" charset="2"/>
              <a:buChar char=""/>
            </a:pPr>
            <a:r>
              <a:rPr b="1" lang="ru-RU" sz="1600" spc="-1" strike="noStrike">
                <a:solidFill>
                  <a:srgbClr val="000000"/>
                </a:solidFill>
                <a:latin typeface="Arial"/>
                <a:ea typeface="DejaVu Sans"/>
              </a:rPr>
              <a:t>удосконалення і оптимізація апаратури для біотехнологічних процесів з метою досягнення максимальних виходів кінцевих продуктів;</a:t>
            </a:r>
            <a:endParaRPr b="0" lang="ru-RU" sz="1600" spc="-1" strike="noStrike">
              <a:latin typeface="Arial"/>
            </a:endParaRPr>
          </a:p>
          <a:p>
            <a:pPr marL="216000" indent="-213120" algn="just">
              <a:lnSpc>
                <a:spcPct val="100000"/>
              </a:lnSpc>
              <a:buClr>
                <a:srgbClr val="000000"/>
              </a:buClr>
              <a:buSzPct val="45000"/>
              <a:buFont typeface="Wingdings" charset="2"/>
              <a:buChar char=""/>
            </a:pPr>
            <a:r>
              <a:rPr b="1" lang="ru-RU" sz="1600" spc="-1" strike="noStrike">
                <a:solidFill>
                  <a:srgbClr val="000000"/>
                </a:solidFill>
                <a:latin typeface="Arial"/>
                <a:ea typeface="DejaVu Sans"/>
              </a:rPr>
              <a:t>підвищення технікоекономічних показників біотехнологічних процесів порівняно з існуючими.</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CustomShape 1"/>
          <p:cNvSpPr/>
          <p:nvPr/>
        </p:nvSpPr>
        <p:spPr>
          <a:xfrm>
            <a:off x="285840" y="471960"/>
            <a:ext cx="8640720" cy="5788080"/>
          </a:xfrm>
          <a:prstGeom prst="rect">
            <a:avLst/>
          </a:prstGeom>
          <a:noFill/>
          <a:ln w="9360">
            <a:noFill/>
          </a:ln>
        </p:spPr>
        <p:style>
          <a:lnRef idx="0"/>
          <a:fillRef idx="0"/>
          <a:effectRef idx="0"/>
          <a:fontRef idx="minor"/>
        </p:style>
        <p:txBody>
          <a:bodyPr lIns="90000" rIns="90000" tIns="45000" bIns="45000" anchor="ctr">
            <a:spAutoFit/>
          </a:bodyPr>
          <a:p>
            <a:pPr algn="just">
              <a:lnSpc>
                <a:spcPct val="100000"/>
              </a:lnSpc>
            </a:pPr>
            <a:r>
              <a:rPr b="1" lang="ru-RU" sz="2200" spc="-1" strike="noStrike">
                <a:solidFill>
                  <a:srgbClr val="000000"/>
                </a:solidFill>
                <a:latin typeface="Calibri"/>
                <a:ea typeface="TimesNewRoman"/>
              </a:rPr>
              <a:t>Утілення біотехнології в практику, за рахунок підвищення виробництва, змінює відношення в системі: </a:t>
            </a:r>
            <a:endParaRPr b="0" lang="ru-RU" sz="2200" spc="-1" strike="noStrike">
              <a:latin typeface="Arial"/>
            </a:endParaRPr>
          </a:p>
          <a:p>
            <a:pPr algn="ctr">
              <a:lnSpc>
                <a:spcPct val="100000"/>
              </a:lnSpc>
            </a:pPr>
            <a:r>
              <a:rPr b="1" i="1" lang="ru-RU" sz="2200" spc="-1" strike="noStrike">
                <a:solidFill>
                  <a:srgbClr val="0070c0"/>
                </a:solidFill>
                <a:latin typeface="Calibri"/>
                <a:ea typeface="TimesNewRoman,Bold"/>
              </a:rPr>
              <a:t>людина </a:t>
            </a:r>
            <a:r>
              <a:rPr b="1" i="1" lang="ru-RU" sz="2200" spc="-1" strike="noStrike">
                <a:solidFill>
                  <a:srgbClr val="0070c0"/>
                </a:solidFill>
                <a:latin typeface="Calibri"/>
                <a:ea typeface="TimesNewRoman"/>
              </a:rPr>
              <a:t>- </a:t>
            </a:r>
            <a:r>
              <a:rPr b="1" i="1" lang="ru-RU" sz="2200" spc="-1" strike="noStrike">
                <a:solidFill>
                  <a:srgbClr val="0070c0"/>
                </a:solidFill>
                <a:latin typeface="Calibri"/>
                <a:ea typeface="TimesNewRoman,Bold"/>
              </a:rPr>
              <a:t>виробництво </a:t>
            </a:r>
            <a:r>
              <a:rPr b="1" i="1" lang="ru-RU" sz="2200" spc="-1" strike="noStrike">
                <a:solidFill>
                  <a:srgbClr val="0070c0"/>
                </a:solidFill>
                <a:latin typeface="Calibri"/>
                <a:ea typeface="TimesNewRoman"/>
              </a:rPr>
              <a:t>- </a:t>
            </a:r>
            <a:r>
              <a:rPr b="1" i="1" lang="ru-RU" sz="2200" spc="-1" strike="noStrike">
                <a:solidFill>
                  <a:srgbClr val="0070c0"/>
                </a:solidFill>
                <a:latin typeface="Calibri"/>
                <a:ea typeface="TimesNewRoman,Bold"/>
              </a:rPr>
              <a:t>природа.</a:t>
            </a:r>
            <a:endParaRPr b="0" lang="ru-RU" sz="2200" spc="-1" strike="noStrike">
              <a:latin typeface="Arial"/>
            </a:endParaRPr>
          </a:p>
          <a:p>
            <a:pPr algn="just">
              <a:lnSpc>
                <a:spcPct val="100000"/>
              </a:lnSpc>
            </a:pPr>
            <a:r>
              <a:rPr b="1" lang="ru-RU" sz="2200" spc="-1" strike="noStrike">
                <a:solidFill>
                  <a:srgbClr val="000000"/>
                </a:solidFill>
                <a:latin typeface="Calibri"/>
                <a:ea typeface="TimesNewRoman"/>
              </a:rPr>
              <a:t>Сьогодні основними сферами використання методів біотехнології є </a:t>
            </a:r>
            <a:r>
              <a:rPr b="1" i="1" lang="ru-RU" sz="2200" spc="-1" strike="noStrike">
                <a:solidFill>
                  <a:srgbClr val="075203"/>
                </a:solidFill>
                <a:latin typeface="Calibri"/>
                <a:ea typeface="TimesNewRoman"/>
              </a:rPr>
              <a:t>розробка та виробництво засобів для аналітичної хімії, процесів біосинтезу та біодегратації, ефективних методів</a:t>
            </a:r>
            <a:r>
              <a:rPr b="1" i="1" lang="ru-RU" sz="1100" spc="-1" strike="noStrike">
                <a:solidFill>
                  <a:srgbClr val="075203"/>
                </a:solidFill>
                <a:latin typeface="Arial"/>
                <a:ea typeface="TimesNewRoman"/>
              </a:rPr>
              <a:t>  </a:t>
            </a:r>
            <a:r>
              <a:rPr b="1" i="1" lang="ru-RU" sz="2200" spc="-1" strike="noStrike">
                <a:solidFill>
                  <a:srgbClr val="075203"/>
                </a:solidFill>
                <a:latin typeface="Calibri"/>
                <a:ea typeface="TimesNewRoman"/>
              </a:rPr>
              <a:t>хімічної переробки та очищення, продуктів харчування та побуту</a:t>
            </a:r>
            <a:r>
              <a:rPr b="1" i="1" lang="ru-RU" sz="2200" spc="-1" strike="noStrike">
                <a:solidFill>
                  <a:srgbClr val="000000"/>
                </a:solidFill>
                <a:latin typeface="Calibri"/>
                <a:ea typeface="TimesNewRoman"/>
              </a:rPr>
              <a:t> </a:t>
            </a:r>
            <a:r>
              <a:rPr b="1" lang="ru-RU" sz="2200" spc="-1" strike="noStrike">
                <a:solidFill>
                  <a:srgbClr val="000000"/>
                </a:solidFill>
                <a:latin typeface="Calibri"/>
                <a:ea typeface="TimesNewRoman"/>
              </a:rPr>
              <a:t>(волокна, смакові добавки, пахучі речовини, пігменти, пластики та інше), </a:t>
            </a:r>
            <a:r>
              <a:rPr b="1" i="1" lang="ru-RU" sz="2200" spc="-1" strike="noStrike">
                <a:solidFill>
                  <a:srgbClr val="000000"/>
                </a:solidFill>
                <a:latin typeface="Calibri"/>
                <a:ea typeface="TimesNewRoman"/>
              </a:rPr>
              <a:t>н</a:t>
            </a:r>
            <a:r>
              <a:rPr b="1" i="1" lang="ru-RU" sz="2200" spc="-1" strike="noStrike">
                <a:solidFill>
                  <a:srgbClr val="075203"/>
                </a:solidFill>
                <a:latin typeface="Calibri"/>
                <a:ea typeface="TimesNewRoman"/>
              </a:rPr>
              <a:t>ових та перспективних джерел енергії,</a:t>
            </a:r>
            <a:r>
              <a:rPr b="1" i="1" lang="ru-RU" sz="1100" spc="-1" strike="noStrike">
                <a:solidFill>
                  <a:srgbClr val="075203"/>
                </a:solidFill>
                <a:latin typeface="Arial"/>
                <a:ea typeface="TimesNewRoman"/>
              </a:rPr>
              <a:t> </a:t>
            </a:r>
            <a:r>
              <a:rPr b="1" i="1" lang="ru-RU" sz="2200" spc="-1" strike="noStrike">
                <a:solidFill>
                  <a:srgbClr val="075203"/>
                </a:solidFill>
                <a:latin typeface="Calibri"/>
                <a:ea typeface="TimesNewRoman"/>
              </a:rPr>
              <a:t>методів контролю за станом навколишнього середовища, нових харчових продуктів та напоїв</a:t>
            </a:r>
            <a:r>
              <a:rPr b="1" i="1" lang="ru-RU" sz="2200" spc="-1" strike="noStrike">
                <a:solidFill>
                  <a:srgbClr val="000000"/>
                </a:solidFill>
                <a:latin typeface="Calibri"/>
                <a:ea typeface="TimesNewRoman"/>
              </a:rPr>
              <a:t> </a:t>
            </a:r>
            <a:r>
              <a:rPr b="1" lang="ru-RU" sz="2200" spc="-1" strike="noStrike">
                <a:solidFill>
                  <a:srgbClr val="000000"/>
                </a:solidFill>
                <a:latin typeface="Calibri"/>
                <a:ea typeface="TimesNewRoman"/>
              </a:rPr>
              <a:t>(сільськогосподарських виробництв та їх переробки), </a:t>
            </a:r>
            <a:r>
              <a:rPr b="1" i="1" lang="ru-RU" sz="2200" spc="-1" strike="noStrike">
                <a:solidFill>
                  <a:srgbClr val="075203"/>
                </a:solidFill>
                <a:latin typeface="Calibri"/>
                <a:ea typeface="TimesNewRoman"/>
              </a:rPr>
              <a:t>методів охорони здоров’я та профілактики</a:t>
            </a:r>
            <a:r>
              <a:rPr b="1" i="1" lang="ru-RU" sz="2200" spc="-1" strike="noStrike">
                <a:solidFill>
                  <a:srgbClr val="000000"/>
                </a:solidFill>
                <a:latin typeface="Calibri"/>
                <a:ea typeface="TimesNewRoman"/>
              </a:rPr>
              <a:t> </a:t>
            </a:r>
            <a:r>
              <a:rPr b="1" lang="ru-RU" sz="2200" spc="-1" strike="noStrike">
                <a:solidFill>
                  <a:srgbClr val="000000"/>
                </a:solidFill>
                <a:latin typeface="Calibri"/>
                <a:ea typeface="TimesNewRoman"/>
              </a:rPr>
              <a:t>(засоби діагностики, лікування, боротьби із захворюваннями), </a:t>
            </a:r>
            <a:r>
              <a:rPr b="1" i="1" lang="ru-RU" sz="2200" spc="-1" strike="noStrike">
                <a:solidFill>
                  <a:srgbClr val="075203"/>
                </a:solidFill>
                <a:latin typeface="Calibri"/>
                <a:ea typeface="TimesNewRoman"/>
              </a:rPr>
              <a:t>видобування мінеральної сировини на суші та морі</a:t>
            </a:r>
            <a:r>
              <a:rPr b="1" lang="ru-RU" sz="2200" spc="-1" strike="noStrike">
                <a:solidFill>
                  <a:srgbClr val="000000"/>
                </a:solidFill>
                <a:latin typeface="Calibri"/>
                <a:ea typeface="TimesNewRoman"/>
              </a:rPr>
              <a:t>.</a:t>
            </a:r>
            <a:endParaRPr b="0" lang="ru-RU" sz="2200" spc="-1" strike="noStrike">
              <a:latin typeface="Arial"/>
            </a:endParaRPr>
          </a:p>
          <a:p>
            <a:pPr algn="just">
              <a:lnSpc>
                <a:spcPct val="100000"/>
              </a:lnSpc>
            </a:pPr>
            <a:r>
              <a:rPr b="1" lang="ru-RU" sz="2200" spc="-1" strike="noStrike">
                <a:solidFill>
                  <a:srgbClr val="000000"/>
                </a:solidFill>
                <a:latin typeface="Calibri"/>
                <a:ea typeface="TimesNewRoman"/>
              </a:rPr>
              <a:t>Використання процесів біотехнологічних виробництв урізних сферах є дуже перспективним та різноманітним.</a:t>
            </a:r>
            <a:endParaRPr b="0" lang="ru-RU" sz="2200" spc="-1" strike="noStrike">
              <a:latin typeface="Arial"/>
            </a:endParaRPr>
          </a:p>
          <a:p>
            <a:pPr algn="just">
              <a:lnSpc>
                <a:spcPct val="100000"/>
              </a:lnSpc>
            </a:pPr>
            <a:r>
              <a:rPr b="1" lang="ru-RU" sz="2200" spc="-1" strike="noStrike">
                <a:solidFill>
                  <a:srgbClr val="000000"/>
                </a:solidFill>
                <a:latin typeface="Calibri"/>
                <a:ea typeface="TimesNewRoman"/>
              </a:rPr>
              <a:t>Розглянемо найважливіші з них за сферами.</a:t>
            </a:r>
            <a:endParaRPr b="0" lang="ru-RU" sz="2200" spc="-1" strike="noStrike">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5" name="Picture 2" descr=""/>
          <p:cNvPicPr/>
          <p:nvPr/>
        </p:nvPicPr>
        <p:blipFill>
          <a:blip r:embed="rId1"/>
          <a:srcRect l="40670" t="25423" r="17661" b="13086"/>
          <a:stretch/>
        </p:blipFill>
        <p:spPr>
          <a:xfrm>
            <a:off x="86040" y="302400"/>
            <a:ext cx="8855640" cy="6465240"/>
          </a:xfrm>
          <a:prstGeom prst="rect">
            <a:avLst/>
          </a:prstGeom>
          <a:ln w="9360">
            <a:noFill/>
          </a:ln>
        </p:spPr>
      </p:pic>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6" name="Picture 2" descr=""/>
          <p:cNvPicPr/>
          <p:nvPr/>
        </p:nvPicPr>
        <p:blipFill>
          <a:blip r:embed="rId1"/>
          <a:srcRect l="40670" t="21516" r="17661" b="34606"/>
          <a:stretch/>
        </p:blipFill>
        <p:spPr>
          <a:xfrm>
            <a:off x="144000" y="504000"/>
            <a:ext cx="8926560" cy="5325480"/>
          </a:xfrm>
          <a:prstGeom prst="rect">
            <a:avLst/>
          </a:prstGeom>
          <a:ln w="9360">
            <a:noFill/>
          </a:ln>
        </p:spPr>
      </p:pic>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7" name="Picture 2" descr=""/>
          <p:cNvPicPr/>
          <p:nvPr/>
        </p:nvPicPr>
        <p:blipFill>
          <a:blip r:embed="rId1"/>
          <a:srcRect l="40670" t="20541" r="17661" b="12111"/>
          <a:stretch/>
        </p:blipFill>
        <p:spPr>
          <a:xfrm>
            <a:off x="345600" y="297720"/>
            <a:ext cx="8207640" cy="6513480"/>
          </a:xfrm>
          <a:prstGeom prst="rect">
            <a:avLst/>
          </a:prstGeom>
          <a:ln w="9360">
            <a:noFill/>
          </a:ln>
        </p:spPr>
      </p:pic>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8" name="CustomShape 1"/>
          <p:cNvSpPr/>
          <p:nvPr/>
        </p:nvSpPr>
        <p:spPr>
          <a:xfrm>
            <a:off x="144000" y="126720"/>
            <a:ext cx="8853480" cy="1671840"/>
          </a:xfrm>
          <a:prstGeom prst="rect">
            <a:avLst/>
          </a:prstGeom>
          <a:noFill/>
          <a:ln w="9360">
            <a:noFill/>
          </a:ln>
        </p:spPr>
        <p:style>
          <a:lnRef idx="0"/>
          <a:fillRef idx="0"/>
          <a:effectRef idx="0"/>
          <a:fontRef idx="minor"/>
        </p:style>
        <p:txBody>
          <a:bodyPr lIns="90000" rIns="90000" tIns="45000" bIns="45000" anchor="ctr">
            <a:spAutoFit/>
          </a:bodyPr>
          <a:p>
            <a:pPr algn="just">
              <a:lnSpc>
                <a:spcPct val="100000"/>
              </a:lnSpc>
            </a:pPr>
            <a:r>
              <a:rPr b="1" lang="ru-RU" sz="2000" spc="-1" strike="noStrike">
                <a:solidFill>
                  <a:srgbClr val="000000"/>
                </a:solidFill>
                <a:latin typeface="Calibri"/>
                <a:ea typeface="TimesNewRoman"/>
              </a:rPr>
              <a:t>У </a:t>
            </a:r>
            <a:r>
              <a:rPr b="1" lang="ru-RU" sz="2400" spc="-1" strike="noStrike">
                <a:solidFill>
                  <a:srgbClr val="ff0000"/>
                </a:solidFill>
                <a:latin typeface="Calibri"/>
                <a:ea typeface="TimesNewRoman"/>
              </a:rPr>
              <a:t>медицині </a:t>
            </a:r>
            <a:r>
              <a:rPr b="1" lang="ru-RU" sz="1600" spc="-1" strike="noStrike">
                <a:solidFill>
                  <a:srgbClr val="000000"/>
                </a:solidFill>
                <a:latin typeface="Calibri"/>
                <a:ea typeface="TimesNewRoman"/>
              </a:rPr>
              <a:t>велике значення має використання рекомбінантної ДНК для отримання препаратів інтерферону людини, інсуліну, гормону росту та очищення медичних препаратів завдяки методами клонування генів людини в мікроорганізмах. На основі методів біотехнології розроблено зонди для ідентифікації особливостей клітин людського організму, методи та біорецептори для діагностики вагітності, раку, виявлення кількості антигенів та засобів терапії за рахунок спрямованого перенесення токсинів у ракові клітини тощо.</a:t>
            </a:r>
            <a:endParaRPr b="0" lang="ru-RU" sz="1600" spc="-1" strike="noStrike">
              <a:latin typeface="Arial"/>
            </a:endParaRPr>
          </a:p>
        </p:txBody>
      </p:sp>
      <p:pic>
        <p:nvPicPr>
          <p:cNvPr id="229" name="Рисунок 220" descr=""/>
          <p:cNvPicPr/>
          <p:nvPr/>
        </p:nvPicPr>
        <p:blipFill>
          <a:blip r:embed="rId1"/>
          <a:srcRect l="4096" t="7823" r="3784" b="6059"/>
          <a:stretch/>
        </p:blipFill>
        <p:spPr>
          <a:xfrm>
            <a:off x="5955840" y="1996560"/>
            <a:ext cx="2970720" cy="2178000"/>
          </a:xfrm>
          <a:prstGeom prst="rect">
            <a:avLst/>
          </a:prstGeom>
          <a:ln>
            <a:noFill/>
          </a:ln>
        </p:spPr>
      </p:pic>
      <p:pic>
        <p:nvPicPr>
          <p:cNvPr id="230" name="Рисунок 221" descr=""/>
          <p:cNvPicPr/>
          <p:nvPr/>
        </p:nvPicPr>
        <p:blipFill>
          <a:blip r:embed="rId2"/>
          <a:stretch/>
        </p:blipFill>
        <p:spPr>
          <a:xfrm>
            <a:off x="314280" y="3204000"/>
            <a:ext cx="4940280" cy="2986560"/>
          </a:xfrm>
          <a:prstGeom prst="rect">
            <a:avLst/>
          </a:prstGeom>
          <a:ln>
            <a:noFill/>
          </a:ln>
        </p:spPr>
      </p:pic>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1" name="CustomShape 1"/>
          <p:cNvSpPr/>
          <p:nvPr/>
        </p:nvSpPr>
        <p:spPr>
          <a:xfrm>
            <a:off x="214200" y="212760"/>
            <a:ext cx="8711280" cy="1369800"/>
          </a:xfrm>
          <a:prstGeom prst="rect">
            <a:avLst/>
          </a:prstGeom>
          <a:noFill/>
          <a:ln w="9360">
            <a:noFill/>
          </a:ln>
        </p:spPr>
        <p:style>
          <a:lnRef idx="0"/>
          <a:fillRef idx="0"/>
          <a:effectRef idx="0"/>
          <a:fontRef idx="minor"/>
        </p:style>
        <p:txBody>
          <a:bodyPr lIns="90000" rIns="90000" tIns="45000" bIns="45000" anchor="ctr">
            <a:spAutoFit/>
          </a:bodyPr>
          <a:p>
            <a:pPr algn="just">
              <a:lnSpc>
                <a:spcPct val="100000"/>
              </a:lnSpc>
            </a:pPr>
            <a:r>
              <a:rPr b="1" lang="ru-RU" sz="2000" spc="-1" strike="noStrike">
                <a:solidFill>
                  <a:srgbClr val="000000"/>
                </a:solidFill>
                <a:latin typeface="Calibri"/>
                <a:ea typeface="TimesNewRoman"/>
              </a:rPr>
              <a:t>У </a:t>
            </a:r>
            <a:r>
              <a:rPr b="1" lang="ru-RU" sz="2400" spc="-1" strike="noStrike">
                <a:solidFill>
                  <a:srgbClr val="ff0000"/>
                </a:solidFill>
                <a:latin typeface="Calibri"/>
                <a:ea typeface="TimesNewRoman"/>
              </a:rPr>
              <a:t>біоелектрохімії</a:t>
            </a:r>
            <a:r>
              <a:rPr b="1" lang="ru-RU" sz="2000" spc="-1" strike="noStrike">
                <a:solidFill>
                  <a:srgbClr val="000000"/>
                </a:solidFill>
                <a:latin typeface="Calibri"/>
                <a:ea typeface="TimesNewRoman"/>
              </a:rPr>
              <a:t> та </a:t>
            </a:r>
            <a:r>
              <a:rPr b="1" lang="ru-RU" sz="2400" spc="-1" strike="noStrike">
                <a:solidFill>
                  <a:srgbClr val="ff0000"/>
                </a:solidFill>
                <a:latin typeface="Calibri"/>
                <a:ea typeface="TimesNewRoman"/>
              </a:rPr>
              <a:t>біоелектроніці</a:t>
            </a:r>
            <a:r>
              <a:rPr b="1" lang="ru-RU" sz="2000" spc="-1" strike="noStrike">
                <a:solidFill>
                  <a:srgbClr val="000000"/>
                </a:solidFill>
                <a:latin typeface="Calibri"/>
                <a:ea typeface="TimesNewRoman"/>
              </a:rPr>
              <a:t> велике значення має використання ферментних систем для одержання окремих продуктів – електродів, на які нанесено біологічні системи, приладів для визначення вмісту глюкози, визначення окремих компонентів крові.</a:t>
            </a:r>
            <a:endParaRPr b="0" lang="ru-RU" sz="2000" spc="-1" strike="noStrike">
              <a:latin typeface="Arial"/>
            </a:endParaRPr>
          </a:p>
        </p:txBody>
      </p:sp>
      <p:pic>
        <p:nvPicPr>
          <p:cNvPr id="232" name="Рисунок 223" descr=""/>
          <p:cNvPicPr/>
          <p:nvPr/>
        </p:nvPicPr>
        <p:blipFill>
          <a:blip r:embed="rId1"/>
          <a:srcRect l="28332" t="46792" r="7352" b="14339"/>
          <a:stretch/>
        </p:blipFill>
        <p:spPr>
          <a:xfrm rot="21573600">
            <a:off x="8640" y="1893600"/>
            <a:ext cx="5613480" cy="2301480"/>
          </a:xfrm>
          <a:prstGeom prst="rect">
            <a:avLst/>
          </a:prstGeom>
          <a:ln>
            <a:noFill/>
          </a:ln>
        </p:spPr>
      </p:pic>
      <p:pic>
        <p:nvPicPr>
          <p:cNvPr id="233" name="Рисунок 224" descr=""/>
          <p:cNvPicPr/>
          <p:nvPr/>
        </p:nvPicPr>
        <p:blipFill>
          <a:blip r:embed="rId2"/>
          <a:stretch/>
        </p:blipFill>
        <p:spPr>
          <a:xfrm>
            <a:off x="576000" y="4678920"/>
            <a:ext cx="3093480" cy="2070000"/>
          </a:xfrm>
          <a:prstGeom prst="rect">
            <a:avLst/>
          </a:prstGeom>
          <a:ln>
            <a:noFill/>
          </a:ln>
        </p:spPr>
      </p:pic>
      <p:sp>
        <p:nvSpPr>
          <p:cNvPr id="234" name="CustomShape 2"/>
          <p:cNvSpPr/>
          <p:nvPr/>
        </p:nvSpPr>
        <p:spPr>
          <a:xfrm>
            <a:off x="3744000" y="5589720"/>
            <a:ext cx="4824720" cy="9126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0000"/>
                </a:solidFill>
                <a:latin typeface="Arial"/>
                <a:ea typeface="DejaVu Sans"/>
              </a:rPr>
              <a:t>Розробляють біосенсори, які не потребують</a:t>
            </a:r>
            <a:endParaRPr b="0" lang="ru-RU" sz="1800" spc="-1" strike="noStrike">
              <a:latin typeface="Arial"/>
            </a:endParaRPr>
          </a:p>
          <a:p>
            <a:pPr>
              <a:lnSpc>
                <a:spcPct val="100000"/>
              </a:lnSpc>
            </a:pPr>
            <a:r>
              <a:rPr b="0" lang="ru-RU" sz="1800" spc="-1" strike="noStrike">
                <a:solidFill>
                  <a:srgbClr val="000000"/>
                </a:solidFill>
                <a:latin typeface="Arial"/>
                <a:ea typeface="DejaVu Sans"/>
              </a:rPr>
              <a:t>використання тест-полосок з ферментами</a:t>
            </a:r>
            <a:endParaRPr b="0" lang="ru-RU" sz="1800" spc="-1" strike="noStrike">
              <a:latin typeface="Arial"/>
            </a:endParaRPr>
          </a:p>
        </p:txBody>
      </p:sp>
      <p:pic>
        <p:nvPicPr>
          <p:cNvPr id="235" name="Рисунок 226" descr=""/>
          <p:cNvPicPr/>
          <p:nvPr/>
        </p:nvPicPr>
        <p:blipFill>
          <a:blip r:embed="rId3"/>
          <a:stretch/>
        </p:blipFill>
        <p:spPr>
          <a:xfrm>
            <a:off x="5544000" y="1440000"/>
            <a:ext cx="3602880" cy="2025360"/>
          </a:xfrm>
          <a:prstGeom prst="rect">
            <a:avLst/>
          </a:prstGeom>
          <a:ln>
            <a:noFill/>
          </a:ln>
        </p:spPr>
      </p:pic>
      <p:sp>
        <p:nvSpPr>
          <p:cNvPr id="236" name="CustomShape 3"/>
          <p:cNvSpPr/>
          <p:nvPr/>
        </p:nvSpPr>
        <p:spPr>
          <a:xfrm>
            <a:off x="6552000" y="3672000"/>
            <a:ext cx="2445480" cy="6382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0000"/>
                </a:solidFill>
                <a:latin typeface="Arial"/>
                <a:ea typeface="DejaVu Sans"/>
              </a:rPr>
              <a:t>Визначення глюкози без проколу</a:t>
            </a:r>
            <a:endParaRPr b="0" lang="ru-RU" sz="1800" spc="-1" strike="noStrike">
              <a:latin typeface="Arial"/>
            </a:endParaRPr>
          </a:p>
        </p:txBody>
      </p:sp>
      <p:pic>
        <p:nvPicPr>
          <p:cNvPr id="237" name="Рисунок 228" descr=""/>
          <p:cNvPicPr/>
          <p:nvPr/>
        </p:nvPicPr>
        <p:blipFill>
          <a:blip r:embed="rId4"/>
          <a:stretch/>
        </p:blipFill>
        <p:spPr>
          <a:xfrm>
            <a:off x="7531200" y="4274280"/>
            <a:ext cx="1322280" cy="1249920"/>
          </a:xfrm>
          <a:prstGeom prst="rect">
            <a:avLst/>
          </a:prstGeom>
          <a:ln>
            <a:noFill/>
          </a:ln>
        </p:spPr>
      </p:pic>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8" name="CustomShape 1"/>
          <p:cNvSpPr/>
          <p:nvPr/>
        </p:nvSpPr>
        <p:spPr>
          <a:xfrm>
            <a:off x="213120" y="139680"/>
            <a:ext cx="8712360" cy="1674720"/>
          </a:xfrm>
          <a:prstGeom prst="rect">
            <a:avLst/>
          </a:prstGeom>
          <a:noFill/>
          <a:ln w="9360">
            <a:noFill/>
          </a:ln>
        </p:spPr>
        <p:style>
          <a:lnRef idx="0"/>
          <a:fillRef idx="0"/>
          <a:effectRef idx="0"/>
          <a:fontRef idx="minor"/>
        </p:style>
        <p:txBody>
          <a:bodyPr lIns="90000" rIns="90000" tIns="45000" bIns="45000" anchor="ctr">
            <a:spAutoFit/>
          </a:bodyPr>
          <a:p>
            <a:pPr algn="just">
              <a:lnSpc>
                <a:spcPct val="100000"/>
              </a:lnSpc>
            </a:pPr>
            <a:r>
              <a:rPr b="1" lang="ru-RU" sz="2000" spc="-1" strike="noStrike">
                <a:solidFill>
                  <a:srgbClr val="000000"/>
                </a:solidFill>
                <a:latin typeface="Calibri"/>
                <a:ea typeface="TimesNewRoman"/>
              </a:rPr>
              <a:t>У </a:t>
            </a:r>
            <a:r>
              <a:rPr b="1" lang="ru-RU" sz="2400" spc="-1" strike="noStrike">
                <a:solidFill>
                  <a:srgbClr val="ff0000"/>
                </a:solidFill>
                <a:latin typeface="Calibri"/>
                <a:ea typeface="TimesNewRoman"/>
              </a:rPr>
              <a:t>харчовій промисловості </a:t>
            </a:r>
            <a:r>
              <a:rPr b="1" lang="ru-RU" sz="2000" spc="-1" strike="noStrike">
                <a:solidFill>
                  <a:srgbClr val="000000"/>
                </a:solidFill>
                <a:latin typeface="Calibri"/>
                <a:ea typeface="TimesNewRoman"/>
              </a:rPr>
              <a:t>найбільш важливим є використання різних типів бродіння, розвиток напряму добування білка, утвореного різними організмами або їх частинами, одержання різноманітних смакових добавок. Перспективним є виробництво харчів у </a:t>
            </a:r>
            <a:r>
              <a:rPr b="1" i="1" lang="ru-RU" sz="2000" spc="-1" strike="noStrike" u="sng">
                <a:solidFill>
                  <a:srgbClr val="000000"/>
                </a:solidFill>
                <a:uFillTx/>
                <a:latin typeface="Calibri"/>
                <a:ea typeface="TimesNewRoman"/>
              </a:rPr>
              <a:t>біореакторах.</a:t>
            </a:r>
            <a:endParaRPr b="0" lang="ru-RU" sz="2000" spc="-1" strike="noStrike">
              <a:latin typeface="Arial"/>
            </a:endParaRPr>
          </a:p>
          <a:p>
            <a:pPr algn="just">
              <a:lnSpc>
                <a:spcPct val="100000"/>
              </a:lnSpc>
            </a:pPr>
            <a:endParaRPr b="0" lang="ru-RU" sz="2000" spc="-1" strike="noStrike">
              <a:latin typeface="Arial"/>
            </a:endParaRPr>
          </a:p>
        </p:txBody>
      </p:sp>
      <p:pic>
        <p:nvPicPr>
          <p:cNvPr id="239" name="Рисунок 230" descr=""/>
          <p:cNvPicPr/>
          <p:nvPr/>
        </p:nvPicPr>
        <p:blipFill>
          <a:blip r:embed="rId1"/>
          <a:stretch/>
        </p:blipFill>
        <p:spPr>
          <a:xfrm>
            <a:off x="3312000" y="4482000"/>
            <a:ext cx="2949480" cy="2211480"/>
          </a:xfrm>
          <a:prstGeom prst="rect">
            <a:avLst/>
          </a:prstGeom>
          <a:ln>
            <a:noFill/>
          </a:ln>
        </p:spPr>
      </p:pic>
      <p:pic>
        <p:nvPicPr>
          <p:cNvPr id="240" name="Рисунок 231" descr=""/>
          <p:cNvPicPr/>
          <p:nvPr/>
        </p:nvPicPr>
        <p:blipFill>
          <a:blip r:embed="rId2"/>
          <a:stretch/>
        </p:blipFill>
        <p:spPr>
          <a:xfrm>
            <a:off x="648000" y="1680840"/>
            <a:ext cx="3600360" cy="2780640"/>
          </a:xfrm>
          <a:prstGeom prst="rect">
            <a:avLst/>
          </a:prstGeom>
          <a:ln>
            <a:noFill/>
          </a:ln>
        </p:spPr>
      </p:pic>
      <p:pic>
        <p:nvPicPr>
          <p:cNvPr id="241" name="Рисунок 232" descr=""/>
          <p:cNvPicPr/>
          <p:nvPr/>
        </p:nvPicPr>
        <p:blipFill>
          <a:blip r:embed="rId3"/>
          <a:stretch/>
        </p:blipFill>
        <p:spPr>
          <a:xfrm>
            <a:off x="570960" y="4476960"/>
            <a:ext cx="2378520" cy="2378520"/>
          </a:xfrm>
          <a:prstGeom prst="rect">
            <a:avLst/>
          </a:prstGeom>
          <a:ln>
            <a:noFill/>
          </a:ln>
        </p:spPr>
      </p:pic>
      <p:pic>
        <p:nvPicPr>
          <p:cNvPr id="242" name="Рисунок 233" descr=""/>
          <p:cNvPicPr/>
          <p:nvPr/>
        </p:nvPicPr>
        <p:blipFill>
          <a:blip r:embed="rId4"/>
          <a:stretch/>
        </p:blipFill>
        <p:spPr>
          <a:xfrm>
            <a:off x="4896000" y="1622520"/>
            <a:ext cx="4101480" cy="2690280"/>
          </a:xfrm>
          <a:prstGeom prst="rect">
            <a:avLst/>
          </a:prstGeom>
          <a:ln>
            <a:noFill/>
          </a:ln>
        </p:spPr>
      </p:pic>
      <p:pic>
        <p:nvPicPr>
          <p:cNvPr id="243" name="Рисунок 234" descr=""/>
          <p:cNvPicPr/>
          <p:nvPr/>
        </p:nvPicPr>
        <p:blipFill>
          <a:blip r:embed="rId5"/>
          <a:stretch/>
        </p:blipFill>
        <p:spPr>
          <a:xfrm>
            <a:off x="6408000" y="4527720"/>
            <a:ext cx="2685960" cy="2237760"/>
          </a:xfrm>
          <a:prstGeom prst="rect">
            <a:avLst/>
          </a:prstGeom>
          <a:ln>
            <a:noFill/>
          </a:ln>
        </p:spPr>
      </p:pic>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4" name="CustomShape 1"/>
          <p:cNvSpPr/>
          <p:nvPr/>
        </p:nvSpPr>
        <p:spPr>
          <a:xfrm>
            <a:off x="72000" y="144000"/>
            <a:ext cx="8712360" cy="2070360"/>
          </a:xfrm>
          <a:prstGeom prst="rect">
            <a:avLst/>
          </a:prstGeom>
          <a:noFill/>
          <a:ln w="9360">
            <a:noFill/>
          </a:ln>
        </p:spPr>
        <p:style>
          <a:lnRef idx="0"/>
          <a:fillRef idx="0"/>
          <a:effectRef idx="0"/>
          <a:fontRef idx="minor"/>
        </p:style>
        <p:txBody>
          <a:bodyPr lIns="90000" rIns="90000" tIns="45000" bIns="45000" anchor="ctr">
            <a:spAutoFit/>
          </a:bodyPr>
          <a:p>
            <a:pPr algn="just">
              <a:lnSpc>
                <a:spcPct val="100000"/>
              </a:lnSpc>
            </a:pPr>
            <a:r>
              <a:rPr b="1" lang="ru-RU" sz="1800" spc="-1" strike="noStrike">
                <a:solidFill>
                  <a:srgbClr val="000000"/>
                </a:solidFill>
                <a:latin typeface="Calibri"/>
                <a:ea typeface="TimesNewRoman"/>
              </a:rPr>
              <a:t>Для розвитку </a:t>
            </a:r>
            <a:r>
              <a:rPr b="1" lang="ru-RU" sz="2200" spc="-1" strike="noStrike">
                <a:solidFill>
                  <a:srgbClr val="ff0000"/>
                </a:solidFill>
                <a:latin typeface="Calibri"/>
                <a:ea typeface="TimesNewRoman"/>
              </a:rPr>
              <a:t>енергетики</a:t>
            </a:r>
            <a:r>
              <a:rPr b="1" lang="ru-RU" sz="1800" spc="-1" strike="noStrike">
                <a:solidFill>
                  <a:srgbClr val="000000"/>
                </a:solidFill>
                <a:latin typeface="Calibri"/>
                <a:ea typeface="TimesNewRoman"/>
              </a:rPr>
              <a:t> велике значення має можливість добування у біореакторах, на базі фотосистем водню, при фотолізі води, підвищення біоконверсії в біомасі, розробки біопаливних елементів для добування при звичній температурі з біомаси електричної енергії, розробки нафтових пластів та кінцевому добування нафти за рахунок мікроорганізмів, які виробляють речовини, котрі закачують у нафтовий пласт для легшого відтоку нафти.</a:t>
            </a:r>
            <a:endParaRPr b="0" lang="ru-RU" sz="1800" spc="-1" strike="noStrike">
              <a:latin typeface="Arial"/>
            </a:endParaRPr>
          </a:p>
          <a:p>
            <a:pPr algn="just">
              <a:lnSpc>
                <a:spcPct val="100000"/>
              </a:lnSpc>
            </a:pPr>
            <a:endParaRPr b="0" lang="ru-RU" sz="1800" spc="-1" strike="noStrike">
              <a:latin typeface="Arial"/>
            </a:endParaRPr>
          </a:p>
        </p:txBody>
      </p:sp>
      <p:pic>
        <p:nvPicPr>
          <p:cNvPr id="245" name="Рисунок 236" descr=""/>
          <p:cNvPicPr/>
          <p:nvPr/>
        </p:nvPicPr>
        <p:blipFill>
          <a:blip r:embed="rId1"/>
          <a:stretch/>
        </p:blipFill>
        <p:spPr>
          <a:xfrm>
            <a:off x="936000" y="1961280"/>
            <a:ext cx="2758320" cy="2068200"/>
          </a:xfrm>
          <a:prstGeom prst="rect">
            <a:avLst/>
          </a:prstGeom>
          <a:ln>
            <a:noFill/>
          </a:ln>
        </p:spPr>
      </p:pic>
      <p:pic>
        <p:nvPicPr>
          <p:cNvPr id="246" name="Рисунок 237" descr=""/>
          <p:cNvPicPr/>
          <p:nvPr/>
        </p:nvPicPr>
        <p:blipFill>
          <a:blip r:embed="rId2"/>
          <a:stretch/>
        </p:blipFill>
        <p:spPr>
          <a:xfrm>
            <a:off x="4170600" y="1958040"/>
            <a:ext cx="4970880" cy="3727440"/>
          </a:xfrm>
          <a:prstGeom prst="rect">
            <a:avLst/>
          </a:prstGeom>
          <a:ln>
            <a:noFill/>
          </a:ln>
        </p:spPr>
      </p:pic>
      <p:pic>
        <p:nvPicPr>
          <p:cNvPr id="247" name="Рисунок 238" descr=""/>
          <p:cNvPicPr/>
          <p:nvPr/>
        </p:nvPicPr>
        <p:blipFill>
          <a:blip r:embed="rId3"/>
          <a:srcRect l="20939" t="0" r="0" b="0"/>
          <a:stretch/>
        </p:blipFill>
        <p:spPr>
          <a:xfrm>
            <a:off x="72000" y="4032000"/>
            <a:ext cx="2445480" cy="2319480"/>
          </a:xfrm>
          <a:prstGeom prst="rect">
            <a:avLst/>
          </a:prstGeom>
          <a:ln>
            <a:noFill/>
          </a:ln>
        </p:spPr>
      </p:pic>
      <p:pic>
        <p:nvPicPr>
          <p:cNvPr id="248" name="Рисунок 239" descr=""/>
          <p:cNvPicPr/>
          <p:nvPr/>
        </p:nvPicPr>
        <p:blipFill>
          <a:blip r:embed="rId4"/>
          <a:srcRect l="12945" t="0" r="9992" b="0"/>
          <a:stretch/>
        </p:blipFill>
        <p:spPr>
          <a:xfrm>
            <a:off x="2088000" y="4104000"/>
            <a:ext cx="2733480" cy="2660400"/>
          </a:xfrm>
          <a:prstGeom prst="rect">
            <a:avLst/>
          </a:prstGeom>
          <a:ln>
            <a:noFill/>
          </a:ln>
        </p:spPr>
      </p:pic>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9" name="CustomShape 1"/>
          <p:cNvSpPr/>
          <p:nvPr/>
        </p:nvSpPr>
        <p:spPr>
          <a:xfrm>
            <a:off x="424800" y="-75240"/>
            <a:ext cx="8140680" cy="1369800"/>
          </a:xfrm>
          <a:prstGeom prst="rect">
            <a:avLst/>
          </a:prstGeom>
          <a:noFill/>
          <a:ln w="9360">
            <a:noFill/>
          </a:ln>
        </p:spPr>
        <p:style>
          <a:lnRef idx="0"/>
          <a:fillRef idx="0"/>
          <a:effectRef idx="0"/>
          <a:fontRef idx="minor"/>
        </p:style>
        <p:txBody>
          <a:bodyPr lIns="90000" rIns="90000" tIns="45000" bIns="45000" anchor="ctr">
            <a:spAutoFit/>
          </a:bodyPr>
          <a:p>
            <a:pPr algn="just">
              <a:lnSpc>
                <a:spcPct val="100000"/>
              </a:lnSpc>
            </a:pPr>
            <a:r>
              <a:rPr b="1" lang="ru-RU" sz="2000" spc="-1" strike="noStrike">
                <a:solidFill>
                  <a:srgbClr val="000000"/>
                </a:solidFill>
                <a:latin typeface="Calibri"/>
                <a:ea typeface="TimesNewRoman"/>
              </a:rPr>
              <a:t>У напрямкі </a:t>
            </a:r>
            <a:r>
              <a:rPr b="1" lang="ru-RU" sz="2400" spc="-1" strike="noStrike">
                <a:solidFill>
                  <a:srgbClr val="ff0000"/>
                </a:solidFill>
                <a:latin typeface="Calibri"/>
                <a:ea typeface="TimesNewRoman"/>
              </a:rPr>
              <a:t>охорони навколишнього середовища </a:t>
            </a:r>
            <a:r>
              <a:rPr b="1" lang="ru-RU" sz="2000" spc="-1" strike="noStrike">
                <a:solidFill>
                  <a:srgbClr val="000000"/>
                </a:solidFill>
                <a:latin typeface="Calibri"/>
                <a:ea typeface="TimesNewRoman"/>
              </a:rPr>
              <a:t>найголовнішим є розробка методів переробки незвичайних, небезпечних відходів та відходів масового виробництва.</a:t>
            </a:r>
            <a:endParaRPr b="0" lang="ru-RU" sz="2000" spc="-1" strike="noStrike">
              <a:latin typeface="Arial"/>
            </a:endParaRPr>
          </a:p>
          <a:p>
            <a:pPr algn="just">
              <a:lnSpc>
                <a:spcPct val="100000"/>
              </a:lnSpc>
            </a:pPr>
            <a:endParaRPr b="0" lang="ru-RU" sz="2000" spc="-1" strike="noStrike">
              <a:latin typeface="Arial"/>
            </a:endParaRPr>
          </a:p>
        </p:txBody>
      </p:sp>
      <p:pic>
        <p:nvPicPr>
          <p:cNvPr id="250" name="Рисунок 241" descr=""/>
          <p:cNvPicPr/>
          <p:nvPr/>
        </p:nvPicPr>
        <p:blipFill>
          <a:blip r:embed="rId1"/>
          <a:stretch/>
        </p:blipFill>
        <p:spPr>
          <a:xfrm>
            <a:off x="649440" y="1008000"/>
            <a:ext cx="4028040" cy="2284200"/>
          </a:xfrm>
          <a:prstGeom prst="rect">
            <a:avLst/>
          </a:prstGeom>
          <a:ln>
            <a:noFill/>
          </a:ln>
        </p:spPr>
      </p:pic>
      <p:pic>
        <p:nvPicPr>
          <p:cNvPr id="251" name="Рисунок 242" descr=""/>
          <p:cNvPicPr/>
          <p:nvPr/>
        </p:nvPicPr>
        <p:blipFill>
          <a:blip r:embed="rId2"/>
          <a:stretch/>
        </p:blipFill>
        <p:spPr>
          <a:xfrm>
            <a:off x="5663520" y="864000"/>
            <a:ext cx="3261960" cy="2445480"/>
          </a:xfrm>
          <a:prstGeom prst="rect">
            <a:avLst/>
          </a:prstGeom>
          <a:ln>
            <a:noFill/>
          </a:ln>
        </p:spPr>
      </p:pic>
      <p:pic>
        <p:nvPicPr>
          <p:cNvPr id="252" name="Рисунок 243" descr=""/>
          <p:cNvPicPr/>
          <p:nvPr/>
        </p:nvPicPr>
        <p:blipFill>
          <a:blip r:embed="rId3"/>
          <a:stretch/>
        </p:blipFill>
        <p:spPr>
          <a:xfrm>
            <a:off x="1030680" y="4215240"/>
            <a:ext cx="3718800" cy="2478240"/>
          </a:xfrm>
          <a:prstGeom prst="rect">
            <a:avLst/>
          </a:prstGeom>
          <a:ln>
            <a:noFill/>
          </a:ln>
        </p:spPr>
      </p:pic>
      <p:pic>
        <p:nvPicPr>
          <p:cNvPr id="253" name="Рисунок 244" descr=""/>
          <p:cNvPicPr/>
          <p:nvPr/>
        </p:nvPicPr>
        <p:blipFill>
          <a:blip r:embed="rId4"/>
          <a:stretch/>
        </p:blipFill>
        <p:spPr>
          <a:xfrm>
            <a:off x="5487480" y="3816000"/>
            <a:ext cx="3294000" cy="3039480"/>
          </a:xfrm>
          <a:prstGeom prst="rect">
            <a:avLst/>
          </a:prstGeom>
          <a:ln>
            <a:noFill/>
          </a:ln>
        </p:spPr>
      </p:pic>
      <p:sp>
        <p:nvSpPr>
          <p:cNvPr id="254" name="CustomShape 2"/>
          <p:cNvSpPr/>
          <p:nvPr/>
        </p:nvSpPr>
        <p:spPr>
          <a:xfrm>
            <a:off x="216000" y="3501360"/>
            <a:ext cx="5268960" cy="9126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ru-RU" sz="1800" spc="-1" strike="noStrike">
                <a:solidFill>
                  <a:srgbClr val="000000"/>
                </a:solidFill>
                <a:latin typeface="Arial"/>
                <a:ea typeface="DejaVu Sans"/>
              </a:rPr>
              <a:t> </a:t>
            </a:r>
            <a:r>
              <a:rPr b="0" lang="ru-RU" sz="1800" spc="-1" strike="noStrike">
                <a:solidFill>
                  <a:srgbClr val="000000"/>
                </a:solidFill>
                <a:latin typeface="Arial"/>
                <a:ea typeface="DejaVu Sans"/>
              </a:rPr>
              <a:t>в Англії біологічно очищають за добу більше води, ніж виготовляють сиру, молока, м’яса за рік.</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 name="CustomShape 1"/>
          <p:cNvSpPr/>
          <p:nvPr/>
        </p:nvSpPr>
        <p:spPr>
          <a:xfrm>
            <a:off x="285120" y="173880"/>
            <a:ext cx="8712360" cy="2344680"/>
          </a:xfrm>
          <a:prstGeom prst="rect">
            <a:avLst/>
          </a:prstGeom>
          <a:noFill/>
          <a:ln w="9360">
            <a:noFill/>
          </a:ln>
        </p:spPr>
        <p:style>
          <a:lnRef idx="0"/>
          <a:fillRef idx="0"/>
          <a:effectRef idx="0"/>
          <a:fontRef idx="minor"/>
        </p:style>
        <p:txBody>
          <a:bodyPr lIns="90000" rIns="90000" tIns="45000" bIns="45000" anchor="ctr">
            <a:spAutoFit/>
          </a:bodyPr>
          <a:p>
            <a:pPr algn="just">
              <a:lnSpc>
                <a:spcPct val="100000"/>
              </a:lnSpc>
            </a:pPr>
            <a:r>
              <a:rPr b="1" lang="ru-RU" sz="1800" spc="-1" strike="noStrike">
                <a:solidFill>
                  <a:srgbClr val="000000"/>
                </a:solidFill>
                <a:latin typeface="Calibri"/>
                <a:ea typeface="TimesNewRoman"/>
              </a:rPr>
              <a:t>У </a:t>
            </a:r>
            <a:r>
              <a:rPr b="1" lang="ru-RU" sz="2200" spc="-1" strike="noStrike">
                <a:solidFill>
                  <a:srgbClr val="ff0000"/>
                </a:solidFill>
                <a:latin typeface="Calibri"/>
                <a:ea typeface="TimesNewRoman"/>
              </a:rPr>
              <a:t>хімічній промисловості </a:t>
            </a:r>
            <a:r>
              <a:rPr b="1" lang="ru-RU" sz="1800" spc="-1" strike="noStrike">
                <a:solidFill>
                  <a:srgbClr val="000000"/>
                </a:solidFill>
                <a:latin typeface="Calibri"/>
                <a:ea typeface="TimesNewRoman"/>
              </a:rPr>
              <a:t>з використанням біологічних засобів виробляють різні спирти, карбонові кислоти, амінокислоти, стероїди. Велике значення має використання біокаталізу при виробництві більшості продуктів із нафти шляхом неповного окислення. Існує три варіанти біокаталізу: з використанням культурних клітин рослин і тварин, що виробляють речовини; з використанням мікроорганізмів, інколи модифікованих, для біосинтезу або модифікацій хімічних сполук, з використовуванням мікроорганізмів для експресії генів тварин і рослин, що дозволяє синтезувати властиві їм речовин.</a:t>
            </a:r>
            <a:endParaRPr b="0" lang="ru-RU" sz="1800" spc="-1" strike="noStrike">
              <a:latin typeface="Arial"/>
            </a:endParaRPr>
          </a:p>
        </p:txBody>
      </p:sp>
      <p:pic>
        <p:nvPicPr>
          <p:cNvPr id="256" name="Рисунок 247" descr=""/>
          <p:cNvPicPr/>
          <p:nvPr/>
        </p:nvPicPr>
        <p:blipFill>
          <a:blip r:embed="rId1"/>
          <a:stretch/>
        </p:blipFill>
        <p:spPr>
          <a:xfrm>
            <a:off x="5337360" y="2646000"/>
            <a:ext cx="3372120" cy="2103480"/>
          </a:xfrm>
          <a:prstGeom prst="rect">
            <a:avLst/>
          </a:prstGeom>
          <a:ln>
            <a:noFill/>
          </a:ln>
        </p:spPr>
      </p:pic>
      <p:sp>
        <p:nvSpPr>
          <p:cNvPr id="257" name="CustomShape 2"/>
          <p:cNvSpPr/>
          <p:nvPr/>
        </p:nvSpPr>
        <p:spPr>
          <a:xfrm>
            <a:off x="216000" y="4803840"/>
            <a:ext cx="8421480" cy="1674720"/>
          </a:xfrm>
          <a:prstGeom prst="rect">
            <a:avLst/>
          </a:prstGeom>
          <a:noFill/>
          <a:ln w="9360">
            <a:noFill/>
          </a:ln>
        </p:spPr>
        <p:style>
          <a:lnRef idx="0"/>
          <a:fillRef idx="0"/>
          <a:effectRef idx="0"/>
          <a:fontRef idx="minor"/>
        </p:style>
        <p:txBody>
          <a:bodyPr lIns="90000" rIns="90000" tIns="45000" bIns="45000" anchor="ctr">
            <a:spAutoFit/>
          </a:bodyPr>
          <a:p>
            <a:pPr algn="just">
              <a:lnSpc>
                <a:spcPct val="100000"/>
              </a:lnSpc>
            </a:pPr>
            <a:r>
              <a:rPr b="1" lang="ru-RU" sz="2000" spc="-1" strike="noStrike">
                <a:solidFill>
                  <a:srgbClr val="000000"/>
                </a:solidFill>
                <a:latin typeface="Calibri"/>
                <a:ea typeface="TimesNewRoman"/>
              </a:rPr>
              <a:t>У </a:t>
            </a:r>
            <a:r>
              <a:rPr b="1" lang="ru-RU" sz="2400" spc="-1" strike="noStrike">
                <a:solidFill>
                  <a:srgbClr val="ff0000"/>
                </a:solidFill>
                <a:latin typeface="Calibri"/>
                <a:ea typeface="TimesNewRoman"/>
              </a:rPr>
              <a:t>виробництві матеріалів </a:t>
            </a:r>
            <a:r>
              <a:rPr b="1" lang="ru-RU" sz="2000" spc="-1" strike="noStrike">
                <a:solidFill>
                  <a:srgbClr val="000000"/>
                </a:solidFill>
                <a:latin typeface="Calibri"/>
                <a:ea typeface="TimesNewRoman"/>
              </a:rPr>
              <a:t>перспективним є збільшення здатності видобутку сировини (нафта, корисні копалини), розробка методів захисту різних матеріалів від розкладання та корозії (змазка, асфальт, метали), використання продуктів мікробного походження (емульгатори), розробка показників для визначення мікробного забруднення сировини.</a:t>
            </a:r>
            <a:endParaRPr b="0" lang="ru-RU" sz="2000" spc="-1" strike="noStrike">
              <a:latin typeface="Arial"/>
            </a:endParaRPr>
          </a:p>
        </p:txBody>
      </p:sp>
      <p:pic>
        <p:nvPicPr>
          <p:cNvPr id="258" name="Рисунок 249" descr=""/>
          <p:cNvPicPr/>
          <p:nvPr/>
        </p:nvPicPr>
        <p:blipFill>
          <a:blip r:embed="rId2"/>
          <a:srcRect l="0" t="22583" r="24700" b="33291"/>
          <a:stretch/>
        </p:blipFill>
        <p:spPr>
          <a:xfrm>
            <a:off x="240480" y="2613240"/>
            <a:ext cx="4869000" cy="2136240"/>
          </a:xfrm>
          <a:prstGeom prst="rect">
            <a:avLst/>
          </a:prstGeom>
          <a:ln>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 name="CustomShape 1"/>
          <p:cNvSpPr/>
          <p:nvPr/>
        </p:nvSpPr>
        <p:spPr>
          <a:xfrm>
            <a:off x="2143080" y="485280"/>
            <a:ext cx="6856560" cy="6066360"/>
          </a:xfrm>
          <a:prstGeom prst="rect">
            <a:avLst/>
          </a:prstGeom>
          <a:noFill/>
          <a:ln w="9360">
            <a:noFill/>
          </a:ln>
        </p:spPr>
        <p:style>
          <a:lnRef idx="0"/>
          <a:fillRef idx="0"/>
          <a:effectRef idx="0"/>
          <a:fontRef idx="minor"/>
        </p:style>
        <p:txBody>
          <a:bodyPr lIns="90000" rIns="90000" tIns="45000" bIns="45000" anchor="ctr">
            <a:spAutoFit/>
          </a:bodyPr>
          <a:p>
            <a:pPr algn="just">
              <a:lnSpc>
                <a:spcPct val="100000"/>
              </a:lnSpc>
            </a:pPr>
            <a:r>
              <a:rPr b="1" i="1" lang="ru-RU" sz="2400" spc="-1" strike="noStrike" u="sng">
                <a:solidFill>
                  <a:srgbClr val="800080"/>
                </a:solidFill>
                <a:uFillTx/>
                <a:latin typeface="Calibri"/>
                <a:ea typeface="TimesNewRoman"/>
              </a:rPr>
              <a:t>Трансформовані організми (трансгенні, генетичні, модифіковані)</a:t>
            </a:r>
            <a:r>
              <a:rPr b="1" i="1" lang="ru-RU" sz="2400" spc="-1" strike="noStrike">
                <a:solidFill>
                  <a:srgbClr val="ff0000"/>
                </a:solidFill>
                <a:latin typeface="Calibri"/>
                <a:ea typeface="TimesNewRoman"/>
              </a:rPr>
              <a:t> </a:t>
            </a:r>
            <a:r>
              <a:rPr b="1" lang="ru-RU" sz="2000" spc="-1" strike="noStrike">
                <a:solidFill>
                  <a:srgbClr val="000000"/>
                </a:solidFill>
                <a:latin typeface="Calibri"/>
                <a:ea typeface="TimesNewRoman"/>
              </a:rPr>
              <a:t>– це рослини, тварини, мікроорганізми, віруси зі зміненою спадковістю, викликаною включенням у їх геном чужорідних генів, за допомогою генно-інженерних методів.</a:t>
            </a:r>
            <a:endParaRPr b="0" lang="ru-RU" sz="2000" spc="-1" strike="noStrike">
              <a:latin typeface="Arial"/>
            </a:endParaRPr>
          </a:p>
          <a:p>
            <a:pPr algn="just">
              <a:lnSpc>
                <a:spcPct val="100000"/>
              </a:lnSpc>
            </a:pPr>
            <a:r>
              <a:rPr b="1" lang="ru-RU" sz="2000" spc="-1" strike="noStrike">
                <a:solidFill>
                  <a:srgbClr val="000000"/>
                </a:solidFill>
                <a:latin typeface="Calibri"/>
                <a:ea typeface="TimesNewRoman"/>
              </a:rPr>
              <a:t>За масштабом біотехнологічного виробництва їх поділяють на </a:t>
            </a:r>
            <a:r>
              <a:rPr b="1" lang="ru-RU" sz="2000" spc="-1" strike="noStrike" u="sng">
                <a:solidFill>
                  <a:srgbClr val="000000"/>
                </a:solidFill>
                <a:uFillTx/>
                <a:latin typeface="Calibri"/>
                <a:ea typeface="TimesNewRoman"/>
              </a:rPr>
              <a:t>великомасштабні </a:t>
            </a:r>
            <a:r>
              <a:rPr b="1" lang="ru-RU" sz="2000" spc="-1" strike="noStrike">
                <a:solidFill>
                  <a:srgbClr val="000000"/>
                </a:solidFill>
                <a:latin typeface="Calibri"/>
                <a:ea typeface="TimesNewRoman"/>
              </a:rPr>
              <a:t>та </a:t>
            </a:r>
            <a:r>
              <a:rPr b="1" lang="ru-RU" sz="2000" spc="-1" strike="noStrike" u="sng">
                <a:solidFill>
                  <a:srgbClr val="000000"/>
                </a:solidFill>
                <a:uFillTx/>
                <a:latin typeface="Calibri"/>
                <a:ea typeface="TimesNewRoman"/>
              </a:rPr>
              <a:t>дрібномасштабні</a:t>
            </a:r>
            <a:r>
              <a:rPr b="1" lang="ru-RU" sz="2000" spc="-1" strike="noStrike">
                <a:solidFill>
                  <a:srgbClr val="000000"/>
                </a:solidFill>
                <a:latin typeface="Calibri"/>
                <a:ea typeface="TimesNewRoman"/>
              </a:rPr>
              <a:t>.</a:t>
            </a:r>
            <a:endParaRPr b="0" lang="ru-RU" sz="2000" spc="-1" strike="noStrike">
              <a:latin typeface="Arial"/>
            </a:endParaRPr>
          </a:p>
          <a:p>
            <a:pPr algn="just">
              <a:lnSpc>
                <a:spcPct val="100000"/>
              </a:lnSpc>
            </a:pPr>
            <a:r>
              <a:rPr b="1" lang="ru-RU" sz="2000" spc="-1" strike="noStrike">
                <a:solidFill>
                  <a:srgbClr val="000000"/>
                </a:solidFill>
                <a:latin typeface="Calibri"/>
                <a:ea typeface="TimesNewRoman"/>
              </a:rPr>
              <a:t>До появи терміну </a:t>
            </a:r>
            <a:r>
              <a:rPr b="1" i="1" lang="ru-RU" sz="2400" spc="-1" strike="noStrike">
                <a:solidFill>
                  <a:srgbClr val="00b050"/>
                </a:solidFill>
                <a:latin typeface="Calibri"/>
                <a:ea typeface="TimesNewRoman"/>
              </a:rPr>
              <a:t>„біотехнологія”</a:t>
            </a:r>
            <a:r>
              <a:rPr b="1" lang="ru-RU" sz="2000" spc="-1" strike="noStrike">
                <a:solidFill>
                  <a:srgbClr val="000000"/>
                </a:solidFill>
                <a:latin typeface="Calibri"/>
                <a:ea typeface="TimesNewRoman"/>
              </a:rPr>
              <a:t>, для визначення найбільш тісно позв’язаних із біологією технологій використовувалися такі назви, як </a:t>
            </a:r>
            <a:r>
              <a:rPr b="1" i="1" lang="ru-RU" sz="2000" spc="-1" strike="noStrike">
                <a:solidFill>
                  <a:srgbClr val="000000"/>
                </a:solidFill>
                <a:latin typeface="Calibri"/>
                <a:ea typeface="TimesNewRoman"/>
              </a:rPr>
              <a:t>прикладна мікробіологія, прикладна біохімія, технологія ферментів, біоінженерія, прикладна генетика, прикладна біологія</a:t>
            </a:r>
            <a:r>
              <a:rPr b="1" lang="ru-RU" sz="2000" spc="-1" strike="noStrike">
                <a:solidFill>
                  <a:srgbClr val="000000"/>
                </a:solidFill>
                <a:latin typeface="Calibri"/>
                <a:ea typeface="TimesNewRoman"/>
              </a:rPr>
              <a:t>. Усі ці перелічені напрямки сьогодні є </a:t>
            </a:r>
            <a:r>
              <a:rPr b="1" lang="ru-RU" sz="2000" spc="-1" strike="noStrike" u="sng">
                <a:solidFill>
                  <a:srgbClr val="000000"/>
                </a:solidFill>
                <a:uFillTx/>
                <a:latin typeface="Calibri"/>
                <a:ea typeface="TimesNewRoman"/>
              </a:rPr>
              <a:t>складовими частинами біотехнології.</a:t>
            </a:r>
            <a:endParaRPr b="0" lang="ru-RU" sz="2000" spc="-1" strike="noStrike">
              <a:latin typeface="Arial"/>
            </a:endParaRPr>
          </a:p>
          <a:p>
            <a:pPr algn="just">
              <a:lnSpc>
                <a:spcPct val="100000"/>
              </a:lnSpc>
            </a:pPr>
            <a:r>
              <a:rPr b="1" lang="ru-RU" sz="2000" spc="-1" strike="noStrike">
                <a:solidFill>
                  <a:srgbClr val="000000"/>
                </a:solidFill>
                <a:latin typeface="Calibri"/>
                <a:ea typeface="TimesNewRoman"/>
              </a:rPr>
              <a:t>Навряд чи знайдеться інша, окрім біотехнології, наука, до якої б більше підходили такі слова, вимовлені </a:t>
            </a:r>
            <a:r>
              <a:rPr b="1" i="1" lang="ru-RU" sz="2000" spc="-1" strike="noStrike">
                <a:solidFill>
                  <a:srgbClr val="0070c0"/>
                </a:solidFill>
                <a:latin typeface="Calibri"/>
                <a:ea typeface="TimesNewRoman"/>
              </a:rPr>
              <a:t>Л.Пастером</a:t>
            </a:r>
            <a:r>
              <a:rPr b="1" lang="ru-RU" sz="2000" spc="-1" strike="noStrike">
                <a:solidFill>
                  <a:srgbClr val="000000"/>
                </a:solidFill>
                <a:latin typeface="Calibri"/>
                <a:ea typeface="TimesNewRoman"/>
              </a:rPr>
              <a:t> у 1871 році: </a:t>
            </a:r>
            <a:r>
              <a:rPr b="1" i="1" lang="ru-RU" sz="2000" spc="-1" strike="noStrike">
                <a:solidFill>
                  <a:srgbClr val="7030a0"/>
                </a:solidFill>
                <a:latin typeface="Calibri"/>
                <a:ea typeface="TimesNewRoman"/>
              </a:rPr>
              <a:t>„Ні, і ще тисячу разів ні, – я не знаю такої науки, котру можна було б назвати прикладною. Є наука і є галузі її використання, і вона пов’язана одна з одною, як плід із деревом, який його виростив”.</a:t>
            </a:r>
            <a:endParaRPr b="0" lang="ru-RU" sz="2000" spc="-1" strike="noStrike">
              <a:latin typeface="Arial"/>
            </a:endParaRPr>
          </a:p>
        </p:txBody>
      </p:sp>
      <p:pic>
        <p:nvPicPr>
          <p:cNvPr id="90" name="Picture 3" descr=""/>
          <p:cNvPicPr/>
          <p:nvPr/>
        </p:nvPicPr>
        <p:blipFill>
          <a:blip r:embed="rId1"/>
          <a:stretch/>
        </p:blipFill>
        <p:spPr>
          <a:xfrm flipH="1">
            <a:off x="120240" y="4104720"/>
            <a:ext cx="1998000" cy="2685240"/>
          </a:xfrm>
          <a:prstGeom prst="rect">
            <a:avLst/>
          </a:prstGeom>
          <a:ln>
            <a:noFill/>
          </a:ln>
        </p:spPr>
      </p:pic>
      <p:sp>
        <p:nvSpPr>
          <p:cNvPr id="91" name="CustomShape 2"/>
          <p:cNvSpPr/>
          <p:nvPr/>
        </p:nvSpPr>
        <p:spPr>
          <a:xfrm>
            <a:off x="155520" y="-144360"/>
            <a:ext cx="301680" cy="301680"/>
          </a:xfrm>
          <a:prstGeom prst="rect">
            <a:avLst/>
          </a:prstGeom>
          <a:noFill/>
          <a:ln>
            <a:noFill/>
          </a:ln>
        </p:spPr>
        <p:style>
          <a:lnRef idx="0"/>
          <a:fillRef idx="0"/>
          <a:effectRef idx="0"/>
          <a:fontRef idx="minor"/>
        </p:style>
      </p:sp>
      <p:sp>
        <p:nvSpPr>
          <p:cNvPr id="92" name="CustomShape 3"/>
          <p:cNvSpPr/>
          <p:nvPr/>
        </p:nvSpPr>
        <p:spPr>
          <a:xfrm>
            <a:off x="155520" y="-144360"/>
            <a:ext cx="301680" cy="301680"/>
          </a:xfrm>
          <a:prstGeom prst="rect">
            <a:avLst/>
          </a:prstGeom>
          <a:noFill/>
          <a:ln>
            <a:noFill/>
          </a:ln>
        </p:spPr>
        <p:style>
          <a:lnRef idx="0"/>
          <a:fillRef idx="0"/>
          <a:effectRef idx="0"/>
          <a:fontRef idx="minor"/>
        </p:style>
      </p:sp>
      <p:pic>
        <p:nvPicPr>
          <p:cNvPr id="93" name="Picture 9" descr=""/>
          <p:cNvPicPr/>
          <p:nvPr/>
        </p:nvPicPr>
        <p:blipFill>
          <a:blip r:embed="rId2"/>
          <a:srcRect l="0" t="24356" r="0" b="14411"/>
          <a:stretch/>
        </p:blipFill>
        <p:spPr>
          <a:xfrm>
            <a:off x="0" y="2928960"/>
            <a:ext cx="1996920" cy="1211040"/>
          </a:xfrm>
          <a:prstGeom prst="rect">
            <a:avLst/>
          </a:prstGeom>
          <a:ln>
            <a:noFill/>
          </a:ln>
        </p:spPr>
      </p:pic>
      <p:pic>
        <p:nvPicPr>
          <p:cNvPr id="94" name="Picture 11" descr=""/>
          <p:cNvPicPr/>
          <p:nvPr/>
        </p:nvPicPr>
        <p:blipFill>
          <a:blip r:embed="rId3"/>
          <a:stretch/>
        </p:blipFill>
        <p:spPr>
          <a:xfrm>
            <a:off x="9360" y="1080000"/>
            <a:ext cx="1286280" cy="1139760"/>
          </a:xfrm>
          <a:prstGeom prst="rect">
            <a:avLst/>
          </a:prstGeom>
          <a:ln>
            <a:noFill/>
          </a:ln>
        </p:spPr>
      </p:pic>
      <p:pic>
        <p:nvPicPr>
          <p:cNvPr id="95" name="Picture 13" descr=""/>
          <p:cNvPicPr/>
          <p:nvPr/>
        </p:nvPicPr>
        <p:blipFill>
          <a:blip r:embed="rId4"/>
          <a:stretch/>
        </p:blipFill>
        <p:spPr>
          <a:xfrm>
            <a:off x="487800" y="157680"/>
            <a:ext cx="1527840" cy="1070640"/>
          </a:xfrm>
          <a:prstGeom prst="rect">
            <a:avLst/>
          </a:prstGeom>
          <a:ln>
            <a:noFill/>
          </a:ln>
        </p:spPr>
      </p:pic>
      <p:pic>
        <p:nvPicPr>
          <p:cNvPr id="96" name="Picture 2" descr=""/>
          <p:cNvPicPr/>
          <p:nvPr/>
        </p:nvPicPr>
        <p:blipFill>
          <a:blip r:embed="rId5"/>
          <a:stretch/>
        </p:blipFill>
        <p:spPr>
          <a:xfrm>
            <a:off x="625320" y="2232000"/>
            <a:ext cx="1517400" cy="1068480"/>
          </a:xfrm>
          <a:prstGeom prst="rect">
            <a:avLst/>
          </a:prstGeom>
          <a:ln>
            <a:noFill/>
          </a:ln>
        </p:spPr>
      </p:pic>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CustomShape 1"/>
          <p:cNvSpPr/>
          <p:nvPr/>
        </p:nvSpPr>
        <p:spPr>
          <a:xfrm>
            <a:off x="288000" y="191160"/>
            <a:ext cx="8500680" cy="1247400"/>
          </a:xfrm>
          <a:prstGeom prst="rect">
            <a:avLst/>
          </a:prstGeom>
          <a:noFill/>
          <a:ln w="9360">
            <a:noFill/>
          </a:ln>
        </p:spPr>
        <p:style>
          <a:lnRef idx="0"/>
          <a:fillRef idx="0"/>
          <a:effectRef idx="0"/>
          <a:fontRef idx="minor"/>
        </p:style>
        <p:txBody>
          <a:bodyPr lIns="90000" rIns="90000" tIns="45000" bIns="45000" anchor="ctr">
            <a:spAutoFit/>
          </a:bodyPr>
          <a:p>
            <a:pPr algn="just">
              <a:lnSpc>
                <a:spcPct val="100000"/>
              </a:lnSpc>
            </a:pPr>
            <a:r>
              <a:rPr b="1" lang="ru-RU" sz="1800" spc="-1" strike="noStrike">
                <a:solidFill>
                  <a:srgbClr val="000000"/>
                </a:solidFill>
                <a:latin typeface="Times New Roman"/>
                <a:ea typeface="TimesNewRoman"/>
              </a:rPr>
              <a:t>У </a:t>
            </a:r>
            <a:r>
              <a:rPr b="1" lang="ru-RU" sz="2200" spc="-1" strike="noStrike">
                <a:solidFill>
                  <a:srgbClr val="ff0000"/>
                </a:solidFill>
                <a:latin typeface="Times New Roman"/>
                <a:ea typeface="TimesNewRoman"/>
              </a:rPr>
              <a:t>сільському господарстві </a:t>
            </a:r>
            <a:r>
              <a:rPr b="1" lang="ru-RU" sz="1800" spc="-1" strike="noStrike">
                <a:solidFill>
                  <a:srgbClr val="000000"/>
                </a:solidFill>
                <a:latin typeface="Times New Roman"/>
                <a:ea typeface="TimesNewRoman"/>
              </a:rPr>
              <a:t>перспективними та необхідними напрямами є переробка низькоякісного вина наспирти, одержання паливного газу із гною, ветеринарних сироваток, вакцин, використання гормонів росту для збільшення виходу м’яса, одержання замінників добрив і пестицидів.</a:t>
            </a:r>
            <a:r>
              <a:rPr b="1" lang="ru-RU" sz="1050" spc="-1" strike="noStrike">
                <a:solidFill>
                  <a:srgbClr val="000000"/>
                </a:solidFill>
                <a:latin typeface="Arial"/>
                <a:ea typeface="DejaVu Sans"/>
              </a:rPr>
              <a:t> </a:t>
            </a:r>
            <a:endParaRPr b="0" lang="ru-RU" sz="1050" spc="-1" strike="noStrike">
              <a:latin typeface="Arial"/>
            </a:endParaRPr>
          </a:p>
        </p:txBody>
      </p:sp>
      <p:pic>
        <p:nvPicPr>
          <p:cNvPr id="260" name="Рисунок 251" descr=""/>
          <p:cNvPicPr/>
          <p:nvPr/>
        </p:nvPicPr>
        <p:blipFill>
          <a:blip r:embed="rId1"/>
          <a:srcRect l="53320" t="45717" r="3414" b="0"/>
          <a:stretch/>
        </p:blipFill>
        <p:spPr>
          <a:xfrm>
            <a:off x="72000" y="1512000"/>
            <a:ext cx="3957480" cy="2781360"/>
          </a:xfrm>
          <a:prstGeom prst="rect">
            <a:avLst/>
          </a:prstGeom>
          <a:ln>
            <a:noFill/>
          </a:ln>
        </p:spPr>
      </p:pic>
      <p:pic>
        <p:nvPicPr>
          <p:cNvPr id="261" name="Рисунок 252" descr=""/>
          <p:cNvPicPr/>
          <p:nvPr/>
        </p:nvPicPr>
        <p:blipFill>
          <a:blip r:embed="rId2"/>
          <a:srcRect l="21803" t="55548" r="4990" b="0"/>
          <a:stretch/>
        </p:blipFill>
        <p:spPr>
          <a:xfrm>
            <a:off x="-12240" y="4536000"/>
            <a:ext cx="6129720" cy="2085480"/>
          </a:xfrm>
          <a:prstGeom prst="rect">
            <a:avLst/>
          </a:prstGeom>
          <a:ln>
            <a:noFill/>
          </a:ln>
        </p:spPr>
      </p:pic>
      <p:pic>
        <p:nvPicPr>
          <p:cNvPr id="262" name="Рисунок 253" descr=""/>
          <p:cNvPicPr/>
          <p:nvPr/>
        </p:nvPicPr>
        <p:blipFill>
          <a:blip r:embed="rId3"/>
          <a:stretch/>
        </p:blipFill>
        <p:spPr>
          <a:xfrm>
            <a:off x="4193280" y="1508040"/>
            <a:ext cx="4804200" cy="2881440"/>
          </a:xfrm>
          <a:prstGeom prst="rect">
            <a:avLst/>
          </a:prstGeom>
          <a:ln>
            <a:noFill/>
          </a:ln>
        </p:spPr>
      </p:pic>
      <p:pic>
        <p:nvPicPr>
          <p:cNvPr id="263" name="Рисунок 254" descr=""/>
          <p:cNvPicPr/>
          <p:nvPr/>
        </p:nvPicPr>
        <p:blipFill>
          <a:blip r:embed="rId4"/>
          <a:stretch/>
        </p:blipFill>
        <p:spPr>
          <a:xfrm>
            <a:off x="6264000" y="4608000"/>
            <a:ext cx="2719080" cy="1941480"/>
          </a:xfrm>
          <a:prstGeom prst="rect">
            <a:avLst/>
          </a:prstGeom>
          <a:ln>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 name="CustomShape 1"/>
          <p:cNvSpPr/>
          <p:nvPr/>
        </p:nvSpPr>
        <p:spPr>
          <a:xfrm>
            <a:off x="288000" y="576000"/>
            <a:ext cx="8639640" cy="624888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2400" spc="-1" strike="noStrike">
                <a:solidFill>
                  <a:srgbClr val="ff0000"/>
                </a:solidFill>
                <a:latin typeface="Arial"/>
              </a:rPr>
              <a:t>Генна інженерія </a:t>
            </a:r>
            <a:r>
              <a:rPr b="1" lang="ru-RU" sz="2000" spc="-1" strike="noStrike">
                <a:latin typeface="Arial"/>
              </a:rPr>
              <a:t>є розділом молекулярної біології, що пов’язана з свідомим втручанням людини в закономірності функціонування генетичних структур клітини з метою зміни спрямованості їхнього функціонування в умовах, що визначені експериментатором.</a:t>
            </a:r>
            <a:endParaRPr b="0" lang="ru-RU" sz="2000" spc="-1" strike="noStrike">
              <a:latin typeface="Arial"/>
            </a:endParaRPr>
          </a:p>
          <a:p>
            <a:pPr algn="just">
              <a:lnSpc>
                <a:spcPct val="100000"/>
              </a:lnSpc>
            </a:pPr>
            <a:r>
              <a:rPr b="1" lang="ru-RU" sz="2000" spc="-1" strike="noStrike">
                <a:latin typeface="Arial"/>
              </a:rPr>
              <a:t>Із цього визначення випливає, що методи генної інженерії мають забезпечувати проведення зі спадковими структурами дослідних організмів логічно доцільні біологічно штучні маніпуляції. Такими маніпуляціями можуть бути:</a:t>
            </a:r>
            <a:endParaRPr b="0" lang="ru-RU" sz="2000" spc="-1" strike="noStrike">
              <a:latin typeface="Arial"/>
            </a:endParaRPr>
          </a:p>
          <a:p>
            <a:pPr marL="216000" indent="-215640" algn="just">
              <a:lnSpc>
                <a:spcPct val="100000"/>
              </a:lnSpc>
              <a:buClr>
                <a:srgbClr val="000000"/>
              </a:buClr>
              <a:buSzPct val="45000"/>
              <a:buFont typeface="Wingdings" charset="2"/>
              <a:buChar char=""/>
            </a:pPr>
            <a:r>
              <a:rPr b="1" lang="ru-RU" sz="2000" spc="-1" strike="noStrike">
                <a:latin typeface="Arial"/>
              </a:rPr>
              <a:t>- виділення гена або системи чи групи генів із геномів одних видів організмів і перенесення та включення їх у роботу в складі геномів інших видів організмів;</a:t>
            </a:r>
            <a:endParaRPr b="0" lang="ru-RU" sz="2000" spc="-1" strike="noStrike">
              <a:latin typeface="Arial"/>
            </a:endParaRPr>
          </a:p>
          <a:p>
            <a:pPr marL="216000" indent="-215640" algn="just">
              <a:lnSpc>
                <a:spcPct val="100000"/>
              </a:lnSpc>
              <a:buClr>
                <a:srgbClr val="000000"/>
              </a:buClr>
              <a:buSzPct val="45000"/>
              <a:buFont typeface="Wingdings" charset="2"/>
              <a:buChar char=""/>
            </a:pPr>
            <a:r>
              <a:rPr b="1" lang="ru-RU" sz="2000" spc="-1" strike="noStrike">
                <a:latin typeface="Arial"/>
              </a:rPr>
              <a:t>- штучний синтез генів in vitro;</a:t>
            </a:r>
            <a:endParaRPr b="0" lang="ru-RU" sz="2000" spc="-1" strike="noStrike">
              <a:latin typeface="Arial"/>
            </a:endParaRPr>
          </a:p>
          <a:p>
            <a:pPr marL="216000" indent="-215640" algn="just">
              <a:lnSpc>
                <a:spcPct val="100000"/>
              </a:lnSpc>
              <a:buClr>
                <a:srgbClr val="000000"/>
              </a:buClr>
              <a:buSzPct val="45000"/>
              <a:buFont typeface="Wingdings" charset="2"/>
              <a:buChar char=""/>
            </a:pPr>
            <a:r>
              <a:rPr b="1" lang="ru-RU" sz="2000" spc="-1" strike="noStrike">
                <a:latin typeface="Arial"/>
              </a:rPr>
              <a:t>- активне розмноження виділеного або синтезованого гена чи генетичних структур;</a:t>
            </a:r>
            <a:endParaRPr b="0" lang="ru-RU" sz="2000" spc="-1" strike="noStrike">
              <a:latin typeface="Arial"/>
            </a:endParaRPr>
          </a:p>
          <a:p>
            <a:pPr marL="216000" indent="-215640" algn="just">
              <a:lnSpc>
                <a:spcPct val="100000"/>
              </a:lnSpc>
              <a:buClr>
                <a:srgbClr val="000000"/>
              </a:buClr>
              <a:buSzPct val="45000"/>
              <a:buFont typeface="Wingdings" charset="2"/>
              <a:buChar char=""/>
            </a:pPr>
            <a:r>
              <a:rPr b="1" lang="ru-RU" sz="2000" spc="-1" strike="noStrike">
                <a:latin typeface="Arial"/>
              </a:rPr>
              <a:t>- виділення автономних від хромосом клітин-господарів таких генетичних елементів, як плазміди, епісоми й переорієнтація напрямків їхньої функції; </a:t>
            </a:r>
            <a:endParaRPr b="0" lang="ru-RU" sz="2000" spc="-1" strike="noStrike">
              <a:latin typeface="Arial"/>
            </a:endParaRPr>
          </a:p>
          <a:p>
            <a:pPr marL="216000" indent="-215640" algn="just">
              <a:lnSpc>
                <a:spcPct val="100000"/>
              </a:lnSpc>
              <a:buClr>
                <a:srgbClr val="000000"/>
              </a:buClr>
              <a:buSzPct val="45000"/>
              <a:buFont typeface="Wingdings" charset="2"/>
              <a:buChar char=""/>
            </a:pPr>
            <a:r>
              <a:rPr b="1" lang="ru-RU" sz="2000" spc="-1" strike="noStrike">
                <a:latin typeface="Arial"/>
              </a:rPr>
              <a:t>- сполучення і створення нових функціональних систем шляхом поєднання геномів від різних таксономічних видів організмів.</a:t>
            </a:r>
            <a:r>
              <a:rPr b="1" lang="ru-RU" sz="2000" spc="-1" strike="noStrike">
                <a:solidFill>
                  <a:srgbClr val="ff0000"/>
                </a:solidFill>
                <a:latin typeface="Arial"/>
              </a:rPr>
              <a:t> </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 name="CustomShape 1"/>
          <p:cNvSpPr/>
          <p:nvPr/>
        </p:nvSpPr>
        <p:spPr>
          <a:xfrm>
            <a:off x="288000" y="486360"/>
            <a:ext cx="8711640" cy="639972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ru-RU" sz="1800" spc="-1" strike="noStrike">
                <a:solidFill>
                  <a:srgbClr val="800080"/>
                </a:solidFill>
                <a:latin typeface="Arial"/>
              </a:rPr>
              <a:t>Завдання генної інженерії:</a:t>
            </a:r>
            <a:endParaRPr b="0" lang="ru-RU" sz="1800" spc="-1" strike="noStrike">
              <a:latin typeface="Arial"/>
            </a:endParaRPr>
          </a:p>
          <a:p>
            <a:pPr marL="216000" indent="-215640" algn="just">
              <a:lnSpc>
                <a:spcPct val="100000"/>
              </a:lnSpc>
              <a:buClr>
                <a:srgbClr val="000000"/>
              </a:buClr>
              <a:buSzPct val="45000"/>
              <a:buFont typeface="Wingdings" charset="2"/>
              <a:buChar char=""/>
            </a:pPr>
            <a:r>
              <a:rPr b="1" lang="ru-RU" sz="1800" spc="-1" strike="noStrike">
                <a:latin typeface="Arial"/>
              </a:rPr>
              <a:t>1) отримання генів шляхом їх синтезу або виділення із клітин;</a:t>
            </a:r>
            <a:endParaRPr b="0" lang="ru-RU" sz="1800" spc="-1" strike="noStrike">
              <a:latin typeface="Arial"/>
            </a:endParaRPr>
          </a:p>
          <a:p>
            <a:pPr marL="216000" indent="-215640" algn="just">
              <a:lnSpc>
                <a:spcPct val="100000"/>
              </a:lnSpc>
              <a:buClr>
                <a:srgbClr val="000000"/>
              </a:buClr>
              <a:buSzPct val="45000"/>
              <a:buFont typeface="Wingdings" charset="2"/>
              <a:buChar char=""/>
            </a:pPr>
            <a:r>
              <a:rPr b="1" lang="ru-RU" sz="1800" spc="-1" strike="noStrike">
                <a:latin typeface="Arial"/>
              </a:rPr>
              <a:t>отримання рекомбінантних молекул ДНК;</a:t>
            </a:r>
            <a:endParaRPr b="0" lang="ru-RU" sz="1800" spc="-1" strike="noStrike">
              <a:latin typeface="Arial"/>
            </a:endParaRPr>
          </a:p>
          <a:p>
            <a:pPr marL="216000" indent="-215640" algn="just">
              <a:lnSpc>
                <a:spcPct val="100000"/>
              </a:lnSpc>
              <a:buClr>
                <a:srgbClr val="000000"/>
              </a:buClr>
              <a:buSzPct val="45000"/>
              <a:buFont typeface="Wingdings" charset="2"/>
              <a:buChar char=""/>
            </a:pPr>
            <a:r>
              <a:rPr b="1" lang="ru-RU" sz="1800" spc="-1" strike="noStrike">
                <a:latin typeface="Arial"/>
              </a:rPr>
              <a:t>2) клонування генів або генетичних структур;</a:t>
            </a:r>
            <a:endParaRPr b="0" lang="ru-RU" sz="1800" spc="-1" strike="noStrike">
              <a:latin typeface="Arial"/>
            </a:endParaRPr>
          </a:p>
          <a:p>
            <a:pPr marL="216000" indent="-215640" algn="just">
              <a:lnSpc>
                <a:spcPct val="100000"/>
              </a:lnSpc>
              <a:buClr>
                <a:srgbClr val="000000"/>
              </a:buClr>
              <a:buSzPct val="45000"/>
              <a:buFont typeface="Wingdings" charset="2"/>
              <a:buChar char=""/>
            </a:pPr>
            <a:r>
              <a:rPr b="1" lang="ru-RU" sz="1800" spc="-1" strike="noStrike">
                <a:latin typeface="Arial"/>
              </a:rPr>
              <a:t>3) уведення у клітину генів або генетичних структур і</a:t>
            </a:r>
            <a:endParaRPr b="0" lang="ru-RU" sz="1800" spc="-1" strike="noStrike">
              <a:latin typeface="Arial"/>
            </a:endParaRPr>
          </a:p>
          <a:p>
            <a:pPr marL="216000" indent="-215640" algn="just">
              <a:lnSpc>
                <a:spcPct val="100000"/>
              </a:lnSpc>
              <a:buClr>
                <a:srgbClr val="000000"/>
              </a:buClr>
              <a:buSzPct val="45000"/>
              <a:buFont typeface="Wingdings" charset="2"/>
              <a:buChar char=""/>
            </a:pPr>
            <a:r>
              <a:rPr b="1" lang="ru-RU" sz="1800" spc="-1" strike="noStrike">
                <a:latin typeface="Arial"/>
              </a:rPr>
              <a:t>4) синтез чужого білка.</a:t>
            </a:r>
            <a:endParaRPr b="0" lang="ru-RU" sz="1800" spc="-1" strike="noStrike">
              <a:latin typeface="Arial"/>
            </a:endParaRPr>
          </a:p>
          <a:p>
            <a:pPr algn="just">
              <a:lnSpc>
                <a:spcPct val="100000"/>
              </a:lnSpc>
            </a:pPr>
            <a:r>
              <a:rPr b="1" lang="ru-RU" sz="1800" spc="-1" strike="noStrike">
                <a:latin typeface="Arial"/>
              </a:rPr>
              <a:t>Звичайно, можливості генної інженерії досить широкі. Теоретично можна очікувати, що в майбутньому люди будуть спроможні за допомогою методів генної інженерії лікувати спадкові хвороби, оздоровлювати генотипи окремих особин шляхом заміни мутантних генів, які входять до складу генетичного тягаря відповідного генотипу, здоровими (немутантними) алельними генами людини тощо. А нині в</a:t>
            </a:r>
            <a:endParaRPr b="0" lang="ru-RU" sz="1800" spc="-1" strike="noStrike">
              <a:latin typeface="Arial"/>
            </a:endParaRPr>
          </a:p>
          <a:p>
            <a:pPr algn="just">
              <a:lnSpc>
                <a:spcPct val="100000"/>
              </a:lnSpc>
            </a:pPr>
            <a:r>
              <a:rPr b="1" lang="ru-RU" sz="1800" spc="-1" strike="noStrike">
                <a:latin typeface="Arial"/>
              </a:rPr>
              <a:t>лабораторіях уже реалізовуються інженерно-генетичні розробки щодо суттєвого збільшення ефективності мікробного синтезу кормових білків, ферментів, антибіотиків та інших речовин. Науковці вважають, після того, як будуть опрацьовані методи виділення із геномів азотфіксуючих мікроорганізмів генів, що здатні фіксувати атмосферний азот, і введення їх у культуру, відпаде потреба у внесенні на поля азотних добрив.</a:t>
            </a:r>
            <a:endParaRPr b="0" lang="ru-RU" sz="1800" spc="-1" strike="noStrike">
              <a:latin typeface="Arial"/>
            </a:endParaRPr>
          </a:p>
          <a:p>
            <a:pPr algn="just">
              <a:lnSpc>
                <a:spcPct val="100000"/>
              </a:lnSpc>
            </a:pPr>
            <a:r>
              <a:rPr b="1" lang="ru-RU" sz="1800" spc="-1" strike="noStrike">
                <a:latin typeface="Arial"/>
              </a:rPr>
              <a:t>Окрім генної, говорять ще про генетичну інженерію. Вона відрізняється від генної тим, що в процесі конструювання нових генотипів від одних клітин до інших переносять сукупності неконтрольованих генів. Тому поняття «генетична інженерія» дещо ширше від поняття «генна інженерія» і вбирає його в себе.</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 name="CustomShape 1"/>
          <p:cNvSpPr/>
          <p:nvPr/>
        </p:nvSpPr>
        <p:spPr>
          <a:xfrm>
            <a:off x="142200" y="815400"/>
            <a:ext cx="8569440" cy="91260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i="1" lang="ru-RU" sz="1800" spc="-1" strike="noStrike">
                <a:solidFill>
                  <a:srgbClr val="7030a0"/>
                </a:solidFill>
                <a:latin typeface="Arial"/>
                <a:ea typeface="DejaVu Sans"/>
              </a:rPr>
              <a:t>Об’єктами біотехнології </a:t>
            </a:r>
            <a:r>
              <a:rPr b="1" lang="ru-RU" sz="1800" spc="-1" strike="noStrike">
                <a:solidFill>
                  <a:srgbClr val="000000"/>
                </a:solidFill>
                <a:latin typeface="Arial"/>
                <a:ea typeface="DejaVu Sans"/>
              </a:rPr>
              <a:t>є живі організми, а також їх клітинні компоненти. Біосфера Землі надзвичайно різноманітна. На сьогодні відомо близько 300 000 різних видів рослин, понад 1 млн тварин.</a:t>
            </a:r>
            <a:endParaRPr b="0" lang="ru-RU" sz="1800" spc="-1" strike="noStrike">
              <a:latin typeface="Arial"/>
            </a:endParaRPr>
          </a:p>
        </p:txBody>
      </p:sp>
      <p:pic>
        <p:nvPicPr>
          <p:cNvPr id="100" name="Picture 2" descr=""/>
          <p:cNvPicPr/>
          <p:nvPr/>
        </p:nvPicPr>
        <p:blipFill>
          <a:blip r:embed="rId1"/>
          <a:srcRect l="15940" t="23469" r="15464" b="24838"/>
          <a:stretch/>
        </p:blipFill>
        <p:spPr>
          <a:xfrm>
            <a:off x="432000" y="1632600"/>
            <a:ext cx="7993440" cy="3470760"/>
          </a:xfrm>
          <a:prstGeom prst="rect">
            <a:avLst/>
          </a:prstGeom>
          <a:ln w="9360">
            <a:noFill/>
          </a:ln>
        </p:spPr>
      </p:pic>
      <p:sp>
        <p:nvSpPr>
          <p:cNvPr id="101" name="CustomShape 2"/>
          <p:cNvSpPr/>
          <p:nvPr/>
        </p:nvSpPr>
        <p:spPr>
          <a:xfrm>
            <a:off x="214200" y="5103720"/>
            <a:ext cx="8640720" cy="118692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i="1" lang="ru-RU" sz="1800" spc="-1" strike="noStrike">
                <a:solidFill>
                  <a:srgbClr val="7030a0"/>
                </a:solidFill>
                <a:latin typeface="Arial"/>
                <a:ea typeface="DejaVu Sans"/>
              </a:rPr>
              <a:t>Основними об’єктами біотехнології є: </a:t>
            </a:r>
            <a:r>
              <a:rPr b="1" lang="ru-RU" sz="1800" spc="-1" strike="noStrike">
                <a:solidFill>
                  <a:srgbClr val="000000"/>
                </a:solidFill>
                <a:latin typeface="Arial"/>
                <a:ea typeface="DejaVu Sans"/>
              </a:rPr>
              <a:t>субклітинні структури (віруси, плазміди, ДНК мітохондрій і хлоропластів, ядерна ДНК), мікроорганізми (бактерії і ціанобактерії, гриби, водорості, найпростіші), клітинні лінії комах, рослин і тварин, багатоклітинні організми (рослини, тварини). </a:t>
            </a:r>
            <a:endParaRPr b="0" lang="ru-RU" sz="1800" spc="-1" strike="noStrike">
              <a:latin typeface="Arial"/>
            </a:endParaRPr>
          </a:p>
        </p:txBody>
      </p:sp>
      <p:sp>
        <p:nvSpPr>
          <p:cNvPr id="102" name="CustomShape 3"/>
          <p:cNvSpPr/>
          <p:nvPr/>
        </p:nvSpPr>
        <p:spPr>
          <a:xfrm>
            <a:off x="288000" y="360000"/>
            <a:ext cx="8711640" cy="395280"/>
          </a:xfrm>
          <a:prstGeom prst="rect">
            <a:avLst/>
          </a:prstGeom>
          <a:noFill/>
          <a:ln>
            <a:noFill/>
          </a:ln>
        </p:spPr>
        <p:style>
          <a:lnRef idx="0"/>
          <a:fillRef idx="0"/>
          <a:effectRef idx="0"/>
          <a:fontRef idx="minor"/>
        </p:style>
        <p:txBody>
          <a:bodyPr lIns="90000" rIns="90000" tIns="45000" bIns="45000">
            <a:spAutoFit/>
          </a:bodyPr>
          <a:p>
            <a:pPr marL="216000" indent="-215640">
              <a:lnSpc>
                <a:spcPct val="100000"/>
              </a:lnSpc>
              <a:buClr>
                <a:srgbClr val="000000"/>
              </a:buClr>
              <a:buSzPct val="45000"/>
              <a:buFont typeface="Wingdings" charset="2"/>
              <a:buChar char=""/>
            </a:pPr>
            <a:r>
              <a:rPr b="1" lang="ru-RU" sz="2000" spc="-1" strike="noStrike">
                <a:solidFill>
                  <a:srgbClr val="ff0000"/>
                </a:solidFill>
                <a:latin typeface="Arial"/>
                <a:ea typeface="DejaVu Sans"/>
              </a:rPr>
              <a:t>Об’єкти біотехнології, основні вимоги щодо їх використання </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3" name="Рисунок 100" descr=""/>
          <p:cNvPicPr/>
          <p:nvPr/>
        </p:nvPicPr>
        <p:blipFill>
          <a:blip r:embed="rId1"/>
          <a:srcRect l="43858" t="21845" r="20754" b="19281"/>
          <a:stretch/>
        </p:blipFill>
        <p:spPr>
          <a:xfrm>
            <a:off x="1152000" y="504000"/>
            <a:ext cx="6676920" cy="6137280"/>
          </a:xfrm>
          <a:prstGeom prst="rect">
            <a:avLst/>
          </a:prstGeom>
          <a:ln>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2083</TotalTime>
  <Application>LibreOffice/6.2.2.2$Windows_X86_64 LibreOffice_project/2b840030fec2aae0fd2658d8d4f9548af4e3518d</Application>
  <Words>3975</Words>
  <Paragraphs>236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2020-10-25T20:49:32Z</dcterms:created>
  <dc:creator>hp</dc:creator>
  <dc:description/>
  <dc:language>ru-RU</dc:language>
  <cp:lastModifiedBy/>
  <dcterms:modified xsi:type="dcterms:W3CDTF">2023-03-16T11:03:49Z</dcterms:modified>
  <cp:revision>319</cp:revision>
  <dc:subject/>
  <dc:title>Великий практикум з імунології</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Экран (4:3)</vt:lpwstr>
  </property>
  <property fmtid="{D5CDD505-2E9C-101B-9397-08002B2CF9AE}" pid="9" name="ScaleCrop">
    <vt:bool>0</vt:bool>
  </property>
  <property fmtid="{D5CDD505-2E9C-101B-9397-08002B2CF9AE}" pid="10" name="ShareDoc">
    <vt:bool>0</vt:bool>
  </property>
  <property fmtid="{D5CDD505-2E9C-101B-9397-08002B2CF9AE}" pid="11" name="Slides">
    <vt:i4>45</vt:i4>
  </property>
</Properties>
</file>