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7035-98BF-452F-9339-A88B49CD50B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2D81D68-6663-4094-B02A-F2A5E5D26F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7035-98BF-452F-9339-A88B49CD50B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1D68-6663-4094-B02A-F2A5E5D26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7035-98BF-452F-9339-A88B49CD50B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1D68-6663-4094-B02A-F2A5E5D26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7035-98BF-452F-9339-A88B49CD50B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1D68-6663-4094-B02A-F2A5E5D26F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7035-98BF-452F-9339-A88B49CD50B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D81D68-6663-4094-B02A-F2A5E5D26F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7035-98BF-452F-9339-A88B49CD50B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1D68-6663-4094-B02A-F2A5E5D26F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7035-98BF-452F-9339-A88B49CD50B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1D68-6663-4094-B02A-F2A5E5D26F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7035-98BF-452F-9339-A88B49CD50B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1D68-6663-4094-B02A-F2A5E5D26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7035-98BF-452F-9339-A88B49CD50B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1D68-6663-4094-B02A-F2A5E5D26F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7035-98BF-452F-9339-A88B49CD50B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81D68-6663-4094-B02A-F2A5E5D26F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7035-98BF-452F-9339-A88B49CD50B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2D81D68-6663-4094-B02A-F2A5E5D26F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B07035-98BF-452F-9339-A88B49CD50BF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2D81D68-6663-4094-B02A-F2A5E5D26F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PR-</a:t>
            </a:r>
            <a:r>
              <a:rPr lang="ru-RU" dirty="0" err="1"/>
              <a:t>кампанія</a:t>
            </a:r>
            <a:r>
              <a:rPr lang="ru-RU" dirty="0"/>
              <a:t> як основа </a:t>
            </a:r>
            <a:r>
              <a:rPr lang="ru-RU" dirty="0" err="1"/>
              <a:t>зв’язків</a:t>
            </a:r>
            <a:r>
              <a:rPr lang="ru-RU" dirty="0"/>
              <a:t> з </a:t>
            </a:r>
            <a:r>
              <a:rPr lang="ru-RU" dirty="0" err="1"/>
              <a:t>громадськістю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52401"/>
            <a:ext cx="6139714" cy="343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9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Класифікація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PR-</a:t>
            </a:r>
            <a:r>
              <a:rPr lang="ru-RU" b="1" dirty="0" err="1">
                <a:solidFill>
                  <a:srgbClr val="002060"/>
                </a:solidFill>
              </a:rPr>
              <a:t>кампаній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масштабу </a:t>
            </a:r>
            <a:r>
              <a:rPr lang="en-US" dirty="0"/>
              <a:t>PR-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endParaRPr lang="ru-RU" dirty="0" smtClean="0"/>
          </a:p>
          <a:p>
            <a:r>
              <a:rPr lang="uk-UA" dirty="0"/>
              <a:t>За критерієм </a:t>
            </a:r>
            <a:r>
              <a:rPr lang="uk-UA" b="1" dirty="0"/>
              <a:t>тривалості </a:t>
            </a:r>
            <a:r>
              <a:rPr lang="uk-UA" dirty="0" smtClean="0"/>
              <a:t>PR-кампанії</a:t>
            </a:r>
          </a:p>
          <a:p>
            <a:r>
              <a:rPr lang="uk-UA" dirty="0"/>
              <a:t>За критерієм </a:t>
            </a:r>
            <a:r>
              <a:rPr lang="uk-UA" b="1" dirty="0"/>
              <a:t>типу базисного суб'єкта PR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/>
              <a:t>За критерієм </a:t>
            </a:r>
            <a:r>
              <a:rPr lang="uk-UA" b="1" dirty="0"/>
              <a:t>типу технологічного суб'єкта PR кампанії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/>
              <a:t>К</a:t>
            </a:r>
            <a:r>
              <a:rPr lang="uk-UA" dirty="0" smtClean="0"/>
              <a:t>ритерій </a:t>
            </a:r>
            <a:r>
              <a:rPr lang="uk-UA" b="1" dirty="0"/>
              <a:t>характеру цільової </a:t>
            </a:r>
            <a:r>
              <a:rPr lang="uk-UA" b="1" dirty="0" smtClean="0"/>
              <a:t>громадськості</a:t>
            </a:r>
          </a:p>
          <a:p>
            <a:r>
              <a:rPr lang="uk-UA" dirty="0"/>
              <a:t>За критерієм </a:t>
            </a:r>
            <a:r>
              <a:rPr lang="uk-UA" b="1" dirty="0"/>
              <a:t>обраної стратегії</a:t>
            </a:r>
            <a:r>
              <a:rPr lang="uk-UA" dirty="0"/>
              <a:t> і характеру реалізованих PR-операцій </a:t>
            </a:r>
            <a:endParaRPr lang="uk-UA" dirty="0" smtClean="0"/>
          </a:p>
          <a:p>
            <a:r>
              <a:rPr lang="uk-UA" dirty="0"/>
              <a:t>За критерієм типу використовуваної базової моделі PR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1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Комунікаційна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кампанія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система </a:t>
            </a:r>
            <a:r>
              <a:rPr lang="ru-RU" sz="2400" dirty="0" err="1"/>
              <a:t>заходів</a:t>
            </a:r>
            <a:r>
              <a:rPr lang="ru-RU" sz="2400" dirty="0"/>
              <a:t>, </a:t>
            </a:r>
            <a:r>
              <a:rPr lang="ru-RU" sz="2400" dirty="0" err="1"/>
              <a:t>об’єднаних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спільною</a:t>
            </a:r>
            <a:r>
              <a:rPr lang="ru-RU" sz="2400" dirty="0"/>
              <a:t> </a:t>
            </a:r>
            <a:r>
              <a:rPr lang="ru-RU" sz="2400" dirty="0" err="1"/>
              <a:t>стратегічною</a:t>
            </a:r>
            <a:r>
              <a:rPr lang="ru-RU" sz="2400" dirty="0"/>
              <a:t> метою та </a:t>
            </a:r>
            <a:r>
              <a:rPr lang="ru-RU" sz="2400" dirty="0" err="1"/>
              <a:t>впроваджуваних</a:t>
            </a:r>
            <a:r>
              <a:rPr lang="ru-RU" sz="2400" dirty="0"/>
              <a:t> у </a:t>
            </a:r>
            <a:r>
              <a:rPr lang="ru-RU" sz="2400" dirty="0" err="1"/>
              <a:t>певний</a:t>
            </a:r>
            <a:r>
              <a:rPr lang="ru-RU" sz="2400" dirty="0"/>
              <a:t>, </a:t>
            </a:r>
            <a:r>
              <a:rPr lang="ru-RU" sz="2400" dirty="0" err="1"/>
              <a:t>означений</a:t>
            </a:r>
            <a:r>
              <a:rPr lang="ru-RU" sz="2400" dirty="0"/>
              <a:t> час.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23843" r="18717" b="12430"/>
          <a:stretch/>
        </p:blipFill>
        <p:spPr bwMode="auto">
          <a:xfrm>
            <a:off x="202641" y="1268760"/>
            <a:ext cx="8924769" cy="505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Визначення</a:t>
            </a:r>
            <a:r>
              <a:rPr lang="ru-RU" b="1" dirty="0" smtClean="0"/>
              <a:t> </a:t>
            </a:r>
            <a:r>
              <a:rPr lang="en-US" b="1" dirty="0"/>
              <a:t>PR-</a:t>
            </a:r>
            <a:r>
              <a:rPr lang="ru-RU" b="1" dirty="0" err="1"/>
              <a:t>кампанії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PR-</a:t>
            </a:r>
            <a:r>
              <a:rPr lang="ru-RU" dirty="0" err="1"/>
              <a:t>кампанія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цілеспрямована</a:t>
            </a:r>
            <a:r>
              <a:rPr lang="ru-RU" dirty="0"/>
              <a:t>, системно </a:t>
            </a:r>
            <a:r>
              <a:rPr lang="ru-RU" dirty="0" err="1"/>
              <a:t>організована</a:t>
            </a:r>
            <a:r>
              <a:rPr lang="ru-RU" dirty="0"/>
              <a:t> і завершена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операцій</a:t>
            </a:r>
            <a:r>
              <a:rPr lang="ru-RU" dirty="0"/>
              <a:t> і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загальним</a:t>
            </a:r>
            <a:r>
              <a:rPr lang="ru-RU" dirty="0"/>
              <a:t> </a:t>
            </a:r>
            <a:r>
              <a:rPr lang="ru-RU" dirty="0" err="1"/>
              <a:t>стратегічним</a:t>
            </a:r>
            <a:r>
              <a:rPr lang="ru-RU" dirty="0"/>
              <a:t> </a:t>
            </a:r>
            <a:r>
              <a:rPr lang="ru-RU" dirty="0" err="1"/>
              <a:t>задумом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(базисного </a:t>
            </a:r>
            <a:r>
              <a:rPr lang="ru-RU" dirty="0" err="1"/>
              <a:t>суб'єкта</a:t>
            </a:r>
            <a:r>
              <a:rPr lang="ru-RU" dirty="0"/>
              <a:t> </a:t>
            </a:r>
            <a:r>
              <a:rPr lang="en-US" dirty="0"/>
              <a:t>PR) </a:t>
            </a:r>
            <a:r>
              <a:rPr lang="ru-RU" dirty="0"/>
              <a:t>і </a:t>
            </a:r>
            <a:r>
              <a:rPr lang="ru-RU" dirty="0" err="1"/>
              <a:t>здійснювана</a:t>
            </a:r>
            <a:r>
              <a:rPr lang="ru-RU" dirty="0"/>
              <a:t> </a:t>
            </a:r>
            <a:r>
              <a:rPr lang="ru-RU" dirty="0" err="1"/>
              <a:t>технологічним</a:t>
            </a:r>
            <a:r>
              <a:rPr lang="ru-RU" dirty="0"/>
              <a:t> </a:t>
            </a:r>
            <a:r>
              <a:rPr lang="ru-RU" dirty="0" err="1"/>
              <a:t>суб'єктом</a:t>
            </a:r>
            <a:r>
              <a:rPr lang="ru-RU" dirty="0"/>
              <a:t> (</a:t>
            </a:r>
            <a:r>
              <a:rPr lang="ru-RU" dirty="0" err="1"/>
              <a:t>суб'єктами</a:t>
            </a:r>
            <a:r>
              <a:rPr lang="ru-RU" dirty="0"/>
              <a:t>) </a:t>
            </a:r>
            <a:r>
              <a:rPr lang="en-US" dirty="0"/>
              <a:t>PR </a:t>
            </a:r>
            <a:r>
              <a:rPr lang="ru-RU" dirty="0"/>
              <a:t>на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Комунікаційна схема </a:t>
            </a:r>
            <a:r>
              <a:rPr lang="en-US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PR</a:t>
            </a:r>
            <a:r>
              <a:rPr lang="uk-UA" b="1" dirty="0" smtClean="0">
                <a:solidFill>
                  <a:srgbClr val="002060"/>
                </a:solidFill>
              </a:rPr>
              <a:t>-кампанії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21625" r="19252" b="8308"/>
          <a:stretch/>
        </p:blipFill>
        <p:spPr bwMode="auto">
          <a:xfrm>
            <a:off x="251520" y="1412776"/>
            <a:ext cx="7986367" cy="508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4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Типова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комунікаційна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Arial Black" panose="020B0A04020102020204" pitchFamily="34" charset="0"/>
              </a:rPr>
              <a:t>кампанія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t="22575" r="20856" b="7674"/>
          <a:stretch/>
        </p:blipFill>
        <p:spPr bwMode="auto">
          <a:xfrm>
            <a:off x="539552" y="1431951"/>
            <a:ext cx="7894418" cy="537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1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             Стадії сприйняття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6" t="21941" r="23529" b="7991"/>
          <a:stretch/>
        </p:blipFill>
        <p:spPr bwMode="auto">
          <a:xfrm>
            <a:off x="1403648" y="1628800"/>
            <a:ext cx="6102424" cy="49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6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Приклад комунікаційної технології</a:t>
            </a:r>
            <a:br>
              <a:rPr lang="uk-UA" dirty="0" smtClean="0"/>
            </a:br>
            <a:r>
              <a:rPr lang="en-US" sz="2200" dirty="0"/>
              <a:t>https://www.youtube.com/watch?v=KHo0o-KqlsY</a:t>
            </a:r>
            <a:endParaRPr lang="ru-RU" sz="2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19300"/>
            <a:ext cx="6858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1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Основні</a:t>
            </a:r>
            <a:r>
              <a:rPr lang="ru-RU" b="1" dirty="0">
                <a:solidFill>
                  <a:srgbClr val="002060"/>
                </a:solidFill>
              </a:rPr>
              <a:t> характеристики </a:t>
            </a:r>
            <a:r>
              <a:rPr lang="en-US" b="1" dirty="0">
                <a:solidFill>
                  <a:srgbClr val="002060"/>
                </a:solidFill>
              </a:rPr>
              <a:t>PR-</a:t>
            </a:r>
            <a:r>
              <a:rPr lang="ru-RU" b="1" dirty="0" err="1">
                <a:solidFill>
                  <a:srgbClr val="002060"/>
                </a:solidFill>
              </a:rPr>
              <a:t>кампаній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1. </a:t>
            </a:r>
            <a:r>
              <a:rPr lang="uk-UA" b="1" dirty="0"/>
              <a:t>Проблемна </a:t>
            </a:r>
            <a:r>
              <a:rPr lang="uk-UA" b="1" dirty="0" smtClean="0"/>
              <a:t>орієнтованість.</a:t>
            </a:r>
          </a:p>
          <a:p>
            <a:r>
              <a:rPr lang="uk-UA" dirty="0" smtClean="0"/>
              <a:t>2. </a:t>
            </a:r>
            <a:r>
              <a:rPr lang="uk-UA" b="1" dirty="0" smtClean="0"/>
              <a:t>Цілеспрямованість.</a:t>
            </a:r>
          </a:p>
          <a:p>
            <a:r>
              <a:rPr lang="uk-UA" b="1" dirty="0" smtClean="0"/>
              <a:t>3. Системність.</a:t>
            </a:r>
          </a:p>
          <a:p>
            <a:r>
              <a:rPr lang="uk-UA" b="1" dirty="0" smtClean="0"/>
              <a:t>4. Планомірність.</a:t>
            </a:r>
          </a:p>
          <a:p>
            <a:r>
              <a:rPr lang="uk-UA" b="1" dirty="0" smtClean="0"/>
              <a:t>5. Дискретність. </a:t>
            </a:r>
          </a:p>
          <a:p>
            <a:r>
              <a:rPr lang="uk-UA" b="1" dirty="0" smtClean="0"/>
              <a:t>6. Технологічність.</a:t>
            </a:r>
          </a:p>
          <a:p>
            <a:r>
              <a:rPr lang="uk-UA" b="1" dirty="0" smtClean="0"/>
              <a:t>7. </a:t>
            </a:r>
            <a:r>
              <a:rPr lang="uk-UA" b="1" dirty="0"/>
              <a:t>Оптимізація і зворотний </a:t>
            </a:r>
            <a:r>
              <a:rPr lang="uk-UA" b="1" dirty="0" smtClean="0"/>
              <a:t>зв'язок.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err="1"/>
              <a:t>Типологія</a:t>
            </a:r>
            <a:r>
              <a:rPr lang="ru-RU" sz="4400" dirty="0"/>
              <a:t> </a:t>
            </a:r>
            <a:r>
              <a:rPr lang="en-US" sz="4400" dirty="0"/>
              <a:t>PR-</a:t>
            </a:r>
            <a:r>
              <a:rPr lang="ru-RU" sz="4400" dirty="0" err="1"/>
              <a:t>кампаній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Політичні</a:t>
            </a:r>
          </a:p>
          <a:p>
            <a:r>
              <a:rPr lang="uk-UA" sz="3600" dirty="0" smtClean="0"/>
              <a:t>Економічні</a:t>
            </a:r>
          </a:p>
          <a:p>
            <a:r>
              <a:rPr lang="uk-UA" sz="3600" dirty="0" smtClean="0"/>
              <a:t>Соціальні</a:t>
            </a:r>
          </a:p>
          <a:p>
            <a:r>
              <a:rPr lang="uk-UA" sz="3600" dirty="0" smtClean="0"/>
              <a:t>Культурні та рекреаційні</a:t>
            </a:r>
          </a:p>
        </p:txBody>
      </p:sp>
    </p:spTree>
    <p:extLst>
      <p:ext uri="{BB962C8B-B14F-4D97-AF65-F5344CB8AC3E}">
        <p14:creationId xmlns:p14="http://schemas.microsoft.com/office/powerpoint/2010/main" val="2793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</TotalTime>
  <Words>164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PR-кампанія як основа зв’язків з громадськістю</vt:lpstr>
      <vt:lpstr>Комунікаційна кампанія - це система заходів, об’єднаних спільною стратегічною метою та впроваджуваних у певний, означений час. </vt:lpstr>
      <vt:lpstr>Визначення PR-кампанії</vt:lpstr>
      <vt:lpstr>Комунікаційна схема PR-кампанії</vt:lpstr>
      <vt:lpstr>Типова комунікаційна кампанія</vt:lpstr>
      <vt:lpstr>             Стадії сприйняття</vt:lpstr>
      <vt:lpstr>Приклад комунікаційної технології https://www.youtube.com/watch?v=KHo0o-KqlsY</vt:lpstr>
      <vt:lpstr>Основні характеристики PR-кампаній</vt:lpstr>
      <vt:lpstr>Типологія PR-кампаній</vt:lpstr>
      <vt:lpstr>Класифікація PR-кампаній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PR-кампанія як основа зв’язків з громадськістю</dc:title>
  <dc:creator>Людмила</dc:creator>
  <cp:lastModifiedBy>Людмила</cp:lastModifiedBy>
  <cp:revision>6</cp:revision>
  <dcterms:created xsi:type="dcterms:W3CDTF">2020-12-03T20:21:39Z</dcterms:created>
  <dcterms:modified xsi:type="dcterms:W3CDTF">2020-12-03T21:22:25Z</dcterms:modified>
</cp:coreProperties>
</file>