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21" r:id="rId2"/>
    <p:sldId id="289" r:id="rId3"/>
    <p:sldId id="292" r:id="rId4"/>
    <p:sldId id="310" r:id="rId5"/>
    <p:sldId id="290" r:id="rId6"/>
    <p:sldId id="288" r:id="rId7"/>
    <p:sldId id="295" r:id="rId8"/>
    <p:sldId id="296" r:id="rId9"/>
    <p:sldId id="297" r:id="rId10"/>
    <p:sldId id="320" r:id="rId11"/>
    <p:sldId id="314" r:id="rId12"/>
    <p:sldId id="334" r:id="rId13"/>
    <p:sldId id="335" r:id="rId14"/>
    <p:sldId id="319" r:id="rId15"/>
    <p:sldId id="311" r:id="rId16"/>
    <p:sldId id="313" r:id="rId17"/>
    <p:sldId id="312" r:id="rId18"/>
    <p:sldId id="265" r:id="rId19"/>
    <p:sldId id="294" r:id="rId20"/>
    <p:sldId id="306" r:id="rId21"/>
    <p:sldId id="301" r:id="rId22"/>
    <p:sldId id="307" r:id="rId23"/>
    <p:sldId id="308" r:id="rId24"/>
    <p:sldId id="309" r:id="rId25"/>
    <p:sldId id="315" r:id="rId26"/>
    <p:sldId id="316" r:id="rId27"/>
    <p:sldId id="317" r:id="rId28"/>
    <p:sldId id="318"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9" autoAdjust="0"/>
  </p:normalViewPr>
  <p:slideViewPr>
    <p:cSldViewPr>
      <p:cViewPr varScale="1">
        <p:scale>
          <a:sx n="56" d="100"/>
          <a:sy n="56" d="100"/>
        </p:scale>
        <p:origin x="83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E6E552DB-3BFB-4DB8-BCA7-BD5160928C6A}"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40"/>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1"/>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E552DB-3BFB-4DB8-BCA7-BD5160928C6A}"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00726EA-1033-43AD-B9C8-975B9C51E371}" type="datetimeFigureOut">
              <a:rPr lang="ru-RU" smtClean="0"/>
              <a:pPr/>
              <a:t>15.04.2024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E552DB-3BFB-4DB8-BCA7-BD5160928C6A}"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zakon.rada.gov.ua/laws/show/254%D0%BA/96-%D0%B2%D1%80#n4603" TargetMode="External"/><Relationship Id="rId2" Type="http://schemas.openxmlformats.org/officeDocument/2006/relationships/hyperlink" Target="https://zakon.rada.gov.ua/laws/show/254%D0%BA/96-%D0%B2%D1%80#n5052"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235" y="2151112"/>
            <a:ext cx="6425289" cy="2286000"/>
          </a:xfrm>
        </p:spPr>
        <p:txBody>
          <a:bodyPr>
            <a:noAutofit/>
          </a:bodyPr>
          <a:lstStyle/>
          <a:p>
            <a:r>
              <a:rPr lang="uk-UA" sz="2800" dirty="0">
                <a:solidFill>
                  <a:srgbClr val="002060"/>
                </a:solidFill>
                <a:effectLst/>
              </a:rPr>
              <a:t>Правові основи</a:t>
            </a:r>
            <a:r>
              <a:rPr lang="en-US" sz="2800" dirty="0">
                <a:solidFill>
                  <a:srgbClr val="002060"/>
                </a:solidFill>
                <a:effectLst/>
              </a:rPr>
              <a:t> </a:t>
            </a:r>
            <a:r>
              <a:rPr lang="uk-UA" sz="2800" dirty="0">
                <a:solidFill>
                  <a:srgbClr val="002060"/>
                </a:solidFill>
                <a:effectLst/>
              </a:rPr>
              <a:t> та </a:t>
            </a:r>
            <a:r>
              <a:rPr lang="en-US" sz="2800" dirty="0">
                <a:solidFill>
                  <a:srgbClr val="002060"/>
                </a:solidFill>
                <a:effectLst/>
              </a:rPr>
              <a:t> </a:t>
            </a:r>
            <a:br>
              <a:rPr lang="en-US" sz="2800" dirty="0">
                <a:solidFill>
                  <a:srgbClr val="002060"/>
                </a:solidFill>
                <a:effectLst/>
              </a:rPr>
            </a:br>
            <a:r>
              <a:rPr lang="uk-UA" sz="2800" dirty="0">
                <a:solidFill>
                  <a:srgbClr val="002060"/>
                </a:solidFill>
                <a:effectLst/>
              </a:rPr>
              <a:t>європейські детермінанти сталого розвитку </a:t>
            </a:r>
            <a:r>
              <a:rPr lang="en-US" sz="2800" dirty="0">
                <a:solidFill>
                  <a:srgbClr val="002060"/>
                </a:solidFill>
                <a:effectLst/>
              </a:rPr>
              <a:t/>
            </a:r>
            <a:br>
              <a:rPr lang="en-US" sz="2800" dirty="0">
                <a:solidFill>
                  <a:srgbClr val="002060"/>
                </a:solidFill>
                <a:effectLst/>
              </a:rPr>
            </a:br>
            <a:r>
              <a:rPr lang="uk-UA" sz="2800" dirty="0">
                <a:solidFill>
                  <a:srgbClr val="002060"/>
                </a:solidFill>
                <a:effectLst/>
              </a:rPr>
              <a:t>сільських територій України</a:t>
            </a:r>
          </a:p>
        </p:txBody>
      </p:sp>
      <p:sp>
        <p:nvSpPr>
          <p:cNvPr id="4" name="Прямоугольник 3"/>
          <p:cNvSpPr/>
          <p:nvPr/>
        </p:nvSpPr>
        <p:spPr>
          <a:xfrm>
            <a:off x="2436235" y="5867980"/>
            <a:ext cx="3143877" cy="369332"/>
          </a:xfrm>
          <a:prstGeom prst="rect">
            <a:avLst/>
          </a:prstGeom>
        </p:spPr>
        <p:txBody>
          <a:bodyPr wrap="square">
            <a:spAutoFit/>
          </a:bodyPr>
          <a:lstStyle/>
          <a:p>
            <a:r>
              <a:rPr lang="ru-RU" dirty="0">
                <a:solidFill>
                  <a:srgbClr val="002060"/>
                </a:solidFill>
              </a:rPr>
              <a:t>©</a:t>
            </a:r>
            <a:r>
              <a:rPr lang="ru-RU" dirty="0"/>
              <a:t>  </a:t>
            </a:r>
            <a:r>
              <a:rPr lang="uk-UA" dirty="0">
                <a:solidFill>
                  <a:srgbClr val="002060"/>
                </a:solidFill>
              </a:rPr>
              <a:t>Олександр Бондар, </a:t>
            </a:r>
            <a:r>
              <a:rPr lang="en-US" dirty="0">
                <a:solidFill>
                  <a:srgbClr val="002060"/>
                </a:solidFill>
              </a:rPr>
              <a:t>2024</a:t>
            </a:r>
            <a:endParaRPr lang="uk-UA" dirty="0">
              <a:solidFill>
                <a:srgbClr val="002060"/>
              </a:solidFill>
            </a:endParaRPr>
          </a:p>
        </p:txBody>
      </p:sp>
      <p:pic>
        <p:nvPicPr>
          <p:cNvPr id="5" name="Рисунок 4"/>
          <p:cNvPicPr>
            <a:picLocks noChangeAspect="1"/>
          </p:cNvPicPr>
          <p:nvPr/>
        </p:nvPicPr>
        <p:blipFill>
          <a:blip r:embed="rId2"/>
          <a:stretch>
            <a:fillRect/>
          </a:stretch>
        </p:blipFill>
        <p:spPr>
          <a:xfrm>
            <a:off x="7380312" y="245657"/>
            <a:ext cx="1440160" cy="1599167"/>
          </a:xfrm>
          <a:prstGeom prst="rect">
            <a:avLst/>
          </a:prstGeom>
        </p:spPr>
      </p:pic>
      <p:pic>
        <p:nvPicPr>
          <p:cNvPr id="1026" name="Picture 2" descr="https://lh7-us.googleusercontent.com/60zPrtjRqaGISz8AZ3xa3kbY6uzneal3mVNI0VjcnyixGpqZfDP7tjkKDQmgs52Ew6O3aCmYOn0Eld0N5vuJpnROA5bw_6v4tUqX4CI_QF_L7Iw2ujTkg-9lWl4xoC7p-0gzmtQp-eOshhJC965yvg=s2048"/>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932040" y="116632"/>
            <a:ext cx="864096" cy="18484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5830140" y="836712"/>
            <a:ext cx="1223797" cy="369332"/>
          </a:xfrm>
          <a:prstGeom prst="rect">
            <a:avLst/>
          </a:prstGeom>
        </p:spPr>
        <p:txBody>
          <a:bodyPr wrap="none">
            <a:spAutoFit/>
            <a:scene3d>
              <a:camera prst="orthographicFront"/>
              <a:lightRig rig="threePt" dir="t"/>
            </a:scene3d>
            <a:sp3d extrusionH="57150">
              <a:bevelT w="50800" h="38100" prst="riblet"/>
            </a:sp3d>
          </a:bodyPr>
          <a:lstStyle/>
          <a:p>
            <a:r>
              <a:rPr lang="en-US" b="1" dirty="0" smtClean="0">
                <a:solidFill>
                  <a:srgbClr val="002060"/>
                </a:solidFill>
              </a:rPr>
              <a:t>NewAgro</a:t>
            </a:r>
            <a:endParaRPr lang="en-US" b="1" dirty="0">
              <a:solidFill>
                <a:srgbClr val="002060"/>
              </a:solidFill>
            </a:endParaRPr>
          </a:p>
        </p:txBody>
      </p:sp>
      <p:pic>
        <p:nvPicPr>
          <p:cNvPr id="1028" name="Picture 4" descr="https://lh7-us.googleusercontent.com/xYdAHhgjIlg3LdHb_HTXqKlTe06_o9gp8y_iHyNXUg1oxrB1Kwg1FVodW_RkYFOYouXWxsnmLL6NofdvYCKbCY05enu85b2iEGgHfqJkJDOLRI-5xTWPvyoKKllVvyoc--fCDJPhfwDrcMJ3IitWqA=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235927"/>
            <a:ext cx="2304256" cy="52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1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5755422"/>
          </a:xfrm>
          <a:prstGeom prst="rect">
            <a:avLst/>
          </a:prstGeom>
        </p:spPr>
        <p:txBody>
          <a:bodyPr wrap="square">
            <a:spAutoFit/>
          </a:bodyPr>
          <a:lstStyle/>
          <a:p>
            <a:pPr algn="ctr"/>
            <a:r>
              <a:rPr lang="uk-UA" sz="2200" b="1" dirty="0">
                <a:solidFill>
                  <a:srgbClr val="C00000"/>
                </a:solidFill>
              </a:rPr>
              <a:t>УГОДА ПРО АСОЦІАЦІЮ</a:t>
            </a:r>
          </a:p>
          <a:p>
            <a:r>
              <a:rPr lang="uk-UA" sz="2200" b="1" dirty="0">
                <a:solidFill>
                  <a:srgbClr val="002060"/>
                </a:solidFill>
              </a:rPr>
              <a:t>Розділ </a:t>
            </a:r>
            <a:r>
              <a:rPr lang="en-US" sz="2200" b="1" dirty="0">
                <a:solidFill>
                  <a:srgbClr val="002060"/>
                </a:solidFill>
              </a:rPr>
              <a:t>V</a:t>
            </a:r>
            <a:r>
              <a:rPr lang="uk-UA" sz="2200" b="1" dirty="0">
                <a:solidFill>
                  <a:srgbClr val="002060"/>
                </a:solidFill>
              </a:rPr>
              <a:t> Економічне та галузеве співробітництво</a:t>
            </a:r>
          </a:p>
          <a:p>
            <a:r>
              <a:rPr lang="uk-UA" sz="2200" b="1" dirty="0">
                <a:solidFill>
                  <a:srgbClr val="002060"/>
                </a:solidFill>
              </a:rPr>
              <a:t>Глава 17  Сільське господарство та розвиток сільських територій</a:t>
            </a:r>
            <a:endParaRPr lang="uk-UA" sz="2200" dirty="0"/>
          </a:p>
          <a:p>
            <a:endParaRPr lang="uk-UA" sz="2000" b="1" dirty="0">
              <a:solidFill>
                <a:srgbClr val="00B050"/>
              </a:solidFill>
            </a:endParaRPr>
          </a:p>
          <a:p>
            <a:r>
              <a:rPr lang="uk-UA" sz="2000" b="1" dirty="0">
                <a:solidFill>
                  <a:srgbClr val="00B050"/>
                </a:solidFill>
              </a:rPr>
              <a:t>Стаття 403.</a:t>
            </a:r>
          </a:p>
          <a:p>
            <a:pPr algn="just"/>
            <a:r>
              <a:rPr lang="uk-UA" sz="2000" dirty="0"/>
              <a:t>Сторони співробітничають з метою сприяння розвитку сільського господарства та сільських територій, зокрема шляхом поступового зближення політик та законодавства.</a:t>
            </a:r>
          </a:p>
          <a:p>
            <a:pPr algn="just"/>
            <a:endParaRPr lang="uk-UA" sz="2000" b="1" dirty="0">
              <a:solidFill>
                <a:srgbClr val="00B050"/>
              </a:solidFill>
            </a:endParaRPr>
          </a:p>
          <a:p>
            <a:pPr algn="just"/>
            <a:r>
              <a:rPr lang="uk-UA" sz="2000" b="1" dirty="0">
                <a:solidFill>
                  <a:srgbClr val="00B050"/>
                </a:solidFill>
              </a:rPr>
              <a:t>Стаття 404</a:t>
            </a:r>
          </a:p>
          <a:p>
            <a:pPr algn="just"/>
            <a:r>
              <a:rPr lang="uk-UA" sz="2000" dirty="0"/>
              <a:t>Співробітництво між Сторонами у сфері сільського господарства та розвитку сільських територій охоплює, </a:t>
            </a:r>
            <a:r>
              <a:rPr lang="en-US" sz="2000" dirty="0"/>
              <a:t>inter alia, </a:t>
            </a:r>
            <a:r>
              <a:rPr lang="uk-UA" sz="2000" dirty="0"/>
              <a:t>такі сфери:</a:t>
            </a:r>
          </a:p>
          <a:p>
            <a:pPr algn="just"/>
            <a:r>
              <a:rPr lang="en-US" sz="2000" dirty="0"/>
              <a:t>c) </a:t>
            </a:r>
            <a:r>
              <a:rPr lang="uk-UA" sz="2000" dirty="0"/>
              <a:t>заохочення сучасного та сталого сільськогосподарського виробництва, з урахуванням необхідності захисту навколишнього середовища і тварин, зокрема </a:t>
            </a:r>
            <a:r>
              <a:rPr lang="uk-UA" sz="2000" b="1" dirty="0"/>
              <a:t>поширення застосування методів органічного виробництва й використання біотехнологій</a:t>
            </a:r>
            <a:r>
              <a:rPr lang="uk-UA" sz="2000" dirty="0"/>
              <a:t>, </a:t>
            </a:r>
            <a:r>
              <a:rPr lang="en-US" sz="2000" dirty="0"/>
              <a:t>inter alia </a:t>
            </a:r>
            <a:r>
              <a:rPr lang="uk-UA" sz="2000" dirty="0"/>
              <a:t>шляхом впровадження найкращих практик у цих сферах.</a:t>
            </a:r>
          </a:p>
        </p:txBody>
      </p:sp>
    </p:spTree>
    <p:extLst>
      <p:ext uri="{BB962C8B-B14F-4D97-AF65-F5344CB8AC3E}">
        <p14:creationId xmlns:p14="http://schemas.microsoft.com/office/powerpoint/2010/main" val="168953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188640"/>
            <a:ext cx="7632848" cy="6740307"/>
          </a:xfrm>
          <a:prstGeom prst="rect">
            <a:avLst/>
          </a:prstGeom>
        </p:spPr>
        <p:txBody>
          <a:bodyPr wrap="square">
            <a:spAutoFit/>
          </a:bodyPr>
          <a:lstStyle/>
          <a:p>
            <a:r>
              <a:rPr lang="uk-UA" sz="2000" b="1" dirty="0"/>
              <a:t>ПОСТАНОВА Верховної Ради України</a:t>
            </a:r>
          </a:p>
          <a:p>
            <a:r>
              <a:rPr lang="uk-UA" sz="2000" b="1" dirty="0"/>
              <a:t>від 29 липня 2022 року № 2483-IX</a:t>
            </a:r>
          </a:p>
          <a:p>
            <a:r>
              <a:rPr lang="uk-UA" sz="2000" b="1" dirty="0">
                <a:solidFill>
                  <a:srgbClr val="FF0000"/>
                </a:solidFill>
              </a:rPr>
              <a:t>«Про деякі заходи щодо виконання зобов’язань України у сфері європейської інтеграції»</a:t>
            </a:r>
          </a:p>
          <a:p>
            <a:endParaRPr lang="uk-UA" sz="2000" b="1" dirty="0">
              <a:solidFill>
                <a:srgbClr val="FF0000"/>
              </a:solidFill>
            </a:endParaRPr>
          </a:p>
          <a:p>
            <a:pPr algn="just"/>
            <a:r>
              <a:rPr lang="uk-UA" sz="2000" dirty="0"/>
              <a:t>Верховна Рада України постановляє:</a:t>
            </a:r>
          </a:p>
          <a:p>
            <a:pPr algn="just"/>
            <a:endParaRPr lang="uk-UA" sz="2600" dirty="0"/>
          </a:p>
          <a:p>
            <a:pPr algn="just"/>
            <a:r>
              <a:rPr lang="uk-UA" sz="2000" dirty="0"/>
              <a:t>1. Встановити, що </a:t>
            </a:r>
            <a:r>
              <a:rPr lang="uk-UA" sz="2000" b="1" dirty="0"/>
              <a:t>адаптація законодавства України до положень права Європейського Союзу (</a:t>
            </a:r>
            <a:r>
              <a:rPr lang="en-US" sz="2000" b="1" dirty="0"/>
              <a:t>acquis </a:t>
            </a:r>
            <a:r>
              <a:rPr lang="uk-UA" sz="2000" b="1" dirty="0"/>
              <a:t>ЄС), забезпечення відповідності актів Верховної Ради України зобов’язанням України у сфері європейської інтеграції, праву Європейського Союзу (</a:t>
            </a:r>
            <a:r>
              <a:rPr lang="en-US" sz="2000" b="1" dirty="0"/>
              <a:t>acquis </a:t>
            </a:r>
            <a:r>
              <a:rPr lang="uk-UA" sz="2000" b="1" dirty="0"/>
              <a:t>ЄС) </a:t>
            </a:r>
            <a:r>
              <a:rPr lang="uk-UA" sz="2000" dirty="0"/>
              <a:t>є </a:t>
            </a:r>
            <a:r>
              <a:rPr lang="uk-UA" sz="2000" b="1" dirty="0">
                <a:solidFill>
                  <a:srgbClr val="00B050"/>
                </a:solidFill>
              </a:rPr>
              <a:t>одним з головних завдань Верховної Ради України, що реалізується спільно з Кабінетом Міністрів України</a:t>
            </a:r>
            <a:r>
              <a:rPr lang="uk-UA" sz="2000" dirty="0"/>
              <a:t>, який є основним суб’єктом ініціювання відповідних законопроектів, шляхом забезпечення узгодження підготовки, включення до порядку денного Верховної Ради України, розгляду та остаточного прийняття законопроектів, спрямованих на адаптацію законодавства України до положень права Європейського Союзу (</a:t>
            </a:r>
            <a:r>
              <a:rPr lang="en-US" sz="2000" dirty="0"/>
              <a:t>acquis </a:t>
            </a:r>
            <a:r>
              <a:rPr lang="uk-UA" sz="2000" dirty="0"/>
              <a:t>ЄС), виконання міжнародно-правових зобов’язань України у сфері європейської інтеграції.</a:t>
            </a:r>
          </a:p>
          <a:p>
            <a:pPr algn="just"/>
            <a:endParaRPr lang="uk-UA" sz="2600" dirty="0"/>
          </a:p>
        </p:txBody>
      </p:sp>
    </p:spTree>
    <p:extLst>
      <p:ext uri="{BB962C8B-B14F-4D97-AF65-F5344CB8AC3E}">
        <p14:creationId xmlns:p14="http://schemas.microsoft.com/office/powerpoint/2010/main" val="120222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2392" y="44624"/>
            <a:ext cx="7498080" cy="1143000"/>
          </a:xfrm>
        </p:spPr>
        <p:txBody>
          <a:bodyPr>
            <a:normAutofit/>
          </a:bodyPr>
          <a:lstStyle/>
          <a:p>
            <a:r>
              <a:rPr lang="uk-UA" sz="3200" b="1" dirty="0" smtClean="0"/>
              <a:t>Що таке «Сталий розвиток»?</a:t>
            </a:r>
            <a:endParaRPr lang="uk-UA" sz="3200" b="1" dirty="0"/>
          </a:p>
        </p:txBody>
      </p:sp>
      <p:sp>
        <p:nvSpPr>
          <p:cNvPr id="3" name="Місце для вмісту 2"/>
          <p:cNvSpPr>
            <a:spLocks noGrp="1"/>
          </p:cNvSpPr>
          <p:nvPr>
            <p:ph idx="1"/>
          </p:nvPr>
        </p:nvSpPr>
        <p:spPr/>
        <p:txBody>
          <a:bodyPr>
            <a:normAutofit/>
          </a:bodyPr>
          <a:lstStyle/>
          <a:p>
            <a:pPr marL="82296" indent="0">
              <a:buNone/>
            </a:pPr>
            <a:r>
              <a:rPr lang="uk-UA" sz="2600" b="1" dirty="0" smtClean="0"/>
              <a:t>СТАЛИЙ РОЗВИТОК </a:t>
            </a:r>
            <a:r>
              <a:rPr lang="uk-UA" sz="2600" dirty="0" smtClean="0"/>
              <a:t>– така модель розвитку суспільства, економіки та держави, взаємодії їх із природою, що дозволяє:</a:t>
            </a:r>
          </a:p>
          <a:p>
            <a:pPr>
              <a:spcBef>
                <a:spcPts val="1800"/>
              </a:spcBef>
              <a:buFontTx/>
              <a:buChar char="-"/>
            </a:pPr>
            <a:r>
              <a:rPr lang="uk-UA" sz="2600" dirty="0" smtClean="0">
                <a:solidFill>
                  <a:srgbClr val="00B050"/>
                </a:solidFill>
              </a:rPr>
              <a:t>задовольняти потреби нинішнього покоління , не завдаючи при цьому шкоди можливостям майбутніх поколінь,</a:t>
            </a:r>
          </a:p>
          <a:p>
            <a:pPr>
              <a:spcBef>
                <a:spcPts val="1800"/>
              </a:spcBef>
              <a:buFontTx/>
              <a:buChar char="-"/>
            </a:pPr>
            <a:r>
              <a:rPr lang="uk-UA" sz="2600" dirty="0" smtClean="0">
                <a:solidFill>
                  <a:srgbClr val="FF0000"/>
                </a:solidFill>
              </a:rPr>
              <a:t>зберігати біосферу</a:t>
            </a:r>
            <a:r>
              <a:rPr lang="uk-UA" sz="2600" dirty="0" smtClean="0"/>
              <a:t>,</a:t>
            </a:r>
          </a:p>
          <a:p>
            <a:pPr>
              <a:spcBef>
                <a:spcPts val="1800"/>
              </a:spcBef>
              <a:buFontTx/>
              <a:buChar char="-"/>
            </a:pPr>
            <a:r>
              <a:rPr lang="uk-UA" sz="2600" dirty="0" smtClean="0">
                <a:solidFill>
                  <a:srgbClr val="002060"/>
                </a:solidFill>
              </a:rPr>
              <a:t>гармонійно забезпечувати реалізацію екологічних, економічних та соціальних цілей</a:t>
            </a:r>
            <a:r>
              <a:rPr lang="uk-UA" sz="2600" dirty="0" smtClean="0"/>
              <a:t>.    </a:t>
            </a:r>
            <a:endParaRPr lang="uk-UA" sz="2600" dirty="0"/>
          </a:p>
        </p:txBody>
      </p:sp>
    </p:spTree>
    <p:extLst>
      <p:ext uri="{BB962C8B-B14F-4D97-AF65-F5344CB8AC3E}">
        <p14:creationId xmlns:p14="http://schemas.microsoft.com/office/powerpoint/2010/main" val="172692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2392" y="44624"/>
            <a:ext cx="7498080" cy="1143000"/>
          </a:xfrm>
        </p:spPr>
        <p:txBody>
          <a:bodyPr>
            <a:normAutofit/>
          </a:bodyPr>
          <a:lstStyle/>
          <a:p>
            <a:r>
              <a:rPr lang="uk-UA" sz="3200" b="1" dirty="0"/>
              <a:t>Стокгольмська </a:t>
            </a:r>
            <a:r>
              <a:rPr lang="uk-UA" sz="3200" b="1" dirty="0" smtClean="0"/>
              <a:t>конференція ООН, </a:t>
            </a:r>
            <a:br>
              <a:rPr lang="uk-UA" sz="3200" b="1" dirty="0" smtClean="0"/>
            </a:br>
            <a:r>
              <a:rPr lang="uk-UA" sz="3200" b="1" dirty="0"/>
              <a:t>0</a:t>
            </a:r>
            <a:r>
              <a:rPr lang="uk-UA" sz="3200" b="1" dirty="0" smtClean="0"/>
              <a:t>5-16 </a:t>
            </a:r>
            <a:r>
              <a:rPr lang="uk-UA" sz="3200" b="1" dirty="0"/>
              <a:t>червня 1972 року</a:t>
            </a:r>
          </a:p>
        </p:txBody>
      </p:sp>
      <p:sp>
        <p:nvSpPr>
          <p:cNvPr id="3" name="Місце для вмісту 2"/>
          <p:cNvSpPr>
            <a:spLocks noGrp="1"/>
          </p:cNvSpPr>
          <p:nvPr>
            <p:ph idx="1"/>
          </p:nvPr>
        </p:nvSpPr>
        <p:spPr/>
        <p:txBody>
          <a:bodyPr>
            <a:normAutofit/>
          </a:bodyPr>
          <a:lstStyle/>
          <a:p>
            <a:pPr>
              <a:spcBef>
                <a:spcPts val="1200"/>
              </a:spcBef>
              <a:buFont typeface="Wingdings" panose="05000000000000000000" pitchFamily="2" charset="2"/>
              <a:buChar char="ü"/>
            </a:pPr>
            <a:r>
              <a:rPr lang="uk-UA" sz="2400" dirty="0" smtClean="0"/>
              <a:t>Одна із найважливіших екологічних конференцій</a:t>
            </a:r>
          </a:p>
          <a:p>
            <a:pPr>
              <a:spcBef>
                <a:spcPts val="1200"/>
              </a:spcBef>
              <a:buFont typeface="Wingdings" panose="05000000000000000000" pitchFamily="2" charset="2"/>
              <a:buChar char="ü"/>
            </a:pPr>
            <a:r>
              <a:rPr lang="uk-UA" sz="2400" dirty="0" smtClean="0"/>
              <a:t>Вперше обговорювалась концепція сталого розвитку</a:t>
            </a:r>
          </a:p>
          <a:p>
            <a:pPr>
              <a:spcBef>
                <a:spcPts val="1200"/>
              </a:spcBef>
              <a:buFont typeface="Wingdings" panose="05000000000000000000" pitchFamily="2" charset="2"/>
              <a:buChar char="ü"/>
            </a:pPr>
            <a:r>
              <a:rPr lang="uk-UA" sz="2400" dirty="0" smtClean="0"/>
              <a:t>Прийнята Стокгольмська декларація з проблем навколишнього середовища, що закріпила 26 принципів збереження довкілля</a:t>
            </a:r>
          </a:p>
          <a:p>
            <a:pPr>
              <a:spcBef>
                <a:spcPts val="1200"/>
              </a:spcBef>
              <a:buFont typeface="Wingdings" panose="05000000000000000000" pitchFamily="2" charset="2"/>
              <a:buChar char="ü"/>
            </a:pPr>
            <a:r>
              <a:rPr lang="uk-UA" sz="2400" dirty="0" smtClean="0"/>
              <a:t>Ухвалений План дій з 109 пунктів, реалізацією якого зайнялася запропонована на конференції організація ООН - Програма ООН по довкіллю (ЮНЕП </a:t>
            </a:r>
            <a:r>
              <a:rPr lang="en-US" sz="2400" dirty="0"/>
              <a:t>(</a:t>
            </a:r>
            <a:r>
              <a:rPr lang="en-US" sz="2400" dirty="0" smtClean="0"/>
              <a:t>UNEP - UN </a:t>
            </a:r>
            <a:r>
              <a:rPr lang="en-US" sz="2400" dirty="0"/>
              <a:t>Environment </a:t>
            </a:r>
            <a:r>
              <a:rPr lang="en-US" sz="2400" dirty="0" err="1"/>
              <a:t>Programme</a:t>
            </a:r>
            <a:r>
              <a:rPr lang="en-US" sz="2400" dirty="0"/>
              <a:t>)</a:t>
            </a:r>
            <a:r>
              <a:rPr lang="uk-UA" sz="2400" dirty="0" smtClean="0"/>
              <a:t>, створена у грудні 1972 р</a:t>
            </a:r>
            <a:r>
              <a:rPr lang="en-US" sz="2400" dirty="0" smtClean="0"/>
              <a:t>.</a:t>
            </a:r>
            <a:endParaRPr lang="uk-UA" sz="2400" dirty="0" smtClean="0"/>
          </a:p>
          <a:p>
            <a:pPr>
              <a:spcBef>
                <a:spcPts val="1200"/>
              </a:spcBef>
              <a:buFont typeface="Wingdings" panose="05000000000000000000" pitchFamily="2" charset="2"/>
              <a:buChar char="ü"/>
            </a:pPr>
            <a:endParaRPr lang="uk-UA" sz="2400" dirty="0" smtClean="0"/>
          </a:p>
          <a:p>
            <a:pPr>
              <a:buFont typeface="Wingdings" panose="05000000000000000000" pitchFamily="2" charset="2"/>
              <a:buChar char="ü"/>
            </a:pPr>
            <a:endParaRPr lang="uk-UA" sz="2600" dirty="0"/>
          </a:p>
        </p:txBody>
      </p:sp>
    </p:spTree>
    <p:extLst>
      <p:ext uri="{BB962C8B-B14F-4D97-AF65-F5344CB8AC3E}">
        <p14:creationId xmlns:p14="http://schemas.microsoft.com/office/powerpoint/2010/main" val="22968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188640"/>
            <a:ext cx="7704856" cy="6740307"/>
          </a:xfrm>
          <a:prstGeom prst="rect">
            <a:avLst/>
          </a:prstGeom>
        </p:spPr>
        <p:txBody>
          <a:bodyPr wrap="square">
            <a:spAutoFit/>
          </a:bodyPr>
          <a:lstStyle/>
          <a:p>
            <a:r>
              <a:rPr lang="ru-RU" b="1" dirty="0"/>
              <a:t>Указ</a:t>
            </a:r>
            <a:r>
              <a:rPr lang="en-US" b="1" dirty="0"/>
              <a:t> </a:t>
            </a:r>
            <a:r>
              <a:rPr lang="ru-RU" b="1" dirty="0"/>
              <a:t>Президента України</a:t>
            </a:r>
            <a:r>
              <a:rPr lang="en-US" b="1" dirty="0"/>
              <a:t> </a:t>
            </a:r>
            <a:r>
              <a:rPr lang="uk-UA" b="1" dirty="0"/>
              <a:t>від </a:t>
            </a:r>
            <a:r>
              <a:rPr lang="ru-RU" b="1" dirty="0"/>
              <a:t>30 </a:t>
            </a:r>
            <a:r>
              <a:rPr lang="ru-RU" b="1" dirty="0" err="1"/>
              <a:t>вересня</a:t>
            </a:r>
            <a:r>
              <a:rPr lang="ru-RU" b="1" dirty="0"/>
              <a:t> 2019 р. № 722/2019</a:t>
            </a:r>
          </a:p>
          <a:p>
            <a:r>
              <a:rPr lang="ru-RU" b="1" dirty="0">
                <a:solidFill>
                  <a:srgbClr val="C00000"/>
                </a:solidFill>
              </a:rPr>
              <a:t>«Про </a:t>
            </a:r>
            <a:r>
              <a:rPr lang="ru-RU" b="1" dirty="0" err="1">
                <a:solidFill>
                  <a:srgbClr val="C00000"/>
                </a:solidFill>
              </a:rPr>
              <a:t>Цілі</a:t>
            </a:r>
            <a:r>
              <a:rPr lang="ru-RU" b="1" dirty="0">
                <a:solidFill>
                  <a:srgbClr val="C00000"/>
                </a:solidFill>
              </a:rPr>
              <a:t> </a:t>
            </a:r>
            <a:r>
              <a:rPr lang="ru-RU" b="1" dirty="0" err="1">
                <a:solidFill>
                  <a:srgbClr val="C00000"/>
                </a:solidFill>
              </a:rPr>
              <a:t>сталого</a:t>
            </a:r>
            <a:r>
              <a:rPr lang="ru-RU" b="1" dirty="0">
                <a:solidFill>
                  <a:srgbClr val="C00000"/>
                </a:solidFill>
              </a:rPr>
              <a:t> </a:t>
            </a:r>
            <a:r>
              <a:rPr lang="ru-RU" b="1" dirty="0" err="1">
                <a:solidFill>
                  <a:srgbClr val="C00000"/>
                </a:solidFill>
              </a:rPr>
              <a:t>розвитку</a:t>
            </a:r>
            <a:r>
              <a:rPr lang="ru-RU" b="1" dirty="0">
                <a:solidFill>
                  <a:srgbClr val="C00000"/>
                </a:solidFill>
              </a:rPr>
              <a:t> України на </a:t>
            </a:r>
            <a:r>
              <a:rPr lang="ru-RU" b="1" dirty="0" err="1">
                <a:solidFill>
                  <a:srgbClr val="C00000"/>
                </a:solidFill>
              </a:rPr>
              <a:t>період</a:t>
            </a:r>
            <a:r>
              <a:rPr lang="ru-RU" b="1" dirty="0">
                <a:solidFill>
                  <a:srgbClr val="C00000"/>
                </a:solidFill>
              </a:rPr>
              <a:t> до 2030 року»</a:t>
            </a:r>
          </a:p>
          <a:p>
            <a:endParaRPr lang="ru-RU" dirty="0"/>
          </a:p>
          <a:p>
            <a:pPr indent="442913" algn="just"/>
            <a:r>
              <a:rPr lang="uk-UA" dirty="0"/>
              <a:t>1. Підтримуючи проголошені резолюцією Генеральної Асамблеї Організації Об’єднаних Націй від 25 вересня 2015 року № 70/1 глобальні цілі сталого розвитку до 2030 року та результати їх адаптації з урахуванням специфіки розвитку України, викладені у Національній доповіді "Цілі сталого розвитку: Україна", забезпечувати дотримання Цілей сталого розвитку України на період до 2030 року:</a:t>
            </a:r>
          </a:p>
          <a:p>
            <a:pPr algn="just"/>
            <a:endParaRPr lang="uk-UA" dirty="0"/>
          </a:p>
          <a:p>
            <a:pPr indent="442913" algn="just"/>
            <a:r>
              <a:rPr lang="uk-UA" dirty="0"/>
              <a:t>2) подолання голоду, досягнення продовольчої безпеки, поліпшення харчування і сприяння сталому розвитку сільського господарства;</a:t>
            </a:r>
          </a:p>
          <a:p>
            <a:pPr indent="442913" algn="just"/>
            <a:r>
              <a:rPr lang="uk-UA" dirty="0"/>
              <a:t>13) вжиття невідкладних заходів щодо боротьби зі зміною клімату та її наслідками;</a:t>
            </a:r>
          </a:p>
          <a:p>
            <a:pPr indent="442913" algn="just"/>
            <a:r>
              <a:rPr lang="uk-UA" b="1" dirty="0"/>
              <a:t>15) захист та відновлення екосистем суші та сприяння їх раціональному використанню, раціональне лісокористування, боротьба з </a:t>
            </a:r>
            <a:r>
              <a:rPr lang="uk-UA" b="1" dirty="0" err="1"/>
              <a:t>опустелюванням</a:t>
            </a:r>
            <a:r>
              <a:rPr lang="uk-UA" b="1" dirty="0"/>
              <a:t>, припинення і повернення назад (розвертання) процесу деградації земель та зупинка процесу втрати </a:t>
            </a:r>
            <a:r>
              <a:rPr lang="uk-UA" b="1" dirty="0" err="1"/>
              <a:t>біорізноманіття</a:t>
            </a:r>
            <a:r>
              <a:rPr lang="uk-UA" dirty="0"/>
              <a:t>…</a:t>
            </a:r>
          </a:p>
          <a:p>
            <a:pPr indent="442913" algn="just"/>
            <a:endParaRPr lang="uk-UA" dirty="0"/>
          </a:p>
          <a:p>
            <a:pPr algn="just"/>
            <a:r>
              <a:rPr lang="ru-RU" dirty="0" err="1"/>
              <a:t>Цілі</a:t>
            </a:r>
            <a:r>
              <a:rPr lang="ru-RU" dirty="0"/>
              <a:t> </a:t>
            </a:r>
            <a:r>
              <a:rPr lang="ru-RU" dirty="0" err="1"/>
              <a:t>сталого</a:t>
            </a:r>
            <a:r>
              <a:rPr lang="ru-RU" dirty="0"/>
              <a:t> </a:t>
            </a:r>
            <a:r>
              <a:rPr lang="ru-RU" dirty="0" err="1"/>
              <a:t>розвитку</a:t>
            </a:r>
            <a:r>
              <a:rPr lang="ru-RU" dirty="0"/>
              <a:t> України на </a:t>
            </a:r>
            <a:r>
              <a:rPr lang="ru-RU" dirty="0" err="1"/>
              <a:t>період</a:t>
            </a:r>
            <a:r>
              <a:rPr lang="ru-RU" dirty="0"/>
              <a:t> до 2030 року є </a:t>
            </a:r>
            <a:r>
              <a:rPr lang="ru-RU" dirty="0" err="1">
                <a:solidFill>
                  <a:srgbClr val="00B050"/>
                </a:solidFill>
              </a:rPr>
              <a:t>орієнтирами</a:t>
            </a:r>
            <a:r>
              <a:rPr lang="ru-RU" dirty="0">
                <a:solidFill>
                  <a:srgbClr val="00B050"/>
                </a:solidFill>
              </a:rPr>
              <a:t> для </a:t>
            </a:r>
            <a:r>
              <a:rPr lang="ru-RU" dirty="0" err="1">
                <a:solidFill>
                  <a:srgbClr val="00B050"/>
                </a:solidFill>
              </a:rPr>
              <a:t>розроблення</a:t>
            </a:r>
            <a:r>
              <a:rPr lang="ru-RU" dirty="0">
                <a:solidFill>
                  <a:srgbClr val="00B050"/>
                </a:solidFill>
              </a:rPr>
              <a:t> </a:t>
            </a:r>
            <a:r>
              <a:rPr lang="ru-RU" dirty="0" err="1">
                <a:solidFill>
                  <a:srgbClr val="00B050"/>
                </a:solidFill>
              </a:rPr>
              <a:t>проектів</a:t>
            </a:r>
            <a:r>
              <a:rPr lang="ru-RU" dirty="0">
                <a:solidFill>
                  <a:srgbClr val="00B050"/>
                </a:solidFill>
              </a:rPr>
              <a:t> </a:t>
            </a:r>
            <a:r>
              <a:rPr lang="ru-RU" dirty="0" err="1">
                <a:solidFill>
                  <a:srgbClr val="00B050"/>
                </a:solidFill>
              </a:rPr>
              <a:t>прогнозних</a:t>
            </a:r>
            <a:r>
              <a:rPr lang="ru-RU" dirty="0">
                <a:solidFill>
                  <a:srgbClr val="00B050"/>
                </a:solidFill>
              </a:rPr>
              <a:t> і </a:t>
            </a:r>
            <a:r>
              <a:rPr lang="ru-RU" dirty="0" err="1">
                <a:solidFill>
                  <a:srgbClr val="00B050"/>
                </a:solidFill>
              </a:rPr>
              <a:t>програмних</a:t>
            </a:r>
            <a:r>
              <a:rPr lang="ru-RU" dirty="0">
                <a:solidFill>
                  <a:srgbClr val="00B050"/>
                </a:solidFill>
              </a:rPr>
              <a:t> </a:t>
            </a:r>
            <a:r>
              <a:rPr lang="ru-RU" dirty="0" err="1">
                <a:solidFill>
                  <a:srgbClr val="00B050"/>
                </a:solidFill>
              </a:rPr>
              <a:t>документів</a:t>
            </a:r>
            <a:r>
              <a:rPr lang="ru-RU" dirty="0">
                <a:solidFill>
                  <a:srgbClr val="00B050"/>
                </a:solidFill>
              </a:rPr>
              <a:t>, </a:t>
            </a:r>
            <a:r>
              <a:rPr lang="ru-RU" dirty="0" err="1">
                <a:solidFill>
                  <a:srgbClr val="00B050"/>
                </a:solidFill>
              </a:rPr>
              <a:t>проектів</a:t>
            </a:r>
            <a:r>
              <a:rPr lang="ru-RU" dirty="0">
                <a:solidFill>
                  <a:srgbClr val="00B050"/>
                </a:solidFill>
              </a:rPr>
              <a:t> нормативно-</a:t>
            </a:r>
            <a:r>
              <a:rPr lang="ru-RU" dirty="0" err="1">
                <a:solidFill>
                  <a:srgbClr val="00B050"/>
                </a:solidFill>
              </a:rPr>
              <a:t>правових</a:t>
            </a:r>
            <a:r>
              <a:rPr lang="ru-RU" dirty="0">
                <a:solidFill>
                  <a:srgbClr val="00B050"/>
                </a:solidFill>
              </a:rPr>
              <a:t> </a:t>
            </a:r>
            <a:r>
              <a:rPr lang="ru-RU" dirty="0" err="1">
                <a:solidFill>
                  <a:srgbClr val="00B050"/>
                </a:solidFill>
              </a:rPr>
              <a:t>актів</a:t>
            </a:r>
            <a:r>
              <a:rPr lang="ru-RU" dirty="0"/>
              <a:t> з метою </a:t>
            </a:r>
            <a:r>
              <a:rPr lang="ru-RU" dirty="0" err="1"/>
              <a:t>забезпечення</a:t>
            </a:r>
            <a:r>
              <a:rPr lang="ru-RU" dirty="0"/>
              <a:t> </a:t>
            </a:r>
            <a:r>
              <a:rPr lang="ru-RU" dirty="0" err="1"/>
              <a:t>збалансованості</a:t>
            </a:r>
            <a:r>
              <a:rPr lang="ru-RU" dirty="0"/>
              <a:t> </a:t>
            </a:r>
            <a:r>
              <a:rPr lang="ru-RU" dirty="0" err="1"/>
              <a:t>економічного</a:t>
            </a:r>
            <a:r>
              <a:rPr lang="ru-RU" dirty="0"/>
              <a:t>, </a:t>
            </a:r>
            <a:r>
              <a:rPr lang="ru-RU" dirty="0" err="1"/>
              <a:t>соціального</a:t>
            </a:r>
            <a:r>
              <a:rPr lang="ru-RU" dirty="0"/>
              <a:t> та </a:t>
            </a:r>
            <a:r>
              <a:rPr lang="ru-RU" dirty="0" err="1"/>
              <a:t>екологічного</a:t>
            </a:r>
            <a:r>
              <a:rPr lang="ru-RU" dirty="0"/>
              <a:t> </a:t>
            </a:r>
            <a:r>
              <a:rPr lang="ru-RU" dirty="0" err="1"/>
              <a:t>вимірів</a:t>
            </a:r>
            <a:r>
              <a:rPr lang="ru-RU" dirty="0"/>
              <a:t> </a:t>
            </a:r>
            <a:r>
              <a:rPr lang="ru-RU" dirty="0" err="1"/>
              <a:t>сталого</a:t>
            </a:r>
            <a:r>
              <a:rPr lang="ru-RU" dirty="0"/>
              <a:t> </a:t>
            </a:r>
            <a:r>
              <a:rPr lang="ru-RU" dirty="0" err="1"/>
              <a:t>розвитку</a:t>
            </a:r>
            <a:r>
              <a:rPr lang="ru-RU" dirty="0"/>
              <a:t> України.</a:t>
            </a:r>
            <a:endParaRPr lang="uk-UA" dirty="0"/>
          </a:p>
        </p:txBody>
      </p:sp>
    </p:spTree>
    <p:extLst>
      <p:ext uri="{BB962C8B-B14F-4D97-AF65-F5344CB8AC3E}">
        <p14:creationId xmlns:p14="http://schemas.microsoft.com/office/powerpoint/2010/main" val="55560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1152128"/>
          </a:xfrm>
        </p:spPr>
        <p:txBody>
          <a:bodyPr>
            <a:normAutofit/>
          </a:bodyPr>
          <a:lstStyle/>
          <a:p>
            <a:r>
              <a:rPr lang="ru-RU" sz="2000" b="1" dirty="0">
                <a:solidFill>
                  <a:srgbClr val="FF0000"/>
                </a:solidFill>
              </a:rPr>
              <a:t>Закон України «Про </a:t>
            </a:r>
            <a:r>
              <a:rPr lang="ru-RU" sz="2000" b="1" dirty="0" err="1">
                <a:solidFill>
                  <a:srgbClr val="FF0000"/>
                </a:solidFill>
              </a:rPr>
              <a:t>Основні</a:t>
            </a:r>
            <a:r>
              <a:rPr lang="ru-RU" sz="2000" b="1" dirty="0">
                <a:solidFill>
                  <a:srgbClr val="FF0000"/>
                </a:solidFill>
              </a:rPr>
              <a:t> засади (</a:t>
            </a:r>
            <a:r>
              <a:rPr lang="ru-RU" sz="2000" b="1" dirty="0" err="1">
                <a:solidFill>
                  <a:srgbClr val="FF0000"/>
                </a:solidFill>
              </a:rPr>
              <a:t>стратегію</a:t>
            </a:r>
            <a:r>
              <a:rPr lang="ru-RU" sz="2000" b="1" dirty="0">
                <a:solidFill>
                  <a:srgbClr val="FF0000"/>
                </a:solidFill>
              </a:rPr>
              <a:t>) </a:t>
            </a:r>
            <a:r>
              <a:rPr lang="ru-RU" sz="2000" b="1" dirty="0" err="1">
                <a:solidFill>
                  <a:srgbClr val="FF0000"/>
                </a:solidFill>
              </a:rPr>
              <a:t>державної</a:t>
            </a:r>
            <a:r>
              <a:rPr lang="ru-RU" sz="2000" b="1" dirty="0">
                <a:solidFill>
                  <a:srgbClr val="FF0000"/>
                </a:solidFill>
              </a:rPr>
              <a:t> </a:t>
            </a:r>
            <a:r>
              <a:rPr lang="ru-RU" sz="2000" b="1" dirty="0" err="1">
                <a:solidFill>
                  <a:srgbClr val="FF0000"/>
                </a:solidFill>
              </a:rPr>
              <a:t>екологічної</a:t>
            </a:r>
            <a:r>
              <a:rPr lang="ru-RU" sz="2000" b="1" dirty="0">
                <a:solidFill>
                  <a:srgbClr val="FF0000"/>
                </a:solidFill>
              </a:rPr>
              <a:t> </a:t>
            </a:r>
            <a:r>
              <a:rPr lang="ru-RU" sz="2000" b="1" dirty="0" err="1">
                <a:solidFill>
                  <a:srgbClr val="FF0000"/>
                </a:solidFill>
              </a:rPr>
              <a:t>політики</a:t>
            </a:r>
            <a:r>
              <a:rPr lang="ru-RU" sz="2000" b="1" dirty="0">
                <a:solidFill>
                  <a:srgbClr val="FF0000"/>
                </a:solidFill>
              </a:rPr>
              <a:t> України на </a:t>
            </a:r>
            <a:r>
              <a:rPr lang="ru-RU" sz="2000" b="1" dirty="0" err="1">
                <a:solidFill>
                  <a:srgbClr val="FF0000"/>
                </a:solidFill>
              </a:rPr>
              <a:t>період</a:t>
            </a:r>
            <a:r>
              <a:rPr lang="ru-RU" sz="2000" b="1" dirty="0">
                <a:solidFill>
                  <a:srgbClr val="FF0000"/>
                </a:solidFill>
              </a:rPr>
              <a:t> до 2030 року»</a:t>
            </a:r>
            <a:br>
              <a:rPr lang="ru-RU" sz="2000" b="1" dirty="0">
                <a:solidFill>
                  <a:srgbClr val="FF0000"/>
                </a:solidFill>
              </a:rPr>
            </a:br>
            <a:r>
              <a:rPr lang="ru-RU" sz="2000" b="1" dirty="0" err="1">
                <a:solidFill>
                  <a:srgbClr val="002060"/>
                </a:solidFill>
              </a:rPr>
              <a:t>від</a:t>
            </a:r>
            <a:r>
              <a:rPr lang="ru-RU" sz="2000" b="1" dirty="0">
                <a:solidFill>
                  <a:srgbClr val="002060"/>
                </a:solidFill>
              </a:rPr>
              <a:t> 28 лютого 2019 р. № 2697-</a:t>
            </a:r>
            <a:r>
              <a:rPr lang="en-US" sz="2000" b="1" dirty="0">
                <a:solidFill>
                  <a:srgbClr val="002060"/>
                </a:solidFill>
              </a:rPr>
              <a:t>VIII</a:t>
            </a:r>
            <a:endParaRPr lang="ru-RU" sz="2000" b="1" dirty="0">
              <a:solidFill>
                <a:srgbClr val="002060"/>
              </a:solidFill>
            </a:endParaRPr>
          </a:p>
        </p:txBody>
      </p:sp>
      <p:sp>
        <p:nvSpPr>
          <p:cNvPr id="3" name="Содержимое 2"/>
          <p:cNvSpPr>
            <a:spLocks noGrp="1"/>
          </p:cNvSpPr>
          <p:nvPr>
            <p:ph idx="1"/>
          </p:nvPr>
        </p:nvSpPr>
        <p:spPr>
          <a:xfrm>
            <a:off x="1187624" y="1268760"/>
            <a:ext cx="7848872" cy="5256584"/>
          </a:xfrm>
        </p:spPr>
        <p:txBody>
          <a:bodyPr>
            <a:normAutofit lnSpcReduction="10000"/>
          </a:bodyPr>
          <a:lstStyle/>
          <a:p>
            <a:pPr marL="342900" indent="-342900" algn="just">
              <a:buFont typeface="Wingdings" panose="05000000000000000000" pitchFamily="2" charset="2"/>
              <a:buChar char="Ø"/>
            </a:pPr>
            <a:r>
              <a:rPr lang="uk-UA" sz="2000" dirty="0">
                <a:solidFill>
                  <a:srgbClr val="00B050"/>
                </a:solidFill>
              </a:rPr>
              <a:t>Процеси глобалізації та суспільних трансформацій </a:t>
            </a:r>
            <a:r>
              <a:rPr lang="uk-UA" sz="2000" dirty="0"/>
              <a:t>підвищили </a:t>
            </a:r>
            <a:r>
              <a:rPr lang="uk-UA" sz="2000" dirty="0">
                <a:solidFill>
                  <a:srgbClr val="FF0000"/>
                </a:solidFill>
              </a:rPr>
              <a:t>пріоритетність збереження довкілля</a:t>
            </a:r>
            <a:r>
              <a:rPr lang="uk-UA" sz="2000" dirty="0"/>
              <a:t>, а отже, потребують від України вжиття термінових заходів. </a:t>
            </a:r>
            <a:endParaRPr lang="en-US" sz="2000" dirty="0"/>
          </a:p>
          <a:p>
            <a:pPr marL="342900" indent="-342900" algn="just">
              <a:buFont typeface="Wingdings" panose="05000000000000000000" pitchFamily="2" charset="2"/>
              <a:buChar char="Ø"/>
            </a:pPr>
            <a:r>
              <a:rPr lang="uk-UA" sz="2000" dirty="0"/>
              <a:t>Протягом тривалого часу економічний розвиток держави супроводжувався незбалансованою експлуатацією природних ресурсів, низькою пріоритетністю питань захисту довкілля, що </a:t>
            </a:r>
            <a:r>
              <a:rPr lang="uk-UA" sz="2000" dirty="0">
                <a:solidFill>
                  <a:srgbClr val="FF0000"/>
                </a:solidFill>
              </a:rPr>
              <a:t>унеможливлювало досягнення збалансованого (сталого) розвитку</a:t>
            </a:r>
            <a:r>
              <a:rPr lang="uk-UA" sz="2000" dirty="0"/>
              <a:t>.</a:t>
            </a:r>
            <a:endParaRPr lang="en-US" sz="2000" dirty="0"/>
          </a:p>
          <a:p>
            <a:pPr marL="342900" indent="-342900" algn="just">
              <a:buFont typeface="Wingdings" panose="05000000000000000000" pitchFamily="2" charset="2"/>
              <a:buChar char="Ø"/>
            </a:pPr>
            <a:r>
              <a:rPr lang="uk-UA" sz="2000" dirty="0">
                <a:solidFill>
                  <a:srgbClr val="00B050"/>
                </a:solidFill>
              </a:rPr>
              <a:t>Упровадження </a:t>
            </a:r>
            <a:r>
              <a:rPr lang="uk-UA" sz="2000" dirty="0" err="1">
                <a:solidFill>
                  <a:srgbClr val="00B050"/>
                </a:solidFill>
              </a:rPr>
              <a:t>екосистемного</a:t>
            </a:r>
            <a:r>
              <a:rPr lang="uk-UA" sz="2000" dirty="0">
                <a:solidFill>
                  <a:srgbClr val="00B050"/>
                </a:solidFill>
              </a:rPr>
              <a:t> підходу в галузеву політику </a:t>
            </a:r>
            <a:r>
              <a:rPr lang="uk-UA" sz="2000" dirty="0"/>
              <a:t>та удосконалення системи інтегрованого екологічного управління, інтеграція екологічної політики до інших політик, </a:t>
            </a:r>
            <a:r>
              <a:rPr lang="uk-UA" sz="2000" dirty="0">
                <a:solidFill>
                  <a:srgbClr val="00B050"/>
                </a:solidFill>
              </a:rPr>
              <a:t>обов’язкове врахування екологічної складової </a:t>
            </a:r>
            <a:r>
              <a:rPr lang="uk-UA" sz="2000" dirty="0"/>
              <a:t>під час розроблення та затвердження документів державного планування та у процесі прийняття рішень про провадження господарської діяльності, яка може мати значний вплив на довкілля, є шляхом до сучасної системної екологічної політики, що реалізується у країнах - членах Європейського Союзу.</a:t>
            </a:r>
          </a:p>
        </p:txBody>
      </p:sp>
    </p:spTree>
    <p:extLst>
      <p:ext uri="{BB962C8B-B14F-4D97-AF65-F5344CB8AC3E}">
        <p14:creationId xmlns:p14="http://schemas.microsoft.com/office/powerpoint/2010/main" val="3994723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1224136"/>
          </a:xfrm>
        </p:spPr>
        <p:txBody>
          <a:bodyPr>
            <a:noAutofit/>
          </a:bodyPr>
          <a:lstStyle/>
          <a:p>
            <a:r>
              <a:rPr lang="ru-RU" sz="2000" b="1" dirty="0" err="1">
                <a:solidFill>
                  <a:schemeClr val="tx1"/>
                </a:solidFill>
              </a:rPr>
              <a:t>Розпорядження</a:t>
            </a:r>
            <a:r>
              <a:rPr lang="ru-RU" sz="2000" b="1" dirty="0">
                <a:solidFill>
                  <a:schemeClr val="tx1"/>
                </a:solidFill>
              </a:rPr>
              <a:t> </a:t>
            </a:r>
            <a:r>
              <a:rPr lang="ru-RU" sz="2000" b="1" dirty="0" err="1">
                <a:solidFill>
                  <a:schemeClr val="tx1"/>
                </a:solidFill>
              </a:rPr>
              <a:t>Кабінету</a:t>
            </a:r>
            <a:r>
              <a:rPr lang="ru-RU" sz="2000" b="1" dirty="0">
                <a:solidFill>
                  <a:schemeClr val="tx1"/>
                </a:solidFill>
              </a:rPr>
              <a:t> </a:t>
            </a:r>
            <a:r>
              <a:rPr lang="ru-RU" sz="2000" b="1" dirty="0" err="1">
                <a:solidFill>
                  <a:schemeClr val="tx1"/>
                </a:solidFill>
              </a:rPr>
              <a:t>Міністрів</a:t>
            </a:r>
            <a:r>
              <a:rPr lang="ru-RU" sz="2000" b="1" dirty="0">
                <a:solidFill>
                  <a:schemeClr val="tx1"/>
                </a:solidFill>
              </a:rPr>
              <a:t> України </a:t>
            </a:r>
            <a:br>
              <a:rPr lang="ru-RU" sz="2000" b="1" dirty="0">
                <a:solidFill>
                  <a:schemeClr val="tx1"/>
                </a:solidFill>
              </a:rPr>
            </a:br>
            <a:r>
              <a:rPr lang="ru-RU" sz="2000" b="1" dirty="0">
                <a:solidFill>
                  <a:srgbClr val="FF0000"/>
                </a:solidFill>
              </a:rPr>
              <a:t>«Про </a:t>
            </a:r>
            <a:r>
              <a:rPr lang="ru-RU" sz="2000" b="1" dirty="0" err="1">
                <a:solidFill>
                  <a:srgbClr val="FF0000"/>
                </a:solidFill>
              </a:rPr>
              <a:t>схвалення</a:t>
            </a:r>
            <a:r>
              <a:rPr lang="ru-RU" sz="2000" b="1" dirty="0">
                <a:solidFill>
                  <a:srgbClr val="FF0000"/>
                </a:solidFill>
              </a:rPr>
              <a:t> </a:t>
            </a:r>
            <a:r>
              <a:rPr lang="ru-RU" sz="2000" b="1" dirty="0" err="1">
                <a:solidFill>
                  <a:srgbClr val="FF0000"/>
                </a:solidFill>
              </a:rPr>
              <a:t>Концепції</a:t>
            </a:r>
            <a:r>
              <a:rPr lang="ru-RU" sz="2000" b="1" dirty="0">
                <a:solidFill>
                  <a:srgbClr val="FF0000"/>
                </a:solidFill>
              </a:rPr>
              <a:t> </a:t>
            </a:r>
            <a:r>
              <a:rPr lang="ru-RU" sz="2000" b="1" dirty="0" err="1">
                <a:solidFill>
                  <a:srgbClr val="FF0000"/>
                </a:solidFill>
              </a:rPr>
              <a:t>Загальнодержавної</a:t>
            </a:r>
            <a:r>
              <a:rPr lang="ru-RU" sz="2000" b="1" dirty="0">
                <a:solidFill>
                  <a:srgbClr val="FF0000"/>
                </a:solidFill>
              </a:rPr>
              <a:t> </a:t>
            </a:r>
            <a:r>
              <a:rPr lang="ru-RU" sz="2000" b="1" dirty="0" err="1">
                <a:solidFill>
                  <a:srgbClr val="FF0000"/>
                </a:solidFill>
              </a:rPr>
              <a:t>цільової</a:t>
            </a:r>
            <a:r>
              <a:rPr lang="ru-RU" sz="2000" b="1" dirty="0">
                <a:solidFill>
                  <a:srgbClr val="FF0000"/>
                </a:solidFill>
              </a:rPr>
              <a:t> </a:t>
            </a:r>
            <a:r>
              <a:rPr lang="ru-RU" sz="2000" b="1" dirty="0" err="1">
                <a:solidFill>
                  <a:srgbClr val="FF0000"/>
                </a:solidFill>
              </a:rPr>
              <a:t>програми</a:t>
            </a:r>
            <a:r>
              <a:rPr lang="ru-RU" sz="2000" b="1" dirty="0">
                <a:solidFill>
                  <a:srgbClr val="FF0000"/>
                </a:solidFill>
              </a:rPr>
              <a:t> </a:t>
            </a:r>
            <a:r>
              <a:rPr lang="ru-RU" sz="2000" b="1" dirty="0" err="1">
                <a:solidFill>
                  <a:srgbClr val="FF0000"/>
                </a:solidFill>
              </a:rPr>
              <a:t>використання</a:t>
            </a:r>
            <a:r>
              <a:rPr lang="ru-RU" sz="2000" b="1" dirty="0">
                <a:solidFill>
                  <a:srgbClr val="FF0000"/>
                </a:solidFill>
              </a:rPr>
              <a:t> та </a:t>
            </a:r>
            <a:r>
              <a:rPr lang="ru-RU" sz="2000" b="1" dirty="0" err="1">
                <a:solidFill>
                  <a:srgbClr val="FF0000"/>
                </a:solidFill>
              </a:rPr>
              <a:t>охорони</a:t>
            </a:r>
            <a:r>
              <a:rPr lang="ru-RU" sz="2000" b="1" dirty="0">
                <a:solidFill>
                  <a:srgbClr val="FF0000"/>
                </a:solidFill>
              </a:rPr>
              <a:t> земель»  </a:t>
            </a:r>
            <a:br>
              <a:rPr lang="ru-RU" sz="2000" b="1" dirty="0">
                <a:solidFill>
                  <a:srgbClr val="FF0000"/>
                </a:solidFill>
              </a:rPr>
            </a:br>
            <a:r>
              <a:rPr lang="ru-RU" sz="2000" b="1" dirty="0" err="1">
                <a:solidFill>
                  <a:schemeClr val="tx1"/>
                </a:solidFill>
              </a:rPr>
              <a:t>від</a:t>
            </a:r>
            <a:r>
              <a:rPr lang="ru-RU" sz="2000" b="1" dirty="0">
                <a:solidFill>
                  <a:schemeClr val="tx1"/>
                </a:solidFill>
              </a:rPr>
              <a:t> 19 </a:t>
            </a:r>
            <a:r>
              <a:rPr lang="ru-RU" sz="2000" b="1" dirty="0" err="1">
                <a:solidFill>
                  <a:schemeClr val="tx1"/>
                </a:solidFill>
              </a:rPr>
              <a:t>січня</a:t>
            </a:r>
            <a:r>
              <a:rPr lang="ru-RU" sz="2000" b="1" dirty="0">
                <a:solidFill>
                  <a:schemeClr val="tx1"/>
                </a:solidFill>
              </a:rPr>
              <a:t> 2022 р. № 70-р</a:t>
            </a:r>
          </a:p>
        </p:txBody>
      </p:sp>
      <p:sp>
        <p:nvSpPr>
          <p:cNvPr id="3" name="Содержимое 2"/>
          <p:cNvSpPr>
            <a:spLocks noGrp="1"/>
          </p:cNvSpPr>
          <p:nvPr>
            <p:ph idx="1"/>
          </p:nvPr>
        </p:nvSpPr>
        <p:spPr>
          <a:xfrm>
            <a:off x="1187624" y="1628800"/>
            <a:ext cx="7848872" cy="4896544"/>
          </a:xfrm>
        </p:spPr>
        <p:txBody>
          <a:bodyPr>
            <a:normAutofit lnSpcReduction="10000"/>
          </a:bodyPr>
          <a:lstStyle/>
          <a:p>
            <a:pPr marL="342900" indent="-342900" algn="just">
              <a:buFont typeface="Wingdings" panose="05000000000000000000" pitchFamily="2" charset="2"/>
              <a:buChar char="Ø"/>
            </a:pPr>
            <a:r>
              <a:rPr lang="uk-UA" sz="2000" dirty="0"/>
              <a:t>Земельний фонд України становить 60,4 млн. гектарів і характеризується надзвичайно високим рівнем освоєння. Близько 70 відсотків земельного фонду України становлять сільськогосподарські землі, близько 4 відсотків - забудовані землі.</a:t>
            </a:r>
          </a:p>
          <a:p>
            <a:pPr marL="342900" indent="-342900" algn="just">
              <a:buFont typeface="Wingdings" panose="05000000000000000000" pitchFamily="2" charset="2"/>
              <a:buChar char="Ø"/>
            </a:pPr>
            <a:endParaRPr lang="uk-UA" sz="2000" dirty="0"/>
          </a:p>
          <a:p>
            <a:pPr marL="342900" indent="-342900" algn="just">
              <a:buFont typeface="Wingdings" panose="05000000000000000000" pitchFamily="2" charset="2"/>
              <a:buChar char="Ø"/>
            </a:pPr>
            <a:r>
              <a:rPr lang="uk-UA" sz="2000" dirty="0"/>
              <a:t>Високий рівень господарського освоєння території України визначає інтенсивний вплив </a:t>
            </a:r>
            <a:r>
              <a:rPr lang="uk-UA" sz="2000" dirty="0" err="1"/>
              <a:t>антропо</a:t>
            </a:r>
            <a:r>
              <a:rPr lang="uk-UA" sz="2000" dirty="0"/>
              <a:t>- та техногенезу на навколишнє природне середовище, в тому числі на земельні ресурси, склад і характер процесів, які відбуваються у сфері використання земель.</a:t>
            </a:r>
          </a:p>
          <a:p>
            <a:pPr marL="342900" indent="-342900" algn="just">
              <a:buFont typeface="Wingdings" panose="05000000000000000000" pitchFamily="2" charset="2"/>
              <a:buChar char="Ø"/>
            </a:pPr>
            <a:endParaRPr lang="uk-UA" sz="2000" dirty="0"/>
          </a:p>
          <a:p>
            <a:pPr marL="342900" indent="-342900" algn="just">
              <a:buFont typeface="Wingdings" panose="05000000000000000000" pitchFamily="2" charset="2"/>
              <a:buChar char="Ø"/>
            </a:pPr>
            <a:r>
              <a:rPr lang="uk-UA" sz="2000" dirty="0"/>
              <a:t>Найбільшу питому вагу мають сільськогосподарські землі (близько 70 відсотків). Рівень розорювання земель в державі досягає в середньому 54 відсотки, а у деяких областях - 70 відсотків і більше.</a:t>
            </a:r>
          </a:p>
          <a:p>
            <a:pPr marL="342900" indent="-342900" algn="just">
              <a:buFont typeface="Wingdings" panose="05000000000000000000" pitchFamily="2" charset="2"/>
              <a:buChar char="Ø"/>
            </a:pPr>
            <a:endParaRPr lang="uk-UA" sz="2000" dirty="0"/>
          </a:p>
        </p:txBody>
      </p:sp>
    </p:spTree>
    <p:extLst>
      <p:ext uri="{BB962C8B-B14F-4D97-AF65-F5344CB8AC3E}">
        <p14:creationId xmlns:p14="http://schemas.microsoft.com/office/powerpoint/2010/main" val="360974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1224136"/>
          </a:xfrm>
        </p:spPr>
        <p:txBody>
          <a:bodyPr>
            <a:noAutofit/>
          </a:bodyPr>
          <a:lstStyle/>
          <a:p>
            <a:r>
              <a:rPr lang="ru-RU" sz="2000" b="1" dirty="0" err="1">
                <a:solidFill>
                  <a:schemeClr val="tx1"/>
                </a:solidFill>
              </a:rPr>
              <a:t>Розпорядження</a:t>
            </a:r>
            <a:r>
              <a:rPr lang="ru-RU" sz="2000" b="1" dirty="0">
                <a:solidFill>
                  <a:schemeClr val="tx1"/>
                </a:solidFill>
              </a:rPr>
              <a:t> </a:t>
            </a:r>
            <a:r>
              <a:rPr lang="ru-RU" sz="2000" b="1" dirty="0" err="1">
                <a:solidFill>
                  <a:schemeClr val="tx1"/>
                </a:solidFill>
              </a:rPr>
              <a:t>Кабінету</a:t>
            </a:r>
            <a:r>
              <a:rPr lang="ru-RU" sz="2000" b="1" dirty="0">
                <a:solidFill>
                  <a:schemeClr val="tx1"/>
                </a:solidFill>
              </a:rPr>
              <a:t> </a:t>
            </a:r>
            <a:r>
              <a:rPr lang="ru-RU" sz="2000" b="1" dirty="0" err="1">
                <a:solidFill>
                  <a:schemeClr val="tx1"/>
                </a:solidFill>
              </a:rPr>
              <a:t>Міністрів</a:t>
            </a:r>
            <a:r>
              <a:rPr lang="ru-RU" sz="2000" b="1" dirty="0">
                <a:solidFill>
                  <a:schemeClr val="tx1"/>
                </a:solidFill>
              </a:rPr>
              <a:t> України </a:t>
            </a:r>
            <a:br>
              <a:rPr lang="ru-RU" sz="2000" b="1" dirty="0">
                <a:solidFill>
                  <a:schemeClr val="tx1"/>
                </a:solidFill>
              </a:rPr>
            </a:br>
            <a:r>
              <a:rPr lang="ru-RU" sz="2000" b="1" dirty="0">
                <a:solidFill>
                  <a:srgbClr val="FF0000"/>
                </a:solidFill>
              </a:rPr>
              <a:t>«Про </a:t>
            </a:r>
            <a:r>
              <a:rPr lang="ru-RU" sz="2000" b="1" dirty="0" err="1">
                <a:solidFill>
                  <a:srgbClr val="FF0000"/>
                </a:solidFill>
              </a:rPr>
              <a:t>схвалення</a:t>
            </a:r>
            <a:r>
              <a:rPr lang="ru-RU" sz="2000" b="1" dirty="0">
                <a:solidFill>
                  <a:srgbClr val="FF0000"/>
                </a:solidFill>
              </a:rPr>
              <a:t> </a:t>
            </a:r>
            <a:r>
              <a:rPr lang="ru-RU" sz="2000" b="1" dirty="0" err="1">
                <a:solidFill>
                  <a:srgbClr val="FF0000"/>
                </a:solidFill>
              </a:rPr>
              <a:t>Концепції</a:t>
            </a:r>
            <a:r>
              <a:rPr lang="ru-RU" sz="2000" b="1" dirty="0">
                <a:solidFill>
                  <a:srgbClr val="FF0000"/>
                </a:solidFill>
              </a:rPr>
              <a:t> </a:t>
            </a:r>
            <a:r>
              <a:rPr lang="ru-RU" sz="2000" b="1" dirty="0" err="1">
                <a:solidFill>
                  <a:srgbClr val="FF0000"/>
                </a:solidFill>
              </a:rPr>
              <a:t>Загальнодержавної</a:t>
            </a:r>
            <a:r>
              <a:rPr lang="ru-RU" sz="2000" b="1" dirty="0">
                <a:solidFill>
                  <a:srgbClr val="FF0000"/>
                </a:solidFill>
              </a:rPr>
              <a:t> </a:t>
            </a:r>
            <a:r>
              <a:rPr lang="ru-RU" sz="2000" b="1" dirty="0" err="1">
                <a:solidFill>
                  <a:srgbClr val="FF0000"/>
                </a:solidFill>
              </a:rPr>
              <a:t>цільової</a:t>
            </a:r>
            <a:r>
              <a:rPr lang="ru-RU" sz="2000" b="1" dirty="0">
                <a:solidFill>
                  <a:srgbClr val="FF0000"/>
                </a:solidFill>
              </a:rPr>
              <a:t> </a:t>
            </a:r>
            <a:r>
              <a:rPr lang="ru-RU" sz="2000" b="1" dirty="0" err="1">
                <a:solidFill>
                  <a:srgbClr val="FF0000"/>
                </a:solidFill>
              </a:rPr>
              <a:t>програми</a:t>
            </a:r>
            <a:r>
              <a:rPr lang="ru-RU" sz="2000" b="1" dirty="0">
                <a:solidFill>
                  <a:srgbClr val="FF0000"/>
                </a:solidFill>
              </a:rPr>
              <a:t> </a:t>
            </a:r>
            <a:r>
              <a:rPr lang="ru-RU" sz="2000" b="1" dirty="0" err="1">
                <a:solidFill>
                  <a:srgbClr val="FF0000"/>
                </a:solidFill>
              </a:rPr>
              <a:t>використання</a:t>
            </a:r>
            <a:r>
              <a:rPr lang="ru-RU" sz="2000" b="1" dirty="0">
                <a:solidFill>
                  <a:srgbClr val="FF0000"/>
                </a:solidFill>
              </a:rPr>
              <a:t> та </a:t>
            </a:r>
            <a:r>
              <a:rPr lang="ru-RU" sz="2000" b="1" dirty="0" err="1">
                <a:solidFill>
                  <a:srgbClr val="FF0000"/>
                </a:solidFill>
              </a:rPr>
              <a:t>охорони</a:t>
            </a:r>
            <a:r>
              <a:rPr lang="ru-RU" sz="2000" b="1" dirty="0">
                <a:solidFill>
                  <a:srgbClr val="FF0000"/>
                </a:solidFill>
              </a:rPr>
              <a:t> земель»  </a:t>
            </a:r>
            <a:br>
              <a:rPr lang="ru-RU" sz="2000" b="1" dirty="0">
                <a:solidFill>
                  <a:srgbClr val="FF0000"/>
                </a:solidFill>
              </a:rPr>
            </a:br>
            <a:r>
              <a:rPr lang="ru-RU" sz="2000" b="1" dirty="0" err="1">
                <a:solidFill>
                  <a:schemeClr val="tx1"/>
                </a:solidFill>
              </a:rPr>
              <a:t>від</a:t>
            </a:r>
            <a:r>
              <a:rPr lang="ru-RU" sz="2000" b="1" dirty="0">
                <a:solidFill>
                  <a:schemeClr val="tx1"/>
                </a:solidFill>
              </a:rPr>
              <a:t> 19 </a:t>
            </a:r>
            <a:r>
              <a:rPr lang="ru-RU" sz="2000" b="1" dirty="0" err="1">
                <a:solidFill>
                  <a:schemeClr val="tx1"/>
                </a:solidFill>
              </a:rPr>
              <a:t>січня</a:t>
            </a:r>
            <a:r>
              <a:rPr lang="ru-RU" sz="2000" b="1" dirty="0">
                <a:solidFill>
                  <a:schemeClr val="tx1"/>
                </a:solidFill>
              </a:rPr>
              <a:t> 2022 р. № 70-р</a:t>
            </a:r>
          </a:p>
        </p:txBody>
      </p:sp>
      <p:sp>
        <p:nvSpPr>
          <p:cNvPr id="3" name="Содержимое 2"/>
          <p:cNvSpPr>
            <a:spLocks noGrp="1"/>
          </p:cNvSpPr>
          <p:nvPr>
            <p:ph idx="1"/>
          </p:nvPr>
        </p:nvSpPr>
        <p:spPr>
          <a:xfrm>
            <a:off x="1187624" y="1628800"/>
            <a:ext cx="7848872" cy="4896544"/>
          </a:xfrm>
        </p:spPr>
        <p:txBody>
          <a:bodyPr>
            <a:normAutofit fontScale="85000" lnSpcReduction="10000"/>
          </a:bodyPr>
          <a:lstStyle/>
          <a:p>
            <a:pPr marL="342900" indent="-342900" algn="just">
              <a:buFont typeface="Wingdings" panose="05000000000000000000" pitchFamily="2" charset="2"/>
              <a:buChar char="Ø"/>
            </a:pPr>
            <a:r>
              <a:rPr lang="uk-UA" sz="2000" dirty="0"/>
              <a:t>Надмірне розширення площі ріллі за рахунок </a:t>
            </a:r>
            <a:r>
              <a:rPr lang="uk-UA" sz="2000" dirty="0" err="1"/>
              <a:t>схилових</a:t>
            </a:r>
            <a:r>
              <a:rPr lang="uk-UA" sz="2000" dirty="0"/>
              <a:t> земель призвело до порушення екологічно збалансованого співвідношення земельних угідь: ріллі, природних кормових угідь, лісів та водойм, що негативно позначилося на стійкості </a:t>
            </a:r>
            <a:r>
              <a:rPr lang="uk-UA" sz="2000" dirty="0" err="1"/>
              <a:t>агроландшафтів</a:t>
            </a:r>
            <a:r>
              <a:rPr lang="uk-UA" sz="2000" dirty="0"/>
              <a:t> і спричинило значну техногенну ураженість екосфери. Щорічні збитки від основних видів ґрунтової деградації становлять близько 40-50 млрд. гривень, у тому числі за рахунок незбалансованих втрат гумусу і поживних речовин - 23-28 млрд. гривень; від недобору продукції та втрат ґрунту через ерозію - 17-22 млрд. гривень. За рівнем кислотності, засоленості, солонцюватості, переущільнення, забруднення частина земельних ресурсів перебуває у передкризовому, а подекуди у кризовому стані з тенденцією до погіршення.</a:t>
            </a:r>
          </a:p>
          <a:p>
            <a:pPr marL="342900" indent="-342900" algn="just">
              <a:buFont typeface="Wingdings" panose="05000000000000000000" pitchFamily="2" charset="2"/>
              <a:buChar char="Ø"/>
            </a:pPr>
            <a:endParaRPr lang="uk-UA" sz="2000" dirty="0"/>
          </a:p>
          <a:p>
            <a:pPr marL="342900" indent="-342900" algn="just">
              <a:buFont typeface="Wingdings" panose="05000000000000000000" pitchFamily="2" charset="2"/>
              <a:buChar char="Ø"/>
            </a:pPr>
            <a:r>
              <a:rPr lang="uk-UA" sz="2000" dirty="0"/>
              <a:t>Ключовим прогнозним показником розв’язання зазначеної проблеми є зниження рівня розораності території країни до 44 відсотків шляхом вилучення </a:t>
            </a:r>
            <a:r>
              <a:rPr lang="uk-UA" sz="2000" dirty="0" err="1"/>
              <a:t>орнонепридатних</a:t>
            </a:r>
            <a:r>
              <a:rPr lang="uk-UA" sz="2000" dirty="0"/>
              <a:t> (деградованих, малопродуктивних та техногенно забруднених) земель, площа яких, за експертними оцінками, перевищує 6,5 млн. гектарів, з інтенсивного обробітку. Для порівняння - у Франції розорано 36 відсотків угідь, Англії - 18,5, у США - 20 відсотків.</a:t>
            </a:r>
          </a:p>
        </p:txBody>
      </p:sp>
    </p:spTree>
    <p:extLst>
      <p:ext uri="{BB962C8B-B14F-4D97-AF65-F5344CB8AC3E}">
        <p14:creationId xmlns:p14="http://schemas.microsoft.com/office/powerpoint/2010/main" val="377448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a:bodyPr>
          <a:lstStyle/>
          <a:p>
            <a:pPr algn="ctr"/>
            <a:r>
              <a:rPr lang="uk-UA" sz="2400" b="1" dirty="0">
                <a:solidFill>
                  <a:srgbClr val="FF0000"/>
                </a:solidFill>
              </a:rPr>
              <a:t>«Право ЄС» </a:t>
            </a:r>
            <a:r>
              <a:rPr lang="en-US" sz="2400" b="1" dirty="0">
                <a:solidFill>
                  <a:srgbClr val="FF0000"/>
                </a:solidFill>
              </a:rPr>
              <a:t>vs </a:t>
            </a:r>
            <a:r>
              <a:rPr lang="uk-UA" sz="2400" b="1" dirty="0">
                <a:solidFill>
                  <a:srgbClr val="FF0000"/>
                </a:solidFill>
              </a:rPr>
              <a:t>«Право держави – члена ЄС»</a:t>
            </a:r>
            <a:endParaRPr lang="ru-RU" sz="2400" b="1" dirty="0"/>
          </a:p>
        </p:txBody>
      </p:sp>
      <p:sp>
        <p:nvSpPr>
          <p:cNvPr id="3" name="Содержимое 2"/>
          <p:cNvSpPr>
            <a:spLocks noGrp="1"/>
          </p:cNvSpPr>
          <p:nvPr>
            <p:ph idx="1"/>
          </p:nvPr>
        </p:nvSpPr>
        <p:spPr>
          <a:xfrm>
            <a:off x="1187624" y="1993702"/>
            <a:ext cx="7602048" cy="5107706"/>
          </a:xfrm>
        </p:spPr>
        <p:txBody>
          <a:bodyPr>
            <a:normAutofit/>
          </a:bodyPr>
          <a:lstStyle/>
          <a:p>
            <a:pPr algn="just">
              <a:buFont typeface="Wingdings" panose="05000000000000000000" pitchFamily="2" charset="2"/>
              <a:buChar char="Ø"/>
            </a:pPr>
            <a:r>
              <a:rPr lang="uk-UA" sz="1800" b="1" dirty="0"/>
              <a:t>Право ЄС </a:t>
            </a:r>
            <a:r>
              <a:rPr lang="uk-UA" sz="1800" b="1" dirty="0" err="1"/>
              <a:t>виникло</a:t>
            </a:r>
            <a:r>
              <a:rPr lang="uk-UA" sz="1800" b="1" dirty="0"/>
              <a:t> внаслідок активного розвитку інтеграційних процесів на європейському континенті, які привели до створення Європейського Союзу. </a:t>
            </a:r>
          </a:p>
          <a:p>
            <a:pPr algn="just">
              <a:buFont typeface="Wingdings" panose="05000000000000000000" pitchFamily="2" charset="2"/>
              <a:buChar char="Ø"/>
            </a:pPr>
            <a:endParaRPr lang="uk-UA" sz="1800" b="1" dirty="0"/>
          </a:p>
          <a:p>
            <a:pPr algn="just">
              <a:buFont typeface="Wingdings" panose="05000000000000000000" pitchFamily="2" charset="2"/>
              <a:buChar char="Ø"/>
            </a:pPr>
            <a:r>
              <a:rPr lang="uk-UA" sz="1800" b="1" dirty="0"/>
              <a:t>Право Європейського Союзу має особливі джерела права, процес </a:t>
            </a:r>
            <a:r>
              <a:rPr lang="uk-UA" sz="1800" b="1" dirty="0" err="1"/>
              <a:t>нормотворчості</a:t>
            </a:r>
            <a:r>
              <a:rPr lang="uk-UA" sz="1800" b="1" dirty="0"/>
              <a:t> та правозастосування, інституційний механізм і механізм контролю за дотриманням норм.</a:t>
            </a:r>
            <a:r>
              <a:rPr lang="ru-RU" sz="1800" b="1" dirty="0"/>
              <a:t> </a:t>
            </a:r>
          </a:p>
          <a:p>
            <a:pPr algn="just">
              <a:buFont typeface="Wingdings" panose="05000000000000000000" pitchFamily="2" charset="2"/>
              <a:buChar char="Ø"/>
            </a:pPr>
            <a:endParaRPr lang="ru-RU" sz="1800" b="1" dirty="0"/>
          </a:p>
          <a:p>
            <a:pPr algn="just">
              <a:buFont typeface="Wingdings" panose="05000000000000000000" pitchFamily="2" charset="2"/>
              <a:buChar char="Ø"/>
            </a:pPr>
            <a:r>
              <a:rPr lang="ru-RU" sz="1800" b="1" dirty="0" err="1"/>
              <a:t>Незважаючи</a:t>
            </a:r>
            <a:r>
              <a:rPr lang="ru-RU" sz="1800" b="1" dirty="0"/>
              <a:t> на </a:t>
            </a:r>
            <a:r>
              <a:rPr lang="ru-RU" sz="1800" b="1" dirty="0" err="1"/>
              <a:t>наявність</a:t>
            </a:r>
            <a:r>
              <a:rPr lang="ru-RU" sz="1800" b="1" dirty="0"/>
              <a:t> рис як </a:t>
            </a:r>
            <a:r>
              <a:rPr lang="ru-RU" sz="1800" b="1" dirty="0" err="1"/>
              <a:t>національного</a:t>
            </a:r>
            <a:r>
              <a:rPr lang="ru-RU" sz="1800" b="1" dirty="0"/>
              <a:t> права, так і </a:t>
            </a:r>
            <a:r>
              <a:rPr lang="ru-RU" sz="1800" b="1" dirty="0" err="1"/>
              <a:t>міжнародного</a:t>
            </a:r>
            <a:r>
              <a:rPr lang="ru-RU" sz="1800" b="1" dirty="0"/>
              <a:t>, право ЄС є особливою </a:t>
            </a:r>
            <a:r>
              <a:rPr lang="ru-RU" sz="1800" b="1" dirty="0" err="1"/>
              <a:t>самостійною</a:t>
            </a:r>
            <a:r>
              <a:rPr lang="ru-RU" sz="1800" b="1" dirty="0"/>
              <a:t> системою права.</a:t>
            </a:r>
            <a:endParaRPr lang="uk-UA" sz="1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uk-UA" sz="2400" b="1" dirty="0">
                <a:solidFill>
                  <a:srgbClr val="FF0000"/>
                </a:solidFill>
              </a:rPr>
              <a:t>Розвиток </a:t>
            </a:r>
            <a:r>
              <a:rPr lang="ru-RU" sz="2400" b="1" dirty="0">
                <a:solidFill>
                  <a:srgbClr val="FF0000"/>
                </a:solidFill>
              </a:rPr>
              <a:t>права </a:t>
            </a:r>
            <a:r>
              <a:rPr lang="ru-RU" sz="2400" b="1" dirty="0" err="1">
                <a:solidFill>
                  <a:srgbClr val="FF0000"/>
                </a:solidFill>
              </a:rPr>
              <a:t>навколишнього</a:t>
            </a:r>
            <a:r>
              <a:rPr lang="ru-RU" sz="2400" b="1" dirty="0">
                <a:solidFill>
                  <a:srgbClr val="FF0000"/>
                </a:solidFill>
              </a:rPr>
              <a:t/>
            </a:r>
            <a:br>
              <a:rPr lang="ru-RU" sz="2400" b="1" dirty="0">
                <a:solidFill>
                  <a:srgbClr val="FF0000"/>
                </a:solidFill>
              </a:rPr>
            </a:br>
            <a:r>
              <a:rPr lang="ru-RU" sz="2400" b="1" dirty="0" err="1">
                <a:solidFill>
                  <a:srgbClr val="FF0000"/>
                </a:solidFill>
              </a:rPr>
              <a:t>середовища</a:t>
            </a:r>
            <a:r>
              <a:rPr lang="ru-RU" sz="2400" b="1" dirty="0">
                <a:solidFill>
                  <a:srgbClr val="FF0000"/>
                </a:solidFill>
              </a:rPr>
              <a:t> ЄС</a:t>
            </a:r>
            <a:r>
              <a:rPr lang="ru-RU" sz="2400" dirty="0"/>
              <a:t/>
            </a:r>
            <a:br>
              <a:rPr lang="ru-RU" sz="2400" dirty="0"/>
            </a:br>
            <a:endParaRPr lang="ru-RU" sz="2400" b="1" dirty="0"/>
          </a:p>
        </p:txBody>
      </p:sp>
      <p:sp>
        <p:nvSpPr>
          <p:cNvPr id="3" name="Содержимое 2"/>
          <p:cNvSpPr>
            <a:spLocks noGrp="1"/>
          </p:cNvSpPr>
          <p:nvPr>
            <p:ph idx="1"/>
          </p:nvPr>
        </p:nvSpPr>
        <p:spPr>
          <a:xfrm>
            <a:off x="1187624" y="1196752"/>
            <a:ext cx="7602048" cy="5328592"/>
          </a:xfrm>
        </p:spPr>
        <p:txBody>
          <a:bodyPr>
            <a:normAutofit/>
          </a:bodyPr>
          <a:lstStyle/>
          <a:p>
            <a:pPr algn="just">
              <a:buFont typeface="Wingdings" panose="05000000000000000000" pitchFamily="2" charset="2"/>
              <a:buChar char="Ø"/>
            </a:pPr>
            <a:r>
              <a:rPr lang="uk-UA" sz="1800" b="1" dirty="0"/>
              <a:t>Європейські Співтовариства розпочинають відлік своєї історії з 1951 року, коли шість держав-учасниць — Франція, Італія, Бельгія, Нідерланди, Люксембург та ФРН — створили Європейське об’єднання вугілля і сталі. </a:t>
            </a:r>
          </a:p>
          <a:p>
            <a:pPr algn="just">
              <a:buFont typeface="Wingdings" panose="05000000000000000000" pitchFamily="2" charset="2"/>
              <a:buChar char="Ø"/>
            </a:pPr>
            <a:r>
              <a:rPr lang="uk-UA" sz="1800" b="1" dirty="0"/>
              <a:t>Наступний етап у формуванні європейського права - підписання Римських договорів про створення Європейського Економічного Співтовариства і Європейського співтовариства з атомної енергії. </a:t>
            </a:r>
          </a:p>
          <a:p>
            <a:pPr algn="just">
              <a:buFont typeface="Wingdings" panose="05000000000000000000" pitchFamily="2" charset="2"/>
              <a:buChar char="Ø"/>
            </a:pPr>
            <a:r>
              <a:rPr lang="uk-UA" sz="1800" b="1" dirty="0"/>
              <a:t>Проте ні у Паризькому договорі, ні у Римських договорах не було прямої згадки про необхідність охорони навколишнього середовища і проведення спільної екологічної політики.</a:t>
            </a:r>
          </a:p>
          <a:p>
            <a:pPr algn="just">
              <a:buFont typeface="Wingdings" panose="05000000000000000000" pitchFamily="2" charset="2"/>
              <a:buChar char="Ø"/>
            </a:pPr>
            <a:r>
              <a:rPr lang="ru-RU" sz="1800" b="1" dirty="0" err="1"/>
              <a:t>Стокгольмська</a:t>
            </a:r>
            <a:r>
              <a:rPr lang="ru-RU" sz="1800" b="1" dirty="0"/>
              <a:t> </a:t>
            </a:r>
            <a:r>
              <a:rPr lang="ru-RU" sz="1800" b="1" dirty="0" err="1"/>
              <a:t>конференція</a:t>
            </a:r>
            <a:r>
              <a:rPr lang="ru-RU" sz="1800" b="1" dirty="0"/>
              <a:t> ООН 1972 року стала </a:t>
            </a:r>
            <a:r>
              <a:rPr lang="ru-RU" sz="1800" b="1" dirty="0" err="1"/>
              <a:t>каталізатором</a:t>
            </a:r>
            <a:r>
              <a:rPr lang="ru-RU" sz="1800" b="1" dirty="0"/>
              <a:t>  </a:t>
            </a:r>
            <a:r>
              <a:rPr lang="ru-RU" sz="1800" b="1" dirty="0" err="1"/>
              <a:t>розвитку</a:t>
            </a:r>
            <a:r>
              <a:rPr lang="ru-RU" sz="1800" b="1" dirty="0"/>
              <a:t> </a:t>
            </a:r>
            <a:r>
              <a:rPr lang="ru-RU" sz="1800" b="1" dirty="0" err="1"/>
              <a:t>екологічного</a:t>
            </a:r>
            <a:r>
              <a:rPr lang="ru-RU" sz="1800" b="1" dirty="0"/>
              <a:t> права </a:t>
            </a:r>
            <a:r>
              <a:rPr lang="ru-RU" sz="1800" b="1" dirty="0" err="1"/>
              <a:t>Співтовариства</a:t>
            </a:r>
            <a:r>
              <a:rPr lang="ru-RU" sz="1800" b="1" dirty="0"/>
              <a:t>. У </a:t>
            </a:r>
            <a:r>
              <a:rPr lang="ru-RU" sz="1800" b="1" dirty="0" err="1"/>
              <a:t>жовтні</a:t>
            </a:r>
            <a:r>
              <a:rPr lang="ru-RU" sz="1800" b="1" dirty="0"/>
              <a:t> 1972 р. </a:t>
            </a:r>
            <a:r>
              <a:rPr lang="ru-RU" sz="1800" b="1" dirty="0" err="1"/>
              <a:t>держави</a:t>
            </a:r>
            <a:r>
              <a:rPr lang="ru-RU" sz="1800" b="1" dirty="0"/>
              <a:t>-члени ЄЕС </a:t>
            </a:r>
            <a:r>
              <a:rPr lang="ru-RU" sz="1800" b="1" dirty="0" err="1"/>
              <a:t>приймають</a:t>
            </a:r>
            <a:r>
              <a:rPr lang="ru-RU" sz="1800" b="1" dirty="0"/>
              <a:t> </a:t>
            </a:r>
            <a:r>
              <a:rPr lang="ru-RU" sz="1800" b="1" dirty="0" err="1"/>
              <a:t>Декларацію</a:t>
            </a:r>
            <a:r>
              <a:rPr lang="ru-RU" sz="1800" b="1" dirty="0"/>
              <a:t> </a:t>
            </a:r>
            <a:r>
              <a:rPr lang="ru-RU" sz="1800" b="1" dirty="0" err="1"/>
              <a:t>щодо</a:t>
            </a:r>
            <a:r>
              <a:rPr lang="ru-RU" sz="1800" b="1" dirty="0"/>
              <a:t> </a:t>
            </a:r>
            <a:r>
              <a:rPr lang="ru-RU" sz="1800" b="1" dirty="0" err="1"/>
              <a:t>програми</a:t>
            </a:r>
            <a:r>
              <a:rPr lang="ru-RU" sz="1800" b="1" dirty="0"/>
              <a:t> </a:t>
            </a:r>
            <a:r>
              <a:rPr lang="ru-RU" sz="1800" b="1" dirty="0" err="1"/>
              <a:t>дій</a:t>
            </a:r>
            <a:r>
              <a:rPr lang="ru-RU" sz="1800" b="1" dirty="0"/>
              <a:t> </a:t>
            </a:r>
            <a:r>
              <a:rPr lang="ru-RU" sz="1800" b="1" dirty="0" err="1"/>
              <a:t>із</a:t>
            </a:r>
            <a:r>
              <a:rPr lang="ru-RU" sz="1800" b="1" dirty="0"/>
              <a:t> </a:t>
            </a:r>
            <a:r>
              <a:rPr lang="ru-RU" sz="1800" b="1" dirty="0" err="1"/>
              <a:t>навколишнього</a:t>
            </a:r>
            <a:r>
              <a:rPr lang="ru-RU" sz="1800" b="1" dirty="0"/>
              <a:t> </a:t>
            </a:r>
            <a:r>
              <a:rPr lang="ru-RU" sz="1800" b="1" dirty="0" err="1"/>
              <a:t>середовища</a:t>
            </a:r>
            <a:r>
              <a:rPr lang="ru-RU" sz="1800" b="1" dirty="0"/>
              <a:t>, а на початку 1973 року </a:t>
            </a:r>
            <a:r>
              <a:rPr lang="ru-RU" sz="1800" b="1" dirty="0" err="1"/>
              <a:t>була</a:t>
            </a:r>
            <a:r>
              <a:rPr lang="ru-RU" sz="1800" b="1" dirty="0"/>
              <a:t> </a:t>
            </a:r>
            <a:r>
              <a:rPr lang="ru-RU" sz="1800" b="1" dirty="0" err="1"/>
              <a:t>прийнята</a:t>
            </a:r>
            <a:r>
              <a:rPr lang="ru-RU" sz="1800" b="1" dirty="0"/>
              <a:t> Перша </a:t>
            </a:r>
            <a:r>
              <a:rPr lang="ru-RU" sz="1800" b="1" dirty="0" err="1"/>
              <a:t>програма</a:t>
            </a:r>
            <a:r>
              <a:rPr lang="ru-RU" sz="1800" b="1" dirty="0"/>
              <a:t> </a:t>
            </a:r>
            <a:r>
              <a:rPr lang="ru-RU" sz="1800" b="1" dirty="0" err="1"/>
              <a:t>дій</a:t>
            </a:r>
            <a:r>
              <a:rPr lang="ru-RU" sz="1800" b="1" dirty="0"/>
              <a:t> </a:t>
            </a:r>
            <a:r>
              <a:rPr lang="ru-RU" sz="1800" b="1" dirty="0" err="1"/>
              <a:t>із</a:t>
            </a:r>
            <a:r>
              <a:rPr lang="ru-RU" sz="1800" b="1" dirty="0"/>
              <a:t> </a:t>
            </a:r>
            <a:r>
              <a:rPr lang="ru-RU" sz="1800" b="1" dirty="0" err="1"/>
              <a:t>навколишнього</a:t>
            </a:r>
            <a:r>
              <a:rPr lang="ru-RU" sz="1800" b="1" dirty="0"/>
              <a:t> </a:t>
            </a:r>
            <a:r>
              <a:rPr lang="ru-RU" sz="1800" b="1" dirty="0" err="1"/>
              <a:t>середовища</a:t>
            </a:r>
            <a:r>
              <a:rPr lang="ru-RU" sz="1800" b="1" dirty="0"/>
              <a:t> (на 1973-1976 </a:t>
            </a:r>
            <a:r>
              <a:rPr lang="ru-RU" sz="1800" b="1" dirty="0" err="1"/>
              <a:t>рр</a:t>
            </a:r>
            <a:r>
              <a:rPr lang="ru-RU" sz="1800" b="1" dirty="0"/>
              <a:t>.). </a:t>
            </a:r>
            <a:r>
              <a:rPr lang="ru-RU" sz="1800" b="1" dirty="0" err="1"/>
              <a:t>Її</a:t>
            </a:r>
            <a:r>
              <a:rPr lang="ru-RU" sz="1800" b="1" dirty="0"/>
              <a:t> </a:t>
            </a:r>
            <a:r>
              <a:rPr lang="ru-RU" sz="1800" b="1" dirty="0" err="1"/>
              <a:t>можна</a:t>
            </a:r>
            <a:r>
              <a:rPr lang="ru-RU" sz="1800" b="1" dirty="0"/>
              <a:t> </a:t>
            </a:r>
            <a:r>
              <a:rPr lang="ru-RU" sz="1800" b="1" dirty="0" err="1"/>
              <a:t>вважати</a:t>
            </a:r>
            <a:r>
              <a:rPr lang="ru-RU" sz="1800" b="1" dirty="0"/>
              <a:t> першим </a:t>
            </a:r>
            <a:r>
              <a:rPr lang="ru-RU" sz="1800" b="1" dirty="0" err="1"/>
              <a:t>офіційним</a:t>
            </a:r>
            <a:r>
              <a:rPr lang="ru-RU" sz="1800" b="1" dirty="0"/>
              <a:t> документом, у </a:t>
            </a:r>
            <a:r>
              <a:rPr lang="ru-RU" sz="1800" b="1" dirty="0" err="1"/>
              <a:t>якому</a:t>
            </a:r>
            <a:r>
              <a:rPr lang="ru-RU" sz="1800" b="1" dirty="0"/>
              <a:t> </a:t>
            </a:r>
            <a:r>
              <a:rPr lang="ru-RU" sz="1800" b="1" dirty="0" err="1"/>
              <a:t>були</a:t>
            </a:r>
            <a:r>
              <a:rPr lang="ru-RU" sz="1800" b="1" dirty="0"/>
              <a:t> </a:t>
            </a:r>
            <a:r>
              <a:rPr lang="ru-RU" sz="1800" b="1" dirty="0" err="1"/>
              <a:t>сформульовані</a:t>
            </a:r>
            <a:r>
              <a:rPr lang="ru-RU" sz="1800" b="1" dirty="0"/>
              <a:t> </a:t>
            </a:r>
            <a:r>
              <a:rPr lang="ru-RU" sz="1800" b="1" dirty="0" err="1"/>
              <a:t>основні</a:t>
            </a:r>
            <a:r>
              <a:rPr lang="ru-RU" sz="1800" b="1" dirty="0"/>
              <a:t> </a:t>
            </a:r>
            <a:r>
              <a:rPr lang="ru-RU" sz="1800" b="1" dirty="0" err="1"/>
              <a:t>принципи</a:t>
            </a:r>
            <a:r>
              <a:rPr lang="ru-RU" sz="1800" b="1" dirty="0"/>
              <a:t> </a:t>
            </a:r>
            <a:r>
              <a:rPr lang="ru-RU" sz="1800" b="1" dirty="0" err="1"/>
              <a:t>європейської</a:t>
            </a:r>
            <a:r>
              <a:rPr lang="ru-RU" sz="1800" b="1" dirty="0"/>
              <a:t> </a:t>
            </a:r>
            <a:r>
              <a:rPr lang="ru-RU" sz="1800" b="1" dirty="0" err="1"/>
              <a:t>політики</a:t>
            </a:r>
            <a:r>
              <a:rPr lang="ru-RU" sz="1800" b="1" dirty="0"/>
              <a:t> у </a:t>
            </a:r>
            <a:r>
              <a:rPr lang="ru-RU" sz="1800" b="1" dirty="0" err="1"/>
              <a:t>сфері</a:t>
            </a:r>
            <a:r>
              <a:rPr lang="ru-RU" sz="1800" b="1" dirty="0"/>
              <a:t> </a:t>
            </a:r>
            <a:r>
              <a:rPr lang="ru-RU" sz="1800" b="1" dirty="0" err="1"/>
              <a:t>охорони</a:t>
            </a:r>
            <a:r>
              <a:rPr lang="ru-RU" sz="1800" b="1" dirty="0"/>
              <a:t> </a:t>
            </a:r>
            <a:r>
              <a:rPr lang="ru-RU" sz="1800" b="1" dirty="0" err="1"/>
              <a:t>навколишнього</a:t>
            </a:r>
            <a:r>
              <a:rPr lang="ru-RU" sz="1800" b="1" dirty="0"/>
              <a:t> </a:t>
            </a:r>
            <a:r>
              <a:rPr lang="ru-RU" sz="1800" b="1" dirty="0" err="1"/>
              <a:t>середовища</a:t>
            </a:r>
            <a:r>
              <a:rPr lang="ru-RU" sz="1800" b="1" dirty="0"/>
              <a:t>.</a:t>
            </a:r>
            <a:endParaRPr lang="uk-UA" sz="1800" b="1" dirty="0"/>
          </a:p>
        </p:txBody>
      </p:sp>
    </p:spTree>
    <p:extLst>
      <p:ext uri="{BB962C8B-B14F-4D97-AF65-F5344CB8AC3E}">
        <p14:creationId xmlns:p14="http://schemas.microsoft.com/office/powerpoint/2010/main" val="52315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5663089"/>
          </a:xfrm>
          <a:prstGeom prst="rect">
            <a:avLst/>
          </a:prstGeom>
        </p:spPr>
        <p:txBody>
          <a:bodyPr wrap="square">
            <a:spAutoFit/>
          </a:bodyPr>
          <a:lstStyle/>
          <a:p>
            <a:pPr algn="ctr"/>
            <a:r>
              <a:rPr lang="uk-UA" sz="2200" b="1" dirty="0">
                <a:solidFill>
                  <a:srgbClr val="C00000"/>
                </a:solidFill>
              </a:rPr>
              <a:t>КОНСТИТУЦІЯ УКРАЇНИ</a:t>
            </a:r>
          </a:p>
          <a:p>
            <a:pPr algn="ctr"/>
            <a:r>
              <a:rPr lang="uk-UA" sz="2200" b="1" dirty="0">
                <a:solidFill>
                  <a:srgbClr val="C00000"/>
                </a:solidFill>
              </a:rPr>
              <a:t>(преамбула)</a:t>
            </a:r>
          </a:p>
          <a:p>
            <a:endParaRPr lang="uk-UA" dirty="0"/>
          </a:p>
          <a:p>
            <a:pPr algn="just"/>
            <a:r>
              <a:rPr lang="uk-UA" sz="2000" dirty="0"/>
              <a:t>Верховна Рада України від імені Українського народу - громадян України всіх національностей,</a:t>
            </a:r>
          </a:p>
          <a:p>
            <a:pPr algn="just"/>
            <a:endParaRPr lang="uk-UA" sz="2000" dirty="0"/>
          </a:p>
          <a:p>
            <a:pPr algn="just"/>
            <a:r>
              <a:rPr lang="uk-UA" sz="2000" dirty="0"/>
              <a:t>виражаючи суверенну волю народу,</a:t>
            </a:r>
          </a:p>
          <a:p>
            <a:pPr algn="just"/>
            <a:endParaRPr lang="uk-UA" sz="2000" dirty="0"/>
          </a:p>
          <a:p>
            <a:pPr algn="just"/>
            <a:r>
              <a:rPr lang="uk-UA" sz="2000" dirty="0"/>
              <a:t>спираючись на багатовікову історію українського державотворення і на основі здійсненого українською нацією, усім Українським народом права на самовизначення…</a:t>
            </a:r>
          </a:p>
          <a:p>
            <a:pPr algn="just"/>
            <a:endParaRPr lang="uk-UA" sz="2000" dirty="0"/>
          </a:p>
          <a:p>
            <a:pPr algn="just"/>
            <a:r>
              <a:rPr lang="uk-UA" sz="2000" b="1" dirty="0"/>
              <a:t>піклуючись про зміцнення громадянської злагоди на землі України та підтверджуючи європейську ідентичність Українського народу і незворотність європейського та євроатлантичного курсу України…</a:t>
            </a:r>
            <a:endParaRPr lang="uk-UA" sz="2000" dirty="0"/>
          </a:p>
          <a:p>
            <a:pPr algn="just"/>
            <a:endParaRPr lang="uk-UA" sz="2000" dirty="0"/>
          </a:p>
          <a:p>
            <a:pPr algn="just"/>
            <a:r>
              <a:rPr lang="uk-UA" sz="2000" dirty="0"/>
              <a:t>приймає цю Конституцію - Основний Закон України.</a:t>
            </a:r>
          </a:p>
        </p:txBody>
      </p:sp>
    </p:spTree>
    <p:extLst>
      <p:ext uri="{BB962C8B-B14F-4D97-AF65-F5344CB8AC3E}">
        <p14:creationId xmlns:p14="http://schemas.microsoft.com/office/powerpoint/2010/main" val="2823521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4664"/>
            <a:ext cx="7746064" cy="3024336"/>
          </a:xfrm>
        </p:spPr>
        <p:txBody>
          <a:bodyPr>
            <a:normAutofit fontScale="90000"/>
          </a:bodyPr>
          <a:lstStyle/>
          <a:p>
            <a:pPr algn="ctr"/>
            <a:r>
              <a:rPr lang="ru-RU" sz="2200" b="1" dirty="0" err="1">
                <a:solidFill>
                  <a:srgbClr val="C00000"/>
                </a:solidFill>
              </a:rPr>
              <a:t>Рішення</a:t>
            </a:r>
            <a:r>
              <a:rPr lang="ru-RU" sz="2200" b="1" dirty="0">
                <a:solidFill>
                  <a:srgbClr val="C00000"/>
                </a:solidFill>
              </a:rPr>
              <a:t> № 1386/2013/EU </a:t>
            </a:r>
            <a:br>
              <a:rPr lang="ru-RU" sz="2200" b="1" dirty="0">
                <a:solidFill>
                  <a:srgbClr val="C00000"/>
                </a:solidFill>
              </a:rPr>
            </a:br>
            <a:r>
              <a:rPr lang="ru-RU" sz="2200" b="1" dirty="0">
                <a:solidFill>
                  <a:srgbClr val="C00000"/>
                </a:solidFill>
              </a:rPr>
              <a:t>ЄВРОПЕЙСЬКОГО ПАРЛАМЕНТУ ТА РАДИ</a:t>
            </a:r>
            <a:br>
              <a:rPr lang="ru-RU" sz="2200" b="1" dirty="0">
                <a:solidFill>
                  <a:srgbClr val="C00000"/>
                </a:solidFill>
              </a:rPr>
            </a:br>
            <a:r>
              <a:rPr lang="ru-RU" sz="2200" b="1" dirty="0" err="1">
                <a:solidFill>
                  <a:srgbClr val="C00000"/>
                </a:solidFill>
              </a:rPr>
              <a:t>від</a:t>
            </a:r>
            <a:r>
              <a:rPr lang="ru-RU" sz="2200" b="1" dirty="0">
                <a:solidFill>
                  <a:srgbClr val="C00000"/>
                </a:solidFill>
              </a:rPr>
              <a:t> 20 листопада 2013 р.</a:t>
            </a:r>
            <a:br>
              <a:rPr lang="ru-RU" sz="2200" b="1" dirty="0">
                <a:solidFill>
                  <a:srgbClr val="C00000"/>
                </a:solidFill>
              </a:rPr>
            </a:br>
            <a:r>
              <a:rPr lang="ru-RU" sz="2200" b="1" dirty="0">
                <a:solidFill>
                  <a:srgbClr val="C00000"/>
                </a:solidFill>
              </a:rPr>
              <a:t>про </a:t>
            </a:r>
            <a:r>
              <a:rPr lang="ru-RU" sz="2200" b="1" dirty="0" err="1">
                <a:solidFill>
                  <a:srgbClr val="C00000"/>
                </a:solidFill>
              </a:rPr>
              <a:t>Загальну</a:t>
            </a:r>
            <a:r>
              <a:rPr lang="ru-RU" sz="2200" b="1" dirty="0">
                <a:solidFill>
                  <a:srgbClr val="C00000"/>
                </a:solidFill>
              </a:rPr>
              <a:t> </a:t>
            </a:r>
            <a:r>
              <a:rPr lang="ru-RU" sz="2200" b="1" dirty="0" err="1">
                <a:solidFill>
                  <a:srgbClr val="C00000"/>
                </a:solidFill>
              </a:rPr>
              <a:t>програму</a:t>
            </a:r>
            <a:r>
              <a:rPr lang="ru-RU" sz="2200" b="1" dirty="0">
                <a:solidFill>
                  <a:srgbClr val="C00000"/>
                </a:solidFill>
              </a:rPr>
              <a:t> </a:t>
            </a:r>
            <a:r>
              <a:rPr lang="ru-RU" sz="2200" b="1" dirty="0" err="1">
                <a:solidFill>
                  <a:srgbClr val="C00000"/>
                </a:solidFill>
              </a:rPr>
              <a:t>дій</a:t>
            </a:r>
            <a:r>
              <a:rPr lang="ru-RU" sz="2200" b="1" dirty="0">
                <a:solidFill>
                  <a:srgbClr val="C00000"/>
                </a:solidFill>
              </a:rPr>
              <a:t> Союзу 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a:solidFill>
                  <a:srgbClr val="C00000"/>
                </a:solidFill>
              </a:rPr>
              <a:t>середовища</a:t>
            </a:r>
            <a:r>
              <a:rPr lang="ru-RU" sz="2200" b="1" dirty="0">
                <a:solidFill>
                  <a:srgbClr val="C00000"/>
                </a:solidFill>
              </a:rPr>
              <a:t> до 2020 року </a:t>
            </a:r>
            <a:br>
              <a:rPr lang="ru-RU" sz="2200" b="1" dirty="0">
                <a:solidFill>
                  <a:srgbClr val="C00000"/>
                </a:solidFill>
              </a:rPr>
            </a:br>
            <a:r>
              <a:rPr lang="ru-RU" sz="2200" b="1" dirty="0">
                <a:solidFill>
                  <a:srgbClr val="C00000"/>
                </a:solidFill>
              </a:rPr>
              <a:t>«</a:t>
            </a:r>
            <a:r>
              <a:rPr lang="ru-RU" sz="2200" b="1" dirty="0" err="1">
                <a:solidFill>
                  <a:srgbClr val="C00000"/>
                </a:solidFill>
              </a:rPr>
              <a:t>Жити</a:t>
            </a:r>
            <a:r>
              <a:rPr lang="ru-RU" sz="2200" b="1" dirty="0">
                <a:solidFill>
                  <a:srgbClr val="C00000"/>
                </a:solidFill>
              </a:rPr>
              <a:t> добре в рамках </a:t>
            </a:r>
            <a:r>
              <a:rPr lang="ru-RU" sz="2200" b="1" dirty="0" err="1">
                <a:solidFill>
                  <a:srgbClr val="C00000"/>
                </a:solidFill>
              </a:rPr>
              <a:t>обмеженості</a:t>
            </a:r>
            <a:r>
              <a:rPr lang="ru-RU" sz="2200" b="1" dirty="0">
                <a:solidFill>
                  <a:srgbClr val="C00000"/>
                </a:solidFill>
              </a:rPr>
              <a:t> </a:t>
            </a:r>
            <a:r>
              <a:rPr lang="ru-RU" sz="2200" b="1" dirty="0" err="1">
                <a:solidFill>
                  <a:srgbClr val="C00000"/>
                </a:solidFill>
              </a:rPr>
              <a:t>ресурсів</a:t>
            </a:r>
            <a:r>
              <a:rPr lang="ru-RU" sz="2200" b="1" dirty="0">
                <a:solidFill>
                  <a:srgbClr val="C00000"/>
                </a:solidFill>
              </a:rPr>
              <a:t> </a:t>
            </a:r>
            <a:r>
              <a:rPr lang="ru-RU" sz="2200" b="1" dirty="0" err="1">
                <a:solidFill>
                  <a:srgbClr val="C00000"/>
                </a:solidFill>
              </a:rPr>
              <a:t>нашої</a:t>
            </a:r>
            <a:r>
              <a:rPr lang="ru-RU" sz="2200" b="1" dirty="0">
                <a:solidFill>
                  <a:srgbClr val="C00000"/>
                </a:solidFill>
              </a:rPr>
              <a:t> </a:t>
            </a:r>
            <a:r>
              <a:rPr lang="ru-RU" sz="2200" b="1" dirty="0" err="1">
                <a:solidFill>
                  <a:srgbClr val="C00000"/>
                </a:solidFill>
              </a:rPr>
              <a:t>планети</a:t>
            </a:r>
            <a:r>
              <a:rPr lang="ru-RU" sz="2200" b="1" dirty="0">
                <a:solidFill>
                  <a:srgbClr val="C00000"/>
                </a:solidFill>
              </a:rPr>
              <a:t>»</a:t>
            </a:r>
            <a:r>
              <a:rPr lang="en-US" sz="2200" b="1" dirty="0">
                <a:solidFill>
                  <a:srgbClr val="C00000"/>
                </a:solidFill>
              </a:rPr>
              <a:t/>
            </a:r>
            <a:br>
              <a:rPr lang="en-US" sz="2200" b="1" dirty="0">
                <a:solidFill>
                  <a:srgbClr val="C00000"/>
                </a:solidFill>
              </a:rPr>
            </a:br>
            <a:r>
              <a:rPr lang="uk-UA" sz="2200" b="1" dirty="0">
                <a:solidFill>
                  <a:srgbClr val="002060"/>
                </a:solidFill>
              </a:rPr>
              <a:t>(Сьома ПДОНС)</a:t>
            </a:r>
            <a:r>
              <a:rPr lang="en-US" sz="2200" b="1" dirty="0">
                <a:solidFill>
                  <a:srgbClr val="002060"/>
                </a:solidFill>
              </a:rPr>
              <a:t/>
            </a:r>
            <a:br>
              <a:rPr lang="en-US" sz="2200" b="1" dirty="0">
                <a:solidFill>
                  <a:srgbClr val="002060"/>
                </a:solidFill>
              </a:rPr>
            </a:br>
            <a:r>
              <a:rPr lang="ru-RU" sz="2400" b="1" dirty="0">
                <a:solidFill>
                  <a:srgbClr val="002060"/>
                </a:solidFill>
              </a:rPr>
              <a:t/>
            </a:r>
            <a:br>
              <a:rPr lang="ru-RU" sz="2400" b="1" dirty="0">
                <a:solidFill>
                  <a:srgbClr val="002060"/>
                </a:solidFill>
              </a:rPr>
            </a:br>
            <a:endParaRPr lang="ru-RU" sz="2400" b="1" dirty="0">
              <a:solidFill>
                <a:srgbClr val="002060"/>
              </a:solidFill>
            </a:endParaRPr>
          </a:p>
        </p:txBody>
      </p:sp>
      <p:sp>
        <p:nvSpPr>
          <p:cNvPr id="3" name="Содержимое 2"/>
          <p:cNvSpPr>
            <a:spLocks noGrp="1"/>
          </p:cNvSpPr>
          <p:nvPr>
            <p:ph idx="1"/>
          </p:nvPr>
        </p:nvSpPr>
        <p:spPr>
          <a:xfrm>
            <a:off x="1187624" y="3068960"/>
            <a:ext cx="7602048" cy="3456384"/>
          </a:xfrm>
        </p:spPr>
        <p:txBody>
          <a:bodyPr>
            <a:normAutofit/>
          </a:bodyPr>
          <a:lstStyle/>
          <a:p>
            <a:pPr algn="just">
              <a:buFont typeface="Wingdings" panose="05000000000000000000" pitchFamily="2" charset="2"/>
              <a:buChar char="Ø"/>
            </a:pPr>
            <a:r>
              <a:rPr lang="ru-RU" sz="1800" b="1" dirty="0"/>
              <a:t>Союз поставив перед собою </a:t>
            </a:r>
            <a:r>
              <a:rPr lang="ru-RU" sz="1800" b="1" dirty="0" err="1"/>
              <a:t>ціль</a:t>
            </a:r>
            <a:r>
              <a:rPr lang="ru-RU" sz="1800" b="1" dirty="0"/>
              <a:t> стати до 2020 року </a:t>
            </a:r>
            <a:r>
              <a:rPr lang="ru-RU" sz="1800" b="1" dirty="0" err="1"/>
              <a:t>інтелектуальною</a:t>
            </a:r>
            <a:r>
              <a:rPr lang="ru-RU" sz="1800" b="1" dirty="0"/>
              <a:t>, </a:t>
            </a:r>
            <a:r>
              <a:rPr lang="ru-RU" sz="1800" b="1" dirty="0" err="1"/>
              <a:t>сталою</a:t>
            </a:r>
            <a:r>
              <a:rPr lang="ru-RU" sz="1800" b="1" dirty="0"/>
              <a:t> та </a:t>
            </a:r>
            <a:r>
              <a:rPr lang="ru-RU" sz="1800" b="1" dirty="0" err="1"/>
              <a:t>всеохоплюючою</a:t>
            </a:r>
            <a:r>
              <a:rPr lang="ru-RU" sz="1800" b="1" dirty="0"/>
              <a:t> </a:t>
            </a:r>
            <a:r>
              <a:rPr lang="ru-RU" sz="1800" b="1" dirty="0" err="1"/>
              <a:t>економікою</a:t>
            </a:r>
            <a:r>
              <a:rPr lang="ru-RU" sz="1800" b="1" dirty="0"/>
              <a:t> за </a:t>
            </a:r>
            <a:r>
              <a:rPr lang="ru-RU" sz="1800" b="1" dirty="0" err="1"/>
              <a:t>допомогою</a:t>
            </a:r>
            <a:r>
              <a:rPr lang="ru-RU" sz="1800" b="1" dirty="0"/>
              <a:t> комплексу </a:t>
            </a:r>
            <a:r>
              <a:rPr lang="ru-RU" sz="1800" b="1" dirty="0" err="1"/>
              <a:t>політичних</a:t>
            </a:r>
            <a:r>
              <a:rPr lang="ru-RU" sz="1800" b="1" dirty="0"/>
              <a:t> </a:t>
            </a:r>
            <a:r>
              <a:rPr lang="ru-RU" sz="1800" b="1" dirty="0" err="1"/>
              <a:t>заходів</a:t>
            </a:r>
            <a:r>
              <a:rPr lang="ru-RU" sz="1800" b="1" dirty="0"/>
              <a:t> і </a:t>
            </a:r>
            <a:r>
              <a:rPr lang="ru-RU" sz="1800" b="1" dirty="0" err="1"/>
              <a:t>дій</a:t>
            </a:r>
            <a:r>
              <a:rPr lang="ru-RU" sz="1800" b="1" dirty="0"/>
              <a:t>, </a:t>
            </a:r>
            <a:r>
              <a:rPr lang="ru-RU" sz="1800" b="1" dirty="0" err="1"/>
              <a:t>спрямованих</a:t>
            </a:r>
            <a:r>
              <a:rPr lang="ru-RU" sz="1800" b="1" dirty="0"/>
              <a:t> на </a:t>
            </a:r>
            <a:r>
              <a:rPr lang="ru-RU" sz="1800" b="1" dirty="0" err="1"/>
              <a:t>перетворення</a:t>
            </a:r>
            <a:r>
              <a:rPr lang="ru-RU" sz="1800" b="1" dirty="0"/>
              <a:t> </a:t>
            </a:r>
            <a:r>
              <a:rPr lang="ru-RU" sz="1800" b="1" dirty="0" err="1"/>
              <a:t>його</a:t>
            </a:r>
            <a:r>
              <a:rPr lang="ru-RU" sz="1800" b="1" dirty="0"/>
              <a:t> на </a:t>
            </a:r>
            <a:r>
              <a:rPr lang="ru-RU" sz="1800" b="1" dirty="0" err="1"/>
              <a:t>низьковуглецеву</a:t>
            </a:r>
            <a:r>
              <a:rPr lang="ru-RU" sz="1800" b="1" dirty="0"/>
              <a:t> та </a:t>
            </a:r>
            <a:r>
              <a:rPr lang="ru-RU" sz="1800" b="1" dirty="0" err="1"/>
              <a:t>ресурсоефективну</a:t>
            </a:r>
            <a:r>
              <a:rPr lang="ru-RU" sz="1800" b="1" dirty="0"/>
              <a:t> </a:t>
            </a:r>
            <a:r>
              <a:rPr lang="ru-RU" sz="1800" b="1" dirty="0" err="1"/>
              <a:t>економіку</a:t>
            </a:r>
            <a:r>
              <a:rPr lang="ru-RU" sz="1800" b="1" dirty="0"/>
              <a:t> . </a:t>
            </a:r>
          </a:p>
          <a:p>
            <a:pPr algn="just">
              <a:buFont typeface="Wingdings" panose="05000000000000000000" pitchFamily="2" charset="2"/>
              <a:buChar char="Ø"/>
            </a:pPr>
            <a:endParaRPr lang="en-US" sz="1800" b="1" dirty="0"/>
          </a:p>
          <a:p>
            <a:pPr algn="just">
              <a:buFont typeface="Wingdings" panose="05000000000000000000" pitchFamily="2" charset="2"/>
              <a:buChar char="Ø"/>
            </a:pPr>
            <a:r>
              <a:rPr lang="ru-RU" sz="1800" b="1" dirty="0" err="1"/>
              <a:t>Цілий</a:t>
            </a:r>
            <a:r>
              <a:rPr lang="ru-RU" sz="1800" b="1" dirty="0"/>
              <a:t> ряд </a:t>
            </a:r>
            <a:r>
              <a:rPr lang="ru-RU" sz="1800" b="1" dirty="0" err="1"/>
              <a:t>програм</a:t>
            </a:r>
            <a:r>
              <a:rPr lang="ru-RU" sz="1800" b="1" dirty="0"/>
              <a:t> </a:t>
            </a:r>
            <a:r>
              <a:rPr lang="ru-RU" sz="1800" b="1" dirty="0" err="1"/>
              <a:t>дій</a:t>
            </a:r>
            <a:r>
              <a:rPr lang="ru-RU" sz="1800" b="1" dirty="0"/>
              <a:t> у </a:t>
            </a:r>
            <a:r>
              <a:rPr lang="ru-RU" sz="1800" b="1" dirty="0" err="1"/>
              <a:t>галузі</a:t>
            </a:r>
            <a:r>
              <a:rPr lang="ru-RU" sz="1800" b="1" dirty="0"/>
              <a:t> </a:t>
            </a:r>
            <a:r>
              <a:rPr lang="ru-RU" sz="1800" b="1" dirty="0" err="1"/>
              <a:t>навколишнього</a:t>
            </a:r>
            <a:r>
              <a:rPr lang="ru-RU" sz="1800" b="1" dirty="0"/>
              <a:t> </a:t>
            </a:r>
            <a:r>
              <a:rPr lang="ru-RU" sz="1800" b="1" dirty="0" err="1"/>
              <a:t>середовища</a:t>
            </a:r>
            <a:r>
              <a:rPr lang="ru-RU" sz="1800" b="1" dirty="0"/>
              <a:t> з 1973 року створив основу для </a:t>
            </a:r>
            <a:r>
              <a:rPr lang="ru-RU" sz="1800" b="1" dirty="0" err="1"/>
              <a:t>дій</a:t>
            </a:r>
            <a:r>
              <a:rPr lang="ru-RU" sz="1800" b="1" dirty="0"/>
              <a:t> Союзу в </a:t>
            </a:r>
            <a:r>
              <a:rPr lang="ru-RU" sz="1800" b="1" dirty="0" err="1"/>
              <a:t>цій</a:t>
            </a:r>
            <a:r>
              <a:rPr lang="ru-RU" sz="1800" b="1" dirty="0"/>
              <a:t> </a:t>
            </a:r>
            <a:r>
              <a:rPr lang="ru-RU" sz="1800" b="1" dirty="0" err="1"/>
              <a:t>галузі</a:t>
            </a:r>
            <a:r>
              <a:rPr lang="ru-RU" sz="1800" b="1" dirty="0"/>
              <a:t>. </a:t>
            </a:r>
          </a:p>
          <a:p>
            <a:pPr algn="just">
              <a:buFont typeface="Wingdings" panose="05000000000000000000" pitchFamily="2" charset="2"/>
              <a:buChar char="Ø"/>
            </a:pPr>
            <a:endParaRPr lang="uk-UA" sz="1800" b="1" dirty="0"/>
          </a:p>
        </p:txBody>
      </p:sp>
    </p:spTree>
    <p:extLst>
      <p:ext uri="{BB962C8B-B14F-4D97-AF65-F5344CB8AC3E}">
        <p14:creationId xmlns:p14="http://schemas.microsoft.com/office/powerpoint/2010/main" val="16447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a:solidFill>
                  <a:srgbClr val="C00000"/>
                </a:solidFill>
              </a:rPr>
              <a:t>Сьома </a:t>
            </a:r>
            <a:r>
              <a:rPr lang="ru-RU" sz="2200" b="1" dirty="0" err="1">
                <a:solidFill>
                  <a:srgbClr val="C00000"/>
                </a:solidFill>
              </a:rPr>
              <a:t>програма</a:t>
            </a:r>
            <a:r>
              <a:rPr lang="ru-RU" sz="2200" b="1" dirty="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a:solidFill>
                  <a:srgbClr val="C00000"/>
                </a:solidFill>
              </a:rPr>
              <a:t>Європейського</a:t>
            </a:r>
            <a:r>
              <a:rPr lang="ru-RU" sz="2200" b="1" dirty="0">
                <a:solidFill>
                  <a:srgbClr val="C00000"/>
                </a:solidFill>
              </a:rPr>
              <a:t> Союзу 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buFont typeface="Wingdings" panose="05000000000000000000" pitchFamily="2" charset="2"/>
              <a:buChar char="Ø"/>
            </a:pPr>
            <a:r>
              <a:rPr lang="ru-RU" sz="1800" b="1" dirty="0" err="1"/>
              <a:t>Шоста</a:t>
            </a:r>
            <a:r>
              <a:rPr lang="ru-RU" sz="1800" b="1" dirty="0"/>
              <a:t> ПДОНС </a:t>
            </a:r>
            <a:r>
              <a:rPr lang="ru-RU" sz="1800" b="1" dirty="0" err="1"/>
              <a:t>забезпечила</a:t>
            </a:r>
            <a:r>
              <a:rPr lang="ru-RU" sz="1800" b="1" dirty="0"/>
              <a:t> </a:t>
            </a:r>
            <a:r>
              <a:rPr lang="ru-RU" sz="1800" b="1" dirty="0" err="1"/>
              <a:t>переваги</a:t>
            </a:r>
            <a:r>
              <a:rPr lang="ru-RU" sz="1800" b="1" dirty="0"/>
              <a:t> для </a:t>
            </a:r>
            <a:r>
              <a:rPr lang="ru-RU" sz="1800" b="1" dirty="0" err="1"/>
              <a:t>навколишнього</a:t>
            </a:r>
            <a:r>
              <a:rPr lang="ru-RU" sz="1800" b="1" dirty="0"/>
              <a:t> </a:t>
            </a:r>
            <a:r>
              <a:rPr lang="ru-RU" sz="1800" b="1" dirty="0" err="1"/>
              <a:t>середовища</a:t>
            </a:r>
            <a:r>
              <a:rPr lang="ru-RU" sz="1800" b="1" dirty="0"/>
              <a:t> і </a:t>
            </a:r>
            <a:r>
              <a:rPr lang="ru-RU" sz="1800" b="1" dirty="0" err="1"/>
              <a:t>визначила</a:t>
            </a:r>
            <a:r>
              <a:rPr lang="ru-RU" sz="1800" b="1" dirty="0"/>
              <a:t> </a:t>
            </a:r>
            <a:r>
              <a:rPr lang="ru-RU" sz="1800" b="1" dirty="0" err="1"/>
              <a:t>всеосяжний</a:t>
            </a:r>
            <a:r>
              <a:rPr lang="ru-RU" sz="1800" b="1" dirty="0"/>
              <a:t> </a:t>
            </a:r>
            <a:r>
              <a:rPr lang="ru-RU" sz="1800" b="1" dirty="0" err="1"/>
              <a:t>стратегічний</a:t>
            </a:r>
            <a:r>
              <a:rPr lang="ru-RU" sz="1800" b="1" dirty="0"/>
              <a:t> </a:t>
            </a:r>
            <a:r>
              <a:rPr lang="ru-RU" sz="1800" b="1" dirty="0" err="1"/>
              <a:t>напрямок</a:t>
            </a:r>
            <a:r>
              <a:rPr lang="ru-RU" sz="1800" b="1" dirty="0"/>
              <a:t> </a:t>
            </a:r>
            <a:r>
              <a:rPr lang="ru-RU" sz="1800" b="1" dirty="0" err="1"/>
              <a:t>екологічної</a:t>
            </a:r>
            <a:r>
              <a:rPr lang="ru-RU" sz="1800" b="1" dirty="0"/>
              <a:t> </a:t>
            </a:r>
            <a:r>
              <a:rPr lang="ru-RU" sz="1800" b="1" dirty="0" err="1"/>
              <a:t>політики</a:t>
            </a:r>
            <a:r>
              <a:rPr lang="ru-RU" sz="1800" b="1" dirty="0"/>
              <a:t>. </a:t>
            </a:r>
          </a:p>
          <a:p>
            <a:pPr marL="82296" indent="0" algn="just">
              <a:buNone/>
            </a:pPr>
            <a:endParaRPr lang="ru-RU" sz="1800" b="1" dirty="0"/>
          </a:p>
          <a:p>
            <a:pPr algn="just">
              <a:buFont typeface="Wingdings" panose="05000000000000000000" pitchFamily="2" charset="2"/>
              <a:buChar char="Ø"/>
            </a:pPr>
            <a:r>
              <a:rPr lang="ru-RU" sz="1800" b="1" dirty="0"/>
              <a:t>Попри </a:t>
            </a:r>
            <a:r>
              <a:rPr lang="ru-RU" sz="1800" b="1" dirty="0" err="1"/>
              <a:t>ці</a:t>
            </a:r>
            <a:r>
              <a:rPr lang="ru-RU" sz="1800" b="1" dirty="0"/>
              <a:t> </a:t>
            </a:r>
            <a:r>
              <a:rPr lang="ru-RU" sz="1800" b="1" dirty="0" err="1"/>
              <a:t>досягнення</a:t>
            </a:r>
            <a:r>
              <a:rPr lang="ru-RU" sz="1800" b="1" dirty="0"/>
              <a:t>, все </a:t>
            </a:r>
            <a:r>
              <a:rPr lang="ru-RU" sz="1800" b="1" dirty="0" err="1"/>
              <a:t>ще</a:t>
            </a:r>
            <a:r>
              <a:rPr lang="ru-RU" sz="1800" b="1" dirty="0"/>
              <a:t> </a:t>
            </a:r>
            <a:r>
              <a:rPr lang="ru-RU" sz="1800" b="1" dirty="0" err="1"/>
              <a:t>мають</a:t>
            </a:r>
            <a:r>
              <a:rPr lang="ru-RU" sz="1800" b="1" dirty="0"/>
              <a:t> </a:t>
            </a:r>
            <a:r>
              <a:rPr lang="ru-RU" sz="1800" b="1" dirty="0" err="1"/>
              <a:t>місце</a:t>
            </a:r>
            <a:r>
              <a:rPr lang="ru-RU" sz="1800" b="1" dirty="0"/>
              <a:t> </a:t>
            </a:r>
            <a:r>
              <a:rPr lang="ru-RU" sz="1800" b="1" dirty="0" err="1"/>
              <a:t>несталі</a:t>
            </a:r>
            <a:r>
              <a:rPr lang="ru-RU" sz="1800" b="1" dirty="0"/>
              <a:t> </a:t>
            </a:r>
            <a:r>
              <a:rPr lang="ru-RU" sz="1800" b="1" dirty="0" err="1"/>
              <a:t>тенденції</a:t>
            </a:r>
            <a:r>
              <a:rPr lang="ru-RU" sz="1800" b="1" dirty="0"/>
              <a:t> у </a:t>
            </a:r>
            <a:r>
              <a:rPr lang="ru-RU" sz="1800" b="1" dirty="0" err="1">
                <a:solidFill>
                  <a:srgbClr val="FF0000"/>
                </a:solidFill>
              </a:rPr>
              <a:t>чотирьох</a:t>
            </a:r>
            <a:r>
              <a:rPr lang="ru-RU" sz="1800" b="1" dirty="0">
                <a:solidFill>
                  <a:srgbClr val="FF0000"/>
                </a:solidFill>
              </a:rPr>
              <a:t> </a:t>
            </a:r>
            <a:r>
              <a:rPr lang="ru-RU" sz="1800" b="1" dirty="0" err="1">
                <a:solidFill>
                  <a:srgbClr val="FF0000"/>
                </a:solidFill>
              </a:rPr>
              <a:t>пріоритетних</a:t>
            </a:r>
            <a:r>
              <a:rPr lang="ru-RU" sz="1800" b="1" dirty="0">
                <a:solidFill>
                  <a:srgbClr val="FF0000"/>
                </a:solidFill>
              </a:rPr>
              <a:t> сферах:</a:t>
            </a:r>
          </a:p>
          <a:p>
            <a:pPr marL="987425" indent="-361950" algn="just">
              <a:buFontTx/>
              <a:buChar char="-"/>
            </a:pPr>
            <a:r>
              <a:rPr lang="ru-RU" sz="1800" b="1" dirty="0" err="1">
                <a:solidFill>
                  <a:srgbClr val="00B0F0"/>
                </a:solidFill>
              </a:rPr>
              <a:t>зміна</a:t>
            </a:r>
            <a:r>
              <a:rPr lang="ru-RU" sz="1800" b="1" dirty="0">
                <a:solidFill>
                  <a:srgbClr val="00B0F0"/>
                </a:solidFill>
              </a:rPr>
              <a:t> </a:t>
            </a:r>
            <a:r>
              <a:rPr lang="ru-RU" sz="1800" b="1" dirty="0" err="1">
                <a:solidFill>
                  <a:srgbClr val="00B0F0"/>
                </a:solidFill>
              </a:rPr>
              <a:t>клімату</a:t>
            </a:r>
            <a:r>
              <a:rPr lang="ru-RU" sz="1800" b="1" dirty="0">
                <a:solidFill>
                  <a:srgbClr val="00B0F0"/>
                </a:solidFill>
              </a:rPr>
              <a:t>; </a:t>
            </a:r>
          </a:p>
          <a:p>
            <a:pPr marL="987425" indent="-361950" algn="just">
              <a:buFontTx/>
              <a:buChar char="-"/>
            </a:pPr>
            <a:r>
              <a:rPr lang="ru-RU" sz="1800" b="1" dirty="0">
                <a:solidFill>
                  <a:srgbClr val="0070C0"/>
                </a:solidFill>
              </a:rPr>
              <a:t>природа і </a:t>
            </a:r>
            <a:r>
              <a:rPr lang="ru-RU" sz="1800" b="1" dirty="0" err="1">
                <a:solidFill>
                  <a:srgbClr val="0070C0"/>
                </a:solidFill>
              </a:rPr>
              <a:t>біологічне</a:t>
            </a:r>
            <a:r>
              <a:rPr lang="ru-RU" sz="1800" b="1" dirty="0">
                <a:solidFill>
                  <a:srgbClr val="0070C0"/>
                </a:solidFill>
              </a:rPr>
              <a:t> </a:t>
            </a:r>
            <a:r>
              <a:rPr lang="ru-RU" sz="1800" b="1" dirty="0" err="1">
                <a:solidFill>
                  <a:srgbClr val="0070C0"/>
                </a:solidFill>
              </a:rPr>
              <a:t>різноманіття</a:t>
            </a:r>
            <a:r>
              <a:rPr lang="ru-RU" sz="1800" b="1" dirty="0">
                <a:solidFill>
                  <a:srgbClr val="0070C0"/>
                </a:solidFill>
              </a:rPr>
              <a:t>; </a:t>
            </a:r>
            <a:endParaRPr lang="ru-RU" sz="1800" b="1" dirty="0"/>
          </a:p>
          <a:p>
            <a:pPr marL="987425" indent="-361950" algn="just">
              <a:buFontTx/>
              <a:buChar char="-"/>
            </a:pPr>
            <a:r>
              <a:rPr lang="ru-RU" sz="1800" b="1" dirty="0" err="1">
                <a:solidFill>
                  <a:srgbClr val="00B050"/>
                </a:solidFill>
              </a:rPr>
              <a:t>навколишнє</a:t>
            </a:r>
            <a:r>
              <a:rPr lang="ru-RU" sz="1800" b="1" dirty="0">
                <a:solidFill>
                  <a:srgbClr val="00B050"/>
                </a:solidFill>
              </a:rPr>
              <a:t> </a:t>
            </a:r>
            <a:r>
              <a:rPr lang="ru-RU" sz="1800" b="1" dirty="0" err="1">
                <a:solidFill>
                  <a:srgbClr val="00B050"/>
                </a:solidFill>
              </a:rPr>
              <a:t>середовище</a:t>
            </a:r>
            <a:r>
              <a:rPr lang="ru-RU" sz="1800" b="1" dirty="0">
                <a:solidFill>
                  <a:srgbClr val="00B050"/>
                </a:solidFill>
              </a:rPr>
              <a:t>, </a:t>
            </a:r>
            <a:r>
              <a:rPr lang="ru-RU" sz="1800" b="1" dirty="0" err="1">
                <a:solidFill>
                  <a:srgbClr val="00B050"/>
                </a:solidFill>
              </a:rPr>
              <a:t>здоров’я</a:t>
            </a:r>
            <a:r>
              <a:rPr lang="ru-RU" sz="1800" b="1" dirty="0">
                <a:solidFill>
                  <a:srgbClr val="00B050"/>
                </a:solidFill>
              </a:rPr>
              <a:t> та </a:t>
            </a:r>
            <a:r>
              <a:rPr lang="ru-RU" sz="1800" b="1" dirty="0" err="1">
                <a:solidFill>
                  <a:srgbClr val="00B050"/>
                </a:solidFill>
              </a:rPr>
              <a:t>якість</a:t>
            </a:r>
            <a:r>
              <a:rPr lang="ru-RU" sz="1800" b="1" dirty="0">
                <a:solidFill>
                  <a:srgbClr val="00B050"/>
                </a:solidFill>
              </a:rPr>
              <a:t> </a:t>
            </a:r>
            <a:r>
              <a:rPr lang="ru-RU" sz="1800" b="1" dirty="0" err="1">
                <a:solidFill>
                  <a:srgbClr val="00B050"/>
                </a:solidFill>
              </a:rPr>
              <a:t>життя</a:t>
            </a:r>
            <a:r>
              <a:rPr lang="ru-RU" sz="1800" b="1" dirty="0">
                <a:solidFill>
                  <a:srgbClr val="00B050"/>
                </a:solidFill>
              </a:rPr>
              <a:t>; </a:t>
            </a:r>
          </a:p>
          <a:p>
            <a:pPr marL="987425" indent="-361950" algn="just">
              <a:buFontTx/>
              <a:buChar char="-"/>
            </a:pPr>
            <a:r>
              <a:rPr lang="ru-RU" sz="1800" b="1" dirty="0" err="1">
                <a:solidFill>
                  <a:schemeClr val="accent2">
                    <a:lumMod val="50000"/>
                  </a:schemeClr>
                </a:solidFill>
              </a:rPr>
              <a:t>природні</a:t>
            </a:r>
            <a:r>
              <a:rPr lang="ru-RU" sz="1800" b="1" dirty="0">
                <a:solidFill>
                  <a:schemeClr val="accent2">
                    <a:lumMod val="50000"/>
                  </a:schemeClr>
                </a:solidFill>
              </a:rPr>
              <a:t> </a:t>
            </a:r>
            <a:r>
              <a:rPr lang="ru-RU" sz="1800" b="1" dirty="0" err="1">
                <a:solidFill>
                  <a:schemeClr val="accent2">
                    <a:lumMod val="50000"/>
                  </a:schemeClr>
                </a:solidFill>
              </a:rPr>
              <a:t>ресурси</a:t>
            </a:r>
            <a:r>
              <a:rPr lang="ru-RU" sz="1800" b="1" dirty="0">
                <a:solidFill>
                  <a:schemeClr val="accent2">
                    <a:lumMod val="50000"/>
                  </a:schemeClr>
                </a:solidFill>
              </a:rPr>
              <a:t> та </a:t>
            </a:r>
            <a:r>
              <a:rPr lang="ru-RU" sz="1800" b="1" dirty="0" err="1">
                <a:solidFill>
                  <a:schemeClr val="accent2">
                    <a:lumMod val="50000"/>
                  </a:schemeClr>
                </a:solidFill>
              </a:rPr>
              <a:t>відходи</a:t>
            </a:r>
            <a:r>
              <a:rPr lang="ru-RU" sz="1800" b="1" dirty="0"/>
              <a:t>.</a:t>
            </a:r>
            <a:endParaRPr lang="uk-UA" sz="1800" b="1" dirty="0"/>
          </a:p>
        </p:txBody>
      </p:sp>
    </p:spTree>
    <p:extLst>
      <p:ext uri="{BB962C8B-B14F-4D97-AF65-F5344CB8AC3E}">
        <p14:creationId xmlns:p14="http://schemas.microsoft.com/office/powerpoint/2010/main" val="18144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a:solidFill>
                  <a:srgbClr val="C00000"/>
                </a:solidFill>
              </a:rPr>
              <a:t>Сьома </a:t>
            </a:r>
            <a:r>
              <a:rPr lang="ru-RU" sz="2200" b="1" dirty="0" err="1">
                <a:solidFill>
                  <a:srgbClr val="C00000"/>
                </a:solidFill>
              </a:rPr>
              <a:t>програма</a:t>
            </a:r>
            <a:r>
              <a:rPr lang="ru-RU" sz="2200" b="1" dirty="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a:solidFill>
                  <a:srgbClr val="C00000"/>
                </a:solidFill>
              </a:rPr>
              <a:t>Європейського</a:t>
            </a:r>
            <a:r>
              <a:rPr lang="ru-RU" sz="2200" b="1" dirty="0">
                <a:solidFill>
                  <a:srgbClr val="C00000"/>
                </a:solidFill>
              </a:rPr>
              <a:t> Союзу 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buFont typeface="Wingdings" panose="05000000000000000000" pitchFamily="2" charset="2"/>
              <a:buChar char="Ø"/>
            </a:pPr>
            <a:endParaRPr lang="ru-RU" sz="1800" b="1" dirty="0"/>
          </a:p>
          <a:p>
            <a:pPr algn="just">
              <a:buFont typeface="Wingdings" panose="05000000000000000000" pitchFamily="2" charset="2"/>
              <a:buChar char="Ø"/>
            </a:pPr>
            <a:r>
              <a:rPr lang="ru-RU" sz="1800" b="1" dirty="0" err="1"/>
              <a:t>Стимулювання</a:t>
            </a:r>
            <a:r>
              <a:rPr lang="ru-RU" sz="1800" b="1" dirty="0"/>
              <a:t> переходу до </a:t>
            </a:r>
            <a:r>
              <a:rPr lang="ru-RU" sz="1800" b="1" dirty="0">
                <a:solidFill>
                  <a:srgbClr val="00B050"/>
                </a:solidFill>
              </a:rPr>
              <a:t>«</a:t>
            </a:r>
            <a:r>
              <a:rPr lang="ru-RU" sz="1800" b="1" dirty="0" err="1">
                <a:solidFill>
                  <a:srgbClr val="00B050"/>
                </a:solidFill>
              </a:rPr>
              <a:t>зеленої</a:t>
            </a:r>
            <a:r>
              <a:rPr lang="ru-RU" sz="1800" b="1" dirty="0">
                <a:solidFill>
                  <a:srgbClr val="00B050"/>
                </a:solidFill>
              </a:rPr>
              <a:t>» </a:t>
            </a:r>
            <a:r>
              <a:rPr lang="ru-RU" sz="1800" b="1" dirty="0" err="1">
                <a:solidFill>
                  <a:srgbClr val="00B050"/>
                </a:solidFill>
              </a:rPr>
              <a:t>економіки</a:t>
            </a:r>
            <a:r>
              <a:rPr lang="ru-RU" sz="1800" b="1" dirty="0">
                <a:solidFill>
                  <a:srgbClr val="00B050"/>
                </a:solidFill>
              </a:rPr>
              <a:t> </a:t>
            </a:r>
            <a:r>
              <a:rPr lang="ru-RU" sz="1800" b="1" dirty="0"/>
              <a:t>та </a:t>
            </a:r>
            <a:r>
              <a:rPr lang="ru-RU" sz="1800" b="1" dirty="0" err="1"/>
              <a:t>прагнення</a:t>
            </a:r>
            <a:r>
              <a:rPr lang="ru-RU" sz="1800" b="1" dirty="0"/>
              <a:t> до абсолютного </a:t>
            </a:r>
            <a:r>
              <a:rPr lang="ru-RU" sz="1800" b="1" dirty="0" err="1"/>
              <a:t>відділення</a:t>
            </a:r>
            <a:r>
              <a:rPr lang="ru-RU" sz="1800" b="1" dirty="0"/>
              <a:t> </a:t>
            </a:r>
            <a:r>
              <a:rPr lang="ru-RU" sz="1800" b="1" dirty="0" err="1"/>
              <a:t>економічного</a:t>
            </a:r>
            <a:r>
              <a:rPr lang="ru-RU" sz="1800" b="1" dirty="0"/>
              <a:t> </a:t>
            </a:r>
            <a:r>
              <a:rPr lang="ru-RU" sz="1800" b="1" dirty="0" err="1"/>
              <a:t>зростання</a:t>
            </a:r>
            <a:r>
              <a:rPr lang="ru-RU" sz="1800" b="1" dirty="0"/>
              <a:t> </a:t>
            </a:r>
            <a:r>
              <a:rPr lang="ru-RU" sz="1800" b="1" dirty="0" err="1"/>
              <a:t>від</a:t>
            </a:r>
            <a:r>
              <a:rPr lang="ru-RU" sz="1800" b="1" dirty="0"/>
              <a:t> </a:t>
            </a:r>
            <a:r>
              <a:rPr lang="ru-RU" sz="1800" b="1" dirty="0" err="1"/>
              <a:t>погіршення</a:t>
            </a:r>
            <a:r>
              <a:rPr lang="ru-RU" sz="1800" b="1" dirty="0"/>
              <a:t> стану </a:t>
            </a:r>
            <a:r>
              <a:rPr lang="ru-RU" sz="1800" b="1" dirty="0" err="1"/>
              <a:t>навколишнього</a:t>
            </a:r>
            <a:r>
              <a:rPr lang="ru-RU" sz="1800" b="1" dirty="0"/>
              <a:t> </a:t>
            </a:r>
            <a:r>
              <a:rPr lang="ru-RU" sz="1800" b="1" dirty="0" err="1"/>
              <a:t>середовища</a:t>
            </a:r>
            <a:r>
              <a:rPr lang="ru-RU" sz="1800" b="1" dirty="0"/>
              <a:t> . </a:t>
            </a:r>
          </a:p>
          <a:p>
            <a:pPr algn="just">
              <a:buFont typeface="Wingdings" panose="05000000000000000000" pitchFamily="2" charset="2"/>
              <a:buChar char="Ø"/>
            </a:pPr>
            <a:endParaRPr lang="ru-RU" sz="1800" b="1" dirty="0"/>
          </a:p>
          <a:p>
            <a:pPr algn="just">
              <a:buFont typeface="Wingdings" panose="05000000000000000000" pitchFamily="2" charset="2"/>
              <a:buChar char="Ø"/>
            </a:pPr>
            <a:r>
              <a:rPr lang="ru-RU" sz="1800" b="1" dirty="0" err="1"/>
              <a:t>Формалізована</a:t>
            </a:r>
            <a:r>
              <a:rPr lang="ru-RU" sz="1800" b="1" dirty="0"/>
              <a:t> мета - у </a:t>
            </a:r>
            <a:r>
              <a:rPr lang="ru-RU" sz="1800" b="1" dirty="0" err="1"/>
              <a:t>контексті</a:t>
            </a:r>
            <a:r>
              <a:rPr lang="ru-RU" sz="1800" b="1" dirty="0"/>
              <a:t> </a:t>
            </a:r>
            <a:r>
              <a:rPr lang="ru-RU" sz="1800" b="1" dirty="0" err="1"/>
              <a:t>сталого</a:t>
            </a:r>
            <a:r>
              <a:rPr lang="ru-RU" sz="1800" b="1" dirty="0"/>
              <a:t> </a:t>
            </a:r>
            <a:r>
              <a:rPr lang="ru-RU" sz="1800" b="1" dirty="0" err="1"/>
              <a:t>розвитку</a:t>
            </a:r>
            <a:r>
              <a:rPr lang="ru-RU" sz="1800" b="1" dirty="0"/>
              <a:t> </a:t>
            </a:r>
            <a:r>
              <a:rPr lang="ru-RU" sz="1800" b="1" dirty="0" err="1"/>
              <a:t>прагнути</a:t>
            </a:r>
            <a:r>
              <a:rPr lang="ru-RU" sz="1800" b="1" dirty="0"/>
              <a:t> </a:t>
            </a:r>
            <a:r>
              <a:rPr lang="ru-RU" sz="1800" b="1" dirty="0" err="1"/>
              <a:t>побудувати</a:t>
            </a:r>
            <a:r>
              <a:rPr lang="ru-RU" sz="1800" b="1" dirty="0"/>
              <a:t> </a:t>
            </a:r>
            <a:r>
              <a:rPr lang="ru-RU" sz="1800" b="1" dirty="0" err="1"/>
              <a:t>такий</a:t>
            </a:r>
            <a:r>
              <a:rPr lang="ru-RU" sz="1800" b="1" dirty="0"/>
              <a:t> </a:t>
            </a:r>
            <a:r>
              <a:rPr lang="ru-RU" sz="1800" b="1" dirty="0" err="1"/>
              <a:t>світ</a:t>
            </a:r>
            <a:r>
              <a:rPr lang="ru-RU" sz="1800" b="1" dirty="0"/>
              <a:t>, де не буде </a:t>
            </a:r>
            <a:r>
              <a:rPr lang="ru-RU" sz="1800" b="1" dirty="0" err="1">
                <a:solidFill>
                  <a:srgbClr val="00B050"/>
                </a:solidFill>
              </a:rPr>
              <a:t>деградації</a:t>
            </a:r>
            <a:r>
              <a:rPr lang="ru-RU" sz="1800" b="1" dirty="0">
                <a:solidFill>
                  <a:srgbClr val="00B050"/>
                </a:solidFill>
              </a:rPr>
              <a:t> земель </a:t>
            </a:r>
            <a:r>
              <a:rPr lang="ru-RU" sz="1800" b="1" dirty="0"/>
              <a:t>. </a:t>
            </a:r>
          </a:p>
        </p:txBody>
      </p:sp>
    </p:spTree>
    <p:extLst>
      <p:ext uri="{BB962C8B-B14F-4D97-AF65-F5344CB8AC3E}">
        <p14:creationId xmlns:p14="http://schemas.microsoft.com/office/powerpoint/2010/main" val="419644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a:solidFill>
                  <a:srgbClr val="C00000"/>
                </a:solidFill>
              </a:rPr>
              <a:t>Сьома </a:t>
            </a:r>
            <a:r>
              <a:rPr lang="ru-RU" sz="2200" b="1" dirty="0" err="1">
                <a:solidFill>
                  <a:srgbClr val="C00000"/>
                </a:solidFill>
              </a:rPr>
              <a:t>програма</a:t>
            </a:r>
            <a:r>
              <a:rPr lang="ru-RU" sz="2200" b="1" dirty="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a:solidFill>
                  <a:srgbClr val="C00000"/>
                </a:solidFill>
              </a:rPr>
              <a:t>Європейського</a:t>
            </a:r>
            <a:r>
              <a:rPr lang="ru-RU" sz="2200" b="1" dirty="0">
                <a:solidFill>
                  <a:srgbClr val="C00000"/>
                </a:solidFill>
              </a:rPr>
              <a:t> Союзу 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spcAft>
                <a:spcPts val="600"/>
              </a:spcAft>
              <a:buFont typeface="Wingdings" panose="05000000000000000000" pitchFamily="2" charset="2"/>
              <a:buChar char="Ø"/>
            </a:pPr>
            <a:r>
              <a:rPr lang="ru-RU" sz="1800" b="1" dirty="0" err="1">
                <a:solidFill>
                  <a:srgbClr val="00B050"/>
                </a:solidFill>
              </a:rPr>
              <a:t>Повна</a:t>
            </a:r>
            <a:r>
              <a:rPr lang="ru-RU" sz="1800" b="1" dirty="0">
                <a:solidFill>
                  <a:srgbClr val="00B050"/>
                </a:solidFill>
              </a:rPr>
              <a:t> і </a:t>
            </a:r>
            <a:r>
              <a:rPr lang="ru-RU" sz="1800" b="1" dirty="0" err="1">
                <a:solidFill>
                  <a:srgbClr val="00B050"/>
                </a:solidFill>
              </a:rPr>
              <a:t>одноманітна</a:t>
            </a:r>
            <a:r>
              <a:rPr lang="ru-RU" sz="1800" b="1" dirty="0">
                <a:solidFill>
                  <a:srgbClr val="00B050"/>
                </a:solidFill>
              </a:rPr>
              <a:t> </a:t>
            </a:r>
            <a:r>
              <a:rPr lang="ru-RU" sz="1800" b="1" dirty="0" err="1">
                <a:solidFill>
                  <a:srgbClr val="00B050"/>
                </a:solidFill>
              </a:rPr>
              <a:t>імплементація</a:t>
            </a:r>
            <a:r>
              <a:rPr lang="ru-RU" sz="1800" b="1" dirty="0">
                <a:solidFill>
                  <a:srgbClr val="00B050"/>
                </a:solidFill>
              </a:rPr>
              <a:t> </a:t>
            </a:r>
            <a:r>
              <a:rPr lang="ru-RU" sz="1800" b="1" dirty="0" err="1">
                <a:solidFill>
                  <a:srgbClr val="00B050"/>
                </a:solidFill>
              </a:rPr>
              <a:t>законодавчої</a:t>
            </a:r>
            <a:r>
              <a:rPr lang="ru-RU" sz="1800" b="1" dirty="0">
                <a:solidFill>
                  <a:srgbClr val="00B050"/>
                </a:solidFill>
              </a:rPr>
              <a:t> </a:t>
            </a:r>
            <a:r>
              <a:rPr lang="ru-RU" sz="1800" b="1" dirty="0" err="1">
                <a:solidFill>
                  <a:srgbClr val="00B050"/>
                </a:solidFill>
              </a:rPr>
              <a:t>бази</a:t>
            </a:r>
            <a:r>
              <a:rPr lang="ru-RU" sz="1800" b="1" dirty="0">
                <a:solidFill>
                  <a:srgbClr val="00B050"/>
                </a:solidFill>
              </a:rPr>
              <a:t> </a:t>
            </a:r>
            <a:r>
              <a:rPr lang="ru-RU" sz="1800" b="1" dirty="0" err="1">
                <a:solidFill>
                  <a:srgbClr val="00B050"/>
                </a:solidFill>
              </a:rPr>
              <a:t>щодо</a:t>
            </a:r>
            <a:r>
              <a:rPr lang="ru-RU" sz="1800" b="1" dirty="0">
                <a:solidFill>
                  <a:srgbClr val="00B050"/>
                </a:solidFill>
              </a:rPr>
              <a:t> </a:t>
            </a:r>
            <a:r>
              <a:rPr lang="ru-RU" sz="1800" b="1" dirty="0" err="1">
                <a:solidFill>
                  <a:srgbClr val="00B050"/>
                </a:solidFill>
              </a:rPr>
              <a:t>навколишнього</a:t>
            </a:r>
            <a:r>
              <a:rPr lang="ru-RU" sz="1800" b="1" dirty="0">
                <a:solidFill>
                  <a:srgbClr val="00B050"/>
                </a:solidFill>
              </a:rPr>
              <a:t> </a:t>
            </a:r>
            <a:r>
              <a:rPr lang="ru-RU" sz="1800" b="1" dirty="0" err="1">
                <a:solidFill>
                  <a:srgbClr val="00B050"/>
                </a:solidFill>
              </a:rPr>
              <a:t>середовища</a:t>
            </a:r>
            <a:r>
              <a:rPr lang="ru-RU" sz="1800" b="1" dirty="0"/>
              <a:t> на </a:t>
            </a:r>
            <a:r>
              <a:rPr lang="ru-RU" sz="1800" b="1" dirty="0" err="1"/>
              <a:t>всьому</a:t>
            </a:r>
            <a:r>
              <a:rPr lang="ru-RU" sz="1800" b="1" dirty="0"/>
              <a:t> </a:t>
            </a:r>
            <a:r>
              <a:rPr lang="ru-RU" sz="1800" b="1" dirty="0" err="1"/>
              <a:t>просторі</a:t>
            </a:r>
            <a:r>
              <a:rPr lang="ru-RU" sz="1800" b="1" dirty="0"/>
              <a:t> Союзу є </a:t>
            </a:r>
            <a:r>
              <a:rPr lang="ru-RU" sz="1800" b="1" dirty="0" err="1"/>
              <a:t>раціональною</a:t>
            </a:r>
            <a:r>
              <a:rPr lang="ru-RU" sz="1800" b="1" dirty="0"/>
              <a:t> </a:t>
            </a:r>
            <a:r>
              <a:rPr lang="ru-RU" sz="1800" b="1" dirty="0" err="1"/>
              <a:t>інвестицією</a:t>
            </a:r>
            <a:r>
              <a:rPr lang="ru-RU" sz="1800" b="1" dirty="0"/>
              <a:t> в стан </a:t>
            </a:r>
            <a:r>
              <a:rPr lang="ru-RU" sz="1800" b="1" dirty="0" err="1"/>
              <a:t>навколишнього</a:t>
            </a:r>
            <a:r>
              <a:rPr lang="ru-RU" sz="1800" b="1" dirty="0"/>
              <a:t> </a:t>
            </a:r>
            <a:r>
              <a:rPr lang="ru-RU" sz="1800" b="1" dirty="0" err="1"/>
              <a:t>середовища</a:t>
            </a:r>
            <a:r>
              <a:rPr lang="ru-RU" sz="1800" b="1" dirty="0"/>
              <a:t> і </a:t>
            </a:r>
            <a:r>
              <a:rPr lang="ru-RU" sz="1800" b="1" dirty="0" err="1"/>
              <a:t>здоров’я</a:t>
            </a:r>
            <a:r>
              <a:rPr lang="ru-RU" sz="1800" b="1" dirty="0"/>
              <a:t> </a:t>
            </a:r>
            <a:r>
              <a:rPr lang="ru-RU" sz="1800" b="1" dirty="0" err="1"/>
              <a:t>населення</a:t>
            </a:r>
            <a:r>
              <a:rPr lang="ru-RU" sz="1800" b="1" dirty="0"/>
              <a:t>, а </a:t>
            </a:r>
            <a:r>
              <a:rPr lang="ru-RU" sz="1800" b="1" dirty="0" err="1"/>
              <a:t>також</a:t>
            </a:r>
            <a:r>
              <a:rPr lang="ru-RU" sz="1800" b="1" dirty="0"/>
              <a:t> в </a:t>
            </a:r>
            <a:r>
              <a:rPr lang="ru-RU" sz="1800" b="1" dirty="0" err="1"/>
              <a:t>економіку</a:t>
            </a:r>
            <a:r>
              <a:rPr lang="ru-RU" sz="1800" b="1" dirty="0"/>
              <a:t>. </a:t>
            </a:r>
          </a:p>
          <a:p>
            <a:pPr algn="just">
              <a:spcAft>
                <a:spcPts val="600"/>
              </a:spcAft>
              <a:buFont typeface="Wingdings" panose="05000000000000000000" pitchFamily="2" charset="2"/>
              <a:buChar char="Ø"/>
            </a:pPr>
            <a:r>
              <a:rPr lang="ru-RU" sz="1800" b="1" dirty="0" err="1"/>
              <a:t>Екологічна</a:t>
            </a:r>
            <a:r>
              <a:rPr lang="ru-RU" sz="1800" b="1" dirty="0"/>
              <a:t> </a:t>
            </a:r>
            <a:r>
              <a:rPr lang="ru-RU" sz="1800" b="1" dirty="0" err="1"/>
              <a:t>політика</a:t>
            </a:r>
            <a:r>
              <a:rPr lang="ru-RU" sz="1800" b="1" dirty="0"/>
              <a:t> Союзу </a:t>
            </a:r>
            <a:r>
              <a:rPr lang="ru-RU" sz="1800" b="1" dirty="0" err="1"/>
              <a:t>має</a:t>
            </a:r>
            <a:r>
              <a:rPr lang="ru-RU" sz="1800" b="1" dirty="0"/>
              <a:t> </a:t>
            </a:r>
            <a:r>
              <a:rPr lang="ru-RU" sz="1800" b="1" dirty="0" err="1">
                <a:solidFill>
                  <a:srgbClr val="00B050"/>
                </a:solidFill>
              </a:rPr>
              <a:t>ґрунтуватися</a:t>
            </a:r>
            <a:r>
              <a:rPr lang="ru-RU" sz="1800" b="1" dirty="0">
                <a:solidFill>
                  <a:srgbClr val="00B050"/>
                </a:solidFill>
              </a:rPr>
              <a:t> на </a:t>
            </a:r>
            <a:r>
              <a:rPr lang="ru-RU" sz="1800" b="1" dirty="0" err="1">
                <a:solidFill>
                  <a:srgbClr val="00B050"/>
                </a:solidFill>
              </a:rPr>
              <a:t>потужній</a:t>
            </a:r>
            <a:r>
              <a:rPr lang="ru-RU" sz="1800" b="1" dirty="0">
                <a:solidFill>
                  <a:srgbClr val="00B050"/>
                </a:solidFill>
              </a:rPr>
              <a:t> </a:t>
            </a:r>
            <a:r>
              <a:rPr lang="ru-RU" sz="1800" b="1" dirty="0" err="1">
                <a:solidFill>
                  <a:srgbClr val="00B050"/>
                </a:solidFill>
              </a:rPr>
              <a:t>базі</a:t>
            </a:r>
            <a:r>
              <a:rPr lang="ru-RU" sz="1800" b="1" dirty="0">
                <a:solidFill>
                  <a:srgbClr val="00B050"/>
                </a:solidFill>
              </a:rPr>
              <a:t> </a:t>
            </a:r>
            <a:r>
              <a:rPr lang="ru-RU" sz="1800" b="1" dirty="0" err="1">
                <a:solidFill>
                  <a:srgbClr val="00B050"/>
                </a:solidFill>
              </a:rPr>
              <a:t>знань</a:t>
            </a:r>
            <a:r>
              <a:rPr lang="ru-RU" sz="1800" b="1" dirty="0"/>
              <a:t>.</a:t>
            </a:r>
          </a:p>
          <a:p>
            <a:pPr algn="just">
              <a:spcAft>
                <a:spcPts val="600"/>
              </a:spcAft>
              <a:buFont typeface="Wingdings" panose="05000000000000000000" pitchFamily="2" charset="2"/>
              <a:buChar char="Ø"/>
            </a:pPr>
            <a:r>
              <a:rPr lang="ru-RU" sz="1800" b="1" dirty="0"/>
              <a:t> </a:t>
            </a:r>
            <a:r>
              <a:rPr lang="ru-RU" sz="1800" b="1" dirty="0" err="1"/>
              <a:t>Цілі</a:t>
            </a:r>
            <a:r>
              <a:rPr lang="ru-RU" sz="1800" b="1" dirty="0"/>
              <a:t> </a:t>
            </a:r>
            <a:r>
              <a:rPr lang="ru-RU" sz="1800" b="1" dirty="0" err="1"/>
              <a:t>щодо</a:t>
            </a:r>
            <a:r>
              <a:rPr lang="ru-RU" sz="1800" b="1" dirty="0"/>
              <a:t> </a:t>
            </a:r>
            <a:r>
              <a:rPr lang="ru-RU" sz="1800" b="1" dirty="0" err="1"/>
              <a:t>навколишнього</a:t>
            </a:r>
            <a:r>
              <a:rPr lang="ru-RU" sz="1800" b="1" dirty="0"/>
              <a:t> </a:t>
            </a:r>
            <a:r>
              <a:rPr lang="ru-RU" sz="1800" b="1" dirty="0" err="1"/>
              <a:t>середовища</a:t>
            </a:r>
            <a:r>
              <a:rPr lang="ru-RU" sz="1800" b="1" dirty="0"/>
              <a:t> і </a:t>
            </a:r>
            <a:r>
              <a:rPr lang="ru-RU" sz="1800" b="1" dirty="0" err="1"/>
              <a:t>клімату</a:t>
            </a:r>
            <a:r>
              <a:rPr lang="ru-RU" sz="1800" b="1" dirty="0"/>
              <a:t> </a:t>
            </a:r>
            <a:r>
              <a:rPr lang="ru-RU" sz="1800" b="1" dirty="0" err="1"/>
              <a:t>слід</a:t>
            </a:r>
            <a:r>
              <a:rPr lang="ru-RU" sz="1800" b="1" dirty="0"/>
              <a:t> </a:t>
            </a:r>
            <a:r>
              <a:rPr lang="ru-RU" sz="1800" b="1" dirty="0" err="1"/>
              <a:t>підтримувати</a:t>
            </a:r>
            <a:r>
              <a:rPr lang="ru-RU" sz="1800" b="1" dirty="0"/>
              <a:t> </a:t>
            </a:r>
            <a:r>
              <a:rPr lang="ru-RU" sz="1800" b="1" dirty="0" err="1"/>
              <a:t>належними</a:t>
            </a:r>
            <a:r>
              <a:rPr lang="ru-RU" sz="1800" b="1" dirty="0"/>
              <a:t> </a:t>
            </a:r>
            <a:r>
              <a:rPr lang="ru-RU" sz="1800" b="1" dirty="0" err="1">
                <a:solidFill>
                  <a:srgbClr val="00B050"/>
                </a:solidFill>
              </a:rPr>
              <a:t>інвестиціями</a:t>
            </a:r>
            <a:r>
              <a:rPr lang="ru-RU" sz="1800" b="1" dirty="0"/>
              <a:t>, </a:t>
            </a:r>
            <a:r>
              <a:rPr lang="ru-RU" sz="1800" b="1" dirty="0" err="1"/>
              <a:t>причому</a:t>
            </a:r>
            <a:r>
              <a:rPr lang="ru-RU" sz="1800" b="1" dirty="0"/>
              <a:t> </a:t>
            </a:r>
            <a:r>
              <a:rPr lang="ru-RU" sz="1800" b="1" dirty="0" err="1"/>
              <a:t>кошти</a:t>
            </a:r>
            <a:r>
              <a:rPr lang="ru-RU" sz="1800" b="1" dirty="0"/>
              <a:t> </a:t>
            </a:r>
            <a:r>
              <a:rPr lang="ru-RU" sz="1800" b="1" dirty="0" err="1"/>
              <a:t>необхідно</a:t>
            </a:r>
            <a:r>
              <a:rPr lang="ru-RU" sz="1800" b="1" dirty="0"/>
              <a:t> </a:t>
            </a:r>
            <a:r>
              <a:rPr lang="ru-RU" sz="1800" b="1" dirty="0" err="1"/>
              <a:t>витрачати</a:t>
            </a:r>
            <a:r>
              <a:rPr lang="ru-RU" sz="1800" b="1" dirty="0"/>
              <a:t> </a:t>
            </a:r>
            <a:r>
              <a:rPr lang="ru-RU" sz="1800" b="1" dirty="0" err="1"/>
              <a:t>ефективніше</a:t>
            </a:r>
            <a:r>
              <a:rPr lang="ru-RU" sz="1800" b="1" dirty="0"/>
              <a:t>, </a:t>
            </a:r>
            <a:r>
              <a:rPr lang="ru-RU" sz="1800" b="1" dirty="0" err="1"/>
              <a:t>згідно</a:t>
            </a:r>
            <a:r>
              <a:rPr lang="ru-RU" sz="1800" b="1" dirty="0"/>
              <a:t> з </a:t>
            </a:r>
            <a:r>
              <a:rPr lang="ru-RU" sz="1800" b="1" dirty="0" err="1"/>
              <a:t>цими</a:t>
            </a:r>
            <a:r>
              <a:rPr lang="ru-RU" sz="1800" b="1" dirty="0"/>
              <a:t> </a:t>
            </a:r>
            <a:r>
              <a:rPr lang="ru-RU" sz="1800" b="1" dirty="0" err="1"/>
              <a:t>цілями</a:t>
            </a:r>
            <a:r>
              <a:rPr lang="ru-RU" sz="1800" b="1" dirty="0"/>
              <a:t>. </a:t>
            </a:r>
            <a:r>
              <a:rPr lang="ru-RU" sz="1800" b="1" dirty="0" err="1"/>
              <a:t>Слід</a:t>
            </a:r>
            <a:r>
              <a:rPr lang="ru-RU" sz="1800" b="1" dirty="0"/>
              <a:t> </a:t>
            </a:r>
            <a:r>
              <a:rPr lang="ru-RU" sz="1800" b="1" dirty="0" err="1"/>
              <a:t>заохочувати</a:t>
            </a:r>
            <a:r>
              <a:rPr lang="ru-RU" sz="1800" b="1" dirty="0"/>
              <a:t> </a:t>
            </a:r>
            <a:r>
              <a:rPr lang="ru-RU" sz="1800" b="1" dirty="0" err="1"/>
              <a:t>використання</a:t>
            </a:r>
            <a:r>
              <a:rPr lang="ru-RU" sz="1800" b="1" dirty="0"/>
              <a:t> </a:t>
            </a:r>
            <a:r>
              <a:rPr lang="ru-RU" sz="1800" b="1" dirty="0">
                <a:solidFill>
                  <a:srgbClr val="00B050"/>
                </a:solidFill>
              </a:rPr>
              <a:t>державно-</a:t>
            </a:r>
            <a:r>
              <a:rPr lang="ru-RU" sz="1800" b="1" dirty="0" err="1">
                <a:solidFill>
                  <a:srgbClr val="00B050"/>
                </a:solidFill>
              </a:rPr>
              <a:t>приватних</a:t>
            </a:r>
            <a:r>
              <a:rPr lang="ru-RU" sz="1800" b="1" dirty="0">
                <a:solidFill>
                  <a:srgbClr val="00B050"/>
                </a:solidFill>
              </a:rPr>
              <a:t> партнерств</a:t>
            </a:r>
            <a:r>
              <a:rPr lang="ru-RU" sz="1800" b="1" dirty="0"/>
              <a:t>.</a:t>
            </a:r>
          </a:p>
          <a:p>
            <a:pPr algn="just">
              <a:spcAft>
                <a:spcPts val="600"/>
              </a:spcAft>
              <a:buFont typeface="Wingdings" panose="05000000000000000000" pitchFamily="2" charset="2"/>
              <a:buChar char="Ø"/>
            </a:pPr>
            <a:r>
              <a:rPr lang="ru-RU" sz="1800" b="1" dirty="0" err="1">
                <a:solidFill>
                  <a:srgbClr val="00B050"/>
                </a:solidFill>
              </a:rPr>
              <a:t>Екологічна</a:t>
            </a:r>
            <a:r>
              <a:rPr lang="ru-RU" sz="1800" b="1" dirty="0">
                <a:solidFill>
                  <a:srgbClr val="00B050"/>
                </a:solidFill>
              </a:rPr>
              <a:t> </a:t>
            </a:r>
            <a:r>
              <a:rPr lang="ru-RU" sz="1800" b="1" dirty="0" err="1">
                <a:solidFill>
                  <a:srgbClr val="00B050"/>
                </a:solidFill>
              </a:rPr>
              <a:t>інтеграція</a:t>
            </a:r>
            <a:r>
              <a:rPr lang="ru-RU" sz="1800" b="1" dirty="0">
                <a:solidFill>
                  <a:srgbClr val="00B050"/>
                </a:solidFill>
              </a:rPr>
              <a:t> </a:t>
            </a:r>
            <a:r>
              <a:rPr lang="ru-RU" sz="1800" b="1" dirty="0"/>
              <a:t>в </a:t>
            </a:r>
            <a:r>
              <a:rPr lang="ru-RU" sz="1800" b="1" dirty="0" err="1"/>
              <a:t>усіх</a:t>
            </a:r>
            <a:r>
              <a:rPr lang="ru-RU" sz="1800" b="1" dirty="0"/>
              <a:t> </a:t>
            </a:r>
            <a:r>
              <a:rPr lang="ru-RU" sz="1800" b="1" dirty="0" err="1"/>
              <a:t>відповідних</a:t>
            </a:r>
            <a:r>
              <a:rPr lang="ru-RU" sz="1800" b="1" dirty="0"/>
              <a:t> сферах </a:t>
            </a:r>
            <a:r>
              <a:rPr lang="ru-RU" sz="1800" b="1" dirty="0" err="1"/>
              <a:t>політики</a:t>
            </a:r>
            <a:r>
              <a:rPr lang="ru-RU" sz="1800" b="1" dirty="0"/>
              <a:t> </a:t>
            </a:r>
            <a:r>
              <a:rPr lang="ru-RU" sz="1800" b="1" dirty="0" err="1"/>
              <a:t>необхідна</a:t>
            </a:r>
            <a:r>
              <a:rPr lang="ru-RU" sz="1800" b="1" dirty="0"/>
              <a:t> для </a:t>
            </a:r>
            <a:r>
              <a:rPr lang="ru-RU" sz="1800" b="1" dirty="0" err="1"/>
              <a:t>зменшення</a:t>
            </a:r>
            <a:r>
              <a:rPr lang="ru-RU" sz="1800" b="1" dirty="0"/>
              <a:t> </a:t>
            </a:r>
            <a:r>
              <a:rPr lang="ru-RU" sz="1800" b="1" dirty="0" err="1"/>
              <a:t>навантаження</a:t>
            </a:r>
            <a:r>
              <a:rPr lang="ru-RU" sz="1800" b="1" dirty="0"/>
              <a:t> на </a:t>
            </a:r>
            <a:r>
              <a:rPr lang="ru-RU" sz="1800" b="1" dirty="0" err="1"/>
              <a:t>навколишнє</a:t>
            </a:r>
            <a:r>
              <a:rPr lang="ru-RU" sz="1800" b="1" dirty="0"/>
              <a:t> </a:t>
            </a:r>
            <a:r>
              <a:rPr lang="ru-RU" sz="1800" b="1" dirty="0" err="1"/>
              <a:t>середовище</a:t>
            </a:r>
            <a:r>
              <a:rPr lang="ru-RU" sz="1800" b="1" dirty="0"/>
              <a:t>, яке </a:t>
            </a:r>
            <a:r>
              <a:rPr lang="ru-RU" sz="1800" b="1" dirty="0" err="1"/>
              <a:t>виникає</a:t>
            </a:r>
            <a:r>
              <a:rPr lang="ru-RU" sz="1800" b="1" dirty="0"/>
              <a:t> в </a:t>
            </a:r>
            <a:r>
              <a:rPr lang="ru-RU" sz="1800" b="1" dirty="0" err="1"/>
              <a:t>результаті</a:t>
            </a:r>
            <a:r>
              <a:rPr lang="ru-RU" sz="1800" b="1" dirty="0"/>
              <a:t> </a:t>
            </a:r>
            <a:r>
              <a:rPr lang="ru-RU" sz="1800" b="1" dirty="0" err="1"/>
              <a:t>політики</a:t>
            </a:r>
            <a:r>
              <a:rPr lang="ru-RU" sz="1800" b="1" dirty="0"/>
              <a:t> та </a:t>
            </a:r>
            <a:r>
              <a:rPr lang="ru-RU" sz="1800" b="1" dirty="0" err="1"/>
              <a:t>діяльності</a:t>
            </a:r>
            <a:r>
              <a:rPr lang="ru-RU" sz="1800" b="1" dirty="0"/>
              <a:t> </a:t>
            </a:r>
            <a:r>
              <a:rPr lang="ru-RU" sz="1800" b="1" dirty="0" err="1"/>
              <a:t>інших</a:t>
            </a:r>
            <a:r>
              <a:rPr lang="ru-RU" sz="1800" b="1" dirty="0"/>
              <a:t> </a:t>
            </a:r>
            <a:r>
              <a:rPr lang="ru-RU" sz="1800" b="1" dirty="0" err="1"/>
              <a:t>секторів</a:t>
            </a:r>
            <a:r>
              <a:rPr lang="ru-RU" sz="1800" b="1" dirty="0"/>
              <a:t>, а </a:t>
            </a:r>
            <a:r>
              <a:rPr lang="ru-RU" sz="1800" b="1" dirty="0" err="1"/>
              <a:t>також</a:t>
            </a:r>
            <a:r>
              <a:rPr lang="ru-RU" sz="1800" b="1" dirty="0"/>
              <a:t> для </a:t>
            </a:r>
            <a:r>
              <a:rPr lang="ru-RU" sz="1800" b="1" dirty="0" err="1"/>
              <a:t>виконання</a:t>
            </a:r>
            <a:r>
              <a:rPr lang="ru-RU" sz="1800" b="1" dirty="0"/>
              <a:t> </a:t>
            </a:r>
            <a:r>
              <a:rPr lang="ru-RU" sz="1800" b="1" dirty="0" err="1"/>
              <a:t>завдань</a:t>
            </a:r>
            <a:r>
              <a:rPr lang="ru-RU" sz="1800" b="1" dirty="0"/>
              <a:t>, </a:t>
            </a:r>
            <a:r>
              <a:rPr lang="ru-RU" sz="1800" b="1" dirty="0" err="1"/>
              <a:t>пов'язаних</a:t>
            </a:r>
            <a:r>
              <a:rPr lang="ru-RU" sz="1800" b="1" dirty="0"/>
              <a:t> </a:t>
            </a:r>
            <a:r>
              <a:rPr lang="ru-RU" sz="1800" b="1" dirty="0" err="1"/>
              <a:t>із</a:t>
            </a:r>
            <a:r>
              <a:rPr lang="ru-RU" sz="1800" b="1" dirty="0"/>
              <a:t> </a:t>
            </a:r>
            <a:r>
              <a:rPr lang="ru-RU" sz="1800" b="1" dirty="0" err="1"/>
              <a:t>навколишнім</a:t>
            </a:r>
            <a:r>
              <a:rPr lang="ru-RU" sz="1800" b="1" dirty="0"/>
              <a:t> </a:t>
            </a:r>
            <a:r>
              <a:rPr lang="ru-RU" sz="1800" b="1" dirty="0" err="1"/>
              <a:t>середовищем</a:t>
            </a:r>
            <a:r>
              <a:rPr lang="ru-RU" sz="1800" b="1" dirty="0"/>
              <a:t> і </a:t>
            </a:r>
            <a:r>
              <a:rPr lang="ru-RU" sz="1800" b="1" dirty="0" err="1"/>
              <a:t>кліматом</a:t>
            </a:r>
            <a:r>
              <a:rPr lang="ru-RU" sz="1800" b="1" dirty="0"/>
              <a:t>.</a:t>
            </a:r>
          </a:p>
        </p:txBody>
      </p:sp>
    </p:spTree>
    <p:extLst>
      <p:ext uri="{BB962C8B-B14F-4D97-AF65-F5344CB8AC3E}">
        <p14:creationId xmlns:p14="http://schemas.microsoft.com/office/powerpoint/2010/main" val="3437936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Autofit/>
          </a:bodyPr>
          <a:lstStyle/>
          <a:p>
            <a:pPr algn="ctr"/>
            <a:r>
              <a:rPr lang="ru-RU" sz="2400" b="1" dirty="0">
                <a:solidFill>
                  <a:srgbClr val="C00000"/>
                </a:solidFill>
              </a:rPr>
              <a:t>Сьома </a:t>
            </a:r>
            <a:r>
              <a:rPr lang="ru-RU" sz="2400" b="1" dirty="0" err="1">
                <a:solidFill>
                  <a:srgbClr val="C00000"/>
                </a:solidFill>
              </a:rPr>
              <a:t>програма</a:t>
            </a:r>
            <a:r>
              <a:rPr lang="ru-RU" sz="2400" b="1" dirty="0">
                <a:solidFill>
                  <a:srgbClr val="C00000"/>
                </a:solidFill>
              </a:rPr>
              <a:t> </a:t>
            </a:r>
            <a:r>
              <a:rPr lang="ru-RU" sz="2400" b="1" dirty="0" err="1">
                <a:solidFill>
                  <a:srgbClr val="C00000"/>
                </a:solidFill>
              </a:rPr>
              <a:t>дій</a:t>
            </a:r>
            <a:r>
              <a:rPr lang="ru-RU" sz="2400" b="1" dirty="0">
                <a:solidFill>
                  <a:srgbClr val="C00000"/>
                </a:solidFill>
              </a:rPr>
              <a:t> </a:t>
            </a:r>
            <a:r>
              <a:rPr lang="ru-RU" sz="2400" b="1" dirty="0" err="1">
                <a:solidFill>
                  <a:srgbClr val="C00000"/>
                </a:solidFill>
              </a:rPr>
              <a:t>Європейського</a:t>
            </a:r>
            <a:r>
              <a:rPr lang="ru-RU" sz="2400" b="1" dirty="0">
                <a:solidFill>
                  <a:srgbClr val="C00000"/>
                </a:solidFill>
              </a:rPr>
              <a:t> Союзу з </a:t>
            </a:r>
            <a:r>
              <a:rPr lang="ru-RU" sz="2400" b="1" dirty="0" err="1">
                <a:solidFill>
                  <a:srgbClr val="C00000"/>
                </a:solidFill>
              </a:rPr>
              <a:t>охорони</a:t>
            </a:r>
            <a:r>
              <a:rPr lang="ru-RU" sz="2400" b="1" dirty="0">
                <a:solidFill>
                  <a:srgbClr val="C00000"/>
                </a:solidFill>
              </a:rPr>
              <a:t> </a:t>
            </a:r>
            <a:r>
              <a:rPr lang="ru-RU" sz="2400" b="1" dirty="0" err="1">
                <a:solidFill>
                  <a:srgbClr val="C00000"/>
                </a:solidFill>
              </a:rPr>
              <a:t>навколишнього</a:t>
            </a:r>
            <a:r>
              <a:rPr lang="ru-RU" sz="2400" b="1" dirty="0">
                <a:solidFill>
                  <a:srgbClr val="C00000"/>
                </a:solidFill>
              </a:rPr>
              <a:t> </a:t>
            </a:r>
            <a:r>
              <a:rPr lang="ru-RU" sz="2400" b="1" dirty="0" err="1">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spcAft>
                <a:spcPts val="600"/>
              </a:spcAft>
              <a:buFont typeface="Wingdings" panose="05000000000000000000" pitchFamily="2" charset="2"/>
              <a:buChar char="Ø"/>
            </a:pPr>
            <a:r>
              <a:rPr lang="ru-RU" sz="2000" b="1" dirty="0" err="1">
                <a:solidFill>
                  <a:schemeClr val="accent2">
                    <a:lumMod val="50000"/>
                  </a:schemeClr>
                </a:solidFill>
              </a:rPr>
              <a:t>Викиди</a:t>
            </a:r>
            <a:r>
              <a:rPr lang="ru-RU" sz="2000" b="1" dirty="0">
                <a:solidFill>
                  <a:schemeClr val="accent2">
                    <a:lumMod val="50000"/>
                  </a:schemeClr>
                </a:solidFill>
              </a:rPr>
              <a:t> </a:t>
            </a:r>
            <a:r>
              <a:rPr lang="ru-RU" sz="2000" b="1" dirty="0" err="1">
                <a:solidFill>
                  <a:schemeClr val="accent2">
                    <a:lumMod val="50000"/>
                  </a:schemeClr>
                </a:solidFill>
              </a:rPr>
              <a:t>забруднюючих</a:t>
            </a:r>
            <a:r>
              <a:rPr lang="ru-RU" sz="2000" b="1" dirty="0">
                <a:solidFill>
                  <a:schemeClr val="accent2">
                    <a:lumMod val="50000"/>
                  </a:schemeClr>
                </a:solidFill>
              </a:rPr>
              <a:t> </a:t>
            </a:r>
            <a:r>
              <a:rPr lang="ru-RU" sz="2000" b="1" dirty="0" err="1">
                <a:solidFill>
                  <a:schemeClr val="accent2">
                    <a:lumMod val="50000"/>
                  </a:schemeClr>
                </a:solidFill>
              </a:rPr>
              <a:t>речовин</a:t>
            </a:r>
            <a:r>
              <a:rPr lang="ru-RU" sz="2000" b="1" dirty="0">
                <a:solidFill>
                  <a:schemeClr val="accent2">
                    <a:lumMod val="50000"/>
                  </a:schemeClr>
                </a:solidFill>
              </a:rPr>
              <a:t> </a:t>
            </a:r>
            <a:r>
              <a:rPr lang="ru-RU" sz="2000" b="1" dirty="0"/>
              <a:t>у </a:t>
            </a:r>
            <a:r>
              <a:rPr lang="ru-RU" sz="2000" b="1" dirty="0" err="1"/>
              <a:t>повітря</a:t>
            </a:r>
            <a:r>
              <a:rPr lang="ru-RU" sz="2000" b="1" dirty="0"/>
              <a:t>, воду та </a:t>
            </a:r>
            <a:r>
              <a:rPr lang="ru-RU" sz="2000" b="1" dirty="0" err="1"/>
              <a:t>ґрунт</a:t>
            </a:r>
            <a:r>
              <a:rPr lang="ru-RU" sz="2000" b="1" dirty="0"/>
              <a:t> за </a:t>
            </a:r>
            <a:r>
              <a:rPr lang="ru-RU" sz="2000" b="1" dirty="0" err="1"/>
              <a:t>останні</a:t>
            </a:r>
            <a:r>
              <a:rPr lang="ru-RU" sz="2000" b="1" dirty="0"/>
              <a:t> </a:t>
            </a:r>
            <a:r>
              <a:rPr lang="ru-RU" sz="2000" b="1" dirty="0" err="1"/>
              <a:t>десятиріччя</a:t>
            </a:r>
            <a:r>
              <a:rPr lang="ru-RU" sz="2000" b="1" dirty="0"/>
              <a:t> </a:t>
            </a:r>
            <a:r>
              <a:rPr lang="ru-RU" sz="2000" b="1" dirty="0" err="1"/>
              <a:t>значно</a:t>
            </a:r>
            <a:r>
              <a:rPr lang="ru-RU" sz="2000" b="1" dirty="0"/>
              <a:t> </a:t>
            </a:r>
            <a:r>
              <a:rPr lang="ru-RU" sz="2000" b="1" dirty="0" err="1"/>
              <a:t>зменшилися</a:t>
            </a:r>
            <a:r>
              <a:rPr lang="ru-RU" sz="2000" b="1" dirty="0"/>
              <a:t>, як і </a:t>
            </a:r>
            <a:r>
              <a:rPr lang="ru-RU" sz="2000" b="1" dirty="0" err="1"/>
              <a:t>викиди</a:t>
            </a:r>
            <a:r>
              <a:rPr lang="ru-RU" sz="2000" b="1" dirty="0"/>
              <a:t> ПГ за </a:t>
            </a:r>
            <a:r>
              <a:rPr lang="ru-RU" sz="2000" b="1" dirty="0" err="1"/>
              <a:t>останні</a:t>
            </a:r>
            <a:r>
              <a:rPr lang="ru-RU" sz="2000" b="1" dirty="0"/>
              <a:t> роки. </a:t>
            </a:r>
            <a:r>
              <a:rPr lang="ru-RU" sz="2000" b="1" dirty="0" err="1"/>
              <a:t>Модернізовано</a:t>
            </a:r>
            <a:r>
              <a:rPr lang="ru-RU" sz="2000" b="1" dirty="0"/>
              <a:t> </a:t>
            </a:r>
            <a:r>
              <a:rPr lang="ru-RU" sz="2000" b="1" dirty="0" err="1"/>
              <a:t>законодавство</a:t>
            </a:r>
            <a:r>
              <a:rPr lang="ru-RU" sz="2000" b="1" dirty="0"/>
              <a:t> Союзу </a:t>
            </a:r>
            <a:r>
              <a:rPr lang="ru-RU" sz="2000" b="1" dirty="0" err="1"/>
              <a:t>щодо</a:t>
            </a:r>
            <a:r>
              <a:rPr lang="ru-RU" sz="2000" b="1" dirty="0"/>
              <a:t> </a:t>
            </a:r>
            <a:r>
              <a:rPr lang="ru-RU" sz="2000" b="1" dirty="0" err="1"/>
              <a:t>хімічних</a:t>
            </a:r>
            <a:r>
              <a:rPr lang="ru-RU" sz="2000" b="1" dirty="0"/>
              <a:t> </a:t>
            </a:r>
            <a:r>
              <a:rPr lang="ru-RU" sz="2000" b="1" dirty="0" err="1"/>
              <a:t>речовин</a:t>
            </a:r>
            <a:r>
              <a:rPr lang="ru-RU" sz="2000" b="1" dirty="0"/>
              <a:t>, і </a:t>
            </a:r>
            <a:r>
              <a:rPr lang="ru-RU" sz="2000" b="1" dirty="0" err="1"/>
              <a:t>обмежено</a:t>
            </a:r>
            <a:r>
              <a:rPr lang="ru-RU" sz="2000" b="1" dirty="0"/>
              <a:t> </a:t>
            </a:r>
            <a:r>
              <a:rPr lang="ru-RU" sz="2000" b="1" dirty="0" err="1"/>
              <a:t>вміст</a:t>
            </a:r>
            <a:r>
              <a:rPr lang="ru-RU" sz="2000" b="1" dirty="0"/>
              <a:t> </a:t>
            </a:r>
            <a:r>
              <a:rPr lang="ru-RU" sz="2000" b="1" dirty="0" err="1"/>
              <a:t>багатьох</a:t>
            </a:r>
            <a:r>
              <a:rPr lang="ru-RU" sz="2000" b="1" dirty="0"/>
              <a:t> </a:t>
            </a:r>
            <a:r>
              <a:rPr lang="ru-RU" sz="2000" b="1" dirty="0" err="1"/>
              <a:t>токсичних</a:t>
            </a:r>
            <a:r>
              <a:rPr lang="ru-RU" sz="2000" b="1" dirty="0"/>
              <a:t> </a:t>
            </a:r>
            <a:r>
              <a:rPr lang="ru-RU" sz="2000" b="1" dirty="0" err="1"/>
              <a:t>або</a:t>
            </a:r>
            <a:r>
              <a:rPr lang="ru-RU" sz="2000" b="1" dirty="0"/>
              <a:t> </a:t>
            </a:r>
            <a:r>
              <a:rPr lang="ru-RU" sz="2000" b="1" dirty="0" err="1"/>
              <a:t>небезпечних</a:t>
            </a:r>
            <a:r>
              <a:rPr lang="ru-RU" sz="2000" b="1" dirty="0"/>
              <a:t> </a:t>
            </a:r>
            <a:r>
              <a:rPr lang="ru-RU" sz="2000" b="1" dirty="0" err="1"/>
              <a:t>речовин</a:t>
            </a:r>
            <a:r>
              <a:rPr lang="ru-RU" sz="2000" b="1" dirty="0"/>
              <a:t>, як-от </a:t>
            </a:r>
            <a:r>
              <a:rPr lang="ru-RU" sz="2000" b="1" dirty="0" err="1"/>
              <a:t>свинець</a:t>
            </a:r>
            <a:r>
              <a:rPr lang="ru-RU" sz="2000" b="1" dirty="0"/>
              <a:t>, </a:t>
            </a:r>
            <a:r>
              <a:rPr lang="ru-RU" sz="2000" b="1" dirty="0" err="1"/>
              <a:t>кадмій</a:t>
            </a:r>
            <a:r>
              <a:rPr lang="ru-RU" sz="2000" b="1" dirty="0"/>
              <a:t> та ртуть, у </a:t>
            </a:r>
            <a:r>
              <a:rPr lang="ru-RU" sz="2000" b="1" dirty="0" err="1"/>
              <a:t>продукції</a:t>
            </a:r>
            <a:r>
              <a:rPr lang="ru-RU" sz="2000" b="1" dirty="0"/>
              <a:t>, </a:t>
            </a:r>
            <a:r>
              <a:rPr lang="ru-RU" sz="2000" b="1" dirty="0" err="1"/>
              <a:t>присутніх</a:t>
            </a:r>
            <a:r>
              <a:rPr lang="ru-RU" sz="2000" b="1" dirty="0"/>
              <a:t> в </a:t>
            </a:r>
            <a:r>
              <a:rPr lang="ru-RU" sz="2000" b="1" dirty="0" err="1"/>
              <a:t>більшості</a:t>
            </a:r>
            <a:r>
              <a:rPr lang="ru-RU" sz="2000" b="1" dirty="0"/>
              <a:t> </a:t>
            </a:r>
            <a:r>
              <a:rPr lang="ru-RU" sz="2000" b="1" dirty="0" err="1"/>
              <a:t>домогосподарств</a:t>
            </a:r>
            <a:r>
              <a:rPr lang="ru-RU" sz="2000" b="1" dirty="0"/>
              <a:t>. </a:t>
            </a:r>
            <a:r>
              <a:rPr lang="ru-RU" sz="2000" b="1" dirty="0" err="1"/>
              <a:t>Рівень</a:t>
            </a:r>
            <a:r>
              <a:rPr lang="ru-RU" sz="2000" b="1" dirty="0"/>
              <a:t> </a:t>
            </a:r>
            <a:r>
              <a:rPr lang="ru-RU" sz="2000" b="1" dirty="0" err="1"/>
              <a:t>якості</a:t>
            </a:r>
            <a:r>
              <a:rPr lang="ru-RU" sz="2000" b="1" dirty="0"/>
              <a:t> води у </a:t>
            </a:r>
            <a:r>
              <a:rPr lang="ru-RU" sz="2000" b="1" dirty="0" err="1"/>
              <a:t>Союзі</a:t>
            </a:r>
            <a:r>
              <a:rPr lang="ru-RU" sz="2000" b="1" dirty="0"/>
              <a:t> – один </a:t>
            </a:r>
            <a:r>
              <a:rPr lang="ru-RU" sz="2000" b="1" dirty="0" err="1"/>
              <a:t>із</a:t>
            </a:r>
            <a:r>
              <a:rPr lang="ru-RU" sz="2000" b="1" dirty="0"/>
              <a:t> </a:t>
            </a:r>
            <a:r>
              <a:rPr lang="ru-RU" sz="2000" b="1" dirty="0" err="1"/>
              <a:t>найвищих</a:t>
            </a:r>
            <a:r>
              <a:rPr lang="ru-RU" sz="2000" b="1" dirty="0"/>
              <a:t> у </a:t>
            </a:r>
            <a:r>
              <a:rPr lang="ru-RU" sz="2000" b="1" dirty="0" err="1"/>
              <a:t>світі</a:t>
            </a:r>
            <a:r>
              <a:rPr lang="ru-RU" sz="2000" b="1" dirty="0"/>
              <a:t>. </a:t>
            </a:r>
            <a:r>
              <a:rPr lang="ru-RU" sz="2000" b="1" dirty="0" err="1"/>
              <a:t>Понад</a:t>
            </a:r>
            <a:r>
              <a:rPr lang="ru-RU" sz="2000" b="1" dirty="0"/>
              <a:t> 18% </a:t>
            </a:r>
            <a:r>
              <a:rPr lang="ru-RU" sz="2000" b="1" dirty="0" err="1"/>
              <a:t>суші</a:t>
            </a:r>
            <a:r>
              <a:rPr lang="ru-RU" sz="2000" b="1" dirty="0"/>
              <a:t> Союзу та 4% </a:t>
            </a:r>
            <a:r>
              <a:rPr lang="ru-RU" sz="2000" b="1" dirty="0" err="1"/>
              <a:t>його</a:t>
            </a:r>
            <a:r>
              <a:rPr lang="ru-RU" sz="2000" b="1" dirty="0"/>
              <a:t> </a:t>
            </a:r>
            <a:r>
              <a:rPr lang="ru-RU" sz="2000" b="1" dirty="0" err="1"/>
              <a:t>морів</a:t>
            </a:r>
            <a:r>
              <a:rPr lang="ru-RU" sz="2000" b="1" dirty="0"/>
              <a:t> </a:t>
            </a:r>
            <a:r>
              <a:rPr lang="ru-RU" sz="2000" b="1" dirty="0" err="1"/>
              <a:t>визначені</a:t>
            </a:r>
            <a:r>
              <a:rPr lang="ru-RU" sz="2000" b="1" dirty="0"/>
              <a:t> як природно-</a:t>
            </a:r>
            <a:r>
              <a:rPr lang="ru-RU" sz="2000" b="1" dirty="0" err="1"/>
              <a:t>заповідні</a:t>
            </a:r>
            <a:r>
              <a:rPr lang="ru-RU" sz="2000" b="1" dirty="0"/>
              <a:t> </a:t>
            </a:r>
            <a:r>
              <a:rPr lang="ru-RU" sz="2000" b="1" dirty="0" err="1"/>
              <a:t>території</a:t>
            </a:r>
            <a:r>
              <a:rPr lang="ru-RU" sz="2000" b="1" dirty="0"/>
              <a:t>.</a:t>
            </a:r>
          </a:p>
          <a:p>
            <a:pPr algn="just">
              <a:spcAft>
                <a:spcPts val="600"/>
              </a:spcAft>
              <a:buFont typeface="Wingdings" panose="05000000000000000000" pitchFamily="2" charset="2"/>
              <a:buChar char="Ø"/>
            </a:pPr>
            <a:r>
              <a:rPr lang="ru-RU" sz="2000" b="1" dirty="0"/>
              <a:t>У </a:t>
            </a:r>
            <a:r>
              <a:rPr lang="ru-RU" sz="2000" b="1" dirty="0" err="1"/>
              <a:t>реформованій</a:t>
            </a:r>
            <a:r>
              <a:rPr lang="ru-RU" sz="2000" b="1" dirty="0"/>
              <a:t> </a:t>
            </a:r>
            <a:r>
              <a:rPr lang="ru-RU" sz="2000" b="1" dirty="0" err="1">
                <a:solidFill>
                  <a:srgbClr val="00B050"/>
                </a:solidFill>
              </a:rPr>
              <a:t>Спільній</a:t>
            </a:r>
            <a:r>
              <a:rPr lang="ru-RU" sz="2000" b="1" dirty="0">
                <a:solidFill>
                  <a:srgbClr val="00B050"/>
                </a:solidFill>
              </a:rPr>
              <a:t> </a:t>
            </a:r>
            <a:r>
              <a:rPr lang="ru-RU" sz="2000" b="1" dirty="0" err="1">
                <a:solidFill>
                  <a:srgbClr val="00B050"/>
                </a:solidFill>
              </a:rPr>
              <a:t>аграрній</a:t>
            </a:r>
            <a:r>
              <a:rPr lang="ru-RU" sz="2000" b="1" dirty="0">
                <a:solidFill>
                  <a:srgbClr val="00B050"/>
                </a:solidFill>
              </a:rPr>
              <a:t> </a:t>
            </a:r>
            <a:r>
              <a:rPr lang="ru-RU" sz="2000" b="1" dirty="0" err="1">
                <a:solidFill>
                  <a:srgbClr val="00B050"/>
                </a:solidFill>
              </a:rPr>
              <a:t>політиці</a:t>
            </a:r>
            <a:r>
              <a:rPr lang="ru-RU" sz="2000" b="1" dirty="0">
                <a:solidFill>
                  <a:srgbClr val="00B050"/>
                </a:solidFill>
              </a:rPr>
              <a:t> (САП) ЄС </a:t>
            </a:r>
            <a:r>
              <a:rPr lang="ru-RU" sz="2000" b="1" dirty="0" err="1"/>
              <a:t>прямі</a:t>
            </a:r>
            <a:r>
              <a:rPr lang="ru-RU" sz="2000" b="1" dirty="0"/>
              <a:t> </a:t>
            </a:r>
            <a:r>
              <a:rPr lang="ru-RU" sz="2000" b="1" dirty="0" err="1"/>
              <a:t>виплати</a:t>
            </a:r>
            <a:r>
              <a:rPr lang="ru-RU" sz="2000" b="1" dirty="0"/>
              <a:t> з 2003 року </a:t>
            </a:r>
            <a:r>
              <a:rPr lang="ru-RU" sz="2000" b="1" dirty="0" err="1"/>
              <a:t>прив’язані</a:t>
            </a:r>
            <a:r>
              <a:rPr lang="ru-RU" sz="2000" b="1" dirty="0"/>
              <a:t> до </a:t>
            </a:r>
            <a:r>
              <a:rPr lang="ru-RU" sz="2000" b="1" dirty="0" err="1"/>
              <a:t>вимог</a:t>
            </a:r>
            <a:r>
              <a:rPr lang="ru-RU" sz="2000" b="1" dirty="0"/>
              <a:t> про те, </a:t>
            </a:r>
            <a:r>
              <a:rPr lang="ru-RU" sz="2000" b="1" dirty="0" err="1"/>
              <a:t>що</a:t>
            </a:r>
            <a:r>
              <a:rPr lang="ru-RU" sz="2000" b="1" dirty="0"/>
              <a:t> </a:t>
            </a:r>
            <a:r>
              <a:rPr lang="ru-RU" sz="2000" b="1" dirty="0" err="1">
                <a:solidFill>
                  <a:srgbClr val="FF0000"/>
                </a:solidFill>
              </a:rPr>
              <a:t>фермери</a:t>
            </a:r>
            <a:r>
              <a:rPr lang="ru-RU" sz="2000" b="1" dirty="0">
                <a:solidFill>
                  <a:srgbClr val="FF0000"/>
                </a:solidFill>
              </a:rPr>
              <a:t> </a:t>
            </a:r>
            <a:r>
              <a:rPr lang="ru-RU" sz="2000" b="1" dirty="0" err="1">
                <a:solidFill>
                  <a:srgbClr val="FF0000"/>
                </a:solidFill>
              </a:rPr>
              <a:t>повинні</a:t>
            </a:r>
            <a:r>
              <a:rPr lang="ru-RU" sz="2000" b="1" dirty="0">
                <a:solidFill>
                  <a:srgbClr val="FF0000"/>
                </a:solidFill>
              </a:rPr>
              <a:t> </a:t>
            </a:r>
            <a:r>
              <a:rPr lang="ru-RU" sz="2000" b="1" dirty="0" err="1">
                <a:solidFill>
                  <a:srgbClr val="FF0000"/>
                </a:solidFill>
              </a:rPr>
              <a:t>утримувати</a:t>
            </a:r>
            <a:r>
              <a:rPr lang="ru-RU" sz="2000" b="1" dirty="0">
                <a:solidFill>
                  <a:srgbClr val="FF0000"/>
                </a:solidFill>
              </a:rPr>
              <a:t> </a:t>
            </a:r>
            <a:r>
              <a:rPr lang="ru-RU" sz="2000" b="1" dirty="0" err="1">
                <a:solidFill>
                  <a:srgbClr val="FF0000"/>
                </a:solidFill>
              </a:rPr>
              <a:t>землі</a:t>
            </a:r>
            <a:r>
              <a:rPr lang="ru-RU" sz="2000" b="1" dirty="0">
                <a:solidFill>
                  <a:srgbClr val="FF0000"/>
                </a:solidFill>
              </a:rPr>
              <a:t> в </a:t>
            </a:r>
            <a:r>
              <a:rPr lang="ru-RU" sz="2000" b="1" dirty="0" err="1">
                <a:solidFill>
                  <a:srgbClr val="FF0000"/>
                </a:solidFill>
              </a:rPr>
              <a:t>належному</a:t>
            </a:r>
            <a:r>
              <a:rPr lang="ru-RU" sz="2000" b="1" dirty="0">
                <a:solidFill>
                  <a:srgbClr val="FF0000"/>
                </a:solidFill>
              </a:rPr>
              <a:t> </a:t>
            </a:r>
            <a:r>
              <a:rPr lang="ru-RU" sz="2000" b="1" dirty="0" err="1">
                <a:solidFill>
                  <a:srgbClr val="FF0000"/>
                </a:solidFill>
              </a:rPr>
              <a:t>сільськогосподарському</a:t>
            </a:r>
            <a:r>
              <a:rPr lang="ru-RU" sz="2000" b="1" dirty="0">
                <a:solidFill>
                  <a:srgbClr val="FF0000"/>
                </a:solidFill>
              </a:rPr>
              <a:t> і </a:t>
            </a:r>
            <a:r>
              <a:rPr lang="ru-RU" sz="2000" b="1" dirty="0" err="1">
                <a:solidFill>
                  <a:srgbClr val="FF0000"/>
                </a:solidFill>
              </a:rPr>
              <a:t>екологічному</a:t>
            </a:r>
            <a:r>
              <a:rPr lang="ru-RU" sz="2000" b="1" dirty="0">
                <a:solidFill>
                  <a:srgbClr val="FF0000"/>
                </a:solidFill>
              </a:rPr>
              <a:t> </a:t>
            </a:r>
            <a:r>
              <a:rPr lang="ru-RU" sz="2000" b="1" dirty="0" err="1">
                <a:solidFill>
                  <a:srgbClr val="FF0000"/>
                </a:solidFill>
              </a:rPr>
              <a:t>стані</a:t>
            </a:r>
            <a:r>
              <a:rPr lang="ru-RU" sz="2000" b="1" dirty="0">
                <a:solidFill>
                  <a:srgbClr val="FF0000"/>
                </a:solidFill>
              </a:rPr>
              <a:t> й </a:t>
            </a:r>
            <a:r>
              <a:rPr lang="ru-RU" sz="2000" b="1" dirty="0" err="1">
                <a:solidFill>
                  <a:srgbClr val="FF0000"/>
                </a:solidFill>
              </a:rPr>
              <a:t>додержуватися</a:t>
            </a:r>
            <a:r>
              <a:rPr lang="ru-RU" sz="2000" b="1" dirty="0">
                <a:solidFill>
                  <a:srgbClr val="FF0000"/>
                </a:solidFill>
              </a:rPr>
              <a:t> </a:t>
            </a:r>
            <a:r>
              <a:rPr lang="ru-RU" sz="2000" b="1" dirty="0" err="1">
                <a:solidFill>
                  <a:srgbClr val="FF0000"/>
                </a:solidFill>
              </a:rPr>
              <a:t>відповідного</a:t>
            </a:r>
            <a:r>
              <a:rPr lang="ru-RU" sz="2000" b="1" dirty="0">
                <a:solidFill>
                  <a:srgbClr val="FF0000"/>
                </a:solidFill>
              </a:rPr>
              <a:t> </a:t>
            </a:r>
            <a:r>
              <a:rPr lang="ru-RU" sz="2000" b="1" dirty="0" err="1">
                <a:solidFill>
                  <a:srgbClr val="FF0000"/>
                </a:solidFill>
              </a:rPr>
              <a:t>законодавства</a:t>
            </a:r>
            <a:r>
              <a:rPr lang="ru-RU" sz="2000" b="1" dirty="0">
                <a:solidFill>
                  <a:srgbClr val="FF0000"/>
                </a:solidFill>
              </a:rPr>
              <a:t> про </a:t>
            </a:r>
            <a:r>
              <a:rPr lang="ru-RU" sz="2000" b="1" dirty="0" err="1">
                <a:solidFill>
                  <a:srgbClr val="FF0000"/>
                </a:solidFill>
              </a:rPr>
              <a:t>охорону</a:t>
            </a:r>
            <a:r>
              <a:rPr lang="ru-RU" sz="2000" b="1" dirty="0">
                <a:solidFill>
                  <a:srgbClr val="FF0000"/>
                </a:solidFill>
              </a:rPr>
              <a:t> </a:t>
            </a:r>
            <a:r>
              <a:rPr lang="ru-RU" sz="2000" b="1" dirty="0" err="1">
                <a:solidFill>
                  <a:srgbClr val="FF0000"/>
                </a:solidFill>
              </a:rPr>
              <a:t>навколишнього</a:t>
            </a:r>
            <a:r>
              <a:rPr lang="ru-RU" sz="2000" b="1" dirty="0">
                <a:solidFill>
                  <a:srgbClr val="FF0000"/>
                </a:solidFill>
              </a:rPr>
              <a:t> </a:t>
            </a:r>
            <a:r>
              <a:rPr lang="ru-RU" sz="2000" b="1" dirty="0" err="1">
                <a:solidFill>
                  <a:srgbClr val="FF0000"/>
                </a:solidFill>
              </a:rPr>
              <a:t>середовища</a:t>
            </a:r>
            <a:r>
              <a:rPr lang="ru-RU" sz="2000" b="1" dirty="0"/>
              <a:t>. </a:t>
            </a:r>
          </a:p>
        </p:txBody>
      </p:sp>
    </p:spTree>
    <p:extLst>
      <p:ext uri="{BB962C8B-B14F-4D97-AF65-F5344CB8AC3E}">
        <p14:creationId xmlns:p14="http://schemas.microsoft.com/office/powerpoint/2010/main" val="112394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15617" y="404664"/>
            <a:ext cx="7776864" cy="5616624"/>
          </a:xfrm>
          <a:prstGeom prst="rect">
            <a:avLst/>
          </a:prstGeom>
        </p:spPr>
      </p:pic>
    </p:spTree>
    <p:extLst>
      <p:ext uri="{BB962C8B-B14F-4D97-AF65-F5344CB8AC3E}">
        <p14:creationId xmlns:p14="http://schemas.microsoft.com/office/powerpoint/2010/main" val="735258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15617" y="404664"/>
            <a:ext cx="7776864" cy="5616624"/>
          </a:xfrm>
          <a:prstGeom prst="rect">
            <a:avLst/>
          </a:prstGeom>
        </p:spPr>
      </p:pic>
      <p:pic>
        <p:nvPicPr>
          <p:cNvPr id="2" name="Рисунок 1"/>
          <p:cNvPicPr>
            <a:picLocks noChangeAspect="1"/>
          </p:cNvPicPr>
          <p:nvPr/>
        </p:nvPicPr>
        <p:blipFill>
          <a:blip r:embed="rId3"/>
          <a:stretch>
            <a:fillRect/>
          </a:stretch>
        </p:blipFill>
        <p:spPr>
          <a:xfrm>
            <a:off x="1115617" y="1532817"/>
            <a:ext cx="7848871" cy="4992527"/>
          </a:xfrm>
          <a:prstGeom prst="rect">
            <a:avLst/>
          </a:prstGeom>
        </p:spPr>
      </p:pic>
    </p:spTree>
    <p:extLst>
      <p:ext uri="{BB962C8B-B14F-4D97-AF65-F5344CB8AC3E}">
        <p14:creationId xmlns:p14="http://schemas.microsoft.com/office/powerpoint/2010/main" val="21334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88404"/>
            <a:ext cx="7810500" cy="2476500"/>
          </a:xfrm>
          <a:prstGeom prst="rect">
            <a:avLst/>
          </a:prstGeom>
        </p:spPr>
      </p:pic>
      <p:pic>
        <p:nvPicPr>
          <p:cNvPr id="3" name="Рисунок 2"/>
          <p:cNvPicPr>
            <a:picLocks noChangeAspect="1"/>
          </p:cNvPicPr>
          <p:nvPr/>
        </p:nvPicPr>
        <p:blipFill>
          <a:blip r:embed="rId3"/>
          <a:stretch>
            <a:fillRect/>
          </a:stretch>
        </p:blipFill>
        <p:spPr>
          <a:xfrm>
            <a:off x="1403649" y="3429000"/>
            <a:ext cx="7272808" cy="2016224"/>
          </a:xfrm>
          <a:prstGeom prst="rect">
            <a:avLst/>
          </a:prstGeom>
        </p:spPr>
      </p:pic>
    </p:spTree>
    <p:extLst>
      <p:ext uri="{BB962C8B-B14F-4D97-AF65-F5344CB8AC3E}">
        <p14:creationId xmlns:p14="http://schemas.microsoft.com/office/powerpoint/2010/main" val="222750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88404"/>
            <a:ext cx="7810500" cy="2476500"/>
          </a:xfrm>
          <a:prstGeom prst="rect">
            <a:avLst/>
          </a:prstGeom>
        </p:spPr>
      </p:pic>
      <p:pic>
        <p:nvPicPr>
          <p:cNvPr id="4" name="Рисунок 3"/>
          <p:cNvPicPr>
            <a:picLocks noChangeAspect="1"/>
          </p:cNvPicPr>
          <p:nvPr/>
        </p:nvPicPr>
        <p:blipFill>
          <a:blip r:embed="rId3"/>
          <a:stretch>
            <a:fillRect/>
          </a:stretch>
        </p:blipFill>
        <p:spPr>
          <a:xfrm>
            <a:off x="1403649" y="2828503"/>
            <a:ext cx="7128792" cy="3768849"/>
          </a:xfrm>
          <a:prstGeom prst="rect">
            <a:avLst/>
          </a:prstGeom>
        </p:spPr>
      </p:pic>
    </p:spTree>
    <p:extLst>
      <p:ext uri="{BB962C8B-B14F-4D97-AF65-F5344CB8AC3E}">
        <p14:creationId xmlns:p14="http://schemas.microsoft.com/office/powerpoint/2010/main" val="2526203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6078587"/>
          </a:xfrm>
          <a:prstGeom prst="rect">
            <a:avLst/>
          </a:prstGeom>
        </p:spPr>
        <p:txBody>
          <a:bodyPr wrap="square">
            <a:spAutoFit/>
          </a:bodyPr>
          <a:lstStyle/>
          <a:p>
            <a:pPr algn="ctr"/>
            <a:r>
              <a:rPr lang="uk-UA" sz="2400" b="1" dirty="0">
                <a:solidFill>
                  <a:srgbClr val="C00000"/>
                </a:solidFill>
              </a:rPr>
              <a:t>СПІЛЬНА АГРАРНА ПОЛІТИКА ЄС</a:t>
            </a:r>
          </a:p>
          <a:p>
            <a:pPr algn="ctr"/>
            <a:endParaRPr lang="uk-UA" sz="2400" b="1" dirty="0">
              <a:solidFill>
                <a:srgbClr val="C00000"/>
              </a:solidFill>
            </a:endParaRPr>
          </a:p>
          <a:p>
            <a:pPr algn="ctr"/>
            <a:r>
              <a:rPr lang="en-US" sz="2400" b="1" dirty="0">
                <a:solidFill>
                  <a:srgbClr val="00B050"/>
                </a:solidFill>
              </a:rPr>
              <a:t>Common Agricultural Policy of European Union</a:t>
            </a:r>
            <a:endParaRPr lang="uk-UA" sz="2400" b="1" dirty="0">
              <a:solidFill>
                <a:srgbClr val="00B050"/>
              </a:solidFill>
            </a:endParaRPr>
          </a:p>
          <a:p>
            <a:pPr algn="just"/>
            <a:endParaRPr lang="ru-RU" sz="2600" b="1" dirty="0">
              <a:solidFill>
                <a:srgbClr val="002060"/>
              </a:solidFill>
            </a:endParaRPr>
          </a:p>
          <a:p>
            <a:pPr algn="just"/>
            <a:r>
              <a:rPr lang="ru-RU" sz="2600" b="1" dirty="0" err="1">
                <a:solidFill>
                  <a:srgbClr val="002060"/>
                </a:solidFill>
              </a:rPr>
              <a:t>Головні</a:t>
            </a:r>
            <a:r>
              <a:rPr lang="ru-RU" sz="2600" b="1" dirty="0">
                <a:solidFill>
                  <a:srgbClr val="002060"/>
                </a:solidFill>
              </a:rPr>
              <a:t> </a:t>
            </a:r>
            <a:r>
              <a:rPr lang="ru-RU" sz="2600" b="1" dirty="0" err="1">
                <a:solidFill>
                  <a:srgbClr val="002060"/>
                </a:solidFill>
              </a:rPr>
              <a:t>цілі</a:t>
            </a:r>
            <a:r>
              <a:rPr lang="ru-RU" sz="2600" b="1" dirty="0">
                <a:solidFill>
                  <a:srgbClr val="002060"/>
                </a:solidFill>
              </a:rPr>
              <a:t> САП – </a:t>
            </a:r>
            <a:r>
              <a:rPr lang="ru-RU" sz="2600" b="1" dirty="0" err="1">
                <a:solidFill>
                  <a:srgbClr val="002060"/>
                </a:solidFill>
              </a:rPr>
              <a:t>це</a:t>
            </a:r>
            <a:r>
              <a:rPr lang="ru-RU" sz="2600" b="1" dirty="0">
                <a:solidFill>
                  <a:srgbClr val="002060"/>
                </a:solidFill>
              </a:rPr>
              <a:t> </a:t>
            </a:r>
            <a:r>
              <a:rPr lang="ru-RU" sz="2600" b="1" dirty="0" err="1">
                <a:solidFill>
                  <a:srgbClr val="002060"/>
                </a:solidFill>
              </a:rPr>
              <a:t>забезпечення</a:t>
            </a:r>
            <a:r>
              <a:rPr lang="ru-RU" sz="2600" b="1" dirty="0">
                <a:solidFill>
                  <a:srgbClr val="002060"/>
                </a:solidFill>
              </a:rPr>
              <a:t>:</a:t>
            </a:r>
          </a:p>
          <a:p>
            <a:pPr marL="457200" indent="-457200" algn="just">
              <a:spcBef>
                <a:spcPts val="1200"/>
              </a:spcBef>
              <a:spcAft>
                <a:spcPts val="600"/>
              </a:spcAft>
              <a:buFont typeface="+mj-lt"/>
              <a:buAutoNum type="arabicPeriod"/>
            </a:pPr>
            <a:r>
              <a:rPr lang="ru-RU" sz="2200" b="1" dirty="0" err="1"/>
              <a:t>сировинної</a:t>
            </a:r>
            <a:r>
              <a:rPr lang="ru-RU" sz="2200" b="1" dirty="0"/>
              <a:t> та </a:t>
            </a:r>
            <a:r>
              <a:rPr lang="ru-RU" sz="2200" b="1" dirty="0" err="1"/>
              <a:t>продовольчої</a:t>
            </a:r>
            <a:r>
              <a:rPr lang="ru-RU" sz="2200" b="1" dirty="0"/>
              <a:t> </a:t>
            </a:r>
            <a:r>
              <a:rPr lang="ru-RU" sz="2200" b="1" dirty="0" err="1"/>
              <a:t>безпеки</a:t>
            </a:r>
            <a:r>
              <a:rPr lang="ru-RU" sz="2200" b="1" dirty="0"/>
              <a:t>;</a:t>
            </a:r>
          </a:p>
          <a:p>
            <a:pPr marL="457200" indent="-457200" algn="just">
              <a:spcBef>
                <a:spcPts val="1200"/>
              </a:spcBef>
              <a:spcAft>
                <a:spcPts val="600"/>
              </a:spcAft>
              <a:buFont typeface="+mj-lt"/>
              <a:buAutoNum type="arabicPeriod"/>
            </a:pPr>
            <a:r>
              <a:rPr lang="ru-RU" sz="2200" b="1" dirty="0" err="1"/>
              <a:t>гідного</a:t>
            </a:r>
            <a:r>
              <a:rPr lang="ru-RU" sz="2200" b="1" dirty="0"/>
              <a:t> </a:t>
            </a:r>
            <a:r>
              <a:rPr lang="ru-RU" sz="2200" b="1" dirty="0" err="1"/>
              <a:t>рівня</a:t>
            </a:r>
            <a:r>
              <a:rPr lang="ru-RU" sz="2200" b="1" dirty="0"/>
              <a:t> </a:t>
            </a:r>
            <a:r>
              <a:rPr lang="ru-RU" sz="2200" b="1" dirty="0" err="1"/>
              <a:t>життя</a:t>
            </a:r>
            <a:r>
              <a:rPr lang="ru-RU" sz="2200" b="1" dirty="0"/>
              <a:t> </a:t>
            </a:r>
            <a:r>
              <a:rPr lang="ru-RU" sz="2200" b="1" dirty="0" err="1"/>
              <a:t>осіб</a:t>
            </a:r>
            <a:r>
              <a:rPr lang="ru-RU" sz="2200" b="1" dirty="0"/>
              <a:t>, </a:t>
            </a:r>
            <a:r>
              <a:rPr lang="ru-RU" sz="2200" b="1" dirty="0" err="1"/>
              <a:t>зайнятих</a:t>
            </a:r>
            <a:r>
              <a:rPr lang="ru-RU" sz="2200" b="1" dirty="0"/>
              <a:t> у </a:t>
            </a:r>
            <a:r>
              <a:rPr lang="ru-RU" sz="2200" b="1" dirty="0" err="1"/>
              <a:t>сфері</a:t>
            </a:r>
            <a:r>
              <a:rPr lang="ru-RU" sz="2200" b="1" dirty="0"/>
              <a:t> </a:t>
            </a:r>
            <a:r>
              <a:rPr lang="ru-RU" sz="2200" b="1" dirty="0" err="1"/>
              <a:t>сільськогосподарського</a:t>
            </a:r>
            <a:r>
              <a:rPr lang="ru-RU" sz="2200" b="1" dirty="0"/>
              <a:t> </a:t>
            </a:r>
            <a:r>
              <a:rPr lang="ru-RU" sz="2200" b="1" dirty="0" err="1"/>
              <a:t>виробництва</a:t>
            </a:r>
            <a:r>
              <a:rPr lang="ru-RU" sz="2200" b="1" dirty="0"/>
              <a:t>;</a:t>
            </a:r>
          </a:p>
          <a:p>
            <a:pPr marL="457200" indent="-457200" algn="just">
              <a:spcBef>
                <a:spcPts val="1200"/>
              </a:spcBef>
              <a:spcAft>
                <a:spcPts val="600"/>
              </a:spcAft>
              <a:buFont typeface="+mj-lt"/>
              <a:buAutoNum type="arabicPeriod"/>
            </a:pPr>
            <a:r>
              <a:rPr lang="ru-RU" sz="2200" b="1" dirty="0" err="1"/>
              <a:t>раціонального</a:t>
            </a:r>
            <a:r>
              <a:rPr lang="ru-RU" sz="2200" b="1" dirty="0"/>
              <a:t> </a:t>
            </a:r>
            <a:r>
              <a:rPr lang="ru-RU" sz="2200" b="1" dirty="0" err="1"/>
              <a:t>використання</a:t>
            </a:r>
            <a:r>
              <a:rPr lang="ru-RU" sz="2200" b="1" dirty="0"/>
              <a:t>, </a:t>
            </a:r>
            <a:r>
              <a:rPr lang="ru-RU" sz="2200" b="1" dirty="0" err="1"/>
              <a:t>ефективної</a:t>
            </a:r>
            <a:r>
              <a:rPr lang="ru-RU" sz="2200" b="1" dirty="0"/>
              <a:t> </a:t>
            </a:r>
            <a:r>
              <a:rPr lang="ru-RU" sz="2200" b="1" dirty="0" err="1"/>
              <a:t>охорони</a:t>
            </a:r>
            <a:r>
              <a:rPr lang="ru-RU" sz="2200" b="1" dirty="0"/>
              <a:t> та </a:t>
            </a:r>
            <a:r>
              <a:rPr lang="ru-RU" sz="2200" b="1" dirty="0" err="1"/>
              <a:t>відновлення</a:t>
            </a:r>
            <a:r>
              <a:rPr lang="ru-RU" sz="2200" b="1" dirty="0"/>
              <a:t> </a:t>
            </a:r>
            <a:r>
              <a:rPr lang="ru-RU" sz="2200" b="1" dirty="0" err="1"/>
              <a:t>природних</a:t>
            </a:r>
            <a:r>
              <a:rPr lang="ru-RU" sz="2200" b="1" dirty="0"/>
              <a:t> </a:t>
            </a:r>
            <a:r>
              <a:rPr lang="ru-RU" sz="2200" b="1" dirty="0" err="1"/>
              <a:t>ресурсів</a:t>
            </a:r>
            <a:r>
              <a:rPr lang="ru-RU" sz="2200" b="1" dirty="0"/>
              <a:t>, </a:t>
            </a:r>
            <a:r>
              <a:rPr lang="ru-RU" sz="2200" b="1" dirty="0" err="1"/>
              <a:t>зокрема</a:t>
            </a:r>
            <a:r>
              <a:rPr lang="ru-RU" sz="2200" b="1" dirty="0"/>
              <a:t> й </a:t>
            </a:r>
            <a:r>
              <a:rPr lang="ru-RU" sz="2200" b="1" dirty="0" err="1"/>
              <a:t>земельних</a:t>
            </a:r>
            <a:r>
              <a:rPr lang="ru-RU" sz="2200" b="1" dirty="0"/>
              <a:t>,  </a:t>
            </a:r>
            <a:r>
              <a:rPr lang="ru-RU" sz="2200" b="1" dirty="0" err="1"/>
              <a:t>які</a:t>
            </a:r>
            <a:r>
              <a:rPr lang="ru-RU" sz="2200" b="1" dirty="0"/>
              <a:t> </a:t>
            </a:r>
            <a:r>
              <a:rPr lang="ru-RU" sz="2200" b="1" dirty="0" err="1"/>
              <a:t>використовуються</a:t>
            </a:r>
            <a:r>
              <a:rPr lang="ru-RU" sz="2200" b="1" dirty="0"/>
              <a:t> у </a:t>
            </a:r>
            <a:r>
              <a:rPr lang="ru-RU" sz="2200" b="1" dirty="0" err="1"/>
              <a:t>процесі</a:t>
            </a:r>
            <a:r>
              <a:rPr lang="ru-RU" sz="2200" b="1" dirty="0"/>
              <a:t> аграрного </a:t>
            </a:r>
            <a:r>
              <a:rPr lang="ru-RU" sz="2200" b="1" dirty="0" err="1"/>
              <a:t>виробництва</a:t>
            </a:r>
            <a:r>
              <a:rPr lang="ru-RU" sz="2200" b="1" dirty="0"/>
              <a:t>.</a:t>
            </a:r>
            <a:endParaRPr lang="en-US" sz="2200" b="1" dirty="0"/>
          </a:p>
          <a:p>
            <a:pPr algn="ctr"/>
            <a:endParaRPr lang="en-US" sz="2200" b="1" dirty="0">
              <a:solidFill>
                <a:srgbClr val="00B050"/>
              </a:solidFill>
            </a:endParaRPr>
          </a:p>
          <a:p>
            <a:pPr algn="ctr"/>
            <a:r>
              <a:rPr lang="en-US" sz="2200" b="1" dirty="0">
                <a:solidFill>
                  <a:srgbClr val="00B050"/>
                </a:solidFill>
              </a:rPr>
              <a:t>The common agricultural policy (CAP) is about </a:t>
            </a:r>
          </a:p>
          <a:p>
            <a:pPr algn="ctr"/>
            <a:r>
              <a:rPr lang="en-US" sz="2200" b="1" dirty="0">
                <a:solidFill>
                  <a:srgbClr val="00B050"/>
                </a:solidFill>
              </a:rPr>
              <a:t>food, the environment and the countryside.</a:t>
            </a:r>
            <a:endParaRPr lang="ru-RU" sz="2200" b="1" dirty="0">
              <a:solidFill>
                <a:srgbClr val="00B050"/>
              </a:solidFill>
            </a:endParaRPr>
          </a:p>
          <a:p>
            <a:pPr marL="457200" indent="-457200" algn="just">
              <a:buFont typeface="+mj-lt"/>
              <a:buAutoNum type="arabicPeriod"/>
            </a:pPr>
            <a:endParaRPr lang="uk-UA" sz="2200" b="1" dirty="0"/>
          </a:p>
        </p:txBody>
      </p:sp>
    </p:spTree>
    <p:extLst>
      <p:ext uri="{BB962C8B-B14F-4D97-AF65-F5344CB8AC3E}">
        <p14:creationId xmlns:p14="http://schemas.microsoft.com/office/powerpoint/2010/main" val="274340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6832640"/>
          </a:xfrm>
          <a:prstGeom prst="rect">
            <a:avLst/>
          </a:prstGeom>
        </p:spPr>
        <p:txBody>
          <a:bodyPr wrap="square">
            <a:spAutoFit/>
          </a:bodyPr>
          <a:lstStyle/>
          <a:p>
            <a:pPr algn="ctr"/>
            <a:r>
              <a:rPr lang="uk-UA" sz="2200" b="1" dirty="0">
                <a:solidFill>
                  <a:srgbClr val="C00000"/>
                </a:solidFill>
              </a:rPr>
              <a:t>ЗАКОН УКРАЇНИ</a:t>
            </a:r>
          </a:p>
          <a:p>
            <a:pPr algn="ctr"/>
            <a:r>
              <a:rPr lang="uk-UA" sz="2200" b="1" dirty="0">
                <a:solidFill>
                  <a:srgbClr val="C00000"/>
                </a:solidFill>
              </a:rPr>
              <a:t>Про внесення змін до Конституції України (щодо стратегічного курсу держави на набуття повноправного членства України в Європейському Союзі та в Організації Північноатлантичного договору)</a:t>
            </a:r>
          </a:p>
          <a:p>
            <a:pPr algn="ctr"/>
            <a:r>
              <a:rPr lang="uk-UA" sz="2200" b="1" dirty="0">
                <a:solidFill>
                  <a:srgbClr val="002060"/>
                </a:solidFill>
              </a:rPr>
              <a:t>від 07 лютого 2019 р. № 2680-VIII</a:t>
            </a:r>
          </a:p>
          <a:p>
            <a:pPr algn="ctr"/>
            <a:endParaRPr lang="uk-UA" sz="2200" b="1" dirty="0">
              <a:solidFill>
                <a:srgbClr val="002060"/>
              </a:solidFill>
            </a:endParaRPr>
          </a:p>
          <a:p>
            <a:pPr algn="just"/>
            <a:r>
              <a:rPr lang="uk-UA" sz="2000" dirty="0"/>
              <a:t>2. </a:t>
            </a:r>
            <a:r>
              <a:rPr lang="uk-UA" sz="2000" u="sng" dirty="0">
                <a:hlinkClick r:id="rId2"/>
              </a:rPr>
              <a:t>Пункт 5</a:t>
            </a:r>
            <a:r>
              <a:rPr lang="uk-UA" sz="2000" dirty="0"/>
              <a:t> частини першої статті 85 викласти в такій редакції:</a:t>
            </a:r>
          </a:p>
          <a:p>
            <a:pPr algn="just"/>
            <a:r>
              <a:rPr lang="uk-UA" sz="2000" dirty="0"/>
              <a:t>"5) визначення засад внутрішньої і зовнішньої політики, реалізації стратегічного курсу держави на набуття повноправного членства України в Європейському Союзі та в Організації Північноатлантичного договору".</a:t>
            </a:r>
          </a:p>
          <a:p>
            <a:pPr algn="just"/>
            <a:endParaRPr lang="uk-UA" sz="2000" dirty="0"/>
          </a:p>
          <a:p>
            <a:pPr algn="just"/>
            <a:endParaRPr lang="uk-UA" sz="2000" dirty="0"/>
          </a:p>
          <a:p>
            <a:pPr algn="just"/>
            <a:r>
              <a:rPr lang="uk-UA" sz="2000" dirty="0"/>
              <a:t>3. </a:t>
            </a:r>
            <a:r>
              <a:rPr lang="uk-UA" sz="2000" u="sng" dirty="0">
                <a:hlinkClick r:id="rId3"/>
              </a:rPr>
              <a:t>Статтю 102</a:t>
            </a:r>
            <a:r>
              <a:rPr lang="uk-UA" sz="2000" dirty="0"/>
              <a:t> доповнити частиною третьою такого змісту:</a:t>
            </a:r>
          </a:p>
          <a:p>
            <a:pPr algn="just"/>
            <a:r>
              <a:rPr lang="uk-UA" sz="2000" dirty="0"/>
              <a:t>"Президент України є гарантом реалізації стратегічного курсу держави на набуття повноправного членства України в Європейському Союзі та в Організації Північноатлантичного договору".</a:t>
            </a:r>
          </a:p>
          <a:p>
            <a:pPr algn="ctr"/>
            <a:endParaRPr lang="ru-RU" sz="2200" b="1" dirty="0">
              <a:solidFill>
                <a:srgbClr val="002060"/>
              </a:solidFill>
            </a:endParaRPr>
          </a:p>
          <a:p>
            <a:pPr algn="ctr"/>
            <a:endParaRPr lang="ru-RU" sz="2200" b="1" dirty="0">
              <a:solidFill>
                <a:srgbClr val="002060"/>
              </a:solidFill>
            </a:endParaRPr>
          </a:p>
        </p:txBody>
      </p:sp>
    </p:spTree>
    <p:extLst>
      <p:ext uri="{BB962C8B-B14F-4D97-AF65-F5344CB8AC3E}">
        <p14:creationId xmlns:p14="http://schemas.microsoft.com/office/powerpoint/2010/main" val="131079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576064"/>
          </a:xfrm>
        </p:spPr>
        <p:txBody>
          <a:bodyPr>
            <a:normAutofit/>
          </a:bodyPr>
          <a:lstStyle/>
          <a:p>
            <a:pPr algn="ctr"/>
            <a:r>
              <a:rPr lang="uk-UA" sz="2600" b="1" dirty="0" err="1"/>
              <a:t>Генеза</a:t>
            </a:r>
            <a:r>
              <a:rPr lang="uk-UA" sz="2600" b="1" dirty="0"/>
              <a:t> Спільної аграрної політики ЄС</a:t>
            </a:r>
          </a:p>
        </p:txBody>
      </p:sp>
      <p:sp>
        <p:nvSpPr>
          <p:cNvPr id="3" name="Місце для вмісту 2"/>
          <p:cNvSpPr>
            <a:spLocks noGrp="1"/>
          </p:cNvSpPr>
          <p:nvPr>
            <p:ph idx="1"/>
          </p:nvPr>
        </p:nvSpPr>
        <p:spPr>
          <a:xfrm>
            <a:off x="1187624" y="692696"/>
            <a:ext cx="7746064" cy="5555704"/>
          </a:xfrm>
        </p:spPr>
        <p:txBody>
          <a:bodyPr>
            <a:normAutofit fontScale="92500" lnSpcReduction="10000"/>
          </a:bodyPr>
          <a:lstStyle/>
          <a:p>
            <a:pPr>
              <a:buFont typeface="Wingdings" panose="05000000000000000000" pitchFamily="2" charset="2"/>
              <a:buChar char="Ø"/>
            </a:pPr>
            <a:r>
              <a:rPr lang="ru-RU" sz="2800" b="1" dirty="0" err="1">
                <a:solidFill>
                  <a:srgbClr val="002060"/>
                </a:solidFill>
              </a:rPr>
              <a:t>Витоки</a:t>
            </a:r>
            <a:r>
              <a:rPr lang="ru-RU" sz="2800" b="1" dirty="0">
                <a:solidFill>
                  <a:srgbClr val="002060"/>
                </a:solidFill>
              </a:rPr>
              <a:t> САП – </a:t>
            </a:r>
            <a:r>
              <a:rPr lang="ru-RU" sz="2800" b="1" dirty="0" err="1">
                <a:solidFill>
                  <a:srgbClr val="002060"/>
                </a:solidFill>
              </a:rPr>
              <a:t>це</a:t>
            </a:r>
            <a:r>
              <a:rPr lang="ru-RU" sz="2800" b="1" dirty="0">
                <a:solidFill>
                  <a:srgbClr val="002060"/>
                </a:solidFill>
              </a:rPr>
              <a:t> 50-ті роки ХХ ст.</a:t>
            </a:r>
          </a:p>
          <a:p>
            <a:pPr>
              <a:buFont typeface="Wingdings" panose="05000000000000000000" pitchFamily="2" charset="2"/>
              <a:buChar char="Ø"/>
            </a:pPr>
            <a:r>
              <a:rPr lang="ru-RU" sz="2800" b="1" dirty="0">
                <a:solidFill>
                  <a:srgbClr val="002060"/>
                </a:solidFill>
              </a:rPr>
              <a:t>При </a:t>
            </a:r>
            <a:r>
              <a:rPr lang="ru-RU" sz="2800" b="1" dirty="0" err="1">
                <a:solidFill>
                  <a:srgbClr val="002060"/>
                </a:solidFill>
              </a:rPr>
              <a:t>підготовці</a:t>
            </a:r>
            <a:r>
              <a:rPr lang="ru-RU" sz="2800" b="1" dirty="0">
                <a:solidFill>
                  <a:srgbClr val="002060"/>
                </a:solidFill>
              </a:rPr>
              <a:t> </a:t>
            </a:r>
            <a:r>
              <a:rPr lang="ru-RU" sz="2800" b="1" dirty="0" err="1">
                <a:solidFill>
                  <a:srgbClr val="002060"/>
                </a:solidFill>
              </a:rPr>
              <a:t>Римського</a:t>
            </a:r>
            <a:r>
              <a:rPr lang="ru-RU" sz="2800" b="1" dirty="0">
                <a:solidFill>
                  <a:srgbClr val="002060"/>
                </a:solidFill>
              </a:rPr>
              <a:t> Договору 1956 р. </a:t>
            </a:r>
            <a:r>
              <a:rPr lang="ru-RU" sz="2800" b="1" dirty="0" err="1">
                <a:solidFill>
                  <a:srgbClr val="002060"/>
                </a:solidFill>
              </a:rPr>
              <a:t>країни-засновники</a:t>
            </a:r>
            <a:r>
              <a:rPr lang="ru-RU" sz="2800" b="1" dirty="0">
                <a:solidFill>
                  <a:srgbClr val="002060"/>
                </a:solidFill>
              </a:rPr>
              <a:t> ЄС </a:t>
            </a:r>
            <a:r>
              <a:rPr lang="ru-RU" sz="2800" b="1" dirty="0" err="1">
                <a:solidFill>
                  <a:srgbClr val="002060"/>
                </a:solidFill>
              </a:rPr>
              <a:t>спрямували</a:t>
            </a:r>
            <a:r>
              <a:rPr lang="ru-RU" sz="2800" b="1" dirty="0">
                <a:solidFill>
                  <a:srgbClr val="002060"/>
                </a:solidFill>
              </a:rPr>
              <a:t> </a:t>
            </a:r>
            <a:r>
              <a:rPr lang="ru-RU" sz="2800" b="1" dirty="0" err="1">
                <a:solidFill>
                  <a:srgbClr val="002060"/>
                </a:solidFill>
              </a:rPr>
              <a:t>свої</a:t>
            </a:r>
            <a:r>
              <a:rPr lang="ru-RU" sz="2800" b="1" dirty="0">
                <a:solidFill>
                  <a:srgbClr val="002060"/>
                </a:solidFill>
              </a:rPr>
              <a:t> </a:t>
            </a:r>
            <a:r>
              <a:rPr lang="ru-RU" sz="2800" b="1" dirty="0" err="1">
                <a:solidFill>
                  <a:srgbClr val="002060"/>
                </a:solidFill>
              </a:rPr>
              <a:t>зусилля</a:t>
            </a:r>
            <a:r>
              <a:rPr lang="ru-RU" sz="2800" b="1" dirty="0">
                <a:solidFill>
                  <a:srgbClr val="002060"/>
                </a:solidFill>
              </a:rPr>
              <a:t> на </a:t>
            </a:r>
            <a:r>
              <a:rPr lang="ru-RU" sz="2800" b="1" dirty="0" err="1">
                <a:solidFill>
                  <a:srgbClr val="002060"/>
                </a:solidFill>
              </a:rPr>
              <a:t>розробку</a:t>
            </a:r>
            <a:r>
              <a:rPr lang="ru-RU" sz="2800" b="1" dirty="0">
                <a:solidFill>
                  <a:srgbClr val="002060"/>
                </a:solidFill>
              </a:rPr>
              <a:t> </a:t>
            </a:r>
            <a:r>
              <a:rPr lang="ru-RU" sz="2800" b="1" dirty="0" err="1">
                <a:solidFill>
                  <a:srgbClr val="002060"/>
                </a:solidFill>
              </a:rPr>
              <a:t>цілей</a:t>
            </a:r>
            <a:r>
              <a:rPr lang="ru-RU" sz="2800" b="1" dirty="0">
                <a:solidFill>
                  <a:srgbClr val="002060"/>
                </a:solidFill>
              </a:rPr>
              <a:t> та </a:t>
            </a:r>
            <a:r>
              <a:rPr lang="ru-RU" sz="2800" b="1" dirty="0" err="1">
                <a:solidFill>
                  <a:srgbClr val="002060"/>
                </a:solidFill>
              </a:rPr>
              <a:t>принципів</a:t>
            </a:r>
            <a:r>
              <a:rPr lang="ru-RU" sz="2800" b="1" dirty="0">
                <a:solidFill>
                  <a:srgbClr val="002060"/>
                </a:solidFill>
              </a:rPr>
              <a:t> САП, а </a:t>
            </a:r>
            <a:r>
              <a:rPr lang="ru-RU" sz="2800" b="1" dirty="0" err="1">
                <a:solidFill>
                  <a:srgbClr val="002060"/>
                </a:solidFill>
              </a:rPr>
              <a:t>саме</a:t>
            </a:r>
            <a:r>
              <a:rPr lang="ru-RU" sz="2800" b="1" dirty="0">
                <a:solidFill>
                  <a:srgbClr val="002060"/>
                </a:solidFill>
              </a:rPr>
              <a:t>:</a:t>
            </a:r>
          </a:p>
          <a:p>
            <a:pPr marL="806450" indent="-273050">
              <a:buFont typeface="Arial" panose="020B0604020202020204" pitchFamily="34" charset="0"/>
              <a:buChar char="•"/>
            </a:pPr>
            <a:r>
              <a:rPr lang="ru-RU" sz="2400" dirty="0" err="1"/>
              <a:t>підвищити</a:t>
            </a:r>
            <a:r>
              <a:rPr lang="ru-RU" sz="2400" dirty="0"/>
              <a:t> </a:t>
            </a:r>
            <a:r>
              <a:rPr lang="ru-RU" sz="2400" dirty="0" err="1"/>
              <a:t>продуктивність</a:t>
            </a:r>
            <a:r>
              <a:rPr lang="ru-RU" sz="2400" dirty="0"/>
              <a:t> </a:t>
            </a:r>
            <a:r>
              <a:rPr lang="ru-RU" sz="2400" dirty="0" err="1"/>
              <a:t>виробництва</a:t>
            </a:r>
            <a:r>
              <a:rPr lang="ru-RU" sz="2400" dirty="0"/>
              <a:t> </a:t>
            </a:r>
            <a:r>
              <a:rPr lang="ru-RU" sz="2400" dirty="0" err="1"/>
              <a:t>сільськогосподарської</a:t>
            </a:r>
            <a:r>
              <a:rPr lang="ru-RU" sz="2400" dirty="0"/>
              <a:t> </a:t>
            </a:r>
            <a:r>
              <a:rPr lang="ru-RU" sz="2400" dirty="0" err="1"/>
              <a:t>продукції</a:t>
            </a:r>
            <a:r>
              <a:rPr lang="ru-RU" sz="2400" dirty="0"/>
              <a:t> за </a:t>
            </a:r>
            <a:r>
              <a:rPr lang="ru-RU" sz="2400" dirty="0" err="1"/>
              <a:t>рахунок</a:t>
            </a:r>
            <a:r>
              <a:rPr lang="ru-RU" sz="2400" dirty="0"/>
              <a:t> </a:t>
            </a:r>
            <a:r>
              <a:rPr lang="ru-RU" sz="2400" dirty="0" err="1"/>
              <a:t>стимулювання</a:t>
            </a:r>
            <a:r>
              <a:rPr lang="ru-RU" sz="2400" dirty="0"/>
              <a:t> </a:t>
            </a:r>
            <a:r>
              <a:rPr lang="ru-RU" sz="2400" dirty="0" err="1"/>
              <a:t>технічного</a:t>
            </a:r>
            <a:r>
              <a:rPr lang="ru-RU" sz="2400" dirty="0"/>
              <a:t> </a:t>
            </a:r>
            <a:r>
              <a:rPr lang="ru-RU" sz="2400" dirty="0" err="1"/>
              <a:t>прогресу</a:t>
            </a:r>
            <a:r>
              <a:rPr lang="ru-RU" sz="2400" dirty="0"/>
              <a:t>, </a:t>
            </a:r>
            <a:r>
              <a:rPr lang="ru-RU" sz="2400" dirty="0" err="1"/>
              <a:t>забезпечення</a:t>
            </a:r>
            <a:r>
              <a:rPr lang="ru-RU" sz="2400" dirty="0"/>
              <a:t> </a:t>
            </a:r>
            <a:r>
              <a:rPr lang="ru-RU" sz="2400" dirty="0" err="1"/>
              <a:t>раціонального</a:t>
            </a:r>
            <a:r>
              <a:rPr lang="ru-RU" sz="2400" dirty="0"/>
              <a:t> </a:t>
            </a:r>
            <a:r>
              <a:rPr lang="ru-RU" sz="2400" dirty="0" err="1"/>
              <a:t>розвитку</a:t>
            </a:r>
            <a:r>
              <a:rPr lang="ru-RU" sz="2400" dirty="0"/>
              <a:t> аграрного </a:t>
            </a:r>
            <a:r>
              <a:rPr lang="ru-RU" sz="2400" dirty="0" err="1"/>
              <a:t>виробництва</a:t>
            </a:r>
            <a:r>
              <a:rPr lang="ru-RU" sz="2400" dirty="0"/>
              <a:t>;</a:t>
            </a:r>
          </a:p>
          <a:p>
            <a:pPr marL="806450" indent="-273050">
              <a:buFont typeface="Arial" panose="020B0604020202020204" pitchFamily="34" charset="0"/>
              <a:buChar char="•"/>
            </a:pPr>
            <a:r>
              <a:rPr lang="ru-RU" sz="2400" dirty="0" err="1"/>
              <a:t>забезпечити</a:t>
            </a:r>
            <a:r>
              <a:rPr lang="ru-RU" sz="2400" dirty="0"/>
              <a:t> </a:t>
            </a:r>
            <a:r>
              <a:rPr lang="ru-RU" sz="2400" dirty="0" err="1"/>
              <a:t>справедливі</a:t>
            </a:r>
            <a:r>
              <a:rPr lang="ru-RU" sz="2400" dirty="0"/>
              <a:t> </a:t>
            </a:r>
            <a:r>
              <a:rPr lang="ru-RU" sz="2400" dirty="0" err="1"/>
              <a:t>стандарти</a:t>
            </a:r>
            <a:r>
              <a:rPr lang="ru-RU" sz="2400" dirty="0"/>
              <a:t> </a:t>
            </a:r>
            <a:r>
              <a:rPr lang="ru-RU" sz="2400" dirty="0" err="1"/>
              <a:t>життя</a:t>
            </a:r>
            <a:r>
              <a:rPr lang="ru-RU" sz="2400" dirty="0"/>
              <a:t> </a:t>
            </a:r>
            <a:r>
              <a:rPr lang="ru-RU" sz="2400" dirty="0" err="1"/>
              <a:t>сільського</a:t>
            </a:r>
            <a:r>
              <a:rPr lang="ru-RU" sz="2400" dirty="0"/>
              <a:t> </a:t>
            </a:r>
            <a:r>
              <a:rPr lang="ru-RU" sz="2400" dirty="0" err="1"/>
              <a:t>населення</a:t>
            </a:r>
            <a:r>
              <a:rPr lang="ru-RU" sz="2400" dirty="0"/>
              <a:t>;</a:t>
            </a:r>
          </a:p>
          <a:p>
            <a:pPr marL="806450" indent="-273050">
              <a:buFont typeface="Arial" panose="020B0604020202020204" pitchFamily="34" charset="0"/>
              <a:buChar char="•"/>
            </a:pPr>
            <a:r>
              <a:rPr lang="ru-RU" sz="2400" dirty="0" err="1"/>
              <a:t>стабілізувати</a:t>
            </a:r>
            <a:r>
              <a:rPr lang="ru-RU" sz="2400" dirty="0"/>
              <a:t> </a:t>
            </a:r>
            <a:r>
              <a:rPr lang="ru-RU" sz="2400" dirty="0" err="1"/>
              <a:t>аграрні</a:t>
            </a:r>
            <a:r>
              <a:rPr lang="ru-RU" sz="2400" dirty="0"/>
              <a:t> ринки;</a:t>
            </a:r>
          </a:p>
          <a:p>
            <a:pPr marL="806450" indent="-273050">
              <a:buFont typeface="Arial" panose="020B0604020202020204" pitchFamily="34" charset="0"/>
              <a:buChar char="•"/>
            </a:pPr>
            <a:r>
              <a:rPr lang="ru-RU" sz="2400" dirty="0" err="1"/>
              <a:t>забезпечити</a:t>
            </a:r>
            <a:r>
              <a:rPr lang="ru-RU" sz="2400" dirty="0"/>
              <a:t> </a:t>
            </a:r>
            <a:r>
              <a:rPr lang="ru-RU" sz="2400" dirty="0" err="1"/>
              <a:t>достатні</a:t>
            </a:r>
            <a:r>
              <a:rPr lang="ru-RU" sz="2400" dirty="0"/>
              <a:t> </a:t>
            </a:r>
            <a:r>
              <a:rPr lang="ru-RU" sz="2400" dirty="0" err="1"/>
              <a:t>обсяги</a:t>
            </a:r>
            <a:r>
              <a:rPr lang="ru-RU" sz="2400" dirty="0"/>
              <a:t> </a:t>
            </a:r>
            <a:r>
              <a:rPr lang="ru-RU" sz="2400" dirty="0" err="1"/>
              <a:t>сільськогосподарської</a:t>
            </a:r>
            <a:r>
              <a:rPr lang="ru-RU" sz="2400" dirty="0"/>
              <a:t> </a:t>
            </a:r>
            <a:r>
              <a:rPr lang="ru-RU" sz="2400" dirty="0" err="1"/>
              <a:t>продукції</a:t>
            </a:r>
            <a:r>
              <a:rPr lang="ru-RU" sz="2400" dirty="0"/>
              <a:t> та </a:t>
            </a:r>
            <a:r>
              <a:rPr lang="ru-RU" sz="2400" dirty="0" err="1"/>
              <a:t>продукції</a:t>
            </a:r>
            <a:r>
              <a:rPr lang="ru-RU" sz="2400" dirty="0"/>
              <a:t>;</a:t>
            </a:r>
          </a:p>
          <a:p>
            <a:pPr marL="806450" indent="-273050">
              <a:buFont typeface="Arial" panose="020B0604020202020204" pitchFamily="34" charset="0"/>
              <a:buChar char="•"/>
            </a:pPr>
            <a:r>
              <a:rPr lang="ru-RU" sz="2400" dirty="0" err="1"/>
              <a:t>забезпечити</a:t>
            </a:r>
            <a:r>
              <a:rPr lang="ru-RU" sz="2400" dirty="0"/>
              <a:t> </a:t>
            </a:r>
            <a:r>
              <a:rPr lang="ru-RU" sz="2400" dirty="0" err="1"/>
              <a:t>потрапляння</a:t>
            </a:r>
            <a:r>
              <a:rPr lang="ru-RU" sz="2400" dirty="0"/>
              <a:t> </a:t>
            </a:r>
            <a:r>
              <a:rPr lang="ru-RU" sz="2400" dirty="0" err="1"/>
              <a:t>товарів</a:t>
            </a:r>
            <a:r>
              <a:rPr lang="ru-RU" sz="2400" dirty="0"/>
              <a:t> до </a:t>
            </a:r>
            <a:r>
              <a:rPr lang="ru-RU" sz="2400" dirty="0" err="1"/>
              <a:t>споживачів</a:t>
            </a:r>
            <a:r>
              <a:rPr lang="ru-RU" sz="2400" dirty="0"/>
              <a:t> за </a:t>
            </a:r>
            <a:r>
              <a:rPr lang="ru-RU" sz="2400" dirty="0" err="1"/>
              <a:t>прийнятними</a:t>
            </a:r>
            <a:r>
              <a:rPr lang="ru-RU" sz="2400" dirty="0"/>
              <a:t> </a:t>
            </a:r>
            <a:r>
              <a:rPr lang="ru-RU" sz="2400" dirty="0" err="1"/>
              <a:t>цінами</a:t>
            </a:r>
            <a:endParaRPr lang="uk-UA" sz="2400" dirty="0"/>
          </a:p>
        </p:txBody>
      </p:sp>
    </p:spTree>
    <p:extLst>
      <p:ext uri="{BB962C8B-B14F-4D97-AF65-F5344CB8AC3E}">
        <p14:creationId xmlns:p14="http://schemas.microsoft.com/office/powerpoint/2010/main" val="1441536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576064"/>
          </a:xfrm>
        </p:spPr>
        <p:txBody>
          <a:bodyPr>
            <a:normAutofit/>
          </a:bodyPr>
          <a:lstStyle/>
          <a:p>
            <a:pPr algn="ctr"/>
            <a:r>
              <a:rPr lang="uk-UA" sz="2600" b="1" dirty="0"/>
              <a:t>Етапи формування та розвитку САП ЄС</a:t>
            </a:r>
          </a:p>
        </p:txBody>
      </p:sp>
      <p:sp>
        <p:nvSpPr>
          <p:cNvPr id="3" name="Місце для вмісту 2"/>
          <p:cNvSpPr>
            <a:spLocks noGrp="1"/>
          </p:cNvSpPr>
          <p:nvPr>
            <p:ph idx="1"/>
          </p:nvPr>
        </p:nvSpPr>
        <p:spPr>
          <a:xfrm>
            <a:off x="1187624" y="692696"/>
            <a:ext cx="7746064" cy="5555704"/>
          </a:xfrm>
        </p:spPr>
        <p:txBody>
          <a:bodyPr>
            <a:normAutofit fontScale="92500"/>
          </a:bodyPr>
          <a:lstStyle/>
          <a:p>
            <a:pPr marL="539496" indent="-457200">
              <a:buFont typeface="+mj-lt"/>
              <a:buAutoNum type="arabicPeriod"/>
            </a:pPr>
            <a:r>
              <a:rPr lang="ru-RU" sz="2400" dirty="0" err="1"/>
              <a:t>Римський</a:t>
            </a:r>
            <a:r>
              <a:rPr lang="ru-RU" sz="2400" dirty="0"/>
              <a:t> </a:t>
            </a:r>
            <a:r>
              <a:rPr lang="ru-RU" sz="2400" dirty="0" err="1"/>
              <a:t>Договір</a:t>
            </a:r>
            <a:r>
              <a:rPr lang="ru-RU" sz="2400" dirty="0"/>
              <a:t> 1956 р. </a:t>
            </a:r>
            <a:r>
              <a:rPr lang="ru-RU" sz="2400" dirty="0" err="1"/>
              <a:t>Рішення</a:t>
            </a:r>
            <a:r>
              <a:rPr lang="ru-RU" sz="2400" dirty="0"/>
              <a:t> про САП, </a:t>
            </a:r>
            <a:r>
              <a:rPr lang="ru-RU" sz="2400" dirty="0" err="1"/>
              <a:t>розробка</a:t>
            </a:r>
            <a:r>
              <a:rPr lang="ru-RU" sz="2400" dirty="0"/>
              <a:t> </a:t>
            </a:r>
            <a:r>
              <a:rPr lang="ru-RU" sz="2400" dirty="0" err="1"/>
              <a:t>її</a:t>
            </a:r>
            <a:r>
              <a:rPr lang="ru-RU" sz="2400" dirty="0"/>
              <a:t> </a:t>
            </a:r>
            <a:r>
              <a:rPr lang="ru-RU" sz="2400" dirty="0" err="1"/>
              <a:t>принципів</a:t>
            </a:r>
            <a:r>
              <a:rPr lang="ru-RU" sz="2400" dirty="0"/>
              <a:t> та </a:t>
            </a:r>
            <a:r>
              <a:rPr lang="ru-RU" sz="2400" dirty="0" err="1"/>
              <a:t>цілей</a:t>
            </a:r>
            <a:r>
              <a:rPr lang="ru-RU" sz="2400" dirty="0"/>
              <a:t>.</a:t>
            </a:r>
          </a:p>
          <a:p>
            <a:pPr marL="539496" indent="-457200">
              <a:buFont typeface="+mj-lt"/>
              <a:buAutoNum type="arabicPeriod"/>
            </a:pPr>
            <a:r>
              <a:rPr lang="ru-RU" sz="2400" dirty="0" err="1"/>
              <a:t>Перші</a:t>
            </a:r>
            <a:r>
              <a:rPr lang="ru-RU" sz="2400" dirty="0"/>
              <a:t> </a:t>
            </a:r>
            <a:r>
              <a:rPr lang="ru-RU" sz="2400" dirty="0" err="1"/>
              <a:t>моделі</a:t>
            </a:r>
            <a:r>
              <a:rPr lang="ru-RU" sz="2400" dirty="0"/>
              <a:t> </a:t>
            </a:r>
            <a:r>
              <a:rPr lang="ru-RU" sz="2400" dirty="0" err="1"/>
              <a:t>регулювання</a:t>
            </a:r>
            <a:r>
              <a:rPr lang="ru-RU" sz="2400" dirty="0"/>
              <a:t> аграрного ринку ЄС (</a:t>
            </a:r>
            <a:r>
              <a:rPr lang="ru-RU" sz="2400" dirty="0" err="1"/>
              <a:t>кінець</a:t>
            </a:r>
            <a:r>
              <a:rPr lang="ru-RU" sz="2400" dirty="0"/>
              <a:t> 1960-х </a:t>
            </a:r>
            <a:r>
              <a:rPr lang="ru-RU" sz="2400" dirty="0" err="1"/>
              <a:t>рр</a:t>
            </a:r>
            <a:r>
              <a:rPr lang="ru-RU" sz="2400" dirty="0"/>
              <a:t>. – середина 1980-х </a:t>
            </a:r>
            <a:r>
              <a:rPr lang="ru-RU" sz="2400" dirty="0" err="1"/>
              <a:t>рр</a:t>
            </a:r>
            <a:r>
              <a:rPr lang="ru-RU" sz="2400" dirty="0"/>
              <a:t>.). </a:t>
            </a:r>
            <a:r>
              <a:rPr lang="ru-RU" sz="2400" dirty="0" err="1"/>
              <a:t>Єдина</a:t>
            </a:r>
            <a:r>
              <a:rPr lang="ru-RU" sz="2400" dirty="0"/>
              <a:t> </a:t>
            </a:r>
            <a:r>
              <a:rPr lang="ru-RU" sz="2400" dirty="0" err="1"/>
              <a:t>митна</a:t>
            </a:r>
            <a:r>
              <a:rPr lang="ru-RU" sz="2400" dirty="0"/>
              <a:t> </a:t>
            </a:r>
            <a:r>
              <a:rPr lang="ru-RU" sz="2400" dirty="0" err="1"/>
              <a:t>політика</a:t>
            </a:r>
            <a:r>
              <a:rPr lang="ru-RU" sz="2400" dirty="0"/>
              <a:t>. </a:t>
            </a:r>
            <a:r>
              <a:rPr lang="ru-RU" sz="2400" dirty="0" err="1"/>
              <a:t>Спільні</a:t>
            </a:r>
            <a:r>
              <a:rPr lang="ru-RU" sz="2400" dirty="0"/>
              <a:t> </a:t>
            </a:r>
            <a:r>
              <a:rPr lang="ru-RU" sz="2400" dirty="0" err="1"/>
              <a:t>ціни</a:t>
            </a:r>
            <a:r>
              <a:rPr lang="ru-RU" sz="2400" dirty="0"/>
              <a:t>. "</a:t>
            </a:r>
            <a:r>
              <a:rPr lang="ru-RU" sz="2400" dirty="0" err="1"/>
              <a:t>Зелений</a:t>
            </a:r>
            <a:r>
              <a:rPr lang="ru-RU" sz="2400" dirty="0"/>
              <a:t> курс". </a:t>
            </a:r>
            <a:r>
              <a:rPr lang="ru-RU" sz="2400" dirty="0" err="1"/>
              <a:t>Цільове</a:t>
            </a:r>
            <a:r>
              <a:rPr lang="ru-RU" sz="2400" dirty="0"/>
              <a:t> </a:t>
            </a:r>
            <a:r>
              <a:rPr lang="ru-RU" sz="2400" dirty="0" err="1"/>
              <a:t>субсидування</a:t>
            </a:r>
            <a:r>
              <a:rPr lang="ru-RU" sz="2400" dirty="0"/>
              <a:t> в </a:t>
            </a:r>
            <a:r>
              <a:rPr lang="ru-RU" sz="2400" dirty="0" err="1"/>
              <a:t>аграрній</a:t>
            </a:r>
            <a:r>
              <a:rPr lang="ru-RU" sz="2400" dirty="0"/>
              <a:t> та </a:t>
            </a:r>
            <a:r>
              <a:rPr lang="ru-RU" sz="2400" dirty="0" err="1"/>
              <a:t>земельній</a:t>
            </a:r>
            <a:r>
              <a:rPr lang="ru-RU" sz="2400" dirty="0"/>
              <a:t> сферах.</a:t>
            </a:r>
          </a:p>
          <a:p>
            <a:pPr marL="539496" indent="-457200">
              <a:buFont typeface="+mj-lt"/>
              <a:buAutoNum type="arabicPeriod"/>
            </a:pPr>
            <a:r>
              <a:rPr lang="ru-RU" sz="2400" dirty="0"/>
              <a:t>Квота на молоко 1984 р. </a:t>
            </a:r>
            <a:r>
              <a:rPr lang="ru-RU" sz="2400" dirty="0" err="1"/>
              <a:t>Регулювання</a:t>
            </a:r>
            <a:r>
              <a:rPr lang="ru-RU" sz="2400" dirty="0"/>
              <a:t> </a:t>
            </a:r>
            <a:r>
              <a:rPr lang="ru-RU" sz="2400" dirty="0" err="1"/>
              <a:t>обсягів</a:t>
            </a:r>
            <a:r>
              <a:rPr lang="ru-RU" sz="2400" dirty="0"/>
              <a:t> </a:t>
            </a:r>
            <a:r>
              <a:rPr lang="ru-RU" sz="2400" dirty="0" err="1"/>
              <a:t>продукції</a:t>
            </a:r>
            <a:r>
              <a:rPr lang="ru-RU" sz="2400" dirty="0"/>
              <a:t> шляхом </a:t>
            </a:r>
            <a:r>
              <a:rPr lang="ru-RU" sz="2400" dirty="0" err="1"/>
              <a:t>податкових</a:t>
            </a:r>
            <a:r>
              <a:rPr lang="ru-RU" sz="2400" dirty="0"/>
              <a:t> </a:t>
            </a:r>
            <a:r>
              <a:rPr lang="ru-RU" sz="2400" dirty="0" err="1"/>
              <a:t>важелів</a:t>
            </a:r>
            <a:r>
              <a:rPr lang="ru-RU" sz="2400" dirty="0"/>
              <a:t> та квот. </a:t>
            </a:r>
            <a:r>
              <a:rPr lang="ru-RU" sz="2400" dirty="0" err="1"/>
              <a:t>Регулювання</a:t>
            </a:r>
            <a:r>
              <a:rPr lang="ru-RU" sz="2400" dirty="0"/>
              <a:t> </a:t>
            </a:r>
            <a:r>
              <a:rPr lang="ru-RU" sz="2400" dirty="0" err="1"/>
              <a:t>цін</a:t>
            </a:r>
            <a:r>
              <a:rPr lang="ru-RU" sz="2400" dirty="0"/>
              <a:t>. </a:t>
            </a:r>
          </a:p>
          <a:p>
            <a:pPr marL="539496" indent="-457200">
              <a:buFont typeface="+mj-lt"/>
              <a:buAutoNum type="arabicPeriod"/>
            </a:pPr>
            <a:r>
              <a:rPr lang="ru-RU" sz="2400" dirty="0"/>
              <a:t>Реформа </a:t>
            </a:r>
            <a:r>
              <a:rPr lang="ru-RU" sz="2400" dirty="0" err="1"/>
              <a:t>Макшеррі</a:t>
            </a:r>
            <a:r>
              <a:rPr lang="ru-RU" sz="2400" dirty="0"/>
              <a:t> (1992 р.). </a:t>
            </a:r>
            <a:r>
              <a:rPr lang="ru-RU" sz="2400" dirty="0" err="1"/>
              <a:t>Зниження</a:t>
            </a:r>
            <a:r>
              <a:rPr lang="ru-RU" sz="2400" dirty="0"/>
              <a:t> </a:t>
            </a:r>
            <a:r>
              <a:rPr lang="ru-RU" sz="2400" dirty="0" err="1"/>
              <a:t>цін</a:t>
            </a:r>
            <a:r>
              <a:rPr lang="ru-RU" sz="2400" dirty="0"/>
              <a:t> та </a:t>
            </a:r>
            <a:r>
              <a:rPr lang="ru-RU" sz="2400" dirty="0" err="1"/>
              <a:t>цінової</a:t>
            </a:r>
            <a:r>
              <a:rPr lang="ru-RU" sz="2400" dirty="0"/>
              <a:t> </a:t>
            </a:r>
            <a:r>
              <a:rPr lang="ru-RU" sz="2400" dirty="0" err="1"/>
              <a:t>підтрмки</a:t>
            </a:r>
            <a:r>
              <a:rPr lang="ru-RU" sz="2400" dirty="0"/>
              <a:t>. </a:t>
            </a:r>
            <a:r>
              <a:rPr lang="ru-RU" sz="2400" dirty="0" err="1"/>
              <a:t>Введення</a:t>
            </a:r>
            <a:r>
              <a:rPr lang="ru-RU" sz="2400" dirty="0"/>
              <a:t> </a:t>
            </a:r>
            <a:r>
              <a:rPr lang="ru-RU" sz="2400" dirty="0" err="1"/>
              <a:t>прямих</a:t>
            </a:r>
            <a:r>
              <a:rPr lang="ru-RU" sz="2400" dirty="0"/>
              <a:t> </a:t>
            </a:r>
            <a:r>
              <a:rPr lang="ru-RU" sz="2400" dirty="0" err="1"/>
              <a:t>компенсаційних</a:t>
            </a:r>
            <a:r>
              <a:rPr lang="ru-RU" sz="2400" dirty="0"/>
              <a:t> </a:t>
            </a:r>
            <a:r>
              <a:rPr lang="ru-RU" sz="2400" dirty="0" err="1"/>
              <a:t>платежів</a:t>
            </a:r>
            <a:r>
              <a:rPr lang="ru-RU" sz="2400" dirty="0"/>
              <a:t>. </a:t>
            </a:r>
            <a:r>
              <a:rPr lang="ru-RU" sz="2400" dirty="0" err="1"/>
              <a:t>Жорсткий</a:t>
            </a:r>
            <a:r>
              <a:rPr lang="ru-RU" sz="2400" dirty="0"/>
              <a:t> контроль </a:t>
            </a:r>
            <a:r>
              <a:rPr lang="ru-RU" sz="2400" dirty="0" err="1"/>
              <a:t>виробництва</a:t>
            </a:r>
            <a:r>
              <a:rPr lang="ru-RU" sz="2400" dirty="0"/>
              <a:t>. Дотации, </a:t>
            </a:r>
            <a:r>
              <a:rPr lang="ru-RU" sz="2400" dirty="0" err="1"/>
              <a:t>привязані</a:t>
            </a:r>
            <a:r>
              <a:rPr lang="ru-RU" sz="2400" dirty="0"/>
              <a:t> до </a:t>
            </a:r>
            <a:r>
              <a:rPr lang="ru-RU" sz="2400" dirty="0" err="1"/>
              <a:t>виробництва</a:t>
            </a:r>
            <a:r>
              <a:rPr lang="ru-RU" sz="2400" dirty="0"/>
              <a:t> та до </a:t>
            </a:r>
            <a:r>
              <a:rPr lang="ru-RU" sz="2400" dirty="0" err="1"/>
              <a:t>площ</a:t>
            </a:r>
            <a:r>
              <a:rPr lang="ru-RU" sz="2400" dirty="0"/>
              <a:t> земель, </a:t>
            </a:r>
            <a:r>
              <a:rPr lang="ru-RU" sz="2400" dirty="0" err="1"/>
              <a:t>що</a:t>
            </a:r>
            <a:r>
              <a:rPr lang="ru-RU" sz="2400" dirty="0"/>
              <a:t> </a:t>
            </a:r>
            <a:r>
              <a:rPr lang="ru-RU" sz="2400" dirty="0" err="1"/>
              <a:t>знаходяться</a:t>
            </a:r>
            <a:r>
              <a:rPr lang="ru-RU" sz="2400" dirty="0"/>
              <a:t> в </a:t>
            </a:r>
            <a:r>
              <a:rPr lang="ru-RU" sz="2400" dirty="0" err="1"/>
              <a:t>обробітку</a:t>
            </a:r>
            <a:r>
              <a:rPr lang="ru-RU" sz="2400" dirty="0"/>
              <a:t>. </a:t>
            </a:r>
            <a:r>
              <a:rPr lang="ru-RU" sz="2400" dirty="0" err="1"/>
              <a:t>Ухил</a:t>
            </a:r>
            <a:r>
              <a:rPr lang="ru-RU" sz="2400" dirty="0"/>
              <a:t> на </a:t>
            </a:r>
            <a:r>
              <a:rPr lang="ru-RU" sz="2400" dirty="0" err="1"/>
              <a:t>екологічні</a:t>
            </a:r>
            <a:r>
              <a:rPr lang="ru-RU" sz="2400" dirty="0"/>
              <a:t> </a:t>
            </a:r>
            <a:r>
              <a:rPr lang="ru-RU" sz="2400" dirty="0" err="1"/>
              <a:t>аспекти</a:t>
            </a:r>
            <a:r>
              <a:rPr lang="ru-RU" sz="2400" dirty="0"/>
              <a:t> та </a:t>
            </a:r>
            <a:r>
              <a:rPr lang="ru-RU" sz="2400" dirty="0" err="1"/>
              <a:t>розвиток</a:t>
            </a:r>
            <a:r>
              <a:rPr lang="ru-RU" sz="2400" dirty="0"/>
              <a:t> </a:t>
            </a:r>
            <a:r>
              <a:rPr lang="ru-RU" sz="2400" dirty="0" err="1"/>
              <a:t>сільських</a:t>
            </a:r>
            <a:r>
              <a:rPr lang="ru-RU" sz="2400" dirty="0"/>
              <a:t> </a:t>
            </a:r>
            <a:r>
              <a:rPr lang="ru-RU" sz="2400" dirty="0" err="1"/>
              <a:t>територій</a:t>
            </a:r>
            <a:r>
              <a:rPr lang="ru-RU" sz="2400" dirty="0"/>
              <a:t>.</a:t>
            </a:r>
          </a:p>
        </p:txBody>
      </p:sp>
    </p:spTree>
    <p:extLst>
      <p:ext uri="{BB962C8B-B14F-4D97-AF65-F5344CB8AC3E}">
        <p14:creationId xmlns:p14="http://schemas.microsoft.com/office/powerpoint/2010/main" val="2503862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576064"/>
          </a:xfrm>
        </p:spPr>
        <p:txBody>
          <a:bodyPr>
            <a:normAutofit/>
          </a:bodyPr>
          <a:lstStyle/>
          <a:p>
            <a:pPr algn="ctr"/>
            <a:r>
              <a:rPr lang="uk-UA" sz="2600" b="1" dirty="0"/>
              <a:t>Етапи формування та розвитку САП ЄС</a:t>
            </a:r>
          </a:p>
        </p:txBody>
      </p:sp>
      <p:sp>
        <p:nvSpPr>
          <p:cNvPr id="3" name="Місце для вмісту 2"/>
          <p:cNvSpPr>
            <a:spLocks noGrp="1"/>
          </p:cNvSpPr>
          <p:nvPr>
            <p:ph idx="1"/>
          </p:nvPr>
        </p:nvSpPr>
        <p:spPr>
          <a:xfrm>
            <a:off x="1187624" y="692696"/>
            <a:ext cx="7746064" cy="5555704"/>
          </a:xfrm>
        </p:spPr>
        <p:txBody>
          <a:bodyPr>
            <a:normAutofit/>
          </a:bodyPr>
          <a:lstStyle/>
          <a:p>
            <a:pPr marL="539496" indent="-457200">
              <a:buFont typeface="+mj-lt"/>
              <a:buAutoNum type="arabicPeriod" startAt="5"/>
            </a:pPr>
            <a:r>
              <a:rPr lang="ru-RU" sz="2400" dirty="0"/>
              <a:t>План </a:t>
            </a:r>
            <a:r>
              <a:rPr lang="ru-RU" sz="2400" dirty="0" err="1"/>
              <a:t>дій</a:t>
            </a:r>
            <a:r>
              <a:rPr lang="ru-RU" sz="2400" dirty="0"/>
              <a:t> 2000 (</a:t>
            </a:r>
            <a:r>
              <a:rPr lang="ru-RU" sz="2400" dirty="0" err="1"/>
              <a:t>Agenda</a:t>
            </a:r>
            <a:r>
              <a:rPr lang="ru-RU" sz="2400" dirty="0"/>
              <a:t> 2000) (1999 р.). Подальше </a:t>
            </a:r>
            <a:r>
              <a:rPr lang="ru-RU" sz="2400" dirty="0" err="1"/>
              <a:t>скорочення</a:t>
            </a:r>
            <a:r>
              <a:rPr lang="ru-RU" sz="2400" dirty="0"/>
              <a:t> </a:t>
            </a:r>
            <a:r>
              <a:rPr lang="ru-RU" sz="2400" dirty="0" err="1"/>
              <a:t>цінової</a:t>
            </a:r>
            <a:r>
              <a:rPr lang="ru-RU" sz="2400" dirty="0"/>
              <a:t> </a:t>
            </a:r>
            <a:r>
              <a:rPr lang="ru-RU" sz="2400" dirty="0" err="1"/>
              <a:t>підтримки</a:t>
            </a:r>
            <a:r>
              <a:rPr lang="ru-RU" sz="2400" dirty="0"/>
              <a:t> та </a:t>
            </a:r>
            <a:r>
              <a:rPr lang="ru-RU" sz="2400" dirty="0" err="1"/>
              <a:t>збільшення</a:t>
            </a:r>
            <a:r>
              <a:rPr lang="ru-RU" sz="2400" dirty="0"/>
              <a:t> бюджету на </a:t>
            </a:r>
            <a:r>
              <a:rPr lang="ru-RU" sz="2400" dirty="0" err="1"/>
              <a:t>компенсаційні</a:t>
            </a:r>
            <a:r>
              <a:rPr lang="ru-RU" sz="2400" dirty="0"/>
              <a:t> </a:t>
            </a:r>
            <a:r>
              <a:rPr lang="ru-RU" sz="2400" dirty="0" err="1"/>
              <a:t>виплати</a:t>
            </a:r>
            <a:r>
              <a:rPr lang="ru-RU" sz="2400" dirty="0"/>
              <a:t>, </a:t>
            </a:r>
            <a:r>
              <a:rPr lang="ru-RU" sz="2400" dirty="0" err="1"/>
              <a:t>екологію</a:t>
            </a:r>
            <a:r>
              <a:rPr lang="ru-RU" sz="2400" dirty="0"/>
              <a:t> та </a:t>
            </a:r>
            <a:r>
              <a:rPr lang="ru-RU" sz="2400" dirty="0" err="1"/>
              <a:t>розвиток</a:t>
            </a:r>
            <a:r>
              <a:rPr lang="ru-RU" sz="2400" dirty="0"/>
              <a:t> </a:t>
            </a:r>
            <a:r>
              <a:rPr lang="ru-RU" sz="2400" dirty="0" err="1"/>
              <a:t>сільських</a:t>
            </a:r>
            <a:r>
              <a:rPr lang="ru-RU" sz="2400" dirty="0"/>
              <a:t> </a:t>
            </a:r>
            <a:r>
              <a:rPr lang="ru-RU" sz="2400" dirty="0" err="1"/>
              <a:t>територій</a:t>
            </a:r>
            <a:r>
              <a:rPr lang="ru-RU" sz="2400" dirty="0"/>
              <a:t>.</a:t>
            </a:r>
          </a:p>
          <a:p>
            <a:pPr marL="539496" indent="-457200">
              <a:buFont typeface="+mj-lt"/>
              <a:buAutoNum type="arabicPeriod" startAt="5"/>
            </a:pPr>
            <a:r>
              <a:rPr lang="ru-RU" sz="2400" dirty="0"/>
              <a:t>Реформа </a:t>
            </a:r>
            <a:r>
              <a:rPr lang="ru-RU" sz="2400" dirty="0" err="1"/>
              <a:t>Фішлера</a:t>
            </a:r>
            <a:r>
              <a:rPr lang="ru-RU" sz="2400" dirty="0"/>
              <a:t> (2003 р.). На </a:t>
            </a:r>
            <a:r>
              <a:rPr lang="ru-RU" sz="2400" dirty="0" err="1"/>
              <a:t>цьому</a:t>
            </a:r>
            <a:r>
              <a:rPr lang="ru-RU" sz="2400" dirty="0"/>
              <a:t> </a:t>
            </a:r>
            <a:r>
              <a:rPr lang="ru-RU" sz="2400" dirty="0" err="1"/>
              <a:t>етапі</a:t>
            </a:r>
            <a:r>
              <a:rPr lang="ru-RU" sz="2400" dirty="0"/>
              <a:t> </a:t>
            </a:r>
            <a:r>
              <a:rPr lang="ru-RU" sz="2400" dirty="0" err="1"/>
              <a:t>було</a:t>
            </a:r>
            <a:r>
              <a:rPr lang="ru-RU" sz="2400" dirty="0"/>
              <a:t> поставлено </a:t>
            </a:r>
            <a:r>
              <a:rPr lang="ru-RU" sz="2400" dirty="0" err="1"/>
              <a:t>завдання</a:t>
            </a:r>
            <a:r>
              <a:rPr lang="ru-RU" sz="2400" dirty="0"/>
              <a:t> </a:t>
            </a:r>
            <a:r>
              <a:rPr lang="ru-RU" sz="2400" dirty="0" err="1"/>
              <a:t>зробити</a:t>
            </a:r>
            <a:r>
              <a:rPr lang="ru-RU" sz="2400" dirty="0"/>
              <a:t> </a:t>
            </a:r>
            <a:r>
              <a:rPr lang="ru-RU" sz="2400" dirty="0" err="1"/>
              <a:t>субсидії</a:t>
            </a:r>
            <a:r>
              <a:rPr lang="ru-RU" sz="2400" dirty="0"/>
              <a:t> такими, </a:t>
            </a:r>
            <a:r>
              <a:rPr lang="ru-RU" sz="2400" dirty="0" err="1"/>
              <a:t>що</a:t>
            </a:r>
            <a:r>
              <a:rPr lang="ru-RU" sz="2400" dirty="0"/>
              <a:t>  </a:t>
            </a:r>
            <a:r>
              <a:rPr lang="ru-RU" sz="2400" dirty="0" err="1"/>
              <a:t>залежать</a:t>
            </a:r>
            <a:r>
              <a:rPr lang="ru-RU" sz="2400" dirty="0"/>
              <a:t> не </a:t>
            </a:r>
            <a:r>
              <a:rPr lang="ru-RU" sz="2400" dirty="0" err="1"/>
              <a:t>від</a:t>
            </a:r>
            <a:r>
              <a:rPr lang="ru-RU" sz="2400" dirty="0"/>
              <a:t> </a:t>
            </a:r>
            <a:r>
              <a:rPr lang="ru-RU" sz="2400" dirty="0" err="1"/>
              <a:t>обсягів</a:t>
            </a:r>
            <a:r>
              <a:rPr lang="ru-RU" sz="2400" dirty="0"/>
              <a:t> </a:t>
            </a:r>
            <a:r>
              <a:rPr lang="ru-RU" sz="2400" dirty="0" err="1"/>
              <a:t>продукції</a:t>
            </a:r>
            <a:r>
              <a:rPr lang="ru-RU" sz="2400" dirty="0"/>
              <a:t>, а </a:t>
            </a:r>
            <a:r>
              <a:rPr lang="ru-RU" sz="2400" dirty="0" err="1"/>
              <a:t>від</a:t>
            </a:r>
            <a:r>
              <a:rPr lang="ru-RU" sz="2400" dirty="0"/>
              <a:t> </a:t>
            </a:r>
            <a:r>
              <a:rPr lang="ru-RU" sz="2400" dirty="0" err="1"/>
              <a:t>її</a:t>
            </a:r>
            <a:r>
              <a:rPr lang="ru-RU" sz="2400" dirty="0"/>
              <a:t> </a:t>
            </a:r>
            <a:r>
              <a:rPr lang="ru-RU" sz="2400" dirty="0" err="1"/>
              <a:t>якості</a:t>
            </a:r>
            <a:r>
              <a:rPr lang="ru-RU" sz="2400" dirty="0"/>
              <a:t> та </a:t>
            </a:r>
            <a:r>
              <a:rPr lang="ru-RU" sz="2400" dirty="0" err="1"/>
              <a:t>еколгічної</a:t>
            </a:r>
            <a:r>
              <a:rPr lang="ru-RU" sz="2400" dirty="0"/>
              <a:t> </a:t>
            </a:r>
            <a:r>
              <a:rPr lang="ru-RU" sz="2400" dirty="0" err="1"/>
              <a:t>чистоти</a:t>
            </a:r>
            <a:r>
              <a:rPr lang="ru-RU" sz="2400"/>
              <a:t>.</a:t>
            </a:r>
            <a:endParaRPr lang="ru-RU" sz="2400" dirty="0"/>
          </a:p>
        </p:txBody>
      </p:sp>
    </p:spTree>
    <p:extLst>
      <p:ext uri="{BB962C8B-B14F-4D97-AF65-F5344CB8AC3E}">
        <p14:creationId xmlns:p14="http://schemas.microsoft.com/office/powerpoint/2010/main" val="1904069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620688"/>
            <a:ext cx="7498080" cy="288032"/>
          </a:xfrm>
        </p:spPr>
        <p:txBody>
          <a:bodyPr>
            <a:normAutofit fontScale="90000"/>
          </a:bodyPr>
          <a:lstStyle/>
          <a:p>
            <a:pPr algn="ctr"/>
            <a:r>
              <a:rPr lang="en-US" sz="3600" dirty="0"/>
              <a:t>Aims of the Common agricultural policy</a:t>
            </a:r>
            <a:r>
              <a:rPr lang="en-US" dirty="0"/>
              <a:t/>
            </a:r>
            <a:br>
              <a:rPr lang="en-US" dirty="0"/>
            </a:br>
            <a:endParaRPr lang="uk-UA" dirty="0"/>
          </a:p>
        </p:txBody>
      </p:sp>
      <p:sp>
        <p:nvSpPr>
          <p:cNvPr id="6" name="Місце для вмісту 5"/>
          <p:cNvSpPr>
            <a:spLocks noGrp="1"/>
          </p:cNvSpPr>
          <p:nvPr>
            <p:ph idx="1"/>
          </p:nvPr>
        </p:nvSpPr>
        <p:spPr>
          <a:xfrm>
            <a:off x="1435608" y="836712"/>
            <a:ext cx="7498080" cy="5411688"/>
          </a:xfrm>
        </p:spPr>
        <p:txBody>
          <a:bodyPr>
            <a:noAutofit/>
          </a:bodyPr>
          <a:lstStyle/>
          <a:p>
            <a:pPr marL="82296" indent="0">
              <a:buNone/>
            </a:pPr>
            <a:r>
              <a:rPr lang="en-US" sz="2200" dirty="0"/>
              <a:t>Launched in 1962, the EU’s common agricultural policy (CAP) is a partnership between agriculture and society, and between Europe and its farmers. </a:t>
            </a:r>
          </a:p>
          <a:p>
            <a:pPr marL="82296" indent="0">
              <a:buNone/>
            </a:pPr>
            <a:endParaRPr lang="en-US" sz="2200" dirty="0"/>
          </a:p>
          <a:p>
            <a:pPr marL="82296" indent="0">
              <a:buNone/>
            </a:pPr>
            <a:r>
              <a:rPr lang="en-US" sz="2200" b="1" dirty="0">
                <a:solidFill>
                  <a:srgbClr val="00B050"/>
                </a:solidFill>
              </a:rPr>
              <a:t>It aims to:</a:t>
            </a:r>
          </a:p>
          <a:p>
            <a:r>
              <a:rPr lang="en-US" sz="2200" dirty="0"/>
              <a:t>support farmers and improve agricultural productivity, ensuring a stable supply of affordable food;</a:t>
            </a:r>
          </a:p>
          <a:p>
            <a:r>
              <a:rPr lang="en-US" sz="2200" dirty="0"/>
              <a:t>safeguard European Union farmers to make a reasonable living;</a:t>
            </a:r>
          </a:p>
          <a:p>
            <a:r>
              <a:rPr lang="en-US" sz="2200" dirty="0"/>
              <a:t>help tackle climate change and the sustainable management of natural resources;</a:t>
            </a:r>
          </a:p>
          <a:p>
            <a:r>
              <a:rPr lang="en-US" sz="2200" dirty="0"/>
              <a:t>maintain rural areas and landscapes across the EU;</a:t>
            </a:r>
          </a:p>
          <a:p>
            <a:r>
              <a:rPr lang="en-US" sz="2200" dirty="0"/>
              <a:t>keep the rural economy alive by promoting jobs in farming, </a:t>
            </a:r>
            <a:r>
              <a:rPr lang="en-US" sz="2200" dirty="0" err="1"/>
              <a:t>agri</a:t>
            </a:r>
            <a:r>
              <a:rPr lang="en-US" sz="2200" dirty="0"/>
              <a:t>-food industries and associated sectors.</a:t>
            </a:r>
          </a:p>
        </p:txBody>
      </p:sp>
    </p:spTree>
    <p:extLst>
      <p:ext uri="{BB962C8B-B14F-4D97-AF65-F5344CB8AC3E}">
        <p14:creationId xmlns:p14="http://schemas.microsoft.com/office/powerpoint/2010/main" val="2852736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1224136"/>
          </a:xfrm>
        </p:spPr>
        <p:txBody>
          <a:bodyPr>
            <a:noAutofit/>
          </a:bodyPr>
          <a:lstStyle/>
          <a:p>
            <a:pPr algn="ctr"/>
            <a:r>
              <a:rPr lang="ru-RU" sz="2600" b="1" dirty="0" err="1">
                <a:solidFill>
                  <a:srgbClr val="C00000"/>
                </a:solidFill>
              </a:rPr>
              <a:t>Ґрунтова</a:t>
            </a:r>
            <a:r>
              <a:rPr lang="ru-RU" sz="2600" b="1" dirty="0">
                <a:solidFill>
                  <a:srgbClr val="C00000"/>
                </a:solidFill>
              </a:rPr>
              <a:t> </a:t>
            </a:r>
            <a:r>
              <a:rPr lang="ru-RU" sz="2600" b="1" dirty="0" err="1">
                <a:solidFill>
                  <a:srgbClr val="C00000"/>
                </a:solidFill>
              </a:rPr>
              <a:t>стратегія</a:t>
            </a:r>
            <a:r>
              <a:rPr lang="ru-RU" sz="2600" b="1" dirty="0">
                <a:solidFill>
                  <a:srgbClr val="C00000"/>
                </a:solidFill>
              </a:rPr>
              <a:t> ЄС до 2030 року,</a:t>
            </a:r>
            <a:br>
              <a:rPr lang="ru-RU" sz="2600" b="1" dirty="0">
                <a:solidFill>
                  <a:srgbClr val="C00000"/>
                </a:solidFill>
              </a:rPr>
            </a:br>
            <a:r>
              <a:rPr lang="ru-RU" sz="2600" b="1" dirty="0" err="1">
                <a:solidFill>
                  <a:srgbClr val="002060"/>
                </a:solidFill>
              </a:rPr>
              <a:t>ухвалена</a:t>
            </a:r>
            <a:r>
              <a:rPr lang="ru-RU" sz="2600" b="1" dirty="0">
                <a:solidFill>
                  <a:srgbClr val="002060"/>
                </a:solidFill>
              </a:rPr>
              <a:t> </a:t>
            </a:r>
            <a:r>
              <a:rPr lang="ru-RU" sz="2600" b="1" dirty="0" err="1">
                <a:solidFill>
                  <a:srgbClr val="002060"/>
                </a:solidFill>
              </a:rPr>
              <a:t>Європейською</a:t>
            </a:r>
            <a:r>
              <a:rPr lang="ru-RU" sz="2600" b="1" dirty="0">
                <a:solidFill>
                  <a:srgbClr val="002060"/>
                </a:solidFill>
              </a:rPr>
              <a:t> </a:t>
            </a:r>
            <a:r>
              <a:rPr lang="ru-RU" sz="2600" b="1" dirty="0" err="1">
                <a:solidFill>
                  <a:srgbClr val="002060"/>
                </a:solidFill>
              </a:rPr>
              <a:t>Комісією</a:t>
            </a:r>
            <a:r>
              <a:rPr lang="ru-RU" sz="2600" b="1" dirty="0">
                <a:solidFill>
                  <a:srgbClr val="002060"/>
                </a:solidFill>
              </a:rPr>
              <a:t> 17 листопада 2021 р.  </a:t>
            </a:r>
          </a:p>
        </p:txBody>
      </p:sp>
      <p:sp>
        <p:nvSpPr>
          <p:cNvPr id="3" name="Содержимое 2"/>
          <p:cNvSpPr>
            <a:spLocks noGrp="1"/>
          </p:cNvSpPr>
          <p:nvPr>
            <p:ph idx="1"/>
          </p:nvPr>
        </p:nvSpPr>
        <p:spPr>
          <a:xfrm>
            <a:off x="1187624" y="1556792"/>
            <a:ext cx="7602048" cy="4968552"/>
          </a:xfrm>
        </p:spPr>
        <p:txBody>
          <a:bodyPr>
            <a:normAutofit/>
          </a:bodyPr>
          <a:lstStyle/>
          <a:p>
            <a:pPr marL="82296" indent="0" algn="just">
              <a:buNone/>
            </a:pPr>
            <a:r>
              <a:rPr lang="uk-UA" sz="2400" b="1" dirty="0">
                <a:solidFill>
                  <a:srgbClr val="00B050"/>
                </a:solidFill>
              </a:rPr>
              <a:t>Ґрунтова стратегія ЄС до 2030 року:</a:t>
            </a:r>
          </a:p>
          <a:p>
            <a:pPr algn="just">
              <a:buFont typeface="Wingdings" panose="05000000000000000000" pitchFamily="2" charset="2"/>
              <a:buChar char="Ø"/>
            </a:pPr>
            <a:r>
              <a:rPr lang="uk-UA" sz="2400" dirty="0"/>
              <a:t>створює фундамент та каркас дій для захисту, відновлення та стійкого використання ґрунтів у синергії з </a:t>
            </a:r>
            <a:r>
              <a:rPr lang="uk-UA" sz="2400" dirty="0">
                <a:solidFill>
                  <a:srgbClr val="FF0000"/>
                </a:solidFill>
              </a:rPr>
              <a:t>Європейським зеленим курсом</a:t>
            </a:r>
            <a:r>
              <a:rPr lang="uk-UA" sz="2400" dirty="0"/>
              <a:t>;</a:t>
            </a:r>
          </a:p>
          <a:p>
            <a:pPr algn="just">
              <a:buFont typeface="Wingdings" panose="05000000000000000000" pitchFamily="2" charset="2"/>
              <a:buChar char="Ø"/>
            </a:pPr>
            <a:r>
              <a:rPr lang="uk-UA" sz="2400" dirty="0"/>
              <a:t>встановлює рамки та конкретні заходи для захисту, відновлення ґрунтів та забезпечення їх раціонального використання</a:t>
            </a:r>
          </a:p>
          <a:p>
            <a:pPr algn="just">
              <a:buFont typeface="Wingdings" panose="05000000000000000000" pitchFamily="2" charset="2"/>
              <a:buChar char="Ø"/>
            </a:pPr>
            <a:r>
              <a:rPr lang="uk-UA" sz="2400" dirty="0"/>
              <a:t>визначає бачення та цілі досягнення гарного стану здоров’я ґрунтів до 2050 року з конкретними діями до 2030 року та оголошує прийняття нового закону про здоров’я ґрунтів до 2023 року.</a:t>
            </a:r>
          </a:p>
        </p:txBody>
      </p:sp>
    </p:spTree>
    <p:extLst>
      <p:ext uri="{BB962C8B-B14F-4D97-AF65-F5344CB8AC3E}">
        <p14:creationId xmlns:p14="http://schemas.microsoft.com/office/powerpoint/2010/main" val="308234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1224136"/>
          </a:xfrm>
        </p:spPr>
        <p:txBody>
          <a:bodyPr>
            <a:noAutofit/>
          </a:bodyPr>
          <a:lstStyle/>
          <a:p>
            <a:r>
              <a:rPr lang="ru-RU" sz="2600" b="1" dirty="0" err="1">
                <a:solidFill>
                  <a:srgbClr val="FF0000"/>
                </a:solidFill>
              </a:rPr>
              <a:t>Ґрунтова</a:t>
            </a:r>
            <a:r>
              <a:rPr lang="ru-RU" sz="2600" b="1" dirty="0">
                <a:solidFill>
                  <a:srgbClr val="FF0000"/>
                </a:solidFill>
              </a:rPr>
              <a:t> </a:t>
            </a:r>
            <a:r>
              <a:rPr lang="ru-RU" sz="2600" b="1" dirty="0" err="1">
                <a:solidFill>
                  <a:srgbClr val="FF0000"/>
                </a:solidFill>
              </a:rPr>
              <a:t>Стратегія</a:t>
            </a:r>
            <a:r>
              <a:rPr lang="ru-RU" sz="2600" b="1" dirty="0">
                <a:solidFill>
                  <a:srgbClr val="FF0000"/>
                </a:solidFill>
              </a:rPr>
              <a:t> ЄС </a:t>
            </a:r>
            <a:br>
              <a:rPr lang="ru-RU" sz="2600" b="1" dirty="0">
                <a:solidFill>
                  <a:srgbClr val="FF0000"/>
                </a:solidFill>
              </a:rPr>
            </a:br>
            <a:r>
              <a:rPr lang="ru-RU" sz="2600" b="1" dirty="0" err="1">
                <a:solidFill>
                  <a:srgbClr val="002060"/>
                </a:solidFill>
              </a:rPr>
              <a:t>має</a:t>
            </a:r>
            <a:r>
              <a:rPr lang="ru-RU" sz="2600" b="1" dirty="0">
                <a:solidFill>
                  <a:srgbClr val="002060"/>
                </a:solidFill>
              </a:rPr>
              <a:t> на </a:t>
            </a:r>
            <a:r>
              <a:rPr lang="ru-RU" sz="2600" b="1" dirty="0" err="1">
                <a:solidFill>
                  <a:srgbClr val="002060"/>
                </a:solidFill>
              </a:rPr>
              <a:t>меті</a:t>
            </a:r>
            <a:r>
              <a:rPr lang="ru-RU" sz="2600" b="1" dirty="0">
                <a:solidFill>
                  <a:srgbClr val="002060"/>
                </a:solidFill>
              </a:rPr>
              <a:t> </a:t>
            </a:r>
            <a:r>
              <a:rPr lang="ru-RU" sz="2600" b="1" dirty="0" err="1">
                <a:solidFill>
                  <a:srgbClr val="002060"/>
                </a:solidFill>
              </a:rPr>
              <a:t>забезпечити</a:t>
            </a:r>
            <a:r>
              <a:rPr lang="ru-RU" sz="2600" b="1" dirty="0">
                <a:solidFill>
                  <a:srgbClr val="002060"/>
                </a:solidFill>
              </a:rPr>
              <a:t> до 2050 року:</a:t>
            </a:r>
          </a:p>
        </p:txBody>
      </p:sp>
      <p:sp>
        <p:nvSpPr>
          <p:cNvPr id="3" name="Содержимое 2"/>
          <p:cNvSpPr>
            <a:spLocks noGrp="1"/>
          </p:cNvSpPr>
          <p:nvPr>
            <p:ph idx="1"/>
          </p:nvPr>
        </p:nvSpPr>
        <p:spPr>
          <a:xfrm>
            <a:off x="1187624" y="1628800"/>
            <a:ext cx="7602048" cy="4896544"/>
          </a:xfrm>
        </p:spPr>
        <p:txBody>
          <a:bodyPr>
            <a:normAutofit/>
          </a:bodyPr>
          <a:lstStyle/>
          <a:p>
            <a:pPr algn="just">
              <a:spcBef>
                <a:spcPts val="1200"/>
              </a:spcBef>
              <a:buFont typeface="Wingdings" panose="05000000000000000000" pitchFamily="2" charset="2"/>
              <a:buChar char="Ø"/>
            </a:pPr>
            <a:r>
              <a:rPr lang="uk-UA" sz="2400" dirty="0"/>
              <a:t>здоров’я та більшу стійкість усіх ґрунтових екосистем ЄС, які зможуть продовжити надання важливих послуг;</a:t>
            </a:r>
          </a:p>
          <a:p>
            <a:pPr algn="just">
              <a:spcBef>
                <a:spcPts val="1200"/>
              </a:spcBef>
              <a:buFont typeface="Wingdings" panose="05000000000000000000" pitchFamily="2" charset="2"/>
              <a:buChar char="Ø"/>
            </a:pPr>
            <a:r>
              <a:rPr lang="uk-UA" sz="2400" dirty="0"/>
              <a:t>нейтральний рівень вилучення землі; </a:t>
            </a:r>
          </a:p>
          <a:p>
            <a:pPr algn="just">
              <a:spcBef>
                <a:spcPts val="1200"/>
              </a:spcBef>
              <a:buFont typeface="Wingdings" panose="05000000000000000000" pitchFamily="2" charset="2"/>
              <a:buChar char="Ø"/>
            </a:pPr>
            <a:r>
              <a:rPr lang="uk-UA" sz="2400" dirty="0"/>
              <a:t>зменшити забруднення ґрунту до рівнів, які не завдають шкоди здоров’ю людей або екосистемам;</a:t>
            </a:r>
          </a:p>
          <a:p>
            <a:pPr algn="just">
              <a:spcBef>
                <a:spcPts val="1200"/>
              </a:spcBef>
              <a:buFont typeface="Wingdings" panose="05000000000000000000" pitchFamily="2" charset="2"/>
              <a:buChar char="Ø"/>
            </a:pPr>
            <a:r>
              <a:rPr lang="uk-UA" sz="2400" dirty="0"/>
              <a:t>захист ґрунтів, раціональне управління ними та відновлення деградованих ґрунтів є загальними стандартами.</a:t>
            </a:r>
          </a:p>
        </p:txBody>
      </p:sp>
    </p:spTree>
    <p:extLst>
      <p:ext uri="{BB962C8B-B14F-4D97-AF65-F5344CB8AC3E}">
        <p14:creationId xmlns:p14="http://schemas.microsoft.com/office/powerpoint/2010/main" val="310562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4624"/>
            <a:ext cx="7746064" cy="504056"/>
          </a:xfrm>
        </p:spPr>
        <p:txBody>
          <a:bodyPr>
            <a:noAutofit/>
          </a:bodyPr>
          <a:lstStyle/>
          <a:p>
            <a:pPr algn="ctr"/>
            <a:r>
              <a:rPr lang="ru-RU" sz="2400" b="1" dirty="0" err="1">
                <a:solidFill>
                  <a:srgbClr val="FF0000"/>
                </a:solidFill>
              </a:rPr>
              <a:t>Ключові</a:t>
            </a:r>
            <a:r>
              <a:rPr lang="ru-RU" sz="2400" b="1" dirty="0">
                <a:solidFill>
                  <a:srgbClr val="FF0000"/>
                </a:solidFill>
              </a:rPr>
              <a:t> </a:t>
            </a:r>
            <a:r>
              <a:rPr lang="ru-RU" sz="2400" b="1" dirty="0" err="1">
                <a:solidFill>
                  <a:srgbClr val="FF0000"/>
                </a:solidFill>
              </a:rPr>
              <a:t>завдання</a:t>
            </a:r>
            <a:r>
              <a:rPr lang="ru-RU" sz="2400" b="1" dirty="0">
                <a:solidFill>
                  <a:srgbClr val="FF0000"/>
                </a:solidFill>
              </a:rPr>
              <a:t> </a:t>
            </a:r>
            <a:r>
              <a:rPr lang="ru-RU" sz="2400" b="1" dirty="0" err="1">
                <a:solidFill>
                  <a:srgbClr val="FF0000"/>
                </a:solidFill>
              </a:rPr>
              <a:t>Ґрунтової</a:t>
            </a:r>
            <a:r>
              <a:rPr lang="ru-RU" sz="2400" b="1" dirty="0">
                <a:solidFill>
                  <a:srgbClr val="FF0000"/>
                </a:solidFill>
              </a:rPr>
              <a:t> </a:t>
            </a:r>
            <a:r>
              <a:rPr lang="ru-RU" sz="2400" b="1" dirty="0" err="1">
                <a:solidFill>
                  <a:srgbClr val="FF0000"/>
                </a:solidFill>
              </a:rPr>
              <a:t>Стратегії</a:t>
            </a:r>
            <a:r>
              <a:rPr lang="ru-RU" sz="2400" b="1" dirty="0">
                <a:solidFill>
                  <a:srgbClr val="FF0000"/>
                </a:solidFill>
              </a:rPr>
              <a:t> ЄС</a:t>
            </a:r>
            <a:endParaRPr lang="ru-RU" sz="2400" b="1" dirty="0">
              <a:solidFill>
                <a:srgbClr val="002060"/>
              </a:solidFill>
            </a:endParaRPr>
          </a:p>
        </p:txBody>
      </p:sp>
      <p:sp>
        <p:nvSpPr>
          <p:cNvPr id="3" name="Содержимое 2"/>
          <p:cNvSpPr>
            <a:spLocks noGrp="1"/>
          </p:cNvSpPr>
          <p:nvPr>
            <p:ph idx="1"/>
          </p:nvPr>
        </p:nvSpPr>
        <p:spPr>
          <a:xfrm>
            <a:off x="1043608" y="836712"/>
            <a:ext cx="7890080" cy="5688632"/>
          </a:xfrm>
        </p:spPr>
        <p:txBody>
          <a:bodyPr>
            <a:noAutofit/>
          </a:bodyPr>
          <a:lstStyle/>
          <a:p>
            <a:pPr marL="539496" indent="-457200" algn="just">
              <a:spcBef>
                <a:spcPts val="1200"/>
              </a:spcBef>
              <a:buFont typeface="+mj-lt"/>
              <a:buAutoNum type="arabicPeriod"/>
            </a:pPr>
            <a:r>
              <a:rPr lang="uk-UA" sz="2200" dirty="0"/>
              <a:t>Внесення спеціальної законодавчої пропозиції щодо здоров’я ґрунтів до 2023 року, щоб забезпечити досягнення цілей Ґрунтової стратегії ЄС та досягнення хорошого стану здоров’я ґрунтів до 2050 року.</a:t>
            </a:r>
          </a:p>
          <a:p>
            <a:pPr marL="539496" indent="-457200" algn="just">
              <a:spcBef>
                <a:spcPts val="1200"/>
              </a:spcBef>
              <a:buFont typeface="+mj-lt"/>
              <a:buAutoNum type="arabicPeriod"/>
            </a:pPr>
            <a:r>
              <a:rPr lang="uk-UA" sz="2200" dirty="0"/>
              <a:t>Забезпечення сталого управління ґрунтами.</a:t>
            </a:r>
          </a:p>
          <a:p>
            <a:pPr marL="539496" indent="-457200" algn="just">
              <a:spcBef>
                <a:spcPts val="1200"/>
              </a:spcBef>
              <a:buFont typeface="+mj-lt"/>
              <a:buAutoNum type="arabicPeriod"/>
            </a:pPr>
            <a:r>
              <a:rPr lang="uk-UA" sz="2200" dirty="0"/>
              <a:t>Запровадження схему безкоштовного тестування ґрунтів їх власниками, яка заохочує стале управління ґрунтами та обмін його найкращими практиками.</a:t>
            </a:r>
          </a:p>
          <a:p>
            <a:pPr marL="539496" indent="-457200" algn="just">
              <a:spcBef>
                <a:spcPts val="1200"/>
              </a:spcBef>
              <a:buFont typeface="+mj-lt"/>
              <a:buAutoNum type="arabicPeriod"/>
            </a:pPr>
            <a:r>
              <a:rPr lang="uk-UA" sz="2200" dirty="0"/>
              <a:t>Прийняття юридично обов'язкових цілей з обмеження осушення водно-болотних угідь та органічних ґрунтів, а також відновлення осушених торфовищ для пом'якшення та адаптації до зміни клімату.</a:t>
            </a:r>
          </a:p>
        </p:txBody>
      </p:sp>
    </p:spTree>
    <p:extLst>
      <p:ext uri="{BB962C8B-B14F-4D97-AF65-F5344CB8AC3E}">
        <p14:creationId xmlns:p14="http://schemas.microsoft.com/office/powerpoint/2010/main" val="517555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4624"/>
            <a:ext cx="7746064" cy="504056"/>
          </a:xfrm>
        </p:spPr>
        <p:txBody>
          <a:bodyPr>
            <a:noAutofit/>
          </a:bodyPr>
          <a:lstStyle/>
          <a:p>
            <a:pPr algn="ctr"/>
            <a:r>
              <a:rPr lang="ru-RU" sz="2400" b="1" dirty="0" err="1">
                <a:solidFill>
                  <a:srgbClr val="FF0000"/>
                </a:solidFill>
              </a:rPr>
              <a:t>Ключові</a:t>
            </a:r>
            <a:r>
              <a:rPr lang="ru-RU" sz="2400" b="1" dirty="0">
                <a:solidFill>
                  <a:srgbClr val="FF0000"/>
                </a:solidFill>
              </a:rPr>
              <a:t> </a:t>
            </a:r>
            <a:r>
              <a:rPr lang="ru-RU" sz="2400" b="1" dirty="0" err="1">
                <a:solidFill>
                  <a:srgbClr val="FF0000"/>
                </a:solidFill>
              </a:rPr>
              <a:t>завдання</a:t>
            </a:r>
            <a:r>
              <a:rPr lang="ru-RU" sz="2400" b="1" dirty="0">
                <a:solidFill>
                  <a:srgbClr val="FF0000"/>
                </a:solidFill>
              </a:rPr>
              <a:t> </a:t>
            </a:r>
            <a:r>
              <a:rPr lang="ru-RU" sz="2400" b="1" dirty="0" err="1">
                <a:solidFill>
                  <a:srgbClr val="FF0000"/>
                </a:solidFill>
              </a:rPr>
              <a:t>Ґрунтової</a:t>
            </a:r>
            <a:r>
              <a:rPr lang="ru-RU" sz="2400" b="1" dirty="0">
                <a:solidFill>
                  <a:srgbClr val="FF0000"/>
                </a:solidFill>
              </a:rPr>
              <a:t> </a:t>
            </a:r>
            <a:r>
              <a:rPr lang="ru-RU" sz="2400" b="1" dirty="0" err="1">
                <a:solidFill>
                  <a:srgbClr val="FF0000"/>
                </a:solidFill>
              </a:rPr>
              <a:t>Стратегії</a:t>
            </a:r>
            <a:r>
              <a:rPr lang="ru-RU" sz="2400" b="1" dirty="0">
                <a:solidFill>
                  <a:srgbClr val="FF0000"/>
                </a:solidFill>
              </a:rPr>
              <a:t> ЄС</a:t>
            </a:r>
            <a:endParaRPr lang="ru-RU" sz="2400" b="1" dirty="0">
              <a:solidFill>
                <a:srgbClr val="002060"/>
              </a:solidFill>
            </a:endParaRPr>
          </a:p>
        </p:txBody>
      </p:sp>
      <p:sp>
        <p:nvSpPr>
          <p:cNvPr id="3" name="Содержимое 2"/>
          <p:cNvSpPr>
            <a:spLocks noGrp="1"/>
          </p:cNvSpPr>
          <p:nvPr>
            <p:ph idx="1"/>
          </p:nvPr>
        </p:nvSpPr>
        <p:spPr>
          <a:xfrm>
            <a:off x="1043608" y="836712"/>
            <a:ext cx="7890080" cy="5688632"/>
          </a:xfrm>
        </p:spPr>
        <p:txBody>
          <a:bodyPr>
            <a:noAutofit/>
          </a:bodyPr>
          <a:lstStyle/>
          <a:p>
            <a:pPr marL="539496" indent="-457200" algn="just">
              <a:spcBef>
                <a:spcPts val="1200"/>
              </a:spcBef>
              <a:buFont typeface="+mj-lt"/>
              <a:buAutoNum type="arabicPeriod" startAt="5"/>
            </a:pPr>
            <a:r>
              <a:rPr lang="uk-UA" sz="2200" dirty="0"/>
              <a:t>Введення юридично обов’язкового «паспорту ґрунту» для розвитку циркулярної економіки та покращення повторного використання чистого ґрунту.</a:t>
            </a:r>
          </a:p>
          <a:p>
            <a:pPr marL="539496" indent="-457200" algn="just">
              <a:spcBef>
                <a:spcPts val="1200"/>
              </a:spcBef>
              <a:buFont typeface="+mj-lt"/>
              <a:buAutoNum type="arabicPeriod" startAt="5"/>
            </a:pPr>
            <a:r>
              <a:rPr lang="uk-UA" sz="2200" dirty="0"/>
              <a:t>Відновлення деградованих ґрунтів та рекультивація забруднених ділянок.</a:t>
            </a:r>
          </a:p>
          <a:p>
            <a:pPr marL="539496" indent="-457200" algn="just">
              <a:spcBef>
                <a:spcPts val="1200"/>
              </a:spcBef>
              <a:buFont typeface="+mj-lt"/>
              <a:buAutoNum type="arabicPeriod" startAt="5"/>
            </a:pPr>
            <a:r>
              <a:rPr lang="uk-UA" sz="2200" dirty="0"/>
              <a:t>Запобігання </a:t>
            </a:r>
            <a:r>
              <a:rPr lang="uk-UA" sz="2200" dirty="0" err="1"/>
              <a:t>опустелюванню</a:t>
            </a:r>
            <a:r>
              <a:rPr lang="uk-UA" sz="2200" dirty="0"/>
              <a:t> шляхом розробки загальної методології оцінювання </a:t>
            </a:r>
            <a:r>
              <a:rPr lang="uk-UA" sz="2200" dirty="0" err="1"/>
              <a:t>опустелювання</a:t>
            </a:r>
            <a:r>
              <a:rPr lang="uk-UA" sz="2200" dirty="0"/>
              <a:t> та деградації земель.</a:t>
            </a:r>
          </a:p>
          <a:p>
            <a:pPr marL="539496" indent="-457200" algn="just">
              <a:spcBef>
                <a:spcPts val="1200"/>
              </a:spcBef>
              <a:buFont typeface="+mj-lt"/>
              <a:buAutoNum type="arabicPeriod" startAt="5"/>
            </a:pPr>
            <a:r>
              <a:rPr lang="uk-UA" sz="2200" dirty="0"/>
              <a:t>Збільшення досліджень щодо збирання ґрунтових даних та моніторингу ґрунтів.</a:t>
            </a:r>
          </a:p>
          <a:p>
            <a:pPr marL="539496" indent="-457200" algn="just">
              <a:spcBef>
                <a:spcPts val="1200"/>
              </a:spcBef>
              <a:buFont typeface="+mj-lt"/>
              <a:buAutoNum type="arabicPeriod" startAt="5"/>
            </a:pPr>
            <a:r>
              <a:rPr lang="uk-UA" sz="2200" dirty="0"/>
              <a:t>Мобілізація участі суспільства та фінансових ресурсів для вирішення проблем сталого використання ґрунтів.</a:t>
            </a:r>
          </a:p>
        </p:txBody>
      </p:sp>
    </p:spTree>
    <p:extLst>
      <p:ext uri="{BB962C8B-B14F-4D97-AF65-F5344CB8AC3E}">
        <p14:creationId xmlns:p14="http://schemas.microsoft.com/office/powerpoint/2010/main" val="4238278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770381-5E3C-41E7-A915-626CC9747B90}"/>
              </a:ext>
            </a:extLst>
          </p:cNvPr>
          <p:cNvSpPr>
            <a:spLocks noGrp="1"/>
          </p:cNvSpPr>
          <p:nvPr>
            <p:ph type="title"/>
          </p:nvPr>
        </p:nvSpPr>
        <p:spPr/>
        <p:txBody>
          <a:bodyPr>
            <a:normAutofit/>
          </a:bodyPr>
          <a:lstStyle/>
          <a:p>
            <a:r>
              <a:rPr lang="uk-UA" sz="2800" b="1" dirty="0">
                <a:solidFill>
                  <a:schemeClr val="accent3">
                    <a:lumMod val="50000"/>
                  </a:schemeClr>
                </a:solidFill>
                <a:effectLst/>
              </a:rPr>
              <a:t>Державна аграрна</a:t>
            </a:r>
            <a:r>
              <a:rPr lang="en-US" sz="2800" b="1" dirty="0">
                <a:solidFill>
                  <a:schemeClr val="accent3">
                    <a:lumMod val="50000"/>
                  </a:schemeClr>
                </a:solidFill>
                <a:effectLst/>
              </a:rPr>
              <a:t> </a:t>
            </a:r>
            <a:r>
              <a:rPr lang="uk-UA" sz="2800" b="1" dirty="0">
                <a:solidFill>
                  <a:schemeClr val="accent3">
                    <a:lumMod val="50000"/>
                  </a:schemeClr>
                </a:solidFill>
                <a:effectLst/>
              </a:rPr>
              <a:t>політика : поняття і зміст</a:t>
            </a:r>
            <a:endParaRPr lang="LID4096" sz="2800" dirty="0">
              <a:solidFill>
                <a:schemeClr val="accent3">
                  <a:lumMod val="50000"/>
                </a:schemeClr>
              </a:solidFill>
              <a:effectLst/>
            </a:endParaRPr>
          </a:p>
        </p:txBody>
      </p:sp>
      <p:sp>
        <p:nvSpPr>
          <p:cNvPr id="3" name="Місце для вмісту 2">
            <a:extLst>
              <a:ext uri="{FF2B5EF4-FFF2-40B4-BE49-F238E27FC236}">
                <a16:creationId xmlns:a16="http://schemas.microsoft.com/office/drawing/2014/main" id="{39535E67-C291-4BD6-B073-10B9C09CB51F}"/>
              </a:ext>
            </a:extLst>
          </p:cNvPr>
          <p:cNvSpPr>
            <a:spLocks noGrp="1"/>
          </p:cNvSpPr>
          <p:nvPr>
            <p:ph idx="1"/>
          </p:nvPr>
        </p:nvSpPr>
        <p:spPr/>
        <p:txBody>
          <a:bodyPr/>
          <a:lstStyle/>
          <a:p>
            <a:pPr marL="82296" indent="0">
              <a:buNone/>
            </a:pPr>
            <a:r>
              <a:rPr lang="uk-UA" sz="2200" dirty="0"/>
              <a:t>Державна аграрна політика – комплекс правових, організаційно-управлінських, наукових, соціально-економічних, кадрових та інших заходів, спрямованих на забезпечення розвитку аграрної сфери економіки,  гарантування продовольчої безпеки держави.</a:t>
            </a:r>
            <a:endParaRPr lang="en-US" sz="2200" dirty="0"/>
          </a:p>
          <a:p>
            <a:pPr marL="82296" indent="0">
              <a:buNone/>
            </a:pPr>
            <a:endParaRPr lang="LID4096" dirty="0"/>
          </a:p>
        </p:txBody>
      </p:sp>
    </p:spTree>
    <p:extLst>
      <p:ext uri="{BB962C8B-B14F-4D97-AF65-F5344CB8AC3E}">
        <p14:creationId xmlns:p14="http://schemas.microsoft.com/office/powerpoint/2010/main" val="123241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770381-5E3C-41E7-A915-626CC9747B90}"/>
              </a:ext>
            </a:extLst>
          </p:cNvPr>
          <p:cNvSpPr>
            <a:spLocks noGrp="1"/>
          </p:cNvSpPr>
          <p:nvPr>
            <p:ph type="title"/>
          </p:nvPr>
        </p:nvSpPr>
        <p:spPr/>
        <p:txBody>
          <a:bodyPr>
            <a:normAutofit/>
          </a:bodyPr>
          <a:lstStyle/>
          <a:p>
            <a:r>
              <a:rPr lang="uk-UA" sz="2800" b="1" dirty="0">
                <a:solidFill>
                  <a:schemeClr val="accent3">
                    <a:lumMod val="50000"/>
                  </a:schemeClr>
                </a:solidFill>
                <a:effectLst/>
              </a:rPr>
              <a:t>Державна аграрна</a:t>
            </a:r>
            <a:r>
              <a:rPr lang="en-US" sz="2800" b="1" dirty="0">
                <a:solidFill>
                  <a:schemeClr val="accent3">
                    <a:lumMod val="50000"/>
                  </a:schemeClr>
                </a:solidFill>
                <a:effectLst/>
              </a:rPr>
              <a:t> </a:t>
            </a:r>
            <a:r>
              <a:rPr lang="uk-UA" sz="2800" b="1" dirty="0">
                <a:solidFill>
                  <a:schemeClr val="accent3">
                    <a:lumMod val="50000"/>
                  </a:schemeClr>
                </a:solidFill>
                <a:effectLst/>
              </a:rPr>
              <a:t>політика : нормативне закріплення (</a:t>
            </a:r>
            <a:r>
              <a:rPr lang="uk-UA" sz="2800" b="1" u="sng" dirty="0">
                <a:solidFill>
                  <a:schemeClr val="accent3">
                    <a:lumMod val="50000"/>
                  </a:schemeClr>
                </a:solidFill>
                <a:effectLst/>
              </a:rPr>
              <a:t>універсальні</a:t>
            </a:r>
            <a:r>
              <a:rPr lang="uk-UA" sz="2800" b="1" dirty="0">
                <a:solidFill>
                  <a:schemeClr val="accent3">
                    <a:lumMod val="50000"/>
                  </a:schemeClr>
                </a:solidFill>
                <a:effectLst/>
              </a:rPr>
              <a:t> закони)</a:t>
            </a:r>
            <a:endParaRPr lang="LID4096" sz="2800" dirty="0">
              <a:solidFill>
                <a:schemeClr val="accent3">
                  <a:lumMod val="50000"/>
                </a:schemeClr>
              </a:solidFill>
              <a:effectLst/>
            </a:endParaRPr>
          </a:p>
        </p:txBody>
      </p:sp>
      <p:sp>
        <p:nvSpPr>
          <p:cNvPr id="3" name="Місце для вмісту 2">
            <a:extLst>
              <a:ext uri="{FF2B5EF4-FFF2-40B4-BE49-F238E27FC236}">
                <a16:creationId xmlns:a16="http://schemas.microsoft.com/office/drawing/2014/main" id="{39535E67-C291-4BD6-B073-10B9C09CB51F}"/>
              </a:ext>
            </a:extLst>
          </p:cNvPr>
          <p:cNvSpPr>
            <a:spLocks noGrp="1"/>
          </p:cNvSpPr>
          <p:nvPr>
            <p:ph idx="1"/>
          </p:nvPr>
        </p:nvSpPr>
        <p:spPr/>
        <p:txBody>
          <a:bodyPr>
            <a:normAutofit/>
          </a:bodyPr>
          <a:lstStyle/>
          <a:p>
            <a:pPr marL="539496" indent="-457200">
              <a:buAutoNum type="arabicPeriod"/>
            </a:pPr>
            <a:r>
              <a:rPr lang="uk-UA" sz="2200" dirty="0"/>
              <a:t>Закон України від 01 липня 2010 р. № 2411-VI «Про засади внутрішньої і зовнішньої політики».</a:t>
            </a:r>
          </a:p>
          <a:p>
            <a:pPr marL="539496" indent="-457200">
              <a:buAutoNum type="arabicPeriod"/>
            </a:pPr>
            <a:r>
              <a:rPr lang="uk-UA" sz="2200" dirty="0"/>
              <a:t>Закон України від 21 червня 2018 р. № 2469-VIII «Про національну безпеку».</a:t>
            </a:r>
          </a:p>
          <a:p>
            <a:pPr marL="539496" indent="-457200">
              <a:buAutoNum type="arabicPeriod"/>
            </a:pPr>
            <a:r>
              <a:rPr lang="uk-UA" sz="2200" dirty="0"/>
              <a:t>Закон України від 23 березня 2000 р.№ 1602-III «Про державне прогнозування та розроблення програм економічного і соціального розвитку України».</a:t>
            </a:r>
          </a:p>
          <a:p>
            <a:pPr marL="539496" indent="-457200">
              <a:buAutoNum type="arabicPeriod"/>
            </a:pPr>
            <a:r>
              <a:rPr lang="uk-UA" sz="2200" dirty="0"/>
              <a:t>Закон України від 18 березня 2004 р. № 1621-IV «Про державні цільові програми».</a:t>
            </a:r>
          </a:p>
          <a:p>
            <a:pPr marL="539496" indent="-457200">
              <a:buAutoNum type="arabicPeriod"/>
            </a:pPr>
            <a:r>
              <a:rPr lang="uk-UA" sz="2200" dirty="0"/>
              <a:t>Закон України від 0</a:t>
            </a:r>
            <a:r>
              <a:rPr lang="ru-RU" sz="2200" dirty="0"/>
              <a:t>5 лютого 2015 р. № 156-VIII</a:t>
            </a:r>
            <a:r>
              <a:rPr lang="uk-UA" sz="2200" dirty="0"/>
              <a:t> «</a:t>
            </a:r>
            <a:r>
              <a:rPr lang="ru-RU" sz="2200" dirty="0"/>
              <a:t>Про засади </a:t>
            </a:r>
            <a:r>
              <a:rPr lang="ru-RU" sz="2200" dirty="0" err="1"/>
              <a:t>державної</a:t>
            </a:r>
            <a:r>
              <a:rPr lang="ru-RU" sz="2200" dirty="0"/>
              <a:t> </a:t>
            </a:r>
            <a:r>
              <a:rPr lang="ru-RU" sz="2200" dirty="0" err="1"/>
              <a:t>регіональної</a:t>
            </a:r>
            <a:r>
              <a:rPr lang="ru-RU" sz="2200" dirty="0"/>
              <a:t> </a:t>
            </a:r>
            <a:r>
              <a:rPr lang="ru-RU" sz="2200" dirty="0" err="1"/>
              <a:t>політики</a:t>
            </a:r>
            <a:r>
              <a:rPr lang="ru-RU" sz="2200" dirty="0"/>
              <a:t>».</a:t>
            </a:r>
          </a:p>
          <a:p>
            <a:pPr marL="539496" indent="-457200">
              <a:buAutoNum type="arabicPeriod"/>
            </a:pPr>
            <a:endParaRPr lang="uk-UA" sz="2200" dirty="0"/>
          </a:p>
          <a:p>
            <a:pPr marL="539496" indent="-457200">
              <a:buAutoNum type="arabicPeriod"/>
            </a:pPr>
            <a:endParaRPr lang="uk-UA" sz="2200" dirty="0"/>
          </a:p>
          <a:p>
            <a:pPr marL="539496" indent="-457200">
              <a:buAutoNum type="arabicPeriod"/>
            </a:pPr>
            <a:endParaRPr lang="uk-UA" sz="2200" dirty="0"/>
          </a:p>
          <a:p>
            <a:pPr marL="539496" indent="-457200">
              <a:buAutoNum type="arabicPeriod"/>
            </a:pPr>
            <a:endParaRPr lang="en-US" sz="2200" dirty="0"/>
          </a:p>
          <a:p>
            <a:pPr marL="82296" indent="0">
              <a:buNone/>
            </a:pPr>
            <a:endParaRPr lang="LID4096" dirty="0"/>
          </a:p>
        </p:txBody>
      </p:sp>
    </p:spTree>
    <p:extLst>
      <p:ext uri="{BB962C8B-B14F-4D97-AF65-F5344CB8AC3E}">
        <p14:creationId xmlns:p14="http://schemas.microsoft.com/office/powerpoint/2010/main" val="376166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5693866"/>
          </a:xfrm>
          <a:prstGeom prst="rect">
            <a:avLst/>
          </a:prstGeom>
        </p:spPr>
        <p:txBody>
          <a:bodyPr wrap="square">
            <a:spAutoFit/>
          </a:bodyPr>
          <a:lstStyle/>
          <a:p>
            <a:pPr algn="ctr"/>
            <a:r>
              <a:rPr lang="uk-UA" sz="2200" b="1" dirty="0">
                <a:solidFill>
                  <a:srgbClr val="C00000"/>
                </a:solidFill>
              </a:rPr>
              <a:t>КОНСТИТУЦІЯ УКРАЇНИ</a:t>
            </a:r>
          </a:p>
          <a:p>
            <a:endParaRPr lang="uk-UA" dirty="0"/>
          </a:p>
          <a:p>
            <a:pPr algn="just"/>
            <a:r>
              <a:rPr lang="uk-UA" b="1" dirty="0">
                <a:solidFill>
                  <a:srgbClr val="FF0000"/>
                </a:solidFill>
              </a:rPr>
              <a:t>Стаття 13. </a:t>
            </a:r>
            <a:r>
              <a:rPr lang="uk-UA" dirty="0"/>
              <a:t>Земля, її надра, атмосферне повітря, водні та інші природні ресурси, які знаходяться в межах території України, природні ресурси її континентального шельфу, виключної (морської) економічної зони є </a:t>
            </a:r>
            <a:r>
              <a:rPr lang="uk-UA" dirty="0">
                <a:solidFill>
                  <a:srgbClr val="00B050"/>
                </a:solidFill>
              </a:rPr>
              <a:t>об'єктами права власності Українського народу</a:t>
            </a:r>
            <a:r>
              <a:rPr lang="uk-UA" dirty="0"/>
              <a:t>. Від імені Українського народу права власника здійснюють органи державної влади та органи місцевого самоврядування в межах, визначених цією Конституцією.</a:t>
            </a:r>
          </a:p>
          <a:p>
            <a:pPr algn="just"/>
            <a:endParaRPr lang="uk-UA" dirty="0"/>
          </a:p>
          <a:p>
            <a:pPr algn="just"/>
            <a:r>
              <a:rPr lang="ru-RU" b="1" dirty="0" err="1">
                <a:solidFill>
                  <a:srgbClr val="FF0000"/>
                </a:solidFill>
              </a:rPr>
              <a:t>Стаття</a:t>
            </a:r>
            <a:r>
              <a:rPr lang="ru-RU" b="1" dirty="0">
                <a:solidFill>
                  <a:srgbClr val="FF0000"/>
                </a:solidFill>
              </a:rPr>
              <a:t> 14. </a:t>
            </a:r>
            <a:r>
              <a:rPr lang="ru-RU" dirty="0"/>
              <a:t>Земля є </a:t>
            </a:r>
            <a:r>
              <a:rPr lang="ru-RU" dirty="0" err="1">
                <a:solidFill>
                  <a:srgbClr val="00B050"/>
                </a:solidFill>
              </a:rPr>
              <a:t>основним</a:t>
            </a:r>
            <a:r>
              <a:rPr lang="ru-RU" dirty="0">
                <a:solidFill>
                  <a:srgbClr val="00B050"/>
                </a:solidFill>
              </a:rPr>
              <a:t> </a:t>
            </a:r>
            <a:r>
              <a:rPr lang="ru-RU" dirty="0" err="1">
                <a:solidFill>
                  <a:srgbClr val="00B050"/>
                </a:solidFill>
              </a:rPr>
              <a:t>національним</a:t>
            </a:r>
            <a:r>
              <a:rPr lang="ru-RU" dirty="0">
                <a:solidFill>
                  <a:srgbClr val="00B050"/>
                </a:solidFill>
              </a:rPr>
              <a:t> </a:t>
            </a:r>
            <a:r>
              <a:rPr lang="ru-RU" dirty="0" err="1">
                <a:solidFill>
                  <a:srgbClr val="00B050"/>
                </a:solidFill>
              </a:rPr>
              <a:t>багатством</a:t>
            </a:r>
            <a:r>
              <a:rPr lang="ru-RU" dirty="0"/>
              <a:t>, </a:t>
            </a:r>
            <a:r>
              <a:rPr lang="ru-RU" dirty="0" err="1"/>
              <a:t>що</a:t>
            </a:r>
            <a:r>
              <a:rPr lang="ru-RU" dirty="0"/>
              <a:t> </a:t>
            </a:r>
            <a:r>
              <a:rPr lang="ru-RU" dirty="0" err="1"/>
              <a:t>перебуває</a:t>
            </a:r>
            <a:r>
              <a:rPr lang="ru-RU" dirty="0"/>
              <a:t> </a:t>
            </a:r>
            <a:r>
              <a:rPr lang="ru-RU" dirty="0" err="1"/>
              <a:t>під</a:t>
            </a:r>
            <a:r>
              <a:rPr lang="ru-RU" dirty="0"/>
              <a:t> особливою </a:t>
            </a:r>
            <a:r>
              <a:rPr lang="ru-RU" dirty="0" err="1"/>
              <a:t>охороною</a:t>
            </a:r>
            <a:r>
              <a:rPr lang="ru-RU" dirty="0"/>
              <a:t> </a:t>
            </a:r>
            <a:r>
              <a:rPr lang="ru-RU" dirty="0" err="1"/>
              <a:t>держави</a:t>
            </a:r>
            <a:r>
              <a:rPr lang="ru-RU" dirty="0"/>
              <a:t>.</a:t>
            </a:r>
          </a:p>
          <a:p>
            <a:pPr algn="just"/>
            <a:endParaRPr lang="ru-RU" dirty="0"/>
          </a:p>
          <a:p>
            <a:pPr algn="just"/>
            <a:r>
              <a:rPr lang="ru-RU" dirty="0">
                <a:solidFill>
                  <a:srgbClr val="00B050"/>
                </a:solidFill>
              </a:rPr>
              <a:t>Право </a:t>
            </a:r>
            <a:r>
              <a:rPr lang="ru-RU" dirty="0" err="1">
                <a:solidFill>
                  <a:srgbClr val="00B050"/>
                </a:solidFill>
              </a:rPr>
              <a:t>власності</a:t>
            </a:r>
            <a:r>
              <a:rPr lang="ru-RU" dirty="0">
                <a:solidFill>
                  <a:srgbClr val="00B050"/>
                </a:solidFill>
              </a:rPr>
              <a:t> на землю </a:t>
            </a:r>
            <a:r>
              <a:rPr lang="ru-RU" dirty="0" err="1">
                <a:solidFill>
                  <a:srgbClr val="00B050"/>
                </a:solidFill>
              </a:rPr>
              <a:t>гарантується</a:t>
            </a:r>
            <a:r>
              <a:rPr lang="ru-RU" dirty="0"/>
              <a:t>. </a:t>
            </a:r>
            <a:r>
              <a:rPr lang="ru-RU" dirty="0" err="1"/>
              <a:t>Це</a:t>
            </a:r>
            <a:r>
              <a:rPr lang="ru-RU" dirty="0"/>
              <a:t> право </a:t>
            </a:r>
            <a:r>
              <a:rPr lang="ru-RU" dirty="0" err="1"/>
              <a:t>набувається</a:t>
            </a:r>
            <a:r>
              <a:rPr lang="ru-RU" dirty="0"/>
              <a:t> і </a:t>
            </a:r>
            <a:r>
              <a:rPr lang="ru-RU" dirty="0" err="1"/>
              <a:t>реалізується</a:t>
            </a:r>
            <a:r>
              <a:rPr lang="ru-RU" dirty="0"/>
              <a:t> </a:t>
            </a:r>
            <a:r>
              <a:rPr lang="ru-RU" dirty="0" err="1"/>
              <a:t>громадянами</a:t>
            </a:r>
            <a:r>
              <a:rPr lang="ru-RU" dirty="0"/>
              <a:t>, </a:t>
            </a:r>
            <a:r>
              <a:rPr lang="ru-RU" dirty="0" err="1"/>
              <a:t>юридичними</a:t>
            </a:r>
            <a:r>
              <a:rPr lang="ru-RU" dirty="0"/>
              <a:t> особами та державою </a:t>
            </a:r>
            <a:r>
              <a:rPr lang="ru-RU" dirty="0" err="1"/>
              <a:t>виключно</a:t>
            </a:r>
            <a:r>
              <a:rPr lang="ru-RU" dirty="0"/>
              <a:t> </a:t>
            </a:r>
            <a:r>
              <a:rPr lang="ru-RU" dirty="0" err="1"/>
              <a:t>відповідно</a:t>
            </a:r>
            <a:r>
              <a:rPr lang="ru-RU" dirty="0"/>
              <a:t> до закону.</a:t>
            </a:r>
          </a:p>
          <a:p>
            <a:pPr algn="just"/>
            <a:endParaRPr lang="ru-RU" dirty="0"/>
          </a:p>
          <a:p>
            <a:pPr algn="just"/>
            <a:r>
              <a:rPr lang="uk-UA" b="1" dirty="0">
                <a:solidFill>
                  <a:srgbClr val="FF0000"/>
                </a:solidFill>
              </a:rPr>
              <a:t>Стаття 16. </a:t>
            </a:r>
            <a:r>
              <a:rPr lang="uk-UA" dirty="0">
                <a:solidFill>
                  <a:srgbClr val="00B050"/>
                </a:solidFill>
              </a:rPr>
              <a:t>Забезпечення екологічної безпеки і підтримання екологічної рівноваги</a:t>
            </a:r>
            <a:r>
              <a:rPr lang="uk-UA" dirty="0"/>
              <a:t> на території України, подолання наслідків Чорнобильської катастрофи - катастрофи планетарного масштабу, збереження генофонду Українського народу є обов'язком держави.</a:t>
            </a:r>
          </a:p>
        </p:txBody>
      </p:sp>
    </p:spTree>
    <p:extLst>
      <p:ext uri="{BB962C8B-B14F-4D97-AF65-F5344CB8AC3E}">
        <p14:creationId xmlns:p14="http://schemas.microsoft.com/office/powerpoint/2010/main" val="1331574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770381-5E3C-41E7-A915-626CC9747B90}"/>
              </a:ext>
            </a:extLst>
          </p:cNvPr>
          <p:cNvSpPr>
            <a:spLocks noGrp="1"/>
          </p:cNvSpPr>
          <p:nvPr>
            <p:ph type="title"/>
          </p:nvPr>
        </p:nvSpPr>
        <p:spPr/>
        <p:txBody>
          <a:bodyPr>
            <a:normAutofit/>
          </a:bodyPr>
          <a:lstStyle/>
          <a:p>
            <a:r>
              <a:rPr lang="uk-UA" sz="2800" b="1" dirty="0">
                <a:solidFill>
                  <a:schemeClr val="accent3">
                    <a:lumMod val="50000"/>
                  </a:schemeClr>
                </a:solidFill>
                <a:effectLst/>
              </a:rPr>
              <a:t>Державна аграрна</a:t>
            </a:r>
            <a:r>
              <a:rPr lang="en-US" sz="2800" b="1" dirty="0">
                <a:solidFill>
                  <a:schemeClr val="accent3">
                    <a:lumMod val="50000"/>
                  </a:schemeClr>
                </a:solidFill>
                <a:effectLst/>
              </a:rPr>
              <a:t> </a:t>
            </a:r>
            <a:r>
              <a:rPr lang="uk-UA" sz="2800" b="1" dirty="0">
                <a:solidFill>
                  <a:schemeClr val="accent3">
                    <a:lumMod val="50000"/>
                  </a:schemeClr>
                </a:solidFill>
                <a:effectLst/>
              </a:rPr>
              <a:t>політика : нормативне закріплення (</a:t>
            </a:r>
            <a:r>
              <a:rPr lang="uk-UA" sz="2800" b="1" u="sng" dirty="0">
                <a:solidFill>
                  <a:schemeClr val="accent3">
                    <a:lumMod val="50000"/>
                  </a:schemeClr>
                </a:solidFill>
                <a:effectLst/>
              </a:rPr>
              <a:t>спеціальні </a:t>
            </a:r>
            <a:r>
              <a:rPr lang="uk-UA" sz="2800" b="1" dirty="0">
                <a:solidFill>
                  <a:schemeClr val="accent3">
                    <a:lumMod val="50000"/>
                  </a:schemeClr>
                </a:solidFill>
                <a:effectLst/>
              </a:rPr>
              <a:t>закони)</a:t>
            </a:r>
            <a:endParaRPr lang="LID4096" sz="2800" dirty="0">
              <a:solidFill>
                <a:schemeClr val="accent3">
                  <a:lumMod val="50000"/>
                </a:schemeClr>
              </a:solidFill>
              <a:effectLst/>
            </a:endParaRPr>
          </a:p>
        </p:txBody>
      </p:sp>
      <p:sp>
        <p:nvSpPr>
          <p:cNvPr id="3" name="Місце для вмісту 2">
            <a:extLst>
              <a:ext uri="{FF2B5EF4-FFF2-40B4-BE49-F238E27FC236}">
                <a16:creationId xmlns:a16="http://schemas.microsoft.com/office/drawing/2014/main" id="{39535E67-C291-4BD6-B073-10B9C09CB51F}"/>
              </a:ext>
            </a:extLst>
          </p:cNvPr>
          <p:cNvSpPr>
            <a:spLocks noGrp="1"/>
          </p:cNvSpPr>
          <p:nvPr>
            <p:ph idx="1"/>
          </p:nvPr>
        </p:nvSpPr>
        <p:spPr/>
        <p:txBody>
          <a:bodyPr>
            <a:normAutofit/>
          </a:bodyPr>
          <a:lstStyle/>
          <a:p>
            <a:pPr marL="539496" indent="-457200">
              <a:buAutoNum type="arabicPeriod"/>
            </a:pPr>
            <a:r>
              <a:rPr lang="uk-UA" sz="2200" dirty="0"/>
              <a:t>Закон України від </a:t>
            </a:r>
            <a:r>
              <a:rPr lang="ru-RU" sz="2200" dirty="0"/>
              <a:t>17 </a:t>
            </a:r>
            <a:r>
              <a:rPr lang="ru-RU" sz="2200" dirty="0" err="1"/>
              <a:t>жовтня</a:t>
            </a:r>
            <a:r>
              <a:rPr lang="ru-RU" sz="2200" dirty="0"/>
              <a:t> 1990 р. № 400-XII (в ред. З.У. </a:t>
            </a:r>
            <a:r>
              <a:rPr lang="ru-RU" sz="2200" dirty="0" err="1"/>
              <a:t>від</a:t>
            </a:r>
            <a:r>
              <a:rPr lang="ru-RU" sz="2200" dirty="0"/>
              <a:t> 15 </a:t>
            </a:r>
            <a:r>
              <a:rPr lang="ru-RU" sz="2200" dirty="0" err="1"/>
              <a:t>травня</a:t>
            </a:r>
            <a:r>
              <a:rPr lang="ru-RU" sz="2200" dirty="0"/>
              <a:t> 1992 р. № 2346-XII) </a:t>
            </a:r>
            <a:r>
              <a:rPr lang="uk-UA" sz="2200" dirty="0"/>
              <a:t>«Про пріоритетність соціального розвитку села та агропромислового комплексу в народному господарстві».</a:t>
            </a:r>
          </a:p>
          <a:p>
            <a:pPr marL="539496" indent="-457200">
              <a:buAutoNum type="arabicPeriod"/>
            </a:pPr>
            <a:r>
              <a:rPr lang="uk-UA" sz="2200" dirty="0"/>
              <a:t>Закон України від </a:t>
            </a:r>
            <a:r>
              <a:rPr lang="ru-RU" sz="2200" dirty="0"/>
              <a:t>18 </a:t>
            </a:r>
            <a:r>
              <a:rPr lang="ru-RU" sz="2200" dirty="0" err="1"/>
              <a:t>жовтня</a:t>
            </a:r>
            <a:r>
              <a:rPr lang="ru-RU" sz="2200" dirty="0"/>
              <a:t> 2005 р. № 2982-IV</a:t>
            </a:r>
            <a:r>
              <a:rPr lang="uk-UA" sz="2200" dirty="0"/>
              <a:t> «</a:t>
            </a:r>
            <a:r>
              <a:rPr lang="ru-RU" sz="2200" dirty="0"/>
              <a:t>Про </a:t>
            </a:r>
            <a:r>
              <a:rPr lang="ru-RU" sz="2200" dirty="0" err="1"/>
              <a:t>основні</a:t>
            </a:r>
            <a:r>
              <a:rPr lang="ru-RU" sz="2200" dirty="0"/>
              <a:t> засади </a:t>
            </a:r>
            <a:r>
              <a:rPr lang="ru-RU" sz="2200" dirty="0" err="1"/>
              <a:t>державної</a:t>
            </a:r>
            <a:r>
              <a:rPr lang="ru-RU" sz="2200" dirty="0"/>
              <a:t> </a:t>
            </a:r>
            <a:r>
              <a:rPr lang="ru-RU" sz="2200" dirty="0" err="1"/>
              <a:t>аграрної</a:t>
            </a:r>
            <a:r>
              <a:rPr lang="ru-RU" sz="2200" dirty="0"/>
              <a:t> </a:t>
            </a:r>
            <a:r>
              <a:rPr lang="ru-RU" sz="2200" dirty="0" err="1"/>
              <a:t>політики</a:t>
            </a:r>
            <a:r>
              <a:rPr lang="ru-RU" sz="2200" dirty="0"/>
              <a:t> на </a:t>
            </a:r>
            <a:r>
              <a:rPr lang="ru-RU" sz="2200" dirty="0" err="1"/>
              <a:t>період</a:t>
            </a:r>
            <a:r>
              <a:rPr lang="ru-RU" sz="2200" dirty="0"/>
              <a:t> до 2015 року». </a:t>
            </a:r>
          </a:p>
          <a:p>
            <a:pPr marL="539496" indent="-457200">
              <a:buAutoNum type="arabicPeriod"/>
            </a:pPr>
            <a:r>
              <a:rPr lang="ru-RU" sz="2200" dirty="0"/>
              <a:t>Закон України </a:t>
            </a:r>
            <a:r>
              <a:rPr lang="ru-RU" sz="2200" dirty="0" err="1"/>
              <a:t>від</a:t>
            </a:r>
            <a:r>
              <a:rPr lang="ru-RU" sz="2200" dirty="0"/>
              <a:t> 24 червня 2004 р. № 1877-IV «Про </a:t>
            </a:r>
            <a:r>
              <a:rPr lang="ru-RU" sz="2200" dirty="0" err="1"/>
              <a:t>державну</a:t>
            </a:r>
            <a:r>
              <a:rPr lang="ru-RU" sz="2200" dirty="0"/>
              <a:t> </a:t>
            </a:r>
            <a:r>
              <a:rPr lang="ru-RU" sz="2200" dirty="0" err="1"/>
              <a:t>підтримку</a:t>
            </a:r>
            <a:r>
              <a:rPr lang="ru-RU" sz="2200" dirty="0"/>
              <a:t> </a:t>
            </a:r>
            <a:r>
              <a:rPr lang="ru-RU" sz="2200" dirty="0" err="1"/>
              <a:t>сільського</a:t>
            </a:r>
            <a:r>
              <a:rPr lang="ru-RU" sz="2200" dirty="0"/>
              <a:t> </a:t>
            </a:r>
            <a:r>
              <a:rPr lang="ru-RU" sz="2200" dirty="0" err="1"/>
              <a:t>господарства</a:t>
            </a:r>
            <a:r>
              <a:rPr lang="ru-RU" sz="2200" dirty="0"/>
              <a:t> України».</a:t>
            </a:r>
            <a:endParaRPr lang="uk-UA" sz="2200" dirty="0"/>
          </a:p>
          <a:p>
            <a:pPr marL="539496" indent="-457200">
              <a:buAutoNum type="arabicPeriod"/>
            </a:pPr>
            <a:endParaRPr lang="en-US" sz="2200" dirty="0"/>
          </a:p>
          <a:p>
            <a:pPr marL="82296" indent="0">
              <a:buNone/>
            </a:pPr>
            <a:endParaRPr lang="LID4096" dirty="0"/>
          </a:p>
        </p:txBody>
      </p:sp>
    </p:spTree>
    <p:extLst>
      <p:ext uri="{BB962C8B-B14F-4D97-AF65-F5344CB8AC3E}">
        <p14:creationId xmlns:p14="http://schemas.microsoft.com/office/powerpoint/2010/main" val="226241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03648" y="548680"/>
            <a:ext cx="7488832" cy="4955203"/>
          </a:xfrm>
          <a:prstGeom prst="rect">
            <a:avLst/>
          </a:prstGeom>
        </p:spPr>
        <p:txBody>
          <a:bodyPr wrap="square">
            <a:spAutoFit/>
          </a:bodyPr>
          <a:lstStyle/>
          <a:p>
            <a:pPr algn="ctr"/>
            <a:r>
              <a:rPr lang="uk-UA" dirty="0">
                <a:solidFill>
                  <a:srgbClr val="C00000"/>
                </a:solidFill>
              </a:rPr>
              <a:t> </a:t>
            </a:r>
            <a:r>
              <a:rPr lang="uk-UA" sz="2200" b="1" dirty="0">
                <a:solidFill>
                  <a:srgbClr val="C00000"/>
                </a:solidFill>
              </a:rPr>
              <a:t>УГОДА ПРО ПАРТНЕРСТВО І СПІВРОБІТНИЦТВО </a:t>
            </a:r>
          </a:p>
          <a:p>
            <a:pPr algn="ctr"/>
            <a:r>
              <a:rPr lang="uk-UA" sz="2200" b="1" dirty="0">
                <a:solidFill>
                  <a:srgbClr val="C00000"/>
                </a:solidFill>
              </a:rPr>
              <a:t>          між Україною і Європейськими Співтовариствами                     та їх державами-членами </a:t>
            </a:r>
          </a:p>
          <a:p>
            <a:endParaRPr lang="uk-UA" dirty="0"/>
          </a:p>
          <a:p>
            <a:r>
              <a:rPr lang="uk-UA" sz="2000" dirty="0"/>
              <a:t>(Угоду ратифіковано Законом України № 237/94-ВР від 10.11.94) </a:t>
            </a:r>
          </a:p>
          <a:p>
            <a:endParaRPr lang="uk-UA" dirty="0"/>
          </a:p>
          <a:p>
            <a:r>
              <a:rPr lang="uk-UA" sz="2200" dirty="0"/>
              <a:t>           </a:t>
            </a:r>
          </a:p>
          <a:p>
            <a:r>
              <a:rPr lang="uk-UA" sz="2200" dirty="0"/>
              <a:t>Дата підписання:       		14.06.1994</a:t>
            </a:r>
          </a:p>
          <a:p>
            <a:endParaRPr lang="uk-UA" sz="2200" dirty="0"/>
          </a:p>
          <a:p>
            <a:r>
              <a:rPr lang="uk-UA" sz="2200" dirty="0"/>
              <a:t>Дата ратифікації:      		10.11.1994</a:t>
            </a:r>
          </a:p>
          <a:p>
            <a:endParaRPr lang="uk-UA" sz="2200" dirty="0"/>
          </a:p>
          <a:p>
            <a:r>
              <a:rPr lang="uk-UA" sz="2200" dirty="0"/>
              <a:t>Дата набуття чинності: 	01.03.1998 </a:t>
            </a:r>
          </a:p>
          <a:p>
            <a:endParaRPr lang="uk-UA" sz="2200" dirty="0"/>
          </a:p>
          <a:p>
            <a:r>
              <a:rPr lang="uk-UA" sz="2200" dirty="0"/>
              <a:t>Дата втрати чинності:  	01.09.2017 </a:t>
            </a:r>
          </a:p>
          <a:p>
            <a:endParaRPr lang="uk-UA" dirty="0"/>
          </a:p>
        </p:txBody>
      </p:sp>
    </p:spTree>
    <p:extLst>
      <p:ext uri="{BB962C8B-B14F-4D97-AF65-F5344CB8AC3E}">
        <p14:creationId xmlns:p14="http://schemas.microsoft.com/office/powerpoint/2010/main" val="233225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317549"/>
            <a:ext cx="7920880" cy="5847755"/>
          </a:xfrm>
          <a:prstGeom prst="rect">
            <a:avLst/>
          </a:prstGeom>
        </p:spPr>
        <p:txBody>
          <a:bodyPr wrap="square">
            <a:spAutoFit/>
          </a:bodyPr>
          <a:lstStyle/>
          <a:p>
            <a:pPr algn="ctr"/>
            <a:r>
              <a:rPr lang="uk-UA" dirty="0">
                <a:solidFill>
                  <a:srgbClr val="C00000"/>
                </a:solidFill>
              </a:rPr>
              <a:t> </a:t>
            </a:r>
            <a:r>
              <a:rPr lang="uk-UA" sz="2200" b="1" dirty="0">
                <a:solidFill>
                  <a:srgbClr val="C00000"/>
                </a:solidFill>
              </a:rPr>
              <a:t>УГОДА ПРО АСОЦІАЦІЮ</a:t>
            </a:r>
          </a:p>
          <a:p>
            <a:pPr algn="ctr"/>
            <a:r>
              <a:rPr lang="uk-UA" sz="2200" b="1" dirty="0">
                <a:solidFill>
                  <a:srgbClr val="C00000"/>
                </a:solidFill>
              </a:rPr>
              <a:t>між Україною, з однієї сторони, та Європейським Союзом, Європейським співтовариством з атомної енергії і їхніми державами-членами, з іншої сторони</a:t>
            </a:r>
          </a:p>
          <a:p>
            <a:pPr algn="just"/>
            <a:endParaRPr lang="uk-UA" sz="2200" b="1" dirty="0">
              <a:solidFill>
                <a:srgbClr val="C00000"/>
              </a:solidFill>
            </a:endParaRPr>
          </a:p>
          <a:p>
            <a:pPr algn="just"/>
            <a:r>
              <a:rPr lang="uk-UA" sz="2000" dirty="0"/>
              <a:t>(</a:t>
            </a:r>
            <a:r>
              <a:rPr lang="ru-RU" sz="2200" dirty="0"/>
              <a:t>Угоду </a:t>
            </a:r>
            <a:r>
              <a:rPr lang="ru-RU" sz="2200" dirty="0" err="1"/>
              <a:t>ратифіковано</a:t>
            </a:r>
            <a:r>
              <a:rPr lang="ru-RU" sz="2200" dirty="0"/>
              <a:t> Законом України № 1678-VII </a:t>
            </a:r>
            <a:r>
              <a:rPr lang="ru-RU" sz="2200" dirty="0" err="1"/>
              <a:t>від</a:t>
            </a:r>
            <a:r>
              <a:rPr lang="ru-RU" sz="2200" dirty="0"/>
              <a:t> 16.09.2014)</a:t>
            </a:r>
            <a:endParaRPr lang="en-US" sz="2200" dirty="0"/>
          </a:p>
          <a:p>
            <a:pPr algn="just"/>
            <a:endParaRPr lang="en-US" sz="2200" dirty="0"/>
          </a:p>
          <a:p>
            <a:pPr algn="just"/>
            <a:r>
              <a:rPr lang="uk-UA" sz="2200" b="1" dirty="0">
                <a:solidFill>
                  <a:srgbClr val="002060"/>
                </a:solidFill>
              </a:rPr>
              <a:t>ЗАКОН УКРАЇНИ</a:t>
            </a:r>
          </a:p>
          <a:p>
            <a:pPr algn="just"/>
            <a:r>
              <a:rPr lang="uk-UA" sz="2200" dirty="0">
                <a:solidFill>
                  <a:srgbClr val="002060"/>
                </a:solidFill>
              </a:rPr>
              <a:t>Про ратифікацію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a:t>
            </a:r>
          </a:p>
          <a:p>
            <a:pPr algn="just"/>
            <a:endParaRPr lang="en-US" sz="2200" dirty="0"/>
          </a:p>
          <a:p>
            <a:pPr algn="just"/>
            <a:r>
              <a:rPr lang="uk-UA" sz="2200" dirty="0"/>
              <a:t>(Відомості Верховної Ради</a:t>
            </a:r>
            <a:r>
              <a:rPr lang="en-US" sz="2200" dirty="0"/>
              <a:t> </a:t>
            </a:r>
            <a:r>
              <a:rPr lang="uk-UA" sz="2200" dirty="0"/>
              <a:t>України, 2014, № 40, ст.2021)</a:t>
            </a:r>
            <a:endParaRPr lang="en-US" sz="2200" dirty="0"/>
          </a:p>
          <a:p>
            <a:pPr algn="just"/>
            <a:endParaRPr lang="en-US" sz="2200" dirty="0"/>
          </a:p>
          <a:p>
            <a:pPr algn="just"/>
            <a:endParaRPr lang="en-US" sz="2200" dirty="0"/>
          </a:p>
          <a:p>
            <a:pPr algn="just"/>
            <a:endParaRPr lang="uk-UA" sz="2200" dirty="0"/>
          </a:p>
        </p:txBody>
      </p:sp>
    </p:spTree>
    <p:extLst>
      <p:ext uri="{BB962C8B-B14F-4D97-AF65-F5344CB8AC3E}">
        <p14:creationId xmlns:p14="http://schemas.microsoft.com/office/powerpoint/2010/main" val="76820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6001643"/>
          </a:xfrm>
          <a:prstGeom prst="rect">
            <a:avLst/>
          </a:prstGeom>
        </p:spPr>
        <p:txBody>
          <a:bodyPr wrap="square">
            <a:spAutoFit/>
          </a:bodyPr>
          <a:lstStyle/>
          <a:p>
            <a:pPr algn="ctr"/>
            <a:r>
              <a:rPr lang="uk-UA" sz="2200" b="1" dirty="0">
                <a:solidFill>
                  <a:srgbClr val="C00000"/>
                </a:solidFill>
              </a:rPr>
              <a:t>УГОДА ПРО АСОЦІАЦІЮ</a:t>
            </a:r>
          </a:p>
          <a:p>
            <a:endParaRPr lang="uk-UA" sz="2200" b="1" dirty="0">
              <a:solidFill>
                <a:srgbClr val="C00000"/>
              </a:solidFill>
            </a:endParaRPr>
          </a:p>
          <a:p>
            <a:r>
              <a:rPr lang="uk-UA" sz="2200" b="1" dirty="0">
                <a:solidFill>
                  <a:srgbClr val="002060"/>
                </a:solidFill>
              </a:rPr>
              <a:t>Розділ </a:t>
            </a:r>
            <a:r>
              <a:rPr lang="en-US" sz="2200" b="1" dirty="0">
                <a:solidFill>
                  <a:srgbClr val="002060"/>
                </a:solidFill>
              </a:rPr>
              <a:t>V</a:t>
            </a:r>
            <a:r>
              <a:rPr lang="uk-UA" sz="2200" b="1" dirty="0">
                <a:solidFill>
                  <a:srgbClr val="002060"/>
                </a:solidFill>
              </a:rPr>
              <a:t> Економічне та галузеве співробітництво</a:t>
            </a:r>
          </a:p>
          <a:p>
            <a:r>
              <a:rPr lang="uk-UA" sz="2200" b="1" dirty="0">
                <a:solidFill>
                  <a:srgbClr val="002060"/>
                </a:solidFill>
              </a:rPr>
              <a:t>Глава 6 Навколишнє середовище</a:t>
            </a:r>
            <a:r>
              <a:rPr lang="uk-UA" sz="3200" b="1" dirty="0">
                <a:solidFill>
                  <a:srgbClr val="002060"/>
                </a:solidFill>
              </a:rPr>
              <a:t> </a:t>
            </a:r>
          </a:p>
          <a:p>
            <a:endParaRPr lang="uk-UA" sz="2200" dirty="0"/>
          </a:p>
          <a:p>
            <a:r>
              <a:rPr lang="uk-UA" sz="2200" b="1" dirty="0">
                <a:solidFill>
                  <a:srgbClr val="00B050"/>
                </a:solidFill>
              </a:rPr>
              <a:t>Стаття 360.</a:t>
            </a:r>
          </a:p>
          <a:p>
            <a:pPr algn="just"/>
            <a:r>
              <a:rPr lang="uk-UA" sz="2200" dirty="0"/>
              <a:t>Сторони розвивають і зміцнюють співробітництво з питань охорони навколишнього середовища й таким чином сприяють реалізації довгострокових </a:t>
            </a:r>
            <a:r>
              <a:rPr lang="uk-UA" sz="2200" b="1" dirty="0"/>
              <a:t>цілей сталого розвитку </a:t>
            </a:r>
            <a:r>
              <a:rPr lang="uk-UA" sz="2200" dirty="0"/>
              <a:t>і </a:t>
            </a:r>
            <a:r>
              <a:rPr lang="uk-UA" sz="2200" b="1" dirty="0"/>
              <a:t>зеленої економіки</a:t>
            </a:r>
            <a:r>
              <a:rPr lang="uk-UA" sz="2200" dirty="0"/>
              <a:t>. Передбачається, що посилення природоохоронної діяльності матиме позитивні наслідки для громадян і підприємств в Україні та ЄС, зокрема, через покращення системи охорони здоров’я, </a:t>
            </a:r>
            <a:r>
              <a:rPr lang="uk-UA" sz="2200" b="1" dirty="0"/>
              <a:t>збереження природних ресурсів</a:t>
            </a:r>
            <a:r>
              <a:rPr lang="uk-UA" sz="2200" dirty="0"/>
              <a:t>, підвищення економічної та природоохоронної ефективності, </a:t>
            </a:r>
            <a:r>
              <a:rPr lang="uk-UA" sz="2200" b="1" dirty="0"/>
              <a:t>інтеграції екологічної політики в інші сфери політики держави</a:t>
            </a:r>
            <a:r>
              <a:rPr lang="uk-UA" sz="2200" dirty="0"/>
              <a:t>, а також підвищення рівня виробництва завдяки сучасним технологіям. </a:t>
            </a:r>
          </a:p>
        </p:txBody>
      </p:sp>
    </p:spTree>
    <p:extLst>
      <p:ext uri="{BB962C8B-B14F-4D97-AF65-F5344CB8AC3E}">
        <p14:creationId xmlns:p14="http://schemas.microsoft.com/office/powerpoint/2010/main" val="219624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3970318"/>
          </a:xfrm>
          <a:prstGeom prst="rect">
            <a:avLst/>
          </a:prstGeom>
        </p:spPr>
        <p:txBody>
          <a:bodyPr wrap="square">
            <a:spAutoFit/>
          </a:bodyPr>
          <a:lstStyle/>
          <a:p>
            <a:pPr algn="ctr"/>
            <a:r>
              <a:rPr lang="uk-UA" sz="2200" b="1" dirty="0">
                <a:solidFill>
                  <a:srgbClr val="C00000"/>
                </a:solidFill>
              </a:rPr>
              <a:t>УГОДА ПРО АСОЦІАЦІЮ</a:t>
            </a:r>
          </a:p>
          <a:p>
            <a:endParaRPr lang="uk-UA" sz="2200" b="1" dirty="0">
              <a:solidFill>
                <a:srgbClr val="C00000"/>
              </a:solidFill>
            </a:endParaRPr>
          </a:p>
          <a:p>
            <a:r>
              <a:rPr lang="uk-UA" sz="2200" b="1" dirty="0">
                <a:solidFill>
                  <a:srgbClr val="002060"/>
                </a:solidFill>
              </a:rPr>
              <a:t>Розділ </a:t>
            </a:r>
            <a:r>
              <a:rPr lang="en-US" sz="2200" b="1" dirty="0">
                <a:solidFill>
                  <a:srgbClr val="002060"/>
                </a:solidFill>
              </a:rPr>
              <a:t>V</a:t>
            </a:r>
            <a:r>
              <a:rPr lang="uk-UA" sz="2200" b="1" dirty="0">
                <a:solidFill>
                  <a:srgbClr val="002060"/>
                </a:solidFill>
              </a:rPr>
              <a:t> Економічне та галузеве співробітництво</a:t>
            </a:r>
          </a:p>
          <a:p>
            <a:r>
              <a:rPr lang="uk-UA" sz="2200" b="1" dirty="0">
                <a:solidFill>
                  <a:srgbClr val="002060"/>
                </a:solidFill>
              </a:rPr>
              <a:t>Глава 6 Навколишнє середовище</a:t>
            </a:r>
            <a:r>
              <a:rPr lang="uk-UA" sz="3200" b="1" dirty="0">
                <a:solidFill>
                  <a:srgbClr val="002060"/>
                </a:solidFill>
              </a:rPr>
              <a:t> </a:t>
            </a:r>
          </a:p>
          <a:p>
            <a:endParaRPr lang="uk-UA" sz="2200" dirty="0"/>
          </a:p>
          <a:p>
            <a:r>
              <a:rPr lang="uk-UA" sz="2200" b="1" dirty="0">
                <a:solidFill>
                  <a:srgbClr val="00B050"/>
                </a:solidFill>
              </a:rPr>
              <a:t>Стаття 363.</a:t>
            </a:r>
          </a:p>
          <a:p>
            <a:endParaRPr lang="uk-UA" sz="2200" b="1" dirty="0">
              <a:solidFill>
                <a:srgbClr val="00B050"/>
              </a:solidFill>
            </a:endParaRPr>
          </a:p>
          <a:p>
            <a:pPr algn="just"/>
            <a:r>
              <a:rPr lang="ru-RU" sz="2200" dirty="0" err="1"/>
              <a:t>Поступове</a:t>
            </a:r>
            <a:r>
              <a:rPr lang="ru-RU" sz="2200" dirty="0"/>
              <a:t> </a:t>
            </a:r>
            <a:r>
              <a:rPr lang="ru-RU" sz="2200" dirty="0" err="1"/>
              <a:t>наближення</a:t>
            </a:r>
            <a:r>
              <a:rPr lang="ru-RU" sz="2200" dirty="0"/>
              <a:t> </a:t>
            </a:r>
            <a:r>
              <a:rPr lang="ru-RU" sz="2200" dirty="0" err="1"/>
              <a:t>законодавства</a:t>
            </a:r>
            <a:r>
              <a:rPr lang="ru-RU" sz="2200" dirty="0"/>
              <a:t> України до права та </a:t>
            </a:r>
            <a:r>
              <a:rPr lang="ru-RU" sz="2200" dirty="0" err="1"/>
              <a:t>політики</a:t>
            </a:r>
            <a:r>
              <a:rPr lang="ru-RU" sz="2200" dirty="0"/>
              <a:t> ЄС у </a:t>
            </a:r>
            <a:r>
              <a:rPr lang="ru-RU" sz="2200" dirty="0" err="1"/>
              <a:t>сфері</a:t>
            </a:r>
            <a:r>
              <a:rPr lang="ru-RU" sz="2200" dirty="0"/>
              <a:t> </a:t>
            </a:r>
            <a:r>
              <a:rPr lang="ru-RU" sz="2200" dirty="0" err="1"/>
              <a:t>охорони</a:t>
            </a:r>
            <a:r>
              <a:rPr lang="ru-RU" sz="2200" dirty="0"/>
              <a:t> </a:t>
            </a:r>
            <a:r>
              <a:rPr lang="ru-RU" sz="2200" dirty="0" err="1"/>
              <a:t>навколишнього</a:t>
            </a:r>
            <a:r>
              <a:rPr lang="ru-RU" sz="2200" dirty="0"/>
              <a:t> природного </a:t>
            </a:r>
            <a:r>
              <a:rPr lang="ru-RU" sz="2200" dirty="0" err="1"/>
              <a:t>середовища</a:t>
            </a:r>
            <a:r>
              <a:rPr lang="ru-RU" sz="2200" dirty="0"/>
              <a:t> </a:t>
            </a:r>
            <a:r>
              <a:rPr lang="ru-RU" sz="2200" dirty="0" err="1"/>
              <a:t>здійснюється</a:t>
            </a:r>
            <a:r>
              <a:rPr lang="ru-RU" sz="2200" dirty="0"/>
              <a:t> </a:t>
            </a:r>
            <a:r>
              <a:rPr lang="ru-RU" sz="2200" dirty="0" err="1"/>
              <a:t>відповідно</a:t>
            </a:r>
            <a:r>
              <a:rPr lang="ru-RU" sz="2200" dirty="0"/>
              <a:t> до </a:t>
            </a:r>
            <a:r>
              <a:rPr lang="ru-RU" sz="2200" b="1" dirty="0" err="1"/>
              <a:t>Додатка</a:t>
            </a:r>
            <a:r>
              <a:rPr lang="ru-RU" sz="2200" b="1" dirty="0"/>
              <a:t> ХХХ </a:t>
            </a:r>
            <a:r>
              <a:rPr lang="ru-RU" sz="2200" dirty="0"/>
              <a:t>до </a:t>
            </a:r>
            <a:r>
              <a:rPr lang="ru-RU" sz="2200" dirty="0" err="1"/>
              <a:t>цієї</a:t>
            </a:r>
            <a:r>
              <a:rPr lang="ru-RU" sz="2200" dirty="0"/>
              <a:t> Угоди.</a:t>
            </a:r>
            <a:endParaRPr lang="uk-UA" sz="2200" dirty="0"/>
          </a:p>
        </p:txBody>
      </p:sp>
    </p:spTree>
    <p:extLst>
      <p:ext uri="{BB962C8B-B14F-4D97-AF65-F5344CB8AC3E}">
        <p14:creationId xmlns:p14="http://schemas.microsoft.com/office/powerpoint/2010/main" val="368111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5262979"/>
          </a:xfrm>
          <a:prstGeom prst="rect">
            <a:avLst/>
          </a:prstGeom>
        </p:spPr>
        <p:txBody>
          <a:bodyPr wrap="square">
            <a:spAutoFit/>
          </a:bodyPr>
          <a:lstStyle/>
          <a:p>
            <a:pPr algn="ctr"/>
            <a:r>
              <a:rPr lang="uk-UA" sz="2200" b="1" dirty="0">
                <a:solidFill>
                  <a:srgbClr val="C00000"/>
                </a:solidFill>
              </a:rPr>
              <a:t>УГОДА ПРО АСОЦІАЦІЮ</a:t>
            </a:r>
          </a:p>
          <a:p>
            <a:endParaRPr lang="uk-UA" dirty="0"/>
          </a:p>
          <a:p>
            <a:r>
              <a:rPr lang="uk-UA" b="1" dirty="0"/>
              <a:t>Управління довкіллям та інтеграція екологічної політики у інші галузеві політики</a:t>
            </a:r>
          </a:p>
          <a:p>
            <a:r>
              <a:rPr lang="uk-UA" b="1" dirty="0"/>
              <a:t> </a:t>
            </a:r>
            <a:endParaRPr lang="uk-UA" dirty="0"/>
          </a:p>
          <a:p>
            <a:r>
              <a:rPr lang="ru-RU" dirty="0"/>
              <a:t>Директива № 2011/92/ЄС про </a:t>
            </a:r>
            <a:r>
              <a:rPr lang="ru-RU" dirty="0" err="1"/>
              <a:t>оцінку</a:t>
            </a:r>
            <a:r>
              <a:rPr lang="ru-RU" dirty="0"/>
              <a:t> </a:t>
            </a:r>
            <a:r>
              <a:rPr lang="ru-RU" dirty="0" err="1"/>
              <a:t>впливу</a:t>
            </a:r>
            <a:r>
              <a:rPr lang="ru-RU" dirty="0"/>
              <a:t> </a:t>
            </a:r>
            <a:r>
              <a:rPr lang="ru-RU" dirty="0" err="1"/>
              <a:t>окремих</a:t>
            </a:r>
            <a:r>
              <a:rPr lang="ru-RU" dirty="0"/>
              <a:t> </a:t>
            </a:r>
            <a:r>
              <a:rPr lang="ru-RU" dirty="0" err="1"/>
              <a:t>державних</a:t>
            </a:r>
            <a:r>
              <a:rPr lang="ru-RU" dirty="0"/>
              <a:t> і </a:t>
            </a:r>
            <a:r>
              <a:rPr lang="ru-RU" dirty="0" err="1"/>
              <a:t>приватних</a:t>
            </a:r>
            <a:r>
              <a:rPr lang="ru-RU" dirty="0"/>
              <a:t> </a:t>
            </a:r>
            <a:r>
              <a:rPr lang="ru-RU" dirty="0" err="1"/>
              <a:t>проектів</a:t>
            </a:r>
            <a:r>
              <a:rPr lang="ru-RU" dirty="0"/>
              <a:t> на </a:t>
            </a:r>
            <a:r>
              <a:rPr lang="ru-RU" dirty="0" err="1"/>
              <a:t>навколишнє</a:t>
            </a:r>
            <a:r>
              <a:rPr lang="ru-RU" dirty="0"/>
              <a:t> </a:t>
            </a:r>
            <a:r>
              <a:rPr lang="ru-RU" dirty="0" err="1"/>
              <a:t>середовище</a:t>
            </a:r>
            <a:r>
              <a:rPr lang="ru-RU" dirty="0"/>
              <a:t> (</a:t>
            </a:r>
            <a:r>
              <a:rPr lang="ru-RU" dirty="0" err="1"/>
              <a:t>кодифікація</a:t>
            </a:r>
            <a:r>
              <a:rPr lang="ru-RU" dirty="0"/>
              <a:t>) </a:t>
            </a:r>
          </a:p>
          <a:p>
            <a:endParaRPr lang="ru-RU" sz="2200" b="1" dirty="0">
              <a:solidFill>
                <a:srgbClr val="C00000"/>
              </a:solidFill>
            </a:endParaRPr>
          </a:p>
          <a:p>
            <a:r>
              <a:rPr lang="ru-RU" dirty="0"/>
              <a:t>Директива № 2001/42/ЄC про </a:t>
            </a:r>
            <a:r>
              <a:rPr lang="ru-RU" dirty="0" err="1"/>
              <a:t>оцінку</a:t>
            </a:r>
            <a:r>
              <a:rPr lang="ru-RU" dirty="0"/>
              <a:t> </a:t>
            </a:r>
            <a:r>
              <a:rPr lang="ru-RU" dirty="0" err="1"/>
              <a:t>впливу</a:t>
            </a:r>
            <a:r>
              <a:rPr lang="ru-RU" dirty="0"/>
              <a:t> </a:t>
            </a:r>
            <a:r>
              <a:rPr lang="ru-RU" dirty="0" err="1"/>
              <a:t>окремих</a:t>
            </a:r>
            <a:r>
              <a:rPr lang="ru-RU" dirty="0"/>
              <a:t> </a:t>
            </a:r>
            <a:r>
              <a:rPr lang="ru-RU" dirty="0" err="1"/>
              <a:t>планів</a:t>
            </a:r>
            <a:r>
              <a:rPr lang="ru-RU" dirty="0"/>
              <a:t> та </a:t>
            </a:r>
            <a:r>
              <a:rPr lang="ru-RU" dirty="0" err="1"/>
              <a:t>програм</a:t>
            </a:r>
            <a:r>
              <a:rPr lang="ru-RU" dirty="0"/>
              <a:t> на </a:t>
            </a:r>
            <a:r>
              <a:rPr lang="ru-RU" dirty="0" err="1"/>
              <a:t>навколишнє</a:t>
            </a:r>
            <a:r>
              <a:rPr lang="ru-RU" dirty="0"/>
              <a:t> </a:t>
            </a:r>
            <a:r>
              <a:rPr lang="ru-RU" dirty="0" err="1"/>
              <a:t>середовище</a:t>
            </a:r>
            <a:endParaRPr lang="ru-RU" dirty="0"/>
          </a:p>
          <a:p>
            <a:endParaRPr lang="ru-RU" dirty="0"/>
          </a:p>
          <a:p>
            <a:r>
              <a:rPr lang="ru-RU" dirty="0"/>
              <a:t>Директива № 2003/4/ЄC про доступ </a:t>
            </a:r>
            <a:r>
              <a:rPr lang="ru-RU" dirty="0" err="1"/>
              <a:t>громадськості</a:t>
            </a:r>
            <a:r>
              <a:rPr lang="ru-RU" dirty="0"/>
              <a:t> до </a:t>
            </a:r>
            <a:r>
              <a:rPr lang="ru-RU" dirty="0" err="1"/>
              <a:t>екологічної</a:t>
            </a:r>
            <a:r>
              <a:rPr lang="ru-RU" dirty="0"/>
              <a:t> </a:t>
            </a:r>
            <a:r>
              <a:rPr lang="ru-RU" dirty="0" err="1"/>
              <a:t>інформації</a:t>
            </a:r>
            <a:r>
              <a:rPr lang="ru-RU" dirty="0"/>
              <a:t> та про </a:t>
            </a:r>
            <a:r>
              <a:rPr lang="ru-RU" dirty="0" err="1"/>
              <a:t>скасування</a:t>
            </a:r>
            <a:r>
              <a:rPr lang="ru-RU" dirty="0"/>
              <a:t> </a:t>
            </a:r>
            <a:r>
              <a:rPr lang="ru-RU" dirty="0" err="1"/>
              <a:t>Директиви</a:t>
            </a:r>
            <a:r>
              <a:rPr lang="ru-RU" dirty="0"/>
              <a:t> № 90/313/ЄЕС</a:t>
            </a:r>
          </a:p>
          <a:p>
            <a:endParaRPr lang="ru-RU" sz="2200" b="1" dirty="0">
              <a:solidFill>
                <a:srgbClr val="C00000"/>
              </a:solidFill>
            </a:endParaRPr>
          </a:p>
          <a:p>
            <a:r>
              <a:rPr lang="uk-UA" dirty="0"/>
              <a:t>Директива № 2003/35/Є</a:t>
            </a:r>
            <a:r>
              <a:rPr lang="en-US" dirty="0"/>
              <a:t>C </a:t>
            </a:r>
            <a:r>
              <a:rPr lang="uk-UA" dirty="0"/>
              <a:t>про забезпечення участі громадськості у підготовці окремих планів та програм, що стосуються навколишнього середовища, та внесення змін і доповнень до Директив №№ 85/337/ЄЕС та 96/61/ЄС про участь громадськості та доступ до правосуддя: </a:t>
            </a:r>
            <a:endParaRPr lang="uk-UA" sz="2200" b="1" dirty="0">
              <a:solidFill>
                <a:srgbClr val="C00000"/>
              </a:solidFill>
            </a:endParaRPr>
          </a:p>
        </p:txBody>
      </p:sp>
    </p:spTree>
    <p:extLst>
      <p:ext uri="{BB962C8B-B14F-4D97-AF65-F5344CB8AC3E}">
        <p14:creationId xmlns:p14="http://schemas.microsoft.com/office/powerpoint/2010/main" val="2114289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2319</TotalTime>
  <Words>3120</Words>
  <Application>Microsoft Office PowerPoint</Application>
  <PresentationFormat>Екран (4:3)</PresentationFormat>
  <Paragraphs>242</Paragraphs>
  <Slides>40</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40</vt:i4>
      </vt:variant>
    </vt:vector>
  </HeadingPairs>
  <TitlesOfParts>
    <vt:vector size="47" baseType="lpstr">
      <vt:lpstr>Arial</vt:lpstr>
      <vt:lpstr>Corbel</vt:lpstr>
      <vt:lpstr>Gill Sans MT</vt:lpstr>
      <vt:lpstr>Verdana</vt:lpstr>
      <vt:lpstr>Wingdings</vt:lpstr>
      <vt:lpstr>Wingdings 2</vt:lpstr>
      <vt:lpstr>Солнцестояние</vt:lpstr>
      <vt:lpstr>Правові основи  та   європейські детермінанти сталого розвитку  сільських територій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Що таке «Сталий розвиток»?</vt:lpstr>
      <vt:lpstr>Стокгольмська конференція ООН,  05-16 червня 1972 року</vt:lpstr>
      <vt:lpstr>Презентація PowerPoint</vt:lpstr>
      <vt:lpstr>Закон України «Про Основні засади (стратегію) державної екологічної політики України на період до 2030 року» від 28 лютого 2019 р. № 2697-VIII</vt:lpstr>
      <vt:lpstr>Розпорядження Кабінету Міністрів України  «Про схвалення Концепції Загальнодержавної цільової програми використання та охорони земель»   від 19 січня 2022 р. № 70-р</vt:lpstr>
      <vt:lpstr>Розпорядження Кабінету Міністрів України  «Про схвалення Концепції Загальнодержавної цільової програми використання та охорони земель»   від 19 січня 2022 р. № 70-р</vt:lpstr>
      <vt:lpstr>«Право ЄС» vs «Право держави – члена ЄС»</vt:lpstr>
      <vt:lpstr>Розвиток права навколишнього середовища ЄС </vt:lpstr>
      <vt:lpstr>Рішення № 1386/2013/EU  ЄВРОПЕЙСЬКОГО ПАРЛАМЕНТУ ТА РАДИ від 20 листопада 2013 р. про Загальну програму дій Союзу з охорони навколишнього середовища до 2020 року  «Жити добре в рамках обмеженості ресурсів нашої планети» (Сьома ПДОНС)  </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Презентація PowerPoint</vt:lpstr>
      <vt:lpstr>Презентація PowerPoint</vt:lpstr>
      <vt:lpstr>Презентація PowerPoint</vt:lpstr>
      <vt:lpstr>Презентація PowerPoint</vt:lpstr>
      <vt:lpstr>Презентація PowerPoint</vt:lpstr>
      <vt:lpstr>Генеза Спільної аграрної політики ЄС</vt:lpstr>
      <vt:lpstr>Етапи формування та розвитку САП ЄС</vt:lpstr>
      <vt:lpstr>Етапи формування та розвитку САП ЄС</vt:lpstr>
      <vt:lpstr>Aims of the Common agricultural policy </vt:lpstr>
      <vt:lpstr>Ґрунтова стратегія ЄС до 2030 року, ухвалена Європейською Комісією 17 листопада 2021 р.  </vt:lpstr>
      <vt:lpstr>Ґрунтова Стратегія ЄС  має на меті забезпечити до 2050 року:</vt:lpstr>
      <vt:lpstr>Ключові завдання Ґрунтової Стратегії ЄС</vt:lpstr>
      <vt:lpstr>Ключові завдання Ґрунтової Стратегії ЄС</vt:lpstr>
      <vt:lpstr>Державна аграрна політика : поняття і зміст</vt:lpstr>
      <vt:lpstr>Державна аграрна політика : нормативне закріплення (універсальні закони)</vt:lpstr>
      <vt:lpstr>Державна аграрна політика : нормативне закріплення (спеціальні закони)</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предмет та система земельного права України</dc:title>
  <dc:creator>Customer</dc:creator>
  <cp:lastModifiedBy>User</cp:lastModifiedBy>
  <cp:revision>226</cp:revision>
  <dcterms:created xsi:type="dcterms:W3CDTF">2010-09-03T10:03:27Z</dcterms:created>
  <dcterms:modified xsi:type="dcterms:W3CDTF">2024-04-15T06:52:02Z</dcterms:modified>
</cp:coreProperties>
</file>