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AAD347D-5ACD-4C99-B74B-A9C85AD731AF}" type="datetimeFigureOut">
              <a:rPr lang="en-US" smtClean="0"/>
              <a:t>11/15/2023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02111984F56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75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772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26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03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76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2872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AD347D-5ACD-4C99-B74B-A9C85AD731AF}"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7689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025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65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30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501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7651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21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99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1892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17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353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AD347D-5ACD-4C99-B74B-A9C85AD731AF}" type="datetimeFigureOut">
              <a:rPr lang="en-US" smtClean="0"/>
              <a:t>11/15/2023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457387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kusakovay@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64377" y="1593669"/>
            <a:ext cx="7616236" cy="3579222"/>
          </a:xfrm>
        </p:spPr>
        <p:txBody>
          <a:bodyPr/>
          <a:lstStyle/>
          <a:p>
            <a:pPr algn="ctr"/>
            <a:r>
              <a:rPr lang="uk-UA" sz="4400" u="sng" dirty="0" smtClean="0"/>
              <a:t>ПРЕЗЕНТАЦІЯ КУРСУ</a:t>
            </a:r>
            <a:r>
              <a:rPr lang="uk-UA" sz="6000" u="sng" dirty="0" smtClean="0"/>
              <a:t/>
            </a:r>
            <a:br>
              <a:rPr lang="uk-UA" sz="6000" u="sng" dirty="0" smtClean="0"/>
            </a:br>
            <a:r>
              <a:rPr lang="uk-UA" sz="4800" dirty="0" smtClean="0"/>
              <a:t>ПРОФЕСІЙНО-ОРІЄНТОВАНИЙ</a:t>
            </a:r>
            <a:r>
              <a:rPr lang="uk-UA" sz="4800" dirty="0" smtClean="0"/>
              <a:t>	 ПРАКТИКУМ ІНОЗМЕНОЮ МОВОЮ</a:t>
            </a:r>
            <a:endParaRPr lang="ru-RU" sz="4800" dirty="0"/>
          </a:p>
        </p:txBody>
      </p:sp>
      <p:sp>
        <p:nvSpPr>
          <p:cNvPr id="3" name="Подзаголовок 2"/>
          <p:cNvSpPr>
            <a:spLocks noGrp="1"/>
          </p:cNvSpPr>
          <p:nvPr>
            <p:ph type="subTitle" idx="1"/>
          </p:nvPr>
        </p:nvSpPr>
        <p:spPr>
          <a:xfrm>
            <a:off x="535872" y="5512526"/>
            <a:ext cx="11273246" cy="1345474"/>
          </a:xfrm>
        </p:spPr>
        <p:txBody>
          <a:bodyPr>
            <a:normAutofit fontScale="92500"/>
          </a:bodyPr>
          <a:lstStyle/>
          <a:p>
            <a:pPr algn="ctr">
              <a:spcBef>
                <a:spcPts val="0"/>
              </a:spcBef>
            </a:pPr>
            <a:r>
              <a:rPr lang="uk-UA" b="1" dirty="0" smtClean="0"/>
              <a:t>КУСАКОВА ЮЛІЯ ОЛЕКСАНДРІВНА</a:t>
            </a:r>
            <a:endParaRPr lang="uk-UA" b="1" dirty="0"/>
          </a:p>
          <a:p>
            <a:pPr algn="ctr">
              <a:spcBef>
                <a:spcPts val="0"/>
              </a:spcBef>
            </a:pPr>
            <a:r>
              <a:rPr lang="uk-UA" dirty="0" err="1" smtClean="0"/>
              <a:t>К.е.н</a:t>
            </a:r>
            <a:r>
              <a:rPr lang="uk-UA" dirty="0" smtClean="0"/>
              <a:t>., </a:t>
            </a:r>
            <a:r>
              <a:rPr lang="uk-UA" dirty="0" smtClean="0"/>
              <a:t>доцент </a:t>
            </a:r>
            <a:r>
              <a:rPr lang="uk-UA" dirty="0" smtClean="0"/>
              <a:t>кафедри міжнародної економіки, природних ресурсів і економіки міжнародного туризму</a:t>
            </a:r>
          </a:p>
          <a:p>
            <a:pPr algn="ctr">
              <a:spcBef>
                <a:spcPts val="0"/>
              </a:spcBef>
            </a:pPr>
            <a:r>
              <a:rPr lang="ru-RU" i="1" dirty="0" smtClean="0"/>
              <a:t>ЕКОНОМ</a:t>
            </a:r>
            <a:r>
              <a:rPr lang="uk-UA" i="1" dirty="0"/>
              <a:t>ІЧНИЙ ФАКУЛЬТЕТ ЗНУ</a:t>
            </a:r>
          </a:p>
          <a:p>
            <a:endParaRPr lang="ru-RU" dirty="0"/>
          </a:p>
        </p:txBody>
      </p:sp>
    </p:spTree>
    <p:extLst>
      <p:ext uri="{BB962C8B-B14F-4D97-AF65-F5344CB8AC3E}">
        <p14:creationId xmlns:p14="http://schemas.microsoft.com/office/powerpoint/2010/main" val="232527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РЕГУЛЯЦІЇ І ПОЛІТИКИ КУРСУ</a:t>
            </a:r>
            <a:r>
              <a:rPr lang="ru-RU" sz="2000" dirty="0" smtClean="0"/>
              <a:t/>
            </a:r>
            <a:br>
              <a:rPr lang="ru-RU" sz="2000" dirty="0" smtClean="0"/>
            </a:br>
            <a:endParaRPr lang="ru-RU" dirty="0"/>
          </a:p>
        </p:txBody>
      </p:sp>
      <p:sp>
        <p:nvSpPr>
          <p:cNvPr id="3" name="Объект 2"/>
          <p:cNvSpPr>
            <a:spLocks noGrp="1"/>
          </p:cNvSpPr>
          <p:nvPr>
            <p:ph idx="1"/>
          </p:nvPr>
        </p:nvSpPr>
        <p:spPr/>
        <p:txBody>
          <a:bodyPr>
            <a:normAutofit/>
          </a:bodyPr>
          <a:lstStyle/>
          <a:p>
            <a:pPr marL="0" indent="0">
              <a:buNone/>
            </a:pPr>
            <a:r>
              <a:rPr lang="uk-UA" b="1" dirty="0"/>
              <a:t>Використання комп’ютерів/телефонів на занятті</a:t>
            </a:r>
            <a:endParaRPr lang="ru-RU" dirty="0"/>
          </a:p>
          <a:p>
            <a:pPr marL="0" indent="0">
              <a:buNone/>
            </a:pPr>
            <a:r>
              <a:rPr lang="uk-UA" i="1" dirty="0"/>
              <a:t>Використання смартфонів, планшетів та інших </a:t>
            </a:r>
            <a:r>
              <a:rPr lang="uk-UA" i="1" dirty="0" err="1"/>
              <a:t>гаджетів</a:t>
            </a:r>
            <a:r>
              <a:rPr lang="uk-UA" i="1" dirty="0"/>
              <a:t> під час лекційних і практичних занять дозволяється виключно у навчальних цілях (для уточнення певних даних, перевірки правопису, отримання довідкової інформації тощо). Будь ласка, не забувайте активувати режим «без звуку» до початку заняття. </a:t>
            </a:r>
            <a:endParaRPr lang="ru-RU" dirty="0"/>
          </a:p>
          <a:p>
            <a:pPr marL="0" indent="0">
              <a:buNone/>
            </a:pPr>
            <a:r>
              <a:rPr lang="uk-UA" i="1" dirty="0" smtClean="0"/>
              <a:t>Під </a:t>
            </a:r>
            <a:r>
              <a:rPr lang="uk-UA" i="1" dirty="0"/>
              <a:t>час виконання заходів контролю використання </a:t>
            </a:r>
            <a:r>
              <a:rPr lang="uk-UA" i="1" dirty="0" err="1"/>
              <a:t>гаджетів</a:t>
            </a:r>
            <a:r>
              <a:rPr lang="uk-UA" i="1" dirty="0"/>
              <a:t> заборонено. У разі порушення цієї заборони роботу буде </a:t>
            </a:r>
            <a:r>
              <a:rPr lang="uk-UA" i="1" dirty="0" smtClean="0"/>
              <a:t>анульовано.</a:t>
            </a:r>
            <a:endParaRPr lang="ru-RU" dirty="0"/>
          </a:p>
          <a:p>
            <a:pPr marL="0" lvl="0" indent="0">
              <a:buNone/>
            </a:pP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10</a:t>
            </a:r>
            <a:endParaRPr lang="ru-RU" dirty="0"/>
          </a:p>
        </p:txBody>
      </p:sp>
    </p:spTree>
    <p:extLst>
      <p:ext uri="{BB962C8B-B14F-4D97-AF65-F5344CB8AC3E}">
        <p14:creationId xmlns:p14="http://schemas.microsoft.com/office/powerpoint/2010/main" val="2818450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РЕГУЛЯЦІЇ І ПОЛІТИКИ КУРСУ</a:t>
            </a:r>
            <a:r>
              <a:rPr lang="ru-RU" sz="2000" dirty="0" smtClean="0"/>
              <a:t/>
            </a:r>
            <a:br>
              <a:rPr lang="ru-RU" sz="2000" dirty="0" smtClean="0"/>
            </a:br>
            <a:endParaRPr lang="ru-RU" dirty="0"/>
          </a:p>
        </p:txBody>
      </p:sp>
      <p:sp>
        <p:nvSpPr>
          <p:cNvPr id="3" name="Объект 2"/>
          <p:cNvSpPr>
            <a:spLocks noGrp="1"/>
          </p:cNvSpPr>
          <p:nvPr>
            <p:ph idx="1"/>
          </p:nvPr>
        </p:nvSpPr>
        <p:spPr/>
        <p:txBody>
          <a:bodyPr>
            <a:normAutofit/>
          </a:bodyPr>
          <a:lstStyle/>
          <a:p>
            <a:pPr marL="0" indent="0">
              <a:buNone/>
            </a:pPr>
            <a:r>
              <a:rPr lang="uk-UA" b="1" dirty="0" smtClean="0"/>
              <a:t>Комунікація</a:t>
            </a:r>
            <a:endParaRPr lang="ru-RU" dirty="0" smtClean="0"/>
          </a:p>
          <a:p>
            <a:pPr marL="0" indent="0">
              <a:buNone/>
            </a:pPr>
            <a:r>
              <a:rPr lang="uk-UA" i="1" dirty="0" smtClean="0"/>
              <a:t>Базовою </a:t>
            </a:r>
            <a:r>
              <a:rPr lang="uk-UA" i="1" dirty="0"/>
              <a:t>платформою для комунікації викладача зі студентами є </a:t>
            </a:r>
            <a:r>
              <a:rPr lang="en-US" i="1" dirty="0"/>
              <a:t>Moodle</a:t>
            </a:r>
            <a:r>
              <a:rPr lang="uk-UA" i="1" dirty="0"/>
              <a:t>. </a:t>
            </a:r>
            <a:endParaRPr lang="ru-RU" dirty="0"/>
          </a:p>
          <a:p>
            <a:pPr marL="0" indent="0">
              <a:buNone/>
            </a:pPr>
            <a:r>
              <a:rPr lang="uk-UA" i="1" dirty="0"/>
              <a:t>Важливі повідомлення загального характеру розміщуються викладачем </a:t>
            </a:r>
            <a:r>
              <a:rPr lang="ru-RU" i="1" dirty="0"/>
              <a:t>на </a:t>
            </a:r>
            <a:r>
              <a:rPr lang="ru-RU" i="1" dirty="0" err="1"/>
              <a:t>форумі</a:t>
            </a:r>
            <a:r>
              <a:rPr lang="ru-RU" i="1" dirty="0"/>
              <a:t> курсу. Для </a:t>
            </a:r>
            <a:r>
              <a:rPr lang="ru-RU" i="1" dirty="0" err="1"/>
              <a:t>персональних</a:t>
            </a:r>
            <a:r>
              <a:rPr lang="ru-RU" i="1" dirty="0"/>
              <a:t> </a:t>
            </a:r>
            <a:r>
              <a:rPr lang="ru-RU" i="1" dirty="0" err="1"/>
              <a:t>запитів</a:t>
            </a:r>
            <a:r>
              <a:rPr lang="ru-RU" i="1" dirty="0"/>
              <a:t> </a:t>
            </a:r>
            <a:r>
              <a:rPr lang="uk-UA" i="1" dirty="0"/>
              <a:t>використовується сервіс приватних повідомлень.</a:t>
            </a:r>
            <a:endParaRPr lang="ru-RU" dirty="0"/>
          </a:p>
          <a:p>
            <a:pPr marL="0" indent="0">
              <a:buNone/>
            </a:pPr>
            <a:r>
              <a:rPr lang="uk-UA" i="1" dirty="0" smtClean="0"/>
              <a:t>В </a:t>
            </a:r>
            <a:r>
              <a:rPr lang="uk-UA" i="1" dirty="0"/>
              <a:t>разі особливої необхідності, </a:t>
            </a:r>
            <a:r>
              <a:rPr lang="ru-RU" i="1" dirty="0" err="1"/>
              <a:t>направляти</a:t>
            </a:r>
            <a:r>
              <a:rPr lang="ru-RU" i="1" dirty="0"/>
              <a:t> </a:t>
            </a:r>
            <a:r>
              <a:rPr lang="ru-RU" i="1" dirty="0" err="1"/>
              <a:t>електронного</a:t>
            </a:r>
            <a:r>
              <a:rPr lang="ru-RU" i="1" dirty="0"/>
              <a:t> листа на </a:t>
            </a:r>
            <a:r>
              <a:rPr lang="ru-RU" i="1" dirty="0" err="1"/>
              <a:t>адреси</a:t>
            </a:r>
            <a:r>
              <a:rPr lang="ru-RU" i="1" dirty="0"/>
              <a:t> </a:t>
            </a:r>
            <a:r>
              <a:rPr lang="en-US" i="1" dirty="0" smtClean="0">
                <a:hlinkClick r:id="rId2"/>
              </a:rPr>
              <a:t>kusakovay@gmail.com</a:t>
            </a:r>
            <a:r>
              <a:rPr lang="uk-UA" i="1" smtClean="0"/>
              <a:t>. </a:t>
            </a:r>
            <a:r>
              <a:rPr lang="uk-UA" i="1" smtClean="0"/>
              <a:t>У </a:t>
            </a:r>
            <a:r>
              <a:rPr lang="uk-UA" i="1" dirty="0"/>
              <a:t>листі обов’язково вкажіть ваше прізвище та ім’я, курс та шифр академічної групи.</a:t>
            </a:r>
            <a:endParaRPr lang="ru-RU" dirty="0"/>
          </a:p>
          <a:p>
            <a:pPr marL="0" lvl="0" indent="0">
              <a:buNone/>
            </a:pP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11</a:t>
            </a:r>
            <a:endParaRPr lang="ru-RU" dirty="0"/>
          </a:p>
        </p:txBody>
      </p:sp>
    </p:spTree>
    <p:extLst>
      <p:ext uri="{BB962C8B-B14F-4D97-AF65-F5344CB8AC3E}">
        <p14:creationId xmlns:p14="http://schemas.microsoft.com/office/powerpoint/2010/main" val="263466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ОПИС КУРСУ</a:t>
            </a:r>
            <a:endParaRPr lang="ru-RU" dirty="0"/>
          </a:p>
        </p:txBody>
      </p:sp>
      <p:sp>
        <p:nvSpPr>
          <p:cNvPr id="3" name="Объект 2"/>
          <p:cNvSpPr>
            <a:spLocks noGrp="1"/>
          </p:cNvSpPr>
          <p:nvPr>
            <p:ph idx="1"/>
          </p:nvPr>
        </p:nvSpPr>
        <p:spPr/>
        <p:txBody>
          <a:bodyPr/>
          <a:lstStyle/>
          <a:p>
            <a:r>
              <a:rPr lang="uk-UA" sz="2800" i="1" dirty="0"/>
              <a:t>Курс «</a:t>
            </a:r>
            <a:r>
              <a:rPr lang="uk-UA" sz="2800" i="1" dirty="0" err="1"/>
              <a:t>Професійно</a:t>
            </a:r>
            <a:r>
              <a:rPr lang="uk-UA" sz="2800" i="1" dirty="0"/>
              <a:t>-орієнтований практикум іноземною мовою» є необхідною складовою підготовки майбутнього фахівця із знанням іноземної мови для здійснення ефективної фахової і наукової міжнародної діяльності, в тому числі при підготовці публікацій і презентації власних наукових досліджень.</a:t>
            </a:r>
            <a:endParaRPr lang="ru-RU"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2</a:t>
            </a:r>
            <a:endParaRPr lang="ru-RU" dirty="0"/>
          </a:p>
        </p:txBody>
      </p:sp>
    </p:spTree>
    <p:extLst>
      <p:ext uri="{BB962C8B-B14F-4D97-AF65-F5344CB8AC3E}">
        <p14:creationId xmlns:p14="http://schemas.microsoft.com/office/powerpoint/2010/main" val="394216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МЕТА КУРСУ</a:t>
            </a:r>
            <a:endParaRPr lang="ru-RU" dirty="0"/>
          </a:p>
        </p:txBody>
      </p:sp>
      <p:sp>
        <p:nvSpPr>
          <p:cNvPr id="3" name="Объект 2"/>
          <p:cNvSpPr>
            <a:spLocks noGrp="1"/>
          </p:cNvSpPr>
          <p:nvPr>
            <p:ph idx="1"/>
          </p:nvPr>
        </p:nvSpPr>
        <p:spPr/>
        <p:txBody>
          <a:bodyPr>
            <a:normAutofit/>
          </a:bodyPr>
          <a:lstStyle/>
          <a:p>
            <a:r>
              <a:rPr lang="uk-UA" sz="2800" i="1" dirty="0"/>
              <a:t>Метою вивчення курсу «</a:t>
            </a:r>
            <a:r>
              <a:rPr lang="uk-UA" sz="2800" i="1" dirty="0" err="1"/>
              <a:t>Професійно</a:t>
            </a:r>
            <a:r>
              <a:rPr lang="uk-UA" sz="2800" i="1" dirty="0"/>
              <a:t>-орієнтовний практикум іноземною мовою» є підготовка студентів до ефективної комунікації іноземною мовою у їхньому академічному, науковому, професійному оточенні.</a:t>
            </a: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3</a:t>
            </a:r>
            <a:endParaRPr lang="ru-RU" dirty="0"/>
          </a:p>
        </p:txBody>
      </p:sp>
    </p:spTree>
    <p:extLst>
      <p:ext uri="{BB962C8B-B14F-4D97-AF65-F5344CB8AC3E}">
        <p14:creationId xmlns:p14="http://schemas.microsoft.com/office/powerpoint/2010/main" val="46845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КУРС ВИВЧАЄ</a:t>
            </a:r>
            <a:endParaRPr lang="ru-RU" dirty="0"/>
          </a:p>
        </p:txBody>
      </p:sp>
      <p:sp>
        <p:nvSpPr>
          <p:cNvPr id="3" name="Объект 2"/>
          <p:cNvSpPr>
            <a:spLocks noGrp="1"/>
          </p:cNvSpPr>
          <p:nvPr>
            <p:ph idx="1"/>
          </p:nvPr>
        </p:nvSpPr>
        <p:spPr/>
        <p:txBody>
          <a:bodyPr>
            <a:normAutofit fontScale="92500" lnSpcReduction="10000"/>
          </a:bodyPr>
          <a:lstStyle/>
          <a:p>
            <a:pPr lvl="0"/>
            <a:r>
              <a:rPr lang="uk-UA" sz="2800" i="1" dirty="0"/>
              <a:t>практичне відпрацювання навичок спілкування іноземною мовою в науковій та професійній діяльності; </a:t>
            </a:r>
            <a:endParaRPr lang="ru-RU" sz="2800" dirty="0"/>
          </a:p>
          <a:p>
            <a:pPr lvl="0"/>
            <a:r>
              <a:rPr lang="uk-UA" sz="2800" i="1" dirty="0"/>
              <a:t>практичне відпрацювання навичок складання і редагування ділової кореспонденції, міжнародних комерційних контрактів, митної документації тощо;</a:t>
            </a:r>
            <a:endParaRPr lang="ru-RU" sz="2800" dirty="0"/>
          </a:p>
          <a:p>
            <a:pPr lvl="0"/>
            <a:r>
              <a:rPr lang="uk-UA" sz="2800" i="1" dirty="0"/>
              <a:t>надбання навичок складання резюме, автобіографій, заяв для отримання грантів і для участі у закордонних стажуваннях, розуміння та інтерпретації інформації з міжнародних науково-метричних баз та видань; </a:t>
            </a: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a:t>4</a:t>
            </a:r>
            <a:endParaRPr lang="ru-RU" dirty="0"/>
          </a:p>
        </p:txBody>
      </p:sp>
    </p:spTree>
    <p:extLst>
      <p:ext uri="{BB962C8B-B14F-4D97-AF65-F5344CB8AC3E}">
        <p14:creationId xmlns:p14="http://schemas.microsoft.com/office/powerpoint/2010/main" val="428018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КУРС ВИВЧАЄ</a:t>
            </a:r>
            <a:endParaRPr lang="ru-RU" dirty="0"/>
          </a:p>
        </p:txBody>
      </p:sp>
      <p:sp>
        <p:nvSpPr>
          <p:cNvPr id="3" name="Объект 2"/>
          <p:cNvSpPr>
            <a:spLocks noGrp="1"/>
          </p:cNvSpPr>
          <p:nvPr>
            <p:ph idx="1"/>
          </p:nvPr>
        </p:nvSpPr>
        <p:spPr/>
        <p:txBody>
          <a:bodyPr/>
          <a:lstStyle/>
          <a:p>
            <a:pPr lvl="0"/>
            <a:r>
              <a:rPr lang="uk-UA" sz="2800" i="1" dirty="0"/>
              <a:t>відпрацювання навичок написання наукових статей у міжнародні фахові видання з дотриманням академічної доброчесності, подолання комунікативних та психологічних міжмовних бар’єрів.</a:t>
            </a: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5</a:t>
            </a:r>
            <a:endParaRPr lang="ru-RU" dirty="0"/>
          </a:p>
        </p:txBody>
      </p:sp>
    </p:spTree>
    <p:extLst>
      <p:ext uri="{BB962C8B-B14F-4D97-AF65-F5344CB8AC3E}">
        <p14:creationId xmlns:p14="http://schemas.microsoft.com/office/powerpoint/2010/main" val="85831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РЕЗУЛЬТАТИ КУРСУ</a:t>
            </a:r>
            <a:br>
              <a:rPr lang="uk-UA" dirty="0" smtClean="0"/>
            </a:br>
            <a:r>
              <a:rPr lang="uk-UA" sz="1100" dirty="0" smtClean="0"/>
              <a:t/>
            </a:r>
            <a:br>
              <a:rPr lang="uk-UA" sz="1100" dirty="0" smtClean="0"/>
            </a:br>
            <a:r>
              <a:rPr lang="uk-UA" sz="2000" b="1" dirty="0" smtClean="0"/>
              <a:t>У </a:t>
            </a:r>
            <a:r>
              <a:rPr lang="uk-UA" sz="2000" b="1" dirty="0"/>
              <a:t>разі успішного завершення курсу студент </a:t>
            </a:r>
            <a:r>
              <a:rPr lang="uk-UA" sz="2000" b="1" u="sng" dirty="0"/>
              <a:t>зможе</a:t>
            </a:r>
            <a:r>
              <a:rPr lang="uk-UA" sz="2000" b="1" dirty="0"/>
              <a:t>:</a:t>
            </a:r>
            <a:r>
              <a:rPr lang="ru-RU" sz="2000" dirty="0"/>
              <a:t/>
            </a:r>
            <a:br>
              <a:rPr lang="ru-RU" sz="2000" dirty="0"/>
            </a:br>
            <a:endParaRPr lang="ru-RU" dirty="0"/>
          </a:p>
        </p:txBody>
      </p:sp>
      <p:sp>
        <p:nvSpPr>
          <p:cNvPr id="3" name="Объект 2"/>
          <p:cNvSpPr>
            <a:spLocks noGrp="1"/>
          </p:cNvSpPr>
          <p:nvPr>
            <p:ph idx="1"/>
          </p:nvPr>
        </p:nvSpPr>
        <p:spPr/>
        <p:txBody>
          <a:bodyPr>
            <a:normAutofit/>
          </a:bodyPr>
          <a:lstStyle/>
          <a:p>
            <a:pPr lvl="0"/>
            <a:r>
              <a:rPr lang="uk-UA" sz="1800" i="1" dirty="0"/>
              <a:t>володіти і вільно оперувати фаховою іноземною термінологією; </a:t>
            </a:r>
            <a:endParaRPr lang="ru-RU" sz="1800" dirty="0"/>
          </a:p>
          <a:p>
            <a:pPr lvl="0"/>
            <a:r>
              <a:rPr lang="uk-UA" sz="1800" i="1" dirty="0"/>
              <a:t>користуватися сучасними міжнародними академічними виданнями та спеціалізованими науково-метричними базами даних в галузі міжнародної економіки; </a:t>
            </a:r>
            <a:endParaRPr lang="ru-RU" sz="1800" dirty="0"/>
          </a:p>
          <a:p>
            <a:pPr lvl="0"/>
            <a:r>
              <a:rPr lang="uk-UA" sz="1800" i="1" dirty="0"/>
              <a:t>користуватися сучасними спеціалізованими словниками з різних галузей науки і техніки;</a:t>
            </a:r>
            <a:endParaRPr lang="ru-RU" sz="1800" dirty="0"/>
          </a:p>
          <a:p>
            <a:pPr lvl="0"/>
            <a:r>
              <a:rPr lang="uk-UA" sz="1800" i="1" dirty="0"/>
              <a:t>володіти допоміжними електронними засобами перекладу як у режимі </a:t>
            </a:r>
            <a:r>
              <a:rPr lang="uk-UA" sz="1800" i="1" dirty="0" err="1"/>
              <a:t>on-line</a:t>
            </a:r>
            <a:r>
              <a:rPr lang="uk-UA" sz="1800" i="1" dirty="0"/>
              <a:t>, так і спеціалізованими програмними продуктами (ABBYY </a:t>
            </a:r>
            <a:r>
              <a:rPr lang="uk-UA" sz="1800" i="1" dirty="0" err="1"/>
              <a:t>Lingvo</a:t>
            </a:r>
            <a:r>
              <a:rPr lang="uk-UA" sz="1800" i="1" dirty="0"/>
              <a:t> тощо); </a:t>
            </a:r>
            <a:endParaRPr lang="ru-RU" sz="1800" dirty="0"/>
          </a:p>
          <a:p>
            <a:pPr lvl="0"/>
            <a:r>
              <a:rPr lang="uk-UA" sz="1800" i="1" dirty="0"/>
              <a:t>складати анотації та резюме статей іноземною мовою; складати анотації до кваліфікаційних робіт іноземною мовою.</a:t>
            </a:r>
            <a:endParaRPr lang="ru-RU" sz="1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6</a:t>
            </a:r>
            <a:endParaRPr lang="ru-RU" dirty="0"/>
          </a:p>
        </p:txBody>
      </p:sp>
    </p:spTree>
    <p:extLst>
      <p:ext uri="{BB962C8B-B14F-4D97-AF65-F5344CB8AC3E}">
        <p14:creationId xmlns:p14="http://schemas.microsoft.com/office/powerpoint/2010/main" val="97603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ОСНОВНІ НАВЧАЛЬНІ РЕСУРСИ</a:t>
            </a:r>
            <a:r>
              <a:rPr lang="ru-RU" sz="2000" dirty="0" smtClean="0"/>
              <a:t/>
            </a:r>
            <a:br>
              <a:rPr lang="ru-RU" sz="2000" dirty="0" smtClean="0"/>
            </a:br>
            <a:endParaRPr lang="ru-RU" dirty="0"/>
          </a:p>
        </p:txBody>
      </p:sp>
      <p:sp>
        <p:nvSpPr>
          <p:cNvPr id="3" name="Объект 2"/>
          <p:cNvSpPr>
            <a:spLocks noGrp="1"/>
          </p:cNvSpPr>
          <p:nvPr>
            <p:ph idx="1"/>
          </p:nvPr>
        </p:nvSpPr>
        <p:spPr/>
        <p:txBody>
          <a:bodyPr>
            <a:normAutofit/>
          </a:bodyPr>
          <a:lstStyle/>
          <a:p>
            <a:pPr marL="0" indent="0">
              <a:buNone/>
            </a:pPr>
            <a:r>
              <a:rPr lang="uk-UA" sz="2800" i="1" dirty="0"/>
              <a:t>Презентації лекцій, плани семінарських занять, методичні рекомендації до виконання індивідуальних дослідницьких завдань та групових творчих проектів розміщені на платформі </a:t>
            </a:r>
            <a:r>
              <a:rPr lang="uk-UA" sz="2800" i="1" dirty="0" err="1"/>
              <a:t>Moodle</a:t>
            </a:r>
            <a:r>
              <a:rPr lang="uk-UA" sz="2800" i="1" dirty="0"/>
              <a:t>: </a:t>
            </a:r>
            <a:r>
              <a:rPr lang="uk-UA" sz="2800" u="sng" dirty="0"/>
              <a:t>https://</a:t>
            </a:r>
            <a:r>
              <a:rPr lang="uk-UA" sz="2800" u="sng" dirty="0" smtClean="0"/>
              <a:t>moodle.znu.edu.ua/course/view.php?id=7753</a:t>
            </a:r>
            <a:endParaRPr lang="ru-RU" sz="2800" dirty="0"/>
          </a:p>
          <a:p>
            <a:pPr marL="0" lvl="0" indent="0">
              <a:buNone/>
            </a:pP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7</a:t>
            </a:r>
            <a:endParaRPr lang="ru-RU" dirty="0"/>
          </a:p>
        </p:txBody>
      </p:sp>
    </p:spTree>
    <p:extLst>
      <p:ext uri="{BB962C8B-B14F-4D97-AF65-F5344CB8AC3E}">
        <p14:creationId xmlns:p14="http://schemas.microsoft.com/office/powerpoint/2010/main" val="117714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РЕГУЛЯЦІЇ І ПОЛІТИКИ КУРСУ</a:t>
            </a:r>
            <a:r>
              <a:rPr lang="ru-RU" sz="2000" dirty="0" smtClean="0"/>
              <a:t/>
            </a:r>
            <a:br>
              <a:rPr lang="ru-RU" sz="2000" dirty="0" smtClean="0"/>
            </a:br>
            <a:endParaRPr lang="ru-RU" dirty="0"/>
          </a:p>
        </p:txBody>
      </p:sp>
      <p:sp>
        <p:nvSpPr>
          <p:cNvPr id="3" name="Объект 2"/>
          <p:cNvSpPr>
            <a:spLocks noGrp="1"/>
          </p:cNvSpPr>
          <p:nvPr>
            <p:ph idx="1"/>
          </p:nvPr>
        </p:nvSpPr>
        <p:spPr/>
        <p:txBody>
          <a:bodyPr>
            <a:normAutofit fontScale="92500"/>
          </a:bodyPr>
          <a:lstStyle/>
          <a:p>
            <a:pPr marL="0" indent="0">
              <a:buNone/>
            </a:pPr>
            <a:r>
              <a:rPr lang="uk-UA" sz="2800" b="1" dirty="0" smtClean="0"/>
              <a:t>Відвідування </a:t>
            </a:r>
            <a:r>
              <a:rPr lang="uk-UA" sz="2800" b="1" dirty="0"/>
              <a:t>занять. Регуляція пропусків.</a:t>
            </a:r>
            <a:endParaRPr lang="ru-RU" sz="2800" dirty="0"/>
          </a:p>
          <a:p>
            <a:pPr marL="0" indent="0">
              <a:buNone/>
            </a:pPr>
            <a:r>
              <a:rPr lang="uk-UA" sz="2800" i="1" dirty="0"/>
              <a:t>Проблемно-інтерактивний характер курсу передбачає обов’язкове відвідування аудиторних занять. Студенти, які за певних обставин не можуть відвідувати заняття регулярно, повинні впродовж тижня узгодити із викладачем графік індивідуального відпрацювання пропущених занять. Відпрацювання занять здійснюється усно у формі співбесіди за питаннями, визначеними планом заняття, або, в разі необхідності, письмово за допомогою системи </a:t>
            </a:r>
            <a:r>
              <a:rPr lang="en-US" sz="2800" i="1" dirty="0"/>
              <a:t>Moodle</a:t>
            </a:r>
            <a:r>
              <a:rPr lang="ru-RU" sz="2800" i="1" dirty="0"/>
              <a:t>.</a:t>
            </a:r>
            <a:endParaRPr lang="ru-RU" sz="2800" dirty="0"/>
          </a:p>
          <a:p>
            <a:pPr marL="0" lvl="0" indent="0">
              <a:buNone/>
            </a:pP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8</a:t>
            </a:r>
            <a:endParaRPr lang="ru-RU" dirty="0"/>
          </a:p>
        </p:txBody>
      </p:sp>
    </p:spTree>
    <p:extLst>
      <p:ext uri="{BB962C8B-B14F-4D97-AF65-F5344CB8AC3E}">
        <p14:creationId xmlns:p14="http://schemas.microsoft.com/office/powerpoint/2010/main" val="101644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РЕГУЛЯЦІЇ І ПОЛІТИКИ КУРСУ</a:t>
            </a:r>
            <a:r>
              <a:rPr lang="ru-RU" sz="2000" dirty="0" smtClean="0"/>
              <a:t/>
            </a:r>
            <a:br>
              <a:rPr lang="ru-RU" sz="2000" dirty="0" smtClean="0"/>
            </a:b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uk-UA" sz="2800" b="1" dirty="0"/>
              <a:t>Політика академічної доброчесності</a:t>
            </a:r>
            <a:endParaRPr lang="ru-RU" sz="2800" dirty="0"/>
          </a:p>
          <a:p>
            <a:pPr marL="0" indent="0">
              <a:buNone/>
            </a:pPr>
            <a:r>
              <a:rPr lang="uk-UA" sz="2800" i="1" dirty="0"/>
              <a:t>Усі письмові роботи, перевіряються на наявність плагіату за допомогою спеціалізованого програмного забезпечення </a:t>
            </a:r>
            <a:r>
              <a:rPr lang="en-US" sz="2800" i="1" dirty="0" err="1"/>
              <a:t>UniCheck</a:t>
            </a:r>
            <a:r>
              <a:rPr lang="uk-UA" sz="2800" i="1" dirty="0"/>
              <a:t>, або аналогів. Відповідно до чинних правових норм, плагіатом вважатиметься: копіювання чужої наукової роботи чи декількох робіт та оприлюднення результату під своїм іменем; створення суміші власного та запозиченого тексту без належного цитування джерел; </a:t>
            </a:r>
            <a:r>
              <a:rPr lang="uk-UA" sz="2800" i="1" dirty="0" err="1"/>
              <a:t>рерайт</a:t>
            </a:r>
            <a:r>
              <a:rPr lang="uk-UA" sz="2800" i="1" dirty="0"/>
              <a:t> (перефразування чужої праці без згадування оригінального автора). Будь-яка ідея, думка чи речення, ілюстрація чи фото, яке ви запозичуєте, має супроводжуватися посиланням на першоджерело. </a:t>
            </a:r>
            <a:endParaRPr lang="ru-RU" sz="2800" dirty="0"/>
          </a:p>
          <a:p>
            <a:pPr marL="0" indent="0">
              <a:buNone/>
            </a:pPr>
            <a:r>
              <a:rPr lang="uk-UA" sz="2800" i="1" dirty="0"/>
              <a:t>Роботи, у яких виявлено ознаки плагіату, до розгляду не приймаються і </a:t>
            </a:r>
            <a:r>
              <a:rPr lang="uk-UA" sz="2800" i="1" dirty="0" smtClean="0"/>
              <a:t>відхиляються. </a:t>
            </a:r>
            <a:endParaRPr lang="ru-RU" sz="2800" dirty="0"/>
          </a:p>
          <a:p>
            <a:pPr marL="0" lvl="0" indent="0">
              <a:buNone/>
            </a:pPr>
            <a:endParaRPr lang="ru-RU" sz="2800" dirty="0"/>
          </a:p>
        </p:txBody>
      </p:sp>
      <p:sp>
        <p:nvSpPr>
          <p:cNvPr id="4" name="TextBox 3"/>
          <p:cNvSpPr txBox="1"/>
          <p:nvPr/>
        </p:nvSpPr>
        <p:spPr>
          <a:xfrm>
            <a:off x="10442864" y="542059"/>
            <a:ext cx="654627" cy="369332"/>
          </a:xfrm>
          <a:prstGeom prst="rect">
            <a:avLst/>
          </a:prstGeom>
          <a:noFill/>
        </p:spPr>
        <p:txBody>
          <a:bodyPr wrap="square" rtlCol="0">
            <a:spAutoFit/>
          </a:bodyPr>
          <a:lstStyle/>
          <a:p>
            <a:pPr algn="ctr"/>
            <a:r>
              <a:rPr lang="uk-UA" dirty="0" smtClean="0"/>
              <a:t>9</a:t>
            </a:r>
            <a:endParaRPr lang="ru-RU" dirty="0"/>
          </a:p>
        </p:txBody>
      </p:sp>
    </p:spTree>
    <p:extLst>
      <p:ext uri="{BB962C8B-B14F-4D97-AF65-F5344CB8AC3E}">
        <p14:creationId xmlns:p14="http://schemas.microsoft.com/office/powerpoint/2010/main" val="12196719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591</Words>
  <Application>Microsoft Office PowerPoint</Application>
  <PresentationFormat>Широкоэкранный</PresentationFormat>
  <Paragraphs>48</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Garamond</vt:lpstr>
      <vt:lpstr>Натуральные материалы</vt:lpstr>
      <vt:lpstr>ПРЕЗЕНТАЦІЯ КУРСУ ПРОФЕСІЙНО-ОРІЄНТОВАНИЙ  ПРАКТИКУМ ІНОЗМЕНОЮ МОВОЮ</vt:lpstr>
      <vt:lpstr>ОПИС КУРСУ</vt:lpstr>
      <vt:lpstr>МЕТА КУРСУ</vt:lpstr>
      <vt:lpstr>КУРС ВИВЧАЄ</vt:lpstr>
      <vt:lpstr>КУРС ВИВЧАЄ</vt:lpstr>
      <vt:lpstr>РЕЗУЛЬТАТИ КУРСУ  У разі успішного завершення курсу студент зможе: </vt:lpstr>
      <vt:lpstr>ОСНОВНІ НАВЧАЛЬНІ РЕСУРСИ </vt:lpstr>
      <vt:lpstr>РЕГУЛЯЦІЇ І ПОЛІТИКИ КУРСУ </vt:lpstr>
      <vt:lpstr>РЕГУЛЯЦІЇ І ПОЛІТИКИ КУРСУ </vt:lpstr>
      <vt:lpstr>РЕГУЛЯЦІЇ І ПОЛІТИКИ КУРСУ </vt:lpstr>
      <vt:lpstr>РЕГУЛЯЦІЇ І ПОЛІТИКИ КУРСУ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КУРСУ КОМЕРЦІЙНА ДИПЛОМАТІЯ</dc:title>
  <dc:creator>Serhii Korinnyi</dc:creator>
  <cp:lastModifiedBy>User</cp:lastModifiedBy>
  <cp:revision>28</cp:revision>
  <dcterms:created xsi:type="dcterms:W3CDTF">2020-09-09T06:09:25Z</dcterms:created>
  <dcterms:modified xsi:type="dcterms:W3CDTF">2023-11-15T10:51:46Z</dcterms:modified>
</cp:coreProperties>
</file>