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4" d="100"/>
          <a:sy n="84" d="100"/>
        </p:scale>
        <p:origin x="581"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8/18/2020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8/18/2020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8/18/2020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8/18/2020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8/18/2020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8/18/2020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8/18/2020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8/18/2020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ru-RU" smtClean="0"/>
              <a:t>Образец заголовка</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8/18/2020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5800" y="3132666"/>
            <a:ext cx="5311775" cy="308601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3132666"/>
            <a:ext cx="5334000" cy="308601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ru-RU" smtClean="0"/>
              <a:t>Образец заголовка</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8/18/2020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8/18/2020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8/18/2020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uk-UA" b="1" dirty="0" smtClean="0"/>
              <a:t>Управління техногенно-екологічною безпекою</a:t>
            </a:r>
            <a:endParaRPr lang="en-US" b="1" dirty="0"/>
          </a:p>
        </p:txBody>
      </p:sp>
      <p:sp>
        <p:nvSpPr>
          <p:cNvPr id="3" name="Подзаголовок 2"/>
          <p:cNvSpPr>
            <a:spLocks noGrp="1"/>
          </p:cNvSpPr>
          <p:nvPr>
            <p:ph type="subTitle" idx="1"/>
          </p:nvPr>
        </p:nvSpPr>
        <p:spPr/>
        <p:txBody>
          <a:bodyPr/>
          <a:lstStyle/>
          <a:p>
            <a:pPr algn="ctr"/>
            <a:r>
              <a:rPr lang="uk-UA" i="1" dirty="0" smtClean="0"/>
              <a:t>Презентація курсу</a:t>
            </a:r>
            <a:endParaRPr lang="en-US" i="1" dirty="0"/>
          </a:p>
        </p:txBody>
      </p:sp>
    </p:spTree>
    <p:extLst>
      <p:ext uri="{BB962C8B-B14F-4D97-AF65-F5344CB8AC3E}">
        <p14:creationId xmlns:p14="http://schemas.microsoft.com/office/powerpoint/2010/main" val="340423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Мета курсу</a:t>
            </a:r>
            <a:endParaRPr lang="en-US" dirty="0"/>
          </a:p>
        </p:txBody>
      </p:sp>
      <p:sp>
        <p:nvSpPr>
          <p:cNvPr id="3" name="Объект 2"/>
          <p:cNvSpPr>
            <a:spLocks noGrp="1"/>
          </p:cNvSpPr>
          <p:nvPr>
            <p:ph idx="1"/>
          </p:nvPr>
        </p:nvSpPr>
        <p:spPr/>
        <p:txBody>
          <a:bodyPr/>
          <a:lstStyle/>
          <a:p>
            <a:r>
              <a:rPr lang="uk-UA" dirty="0"/>
              <a:t>Студенти, як майбутні фахівці у галузі охорони природи мають розуміти як забезпечити ефективне управління еколого-техногенною безпекою, в контексті забезпечення реалізації державної політики у сфері охорони людини та природи, запобігання і реагування на надзвичайні ситуації техногенного походження. Студент має усвідомити, що здорове довкілля та багаті природні ресурси складають основу національної безпеки України, що забезпечує її економічний потенціал, належний рівень безпеки, її територіальну цілісність, захист інтересів України за кордоном як демократичної держави, соціально-економічну стабільність українського суспільства, фізичний та духовний розвиток нації.</a:t>
            </a:r>
            <a:endParaRPr lang="en-US" dirty="0"/>
          </a:p>
        </p:txBody>
      </p:sp>
    </p:spTree>
    <p:extLst>
      <p:ext uri="{BB962C8B-B14F-4D97-AF65-F5344CB8AC3E}">
        <p14:creationId xmlns:p14="http://schemas.microsoft.com/office/powerpoint/2010/main" val="4247484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Для чого цей курс?</a:t>
            </a:r>
            <a:endParaRPr lang="en-US" dirty="0"/>
          </a:p>
        </p:txBody>
      </p:sp>
      <p:sp>
        <p:nvSpPr>
          <p:cNvPr id="3" name="Объект 2"/>
          <p:cNvSpPr>
            <a:spLocks noGrp="1"/>
          </p:cNvSpPr>
          <p:nvPr>
            <p:ph idx="1"/>
          </p:nvPr>
        </p:nvSpPr>
        <p:spPr/>
        <p:txBody>
          <a:bodyPr/>
          <a:lstStyle/>
          <a:p>
            <a:r>
              <a:rPr lang="uk-UA" dirty="0"/>
              <a:t>дає зрозуміти місто та вплив людини на формування безпечного існування природи та людства.</a:t>
            </a:r>
            <a:endParaRPr lang="en-US" dirty="0"/>
          </a:p>
          <a:p>
            <a:pPr marL="0" indent="0">
              <a:buNone/>
            </a:pPr>
            <a:r>
              <a:rPr lang="uk-UA" dirty="0"/>
              <a:t>Екологічна культура та екологічна свідомість є обов’язковими складовими успішної професійної діяльності фахівця.</a:t>
            </a:r>
            <a:endParaRPr lang="en-US" dirty="0"/>
          </a:p>
        </p:txBody>
      </p:sp>
    </p:spTree>
    <p:extLst>
      <p:ext uri="{BB962C8B-B14F-4D97-AF65-F5344CB8AC3E}">
        <p14:creationId xmlns:p14="http://schemas.microsoft.com/office/powerpoint/2010/main" val="2390222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Завдання курсу</a:t>
            </a:r>
            <a:endParaRPr lang="en-US" dirty="0"/>
          </a:p>
        </p:txBody>
      </p:sp>
      <p:sp>
        <p:nvSpPr>
          <p:cNvPr id="3" name="Объект 2"/>
          <p:cNvSpPr>
            <a:spLocks noGrp="1"/>
          </p:cNvSpPr>
          <p:nvPr>
            <p:ph idx="1"/>
          </p:nvPr>
        </p:nvSpPr>
        <p:spPr/>
        <p:txBody>
          <a:bodyPr/>
          <a:lstStyle/>
          <a:p>
            <a:r>
              <a:rPr lang="uk-UA" dirty="0" smtClean="0"/>
              <a:t>Оволодіння </a:t>
            </a:r>
            <a:r>
              <a:rPr lang="uk-UA" dirty="0"/>
              <a:t>студентами знаннями, уміннями і формування компетенцій щодо ефективного вирішення </a:t>
            </a:r>
            <a:r>
              <a:rPr lang="uk-UA" dirty="0" err="1"/>
              <a:t>завданнь</a:t>
            </a:r>
            <a:r>
              <a:rPr lang="uk-UA" dirty="0"/>
              <a:t> професійної діяльності з обов’язковим урахуванням вимог щодо техногенної та екологічної безпеки гарантуванням збереження життя, здоров’я та працездатності працівників у різних сферах професійної діяльності.</a:t>
            </a:r>
            <a:endParaRPr lang="en-US" dirty="0"/>
          </a:p>
        </p:txBody>
      </p:sp>
    </p:spTree>
    <p:extLst>
      <p:ext uri="{BB962C8B-B14F-4D97-AF65-F5344CB8AC3E}">
        <p14:creationId xmlns:p14="http://schemas.microsoft.com/office/powerpoint/2010/main" val="2031494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07592" y="764373"/>
            <a:ext cx="10198608" cy="1293028"/>
          </a:xfrm>
        </p:spPr>
        <p:txBody>
          <a:bodyPr/>
          <a:lstStyle/>
          <a:p>
            <a:r>
              <a:rPr lang="uk-UA" dirty="0" smtClean="0"/>
              <a:t>По завершенню курсу треба знати:</a:t>
            </a:r>
            <a:endParaRPr lang="en-US" dirty="0"/>
          </a:p>
        </p:txBody>
      </p:sp>
      <p:sp>
        <p:nvSpPr>
          <p:cNvPr id="3" name="Объект 2"/>
          <p:cNvSpPr>
            <a:spLocks noGrp="1"/>
          </p:cNvSpPr>
          <p:nvPr>
            <p:ph idx="1"/>
          </p:nvPr>
        </p:nvSpPr>
        <p:spPr/>
        <p:txBody>
          <a:bodyPr>
            <a:normAutofit fontScale="92500"/>
          </a:bodyPr>
          <a:lstStyle/>
          <a:p>
            <a:r>
              <a:rPr lang="uk-UA" b="1" dirty="0" smtClean="0"/>
              <a:t>-</a:t>
            </a:r>
            <a:r>
              <a:rPr lang="uk-UA" dirty="0"/>
              <a:t> основні поняття та складові екологічної та техногенної безпеки;</a:t>
            </a:r>
            <a:endParaRPr lang="en-US" dirty="0"/>
          </a:p>
          <a:p>
            <a:r>
              <a:rPr lang="uk-UA" dirty="0"/>
              <a:t>- організаційно-правові форми забезпечення еколого-техногенної безпеки;</a:t>
            </a:r>
            <a:endParaRPr lang="en-US" dirty="0"/>
          </a:p>
          <a:p>
            <a:r>
              <a:rPr lang="uk-UA" dirty="0"/>
              <a:t>- методологію оцінки ризику;</a:t>
            </a:r>
            <a:endParaRPr lang="en-US" dirty="0"/>
          </a:p>
          <a:p>
            <a:r>
              <a:rPr lang="uk-UA" dirty="0"/>
              <a:t>- державно-правові, організаційні, науково-технічні, економічні та інші заходи щодо забезпечення регулювання екологічно небезпечної діяльності і режим використання ресурсів;</a:t>
            </a:r>
            <a:endParaRPr lang="en-US" dirty="0"/>
          </a:p>
          <a:p>
            <a:r>
              <a:rPr lang="uk-UA" dirty="0"/>
              <a:t>- правові та нормативні документи з питань техногенно-екологічної безпеки та надзвичайних ситуацій;</a:t>
            </a:r>
            <a:endParaRPr lang="en-US" dirty="0"/>
          </a:p>
          <a:p>
            <a:r>
              <a:rPr lang="uk-UA" dirty="0"/>
              <a:t>- міжнародні документи з питань техногенної безпеки;</a:t>
            </a:r>
            <a:endParaRPr lang="en-US" dirty="0"/>
          </a:p>
          <a:p>
            <a:r>
              <a:rPr lang="uk-UA" dirty="0"/>
              <a:t>- схему формування та класифікацію надзвичайних ситуацій з метою визначення реагування на відповідному рівні управління;</a:t>
            </a:r>
            <a:endParaRPr lang="en-US" dirty="0"/>
          </a:p>
          <a:p>
            <a:endParaRPr lang="en-US" dirty="0"/>
          </a:p>
        </p:txBody>
      </p:sp>
    </p:spTree>
    <p:extLst>
      <p:ext uri="{BB962C8B-B14F-4D97-AF65-F5344CB8AC3E}">
        <p14:creationId xmlns:p14="http://schemas.microsoft.com/office/powerpoint/2010/main" val="2308381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1056" y="764373"/>
            <a:ext cx="9915144" cy="1293028"/>
          </a:xfrm>
        </p:spPr>
        <p:txBody>
          <a:bodyPr/>
          <a:lstStyle/>
          <a:p>
            <a:r>
              <a:rPr lang="uk-UA" dirty="0" smtClean="0"/>
              <a:t>По завершенню курсу треба вміти:</a:t>
            </a:r>
            <a:endParaRPr lang="en-US" dirty="0"/>
          </a:p>
        </p:txBody>
      </p:sp>
      <p:sp>
        <p:nvSpPr>
          <p:cNvPr id="3" name="Объект 2"/>
          <p:cNvSpPr>
            <a:spLocks noGrp="1"/>
          </p:cNvSpPr>
          <p:nvPr>
            <p:ph idx="1"/>
          </p:nvPr>
        </p:nvSpPr>
        <p:spPr/>
        <p:txBody>
          <a:bodyPr>
            <a:normAutofit fontScale="92500" lnSpcReduction="20000"/>
          </a:bodyPr>
          <a:lstStyle/>
          <a:p>
            <a:r>
              <a:rPr lang="uk-UA" dirty="0"/>
              <a:t>ідентифікувати загрози екологічній безпеці;</a:t>
            </a:r>
            <a:endParaRPr lang="en-US" dirty="0"/>
          </a:p>
          <a:p>
            <a:r>
              <a:rPr lang="uk-UA" dirty="0"/>
              <a:t>- проводити аналіз ризику як методологічної основи для розв’язання проблем безпеки людини та довкілля;</a:t>
            </a:r>
            <a:endParaRPr lang="en-US" dirty="0"/>
          </a:p>
          <a:p>
            <a:r>
              <a:rPr lang="uk-UA" dirty="0"/>
              <a:t>- визначати критерії екстремального забруднення довкілля;</a:t>
            </a:r>
            <a:endParaRPr lang="en-US" dirty="0"/>
          </a:p>
          <a:p>
            <a:r>
              <a:rPr lang="uk-UA" dirty="0"/>
              <a:t>- розробляти заходи щодо зменшення імовірності виникнення надзвичайних ситуацій техногенного характеру;</a:t>
            </a:r>
            <a:endParaRPr lang="en-US" dirty="0"/>
          </a:p>
          <a:p>
            <a:r>
              <a:rPr lang="uk-UA" dirty="0"/>
              <a:t>- складати паспорт безпеки потенційно небезпечного підприємства у відповідності до вимог розвитку небезпечних виробництв;</a:t>
            </a:r>
            <a:endParaRPr lang="en-US" dirty="0"/>
          </a:p>
          <a:p>
            <a:r>
              <a:rPr lang="uk-UA" dirty="0"/>
              <a:t>- проводити прогнозну оцінку виникнення надзвичайної ситуації техногенного характеру на радіаційних, хімічних, гідродинамічних та </a:t>
            </a:r>
            <a:r>
              <a:rPr lang="uk-UA" dirty="0" err="1"/>
              <a:t>вибухо</a:t>
            </a:r>
            <a:r>
              <a:rPr lang="uk-UA" dirty="0"/>
              <a:t>- і пожежонебезпечних об’єктах;</a:t>
            </a:r>
            <a:endParaRPr lang="en-US" dirty="0"/>
          </a:p>
          <a:p>
            <a:r>
              <a:rPr lang="uk-UA" dirty="0"/>
              <a:t>- проводити розрахунки основних показників та властивостей систем: техногенне навантаження, потенціал, стійкість, економічна </a:t>
            </a:r>
            <a:r>
              <a:rPr lang="uk-UA" dirty="0" err="1"/>
              <a:t>освоєність</a:t>
            </a:r>
            <a:r>
              <a:rPr lang="uk-UA" dirty="0"/>
              <a:t>;</a:t>
            </a:r>
            <a:endParaRPr lang="en-US" dirty="0"/>
          </a:p>
          <a:p>
            <a:r>
              <a:rPr lang="uk-UA" dirty="0"/>
              <a:t>- проводити еколого-економічне зонуванні території.</a:t>
            </a:r>
            <a:endParaRPr lang="en-US" dirty="0"/>
          </a:p>
        </p:txBody>
      </p:sp>
    </p:spTree>
    <p:extLst>
      <p:ext uri="{BB962C8B-B14F-4D97-AF65-F5344CB8AC3E}">
        <p14:creationId xmlns:p14="http://schemas.microsoft.com/office/powerpoint/2010/main" val="840881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Та сформувати такі компетентності: </a:t>
            </a:r>
            <a:endParaRPr lang="en-US" dirty="0"/>
          </a:p>
        </p:txBody>
      </p:sp>
      <p:sp>
        <p:nvSpPr>
          <p:cNvPr id="3" name="Объект 2"/>
          <p:cNvSpPr>
            <a:spLocks noGrp="1"/>
          </p:cNvSpPr>
          <p:nvPr>
            <p:ph idx="1"/>
          </p:nvPr>
        </p:nvSpPr>
        <p:spPr/>
        <p:txBody>
          <a:bodyPr/>
          <a:lstStyle/>
          <a:p>
            <a:r>
              <a:rPr lang="uk-UA" dirty="0"/>
              <a:t>К06. Здатність до пошуку, оброблення та аналізу інформації з різних джерел; </a:t>
            </a:r>
            <a:endParaRPr lang="uk-UA" dirty="0" smtClean="0"/>
          </a:p>
          <a:p>
            <a:r>
              <a:rPr lang="uk-UA" dirty="0" smtClean="0"/>
              <a:t>К09</a:t>
            </a:r>
            <a:r>
              <a:rPr lang="uk-UA" dirty="0"/>
              <a:t>. Обізнаність на рівні новітніх досягнень, необхідних для дослідницької та/або інноваційної діяльності у сфері екології, охорони довкілля та збалансованого природокористування; </a:t>
            </a:r>
            <a:endParaRPr lang="uk-UA" dirty="0" smtClean="0"/>
          </a:p>
          <a:p>
            <a:r>
              <a:rPr lang="uk-UA" dirty="0" smtClean="0"/>
              <a:t>К15</a:t>
            </a:r>
            <a:r>
              <a:rPr lang="uk-UA" dirty="0"/>
              <a:t>. Здатність до організації робіт, пов’язаних з оцінкою екологічного стану, захистом довкілля та оптимізацією природокористування, в умовах неповної інформації та суперечливих вимог</a:t>
            </a:r>
            <a:r>
              <a:rPr lang="uk-UA"/>
              <a:t>; </a:t>
            </a:r>
            <a:endParaRPr lang="uk-UA" smtClean="0"/>
          </a:p>
          <a:p>
            <a:r>
              <a:rPr lang="uk-UA" smtClean="0"/>
              <a:t>К18</a:t>
            </a:r>
            <a:r>
              <a:rPr lang="uk-UA" dirty="0"/>
              <a:t>. Здатність оцінювати рівень негативного впливу природних та антропогенних факторів екологічної небезпеки на довкілля та людину.</a:t>
            </a:r>
            <a:endParaRPr lang="en-US" dirty="0"/>
          </a:p>
        </p:txBody>
      </p:sp>
    </p:spTree>
    <p:extLst>
      <p:ext uri="{BB962C8B-B14F-4D97-AF65-F5344CB8AC3E}">
        <p14:creationId xmlns:p14="http://schemas.microsoft.com/office/powerpoint/2010/main" val="187693117"/>
      </p:ext>
    </p:extLst>
  </p:cSld>
  <p:clrMapOvr>
    <a:masterClrMapping/>
  </p:clrMapOvr>
</p:sld>
</file>

<file path=ppt/theme/theme1.xml><?xml version="1.0" encoding="utf-8"?>
<a:theme xmlns:a="http://schemas.openxmlformats.org/drawingml/2006/main" name="След самолета">
  <a:themeElements>
    <a:clrScheme name="Vapor Trail">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TM04033937[[fn=След самолета]]</Template>
  <TotalTime>7</TotalTime>
  <Words>370</Words>
  <Application>Microsoft Office PowerPoint</Application>
  <PresentationFormat>Широкоэкранный</PresentationFormat>
  <Paragraphs>31</Paragraphs>
  <Slides>7</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7</vt:i4>
      </vt:variant>
    </vt:vector>
  </HeadingPairs>
  <TitlesOfParts>
    <vt:vector size="10" baseType="lpstr">
      <vt:lpstr>Arial</vt:lpstr>
      <vt:lpstr>Century Gothic</vt:lpstr>
      <vt:lpstr>След самолета</vt:lpstr>
      <vt:lpstr>Управління техногенно-екологічною безпекою</vt:lpstr>
      <vt:lpstr>Мета курсу</vt:lpstr>
      <vt:lpstr>Для чого цей курс?</vt:lpstr>
      <vt:lpstr>Завдання курсу</vt:lpstr>
      <vt:lpstr>По завершенню курсу треба знати:</vt:lpstr>
      <vt:lpstr>По завершенню курсу треба вміти:</vt:lpstr>
      <vt:lpstr>Та сформувати такі компетентності: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Управління техногенно-екологічною безпекою</dc:title>
  <dc:creator>NATALIA</dc:creator>
  <cp:lastModifiedBy>NATALIA</cp:lastModifiedBy>
  <cp:revision>1</cp:revision>
  <dcterms:created xsi:type="dcterms:W3CDTF">2020-08-18T14:13:38Z</dcterms:created>
  <dcterms:modified xsi:type="dcterms:W3CDTF">2020-08-18T14:21:03Z</dcterms:modified>
</cp:coreProperties>
</file>