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58" r:id="rId5"/>
    <p:sldId id="259" r:id="rId6"/>
    <p:sldId id="260" r:id="rId7"/>
    <p:sldId id="272" r:id="rId8"/>
    <p:sldId id="265" r:id="rId9"/>
    <p:sldId id="261" r:id="rId10"/>
    <p:sldId id="273" r:id="rId11"/>
    <p:sldId id="274" r:id="rId12"/>
    <p:sldId id="262" r:id="rId13"/>
    <p:sldId id="266" r:id="rId14"/>
    <p:sldId id="263" r:id="rId15"/>
    <p:sldId id="264" r:id="rId16"/>
    <p:sldId id="267" r:id="rId17"/>
    <p:sldId id="268" r:id="rId18"/>
    <p:sldId id="269"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84F1E7-8EB9-D29E-A6A0-645FD274BF1F}"/>
              </a:ext>
            </a:extLst>
          </p:cNvPr>
          <p:cNvSpPr>
            <a:spLocks noGrp="1"/>
          </p:cNvSpPr>
          <p:nvPr>
            <p:ph type="ctrTitle"/>
          </p:nvPr>
        </p:nvSpPr>
        <p:spPr>
          <a:xfrm>
            <a:off x="2692398" y="2442636"/>
            <a:ext cx="6815669" cy="1515533"/>
          </a:xfrm>
        </p:spPr>
        <p:txBody>
          <a:bodyPr/>
          <a:lstStyle/>
          <a:p>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Невербальні засоби комунікації: особливості використання в діловому спілкуванні.</a:t>
            </a:r>
            <a:r>
              <a:rPr lang="ru-BG" sz="2000" dirty="0">
                <a:effectLst/>
                <a:latin typeface="Calibri" panose="020F0502020204030204" pitchFamily="34" charset="0"/>
                <a:ea typeface="Times New Roman" panose="02020603050405020304" pitchFamily="18" charset="0"/>
                <a:cs typeface="Times New Roman" panose="02020603050405020304" pitchFamily="18" charset="0"/>
              </a:rPr>
              <a:t/>
            </a:r>
            <a:br>
              <a:rPr lang="ru-BG" sz="2000" dirty="0">
                <a:effectLst/>
                <a:latin typeface="Calibri" panose="020F0502020204030204" pitchFamily="34" charset="0"/>
                <a:ea typeface="Times New Roman" panose="02020603050405020304" pitchFamily="18" charset="0"/>
                <a:cs typeface="Times New Roman" panose="02020603050405020304" pitchFamily="18" charset="0"/>
              </a:rPr>
            </a:br>
            <a:r>
              <a:rPr lang="uk-UA"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BG" sz="2000" dirty="0">
                <a:effectLst/>
                <a:latin typeface="Calibri" panose="020F0502020204030204" pitchFamily="34" charset="0"/>
                <a:ea typeface="Times New Roman" panose="02020603050405020304" pitchFamily="18" charset="0"/>
                <a:cs typeface="Times New Roman" panose="02020603050405020304" pitchFamily="18" charset="0"/>
              </a:rPr>
              <a:t/>
            </a:r>
            <a:br>
              <a:rPr lang="ru-BG" sz="2000" dirty="0">
                <a:effectLst/>
                <a:latin typeface="Calibri" panose="020F0502020204030204" pitchFamily="34" charset="0"/>
                <a:ea typeface="Times New Roman" panose="02020603050405020304" pitchFamily="18" charset="0"/>
                <a:cs typeface="Times New Roman" panose="02020603050405020304" pitchFamily="18" charset="0"/>
              </a:rPr>
            </a:br>
            <a:endParaRPr lang="ru-BG" sz="2000" dirty="0"/>
          </a:p>
        </p:txBody>
      </p:sp>
      <p:sp>
        <p:nvSpPr>
          <p:cNvPr id="3" name="Подзаголовок 2">
            <a:extLst>
              <a:ext uri="{FF2B5EF4-FFF2-40B4-BE49-F238E27FC236}">
                <a16:creationId xmlns:a16="http://schemas.microsoft.com/office/drawing/2014/main" id="{2E28E417-ED17-7E8E-8901-BDA5383B4B39}"/>
              </a:ext>
            </a:extLst>
          </p:cNvPr>
          <p:cNvSpPr>
            <a:spLocks noGrp="1"/>
          </p:cNvSpPr>
          <p:nvPr>
            <p:ph type="subTitle" idx="1"/>
          </p:nvPr>
        </p:nvSpPr>
        <p:spPr/>
        <p:txBody>
          <a:bodyPr>
            <a:noAutofit/>
          </a:bodyPr>
          <a:lstStyle/>
          <a:p>
            <a:endParaRPr lang="ru-BG" sz="1800" dirty="0"/>
          </a:p>
        </p:txBody>
      </p:sp>
    </p:spTree>
    <p:extLst>
      <p:ext uri="{BB962C8B-B14F-4D97-AF65-F5344CB8AC3E}">
        <p14:creationId xmlns:p14="http://schemas.microsoft.com/office/powerpoint/2010/main" val="70249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E0397FB-389B-0167-6766-9784EBF20BEE}"/>
              </a:ext>
            </a:extLst>
          </p:cNvPr>
          <p:cNvSpPr>
            <a:spLocks noGrp="1"/>
          </p:cNvSpPr>
          <p:nvPr>
            <p:ph idx="1"/>
          </p:nvPr>
        </p:nvSpPr>
        <p:spPr>
          <a:xfrm>
            <a:off x="969536" y="667420"/>
            <a:ext cx="10252927" cy="3318936"/>
          </a:xfrm>
        </p:spPr>
        <p:txBody>
          <a:bodyPr>
            <a:noAutofit/>
          </a:bodyPr>
          <a:lstStyle/>
          <a:p>
            <a:pPr marL="0" indent="0" algn="just">
              <a:buNone/>
            </a:pPr>
            <a:r>
              <a:rPr lang="ru-RU" sz="2200" b="1" i="0" u="none" strike="noStrike" dirty="0" err="1">
                <a:solidFill>
                  <a:srgbClr val="111111"/>
                </a:solidFill>
                <a:effectLst/>
                <a:latin typeface="Times New Roman" panose="02020603050405020304" pitchFamily="18" charset="0"/>
                <a:cs typeface="Times New Roman" panose="02020603050405020304" pitchFamily="18" charset="0"/>
              </a:rPr>
              <a:t>Сенсорика</a:t>
            </a:r>
            <a:endParaRPr lang="uk-UA" sz="2200" b="0" i="0" u="none" strike="noStrike" dirty="0">
              <a:solidFill>
                <a:srgbClr val="111111"/>
              </a:solidFill>
              <a:effectLst/>
              <a:latin typeface="Times New Roman" panose="02020603050405020304" pitchFamily="18" charset="0"/>
              <a:cs typeface="Times New Roman" panose="02020603050405020304" pitchFamily="18" charset="0"/>
            </a:endParaRPr>
          </a:p>
          <a:p>
            <a:pPr marL="0" indent="0" algn="just">
              <a:buNone/>
            </a:pPr>
            <a:r>
              <a:rPr lang="ru-RU" sz="2200" b="0" i="0" u="none" strike="noStrike" dirty="0">
                <a:solidFill>
                  <a:srgbClr val="111111"/>
                </a:solidFill>
                <a:effectLst/>
                <a:latin typeface="Times New Roman" panose="02020603050405020304" pitchFamily="18" charset="0"/>
                <a:cs typeface="Times New Roman" panose="02020603050405020304" pitchFamily="18" charset="0"/>
              </a:rPr>
              <a:t>У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цьому</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методі</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впливає</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на зону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емоційного</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сприйняття</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співрозмовника</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Це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можуть</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бути запах, смаки,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сприйняття</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кольорів</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відчуття</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температури</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і так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далі</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Саме</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тому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підготовка</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зовнішньої</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обстановки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виявляється</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дуже</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важливою</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a:t>
            </a:r>
            <a:endParaRPr lang="uk-UA" sz="2200" b="0" i="0" u="none" strike="noStrike" dirty="0">
              <a:solidFill>
                <a:srgbClr val="111111"/>
              </a:solidFill>
              <a:effectLst/>
              <a:latin typeface="Times New Roman" panose="02020603050405020304" pitchFamily="18" charset="0"/>
              <a:cs typeface="Times New Roman" panose="02020603050405020304" pitchFamily="18" charset="0"/>
            </a:endParaRPr>
          </a:p>
          <a:p>
            <a:pPr marL="0" indent="0" algn="just">
              <a:buNone/>
            </a:pPr>
            <a:endParaRPr lang="ru-RU" sz="2200" b="0" i="0" u="none" strike="noStrike" dirty="0">
              <a:solidFill>
                <a:srgbClr val="111111"/>
              </a:solidFill>
              <a:effectLst/>
              <a:latin typeface="Times New Roman" panose="02020603050405020304" pitchFamily="18" charset="0"/>
              <a:cs typeface="Times New Roman" panose="02020603050405020304" pitchFamily="18" charset="0"/>
            </a:endParaRPr>
          </a:p>
          <a:p>
            <a:pPr marL="0" indent="0" algn="just">
              <a:buNone/>
            </a:pPr>
            <a:r>
              <a:rPr lang="ru-RU" sz="2200" b="1" i="0" u="none" strike="noStrike" dirty="0" err="1">
                <a:solidFill>
                  <a:srgbClr val="111111"/>
                </a:solidFill>
                <a:effectLst/>
                <a:latin typeface="Times New Roman" panose="02020603050405020304" pitchFamily="18" charset="0"/>
                <a:cs typeface="Times New Roman" panose="02020603050405020304" pitchFamily="18" charset="0"/>
              </a:rPr>
              <a:t>Проксеміка</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endParaRPr lang="uk-UA" sz="2200" dirty="0">
              <a:solidFill>
                <a:srgbClr val="111111"/>
              </a:solidFill>
              <a:latin typeface="Times New Roman" panose="02020603050405020304" pitchFamily="18" charset="0"/>
              <a:cs typeface="Times New Roman" panose="02020603050405020304" pitchFamily="18" charset="0"/>
            </a:endParaRPr>
          </a:p>
          <a:p>
            <a:pPr marL="0" indent="0" algn="just">
              <a:buNone/>
            </a:pPr>
            <a:r>
              <a:rPr lang="ru-RU" sz="2200" b="0" i="0" u="none" strike="noStrike" dirty="0">
                <a:solidFill>
                  <a:srgbClr val="111111"/>
                </a:solidFill>
                <a:effectLst/>
                <a:latin typeface="Times New Roman" panose="02020603050405020304" pitchFamily="18" charset="0"/>
                <a:cs typeface="Times New Roman" panose="02020603050405020304" pitchFamily="18" charset="0"/>
              </a:rPr>
              <a:t>У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основі</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цього</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методу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лежить</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просторове</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ставлення</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Тут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значення</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мають</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такі</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речі</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як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відстань</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між</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співрозмовниками</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Можна</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виділити</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такі</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типи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проксеміки</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як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публічна</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соціальна</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особистісна</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 та </a:t>
            </a:r>
            <a:r>
              <a:rPr lang="ru-RU" sz="2200" b="0" i="0" u="none" strike="noStrike" dirty="0" err="1">
                <a:solidFill>
                  <a:srgbClr val="111111"/>
                </a:solidFill>
                <a:effectLst/>
                <a:latin typeface="Times New Roman" panose="02020603050405020304" pitchFamily="18" charset="0"/>
                <a:cs typeface="Times New Roman" panose="02020603050405020304" pitchFamily="18" charset="0"/>
              </a:rPr>
              <a:t>інтимна</a:t>
            </a:r>
            <a:r>
              <a:rPr lang="ru-RU" sz="2200" b="0" i="0" u="none" strike="noStrike" dirty="0">
                <a:solidFill>
                  <a:srgbClr val="111111"/>
                </a:solidFill>
                <a:effectLst/>
                <a:latin typeface="Times New Roman" panose="02020603050405020304" pitchFamily="18" charset="0"/>
                <a:cs typeface="Times New Roman" panose="02020603050405020304" pitchFamily="18" charset="0"/>
              </a:rPr>
              <a:t>.</a:t>
            </a:r>
          </a:p>
          <a:p>
            <a:pPr marL="0" indent="0" algn="just">
              <a:buNone/>
            </a:pPr>
            <a:endParaRPr lang="ru-BG" sz="2200" dirty="0">
              <a:latin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id="{F5C19BD9-D090-475F-E26D-01067BCD8876}"/>
              </a:ext>
            </a:extLst>
          </p:cNvPr>
          <p:cNvPicPr>
            <a:picLocks noChangeAspect="1"/>
          </p:cNvPicPr>
          <p:nvPr/>
        </p:nvPicPr>
        <p:blipFill>
          <a:blip r:embed="rId2"/>
          <a:stretch>
            <a:fillRect/>
          </a:stretch>
        </p:blipFill>
        <p:spPr>
          <a:xfrm>
            <a:off x="6935191" y="4306950"/>
            <a:ext cx="2837402" cy="1883630"/>
          </a:xfrm>
          <a:prstGeom prst="rect">
            <a:avLst/>
          </a:prstGeom>
          <a:ln>
            <a:noFill/>
          </a:ln>
          <a:effectLst>
            <a:softEdge rad="112500"/>
          </a:effectLst>
        </p:spPr>
      </p:pic>
    </p:spTree>
    <p:extLst>
      <p:ext uri="{BB962C8B-B14F-4D97-AF65-F5344CB8AC3E}">
        <p14:creationId xmlns:p14="http://schemas.microsoft.com/office/powerpoint/2010/main" val="366936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E767852-D245-BD3C-C0C9-57D00AB82F62}"/>
              </a:ext>
            </a:extLst>
          </p:cNvPr>
          <p:cNvSpPr>
            <a:spLocks noGrp="1"/>
          </p:cNvSpPr>
          <p:nvPr>
            <p:ph idx="1"/>
          </p:nvPr>
        </p:nvSpPr>
        <p:spPr>
          <a:xfrm>
            <a:off x="1295402" y="1026117"/>
            <a:ext cx="9601196" cy="3318936"/>
          </a:xfrm>
        </p:spPr>
        <p:txBody>
          <a:bodyPr>
            <a:normAutofit fontScale="92500" lnSpcReduction="10000"/>
          </a:bodyPr>
          <a:lstStyle/>
          <a:p>
            <a:pPr marL="0" indent="0" algn="just">
              <a:buNone/>
            </a:pPr>
            <a:r>
              <a:rPr lang="ru-RU" b="1" i="0" u="none" strike="noStrike" dirty="0" err="1">
                <a:solidFill>
                  <a:srgbClr val="111111"/>
                </a:solidFill>
                <a:effectLst/>
                <a:latin typeface="Times New Roman" panose="02020603050405020304" pitchFamily="18" charset="0"/>
                <a:cs typeface="Times New Roman" panose="02020603050405020304" pitchFamily="18" charset="0"/>
              </a:rPr>
              <a:t>Хронеміка</a:t>
            </a:r>
            <a:endParaRPr lang="uk-UA" b="1" dirty="0">
              <a:solidFill>
                <a:srgbClr val="111111"/>
              </a:solidFill>
              <a:latin typeface="Times New Roman" panose="02020603050405020304" pitchFamily="18" charset="0"/>
              <a:cs typeface="Times New Roman" panose="02020603050405020304" pitchFamily="18" charset="0"/>
            </a:endParaRPr>
          </a:p>
          <a:p>
            <a:pPr marL="0" indent="0" algn="just">
              <a:buNone/>
            </a:pPr>
            <a:endParaRPr lang="uk-UA" b="0" i="0" u="none" strike="noStrike" dirty="0">
              <a:solidFill>
                <a:srgbClr val="111111"/>
              </a:solidFill>
              <a:effectLst/>
              <a:latin typeface="Times New Roman" panose="02020603050405020304" pitchFamily="18" charset="0"/>
              <a:cs typeface="Times New Roman" panose="02020603050405020304" pitchFamily="18" charset="0"/>
            </a:endParaRPr>
          </a:p>
          <a:p>
            <a:pPr marL="0" indent="0" algn="just">
              <a:buNone/>
            </a:pPr>
            <a:r>
              <a:rPr lang="ru-RU" b="0" i="0" u="none" strike="noStrike" dirty="0">
                <a:solidFill>
                  <a:srgbClr val="111111"/>
                </a:solidFill>
                <a:effectLst/>
                <a:latin typeface="Times New Roman" panose="02020603050405020304" pitchFamily="18" charset="0"/>
                <a:cs typeface="Times New Roman" panose="02020603050405020304" pitchFamily="18" charset="0"/>
              </a:rPr>
              <a:t> На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першому</a:t>
            </a:r>
            <a:r>
              <a:rPr lang="ru-RU" b="0" i="0" u="none" strike="noStrike" dirty="0">
                <a:solidFill>
                  <a:srgbClr val="111111"/>
                </a:solidFill>
                <a:effectLst/>
                <a:latin typeface="Times New Roman" panose="02020603050405020304" pitchFamily="18" charset="0"/>
                <a:cs typeface="Times New Roman" panose="02020603050405020304" pitchFamily="18" charset="0"/>
              </a:rPr>
              <a:t>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місці</a:t>
            </a:r>
            <a:r>
              <a:rPr lang="ru-RU" b="0" i="0" u="none" strike="noStrike" dirty="0">
                <a:solidFill>
                  <a:srgbClr val="111111"/>
                </a:solidFill>
                <a:effectLst/>
                <a:latin typeface="Times New Roman" panose="02020603050405020304" pitchFamily="18" charset="0"/>
                <a:cs typeface="Times New Roman" panose="02020603050405020304" pitchFamily="18" charset="0"/>
              </a:rPr>
              <a:t>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стає</a:t>
            </a:r>
            <a:r>
              <a:rPr lang="ru-RU" b="0" i="0" u="none" strike="noStrike" dirty="0">
                <a:solidFill>
                  <a:srgbClr val="111111"/>
                </a:solidFill>
                <a:effectLst/>
                <a:latin typeface="Times New Roman" panose="02020603050405020304" pitchFamily="18" charset="0"/>
                <a:cs typeface="Times New Roman" panose="02020603050405020304" pitchFamily="18" charset="0"/>
              </a:rPr>
              <a:t> час, коли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вигідно</a:t>
            </a:r>
            <a:r>
              <a:rPr lang="ru-RU" b="0" i="0" u="none" strike="noStrike" dirty="0">
                <a:solidFill>
                  <a:srgbClr val="111111"/>
                </a:solidFill>
                <a:effectLst/>
                <a:latin typeface="Times New Roman" panose="02020603050405020304" pitchFamily="18" charset="0"/>
                <a:cs typeface="Times New Roman" panose="02020603050405020304" pitchFamily="18" charset="0"/>
              </a:rPr>
              <a:t>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затягувати</a:t>
            </a:r>
            <a:r>
              <a:rPr lang="ru-RU" b="0" i="0" u="none" strike="noStrike" dirty="0">
                <a:solidFill>
                  <a:srgbClr val="111111"/>
                </a:solidFill>
                <a:effectLst/>
                <a:latin typeface="Times New Roman" panose="02020603050405020304" pitchFamily="18" charset="0"/>
                <a:cs typeface="Times New Roman" panose="02020603050405020304" pitchFamily="18" charset="0"/>
              </a:rPr>
              <a:t> час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зустрічі</a:t>
            </a:r>
            <a:r>
              <a:rPr lang="ru-RU" b="0" i="0" u="none" strike="noStrike" dirty="0">
                <a:solidFill>
                  <a:srgbClr val="111111"/>
                </a:solidFill>
                <a:effectLst/>
                <a:latin typeface="Times New Roman" panose="02020603050405020304" pitchFamily="18" charset="0"/>
                <a:cs typeface="Times New Roman" panose="02020603050405020304" pitchFamily="18" charset="0"/>
              </a:rPr>
              <a:t>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або</a:t>
            </a:r>
            <a:r>
              <a:rPr lang="ru-RU" b="0" i="0" u="none" strike="noStrike" dirty="0">
                <a:solidFill>
                  <a:srgbClr val="111111"/>
                </a:solidFill>
                <a:effectLst/>
                <a:latin typeface="Times New Roman" panose="02020603050405020304" pitchFamily="18" charset="0"/>
                <a:cs typeface="Times New Roman" panose="02020603050405020304" pitchFamily="18" charset="0"/>
              </a:rPr>
              <a:t> ж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прискорювати</a:t>
            </a:r>
            <a:r>
              <a:rPr lang="ru-RU" b="0" i="0" u="none" strike="noStrike" dirty="0">
                <a:solidFill>
                  <a:srgbClr val="111111"/>
                </a:solidFill>
                <a:effectLst/>
                <a:latin typeface="Times New Roman" panose="02020603050405020304" pitchFamily="18" charset="0"/>
                <a:cs typeface="Times New Roman" panose="02020603050405020304" pitchFamily="18" charset="0"/>
              </a:rPr>
              <a:t> його.</a:t>
            </a:r>
            <a:endParaRPr lang="uk-UA" b="0" i="0" u="none" strike="noStrike" dirty="0">
              <a:solidFill>
                <a:srgbClr val="111111"/>
              </a:solidFill>
              <a:effectLst/>
              <a:latin typeface="Times New Roman" panose="02020603050405020304" pitchFamily="18" charset="0"/>
              <a:cs typeface="Times New Roman" panose="02020603050405020304" pitchFamily="18" charset="0"/>
            </a:endParaRPr>
          </a:p>
          <a:p>
            <a:pPr marL="0" indent="0" algn="just">
              <a:buNone/>
            </a:pPr>
            <a:endParaRPr lang="uk-UA" b="0" i="0" u="none" strike="noStrike" dirty="0">
              <a:solidFill>
                <a:srgbClr val="111111"/>
              </a:solidFill>
              <a:effectLst/>
              <a:latin typeface="Times New Roman" panose="02020603050405020304" pitchFamily="18" charset="0"/>
              <a:cs typeface="Times New Roman" panose="02020603050405020304" pitchFamily="18" charset="0"/>
            </a:endParaRPr>
          </a:p>
          <a:p>
            <a:pPr marL="0" indent="0" algn="just">
              <a:buNone/>
            </a:pPr>
            <a:endParaRPr lang="ru-RU" b="0" i="0" u="none" strike="noStrike" dirty="0">
              <a:solidFill>
                <a:srgbClr val="111111"/>
              </a:solidFill>
              <a:effectLst/>
              <a:latin typeface="Times New Roman" panose="02020603050405020304" pitchFamily="18" charset="0"/>
              <a:cs typeface="Times New Roman" panose="02020603050405020304" pitchFamily="18" charset="0"/>
            </a:endParaRPr>
          </a:p>
          <a:p>
            <a:pPr marL="0" indent="0" algn="just">
              <a:buNone/>
            </a:pPr>
            <a:r>
              <a:rPr lang="ru-RU" b="0" i="0" u="none" strike="noStrike" dirty="0">
                <a:solidFill>
                  <a:srgbClr val="111111"/>
                </a:solidFill>
                <a:effectLst/>
                <a:latin typeface="Times New Roman" panose="02020603050405020304" pitchFamily="18" charset="0"/>
                <a:cs typeface="Times New Roman" panose="02020603050405020304" pitchFamily="18" charset="0"/>
              </a:rPr>
              <a:t>Метод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паравербальної</a:t>
            </a:r>
            <a:r>
              <a:rPr lang="ru-RU" b="0" i="0" u="none" strike="noStrike" dirty="0">
                <a:solidFill>
                  <a:srgbClr val="111111"/>
                </a:solidFill>
                <a:effectLst/>
                <a:latin typeface="Times New Roman" panose="02020603050405020304" pitchFamily="18" charset="0"/>
                <a:cs typeface="Times New Roman" panose="02020603050405020304" pitchFamily="18" charset="0"/>
              </a:rPr>
              <a:t>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комунікації</a:t>
            </a:r>
            <a:r>
              <a:rPr lang="ru-RU" b="0" i="0" u="none" strike="noStrike" dirty="0">
                <a:solidFill>
                  <a:srgbClr val="111111"/>
                </a:solidFill>
                <a:effectLst/>
                <a:latin typeface="Times New Roman" panose="02020603050405020304" pitchFamily="18" charset="0"/>
                <a:cs typeface="Times New Roman" panose="02020603050405020304" pitchFamily="18" charset="0"/>
              </a:rPr>
              <a:t>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включає</a:t>
            </a:r>
            <a:r>
              <a:rPr lang="ru-RU" b="0" i="0" u="none" strike="noStrike" dirty="0">
                <a:solidFill>
                  <a:srgbClr val="111111"/>
                </a:solidFill>
                <a:effectLst/>
                <a:latin typeface="Times New Roman" panose="02020603050405020304" pitchFamily="18" charset="0"/>
                <a:cs typeface="Times New Roman" panose="02020603050405020304" pitchFamily="18" charset="0"/>
              </a:rPr>
              <a:t>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особливості</a:t>
            </a:r>
            <a:r>
              <a:rPr lang="ru-RU" b="0" i="0" u="none" strike="noStrike" dirty="0">
                <a:solidFill>
                  <a:srgbClr val="111111"/>
                </a:solidFill>
                <a:effectLst/>
                <a:latin typeface="Times New Roman" panose="02020603050405020304" pitchFamily="18" charset="0"/>
                <a:cs typeface="Times New Roman" panose="02020603050405020304" pitchFamily="18" charset="0"/>
              </a:rPr>
              <a:t> тембру голосу,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інтонації</a:t>
            </a:r>
            <a:r>
              <a:rPr lang="ru-RU" b="0" i="0" u="none" strike="noStrike" dirty="0">
                <a:solidFill>
                  <a:srgbClr val="111111"/>
                </a:solidFill>
                <a:effectLst/>
                <a:latin typeface="Times New Roman" panose="02020603050405020304" pitchFamily="18" charset="0"/>
                <a:cs typeface="Times New Roman" panose="02020603050405020304" pitchFamily="18" charset="0"/>
              </a:rPr>
              <a:t> і ритм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мови</a:t>
            </a:r>
            <a:r>
              <a:rPr lang="ru-RU" b="0" i="0" u="none" strike="noStrike" dirty="0">
                <a:solidFill>
                  <a:srgbClr val="111111"/>
                </a:solidFill>
                <a:effectLst/>
                <a:latin typeface="Times New Roman" panose="02020603050405020304" pitchFamily="18" charset="0"/>
                <a:cs typeface="Times New Roman" panose="02020603050405020304" pitchFamily="18" charset="0"/>
              </a:rPr>
              <a:t>,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які</a:t>
            </a:r>
            <a:r>
              <a:rPr lang="ru-RU" b="0" i="0" u="none" strike="noStrike" dirty="0">
                <a:solidFill>
                  <a:srgbClr val="111111"/>
                </a:solidFill>
                <a:effectLst/>
                <a:latin typeface="Times New Roman" panose="02020603050405020304" pitchFamily="18" charset="0"/>
                <a:cs typeface="Times New Roman" panose="02020603050405020304" pitchFamily="18" charset="0"/>
              </a:rPr>
              <a:t>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можуть</a:t>
            </a:r>
            <a:r>
              <a:rPr lang="ru-RU" b="0" i="0" u="none" strike="noStrike" dirty="0">
                <a:solidFill>
                  <a:srgbClr val="111111"/>
                </a:solidFill>
                <a:effectLst/>
                <a:latin typeface="Times New Roman" panose="02020603050405020304" pitchFamily="18" charset="0"/>
                <a:cs typeface="Times New Roman" panose="02020603050405020304" pitchFamily="18" charset="0"/>
              </a:rPr>
              <a:t> з часом </a:t>
            </a:r>
            <a:r>
              <a:rPr lang="ru-RU" b="0" i="0" u="none" strike="noStrike" dirty="0" err="1">
                <a:solidFill>
                  <a:srgbClr val="111111"/>
                </a:solidFill>
                <a:effectLst/>
                <a:latin typeface="Times New Roman" panose="02020603050405020304" pitchFamily="18" charset="0"/>
                <a:cs typeface="Times New Roman" panose="02020603050405020304" pitchFamily="18" charset="0"/>
              </a:rPr>
              <a:t>змінюватися</a:t>
            </a:r>
            <a:r>
              <a:rPr lang="ru-RU" b="0" i="0" u="none" strike="noStrike" dirty="0">
                <a:solidFill>
                  <a:srgbClr val="111111"/>
                </a:solidFill>
                <a:effectLst/>
                <a:latin typeface="Times New Roman" panose="02020603050405020304" pitchFamily="18" charset="0"/>
                <a:cs typeface="Times New Roman" panose="02020603050405020304" pitchFamily="18" charset="0"/>
              </a:rPr>
              <a:t>.</a:t>
            </a:r>
          </a:p>
          <a:p>
            <a:pPr marL="0" indent="0" algn="just">
              <a:buNone/>
            </a:pPr>
            <a:endParaRPr lang="ru-BG" dirty="0">
              <a:latin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id="{CF61BCAF-910E-0DB9-3F6D-D260E342765E}"/>
              </a:ext>
            </a:extLst>
          </p:cNvPr>
          <p:cNvPicPr>
            <a:picLocks noChangeAspect="1"/>
          </p:cNvPicPr>
          <p:nvPr/>
        </p:nvPicPr>
        <p:blipFill>
          <a:blip r:embed="rId2"/>
          <a:stretch>
            <a:fillRect/>
          </a:stretch>
        </p:blipFill>
        <p:spPr>
          <a:xfrm>
            <a:off x="8313588" y="4345053"/>
            <a:ext cx="3078620" cy="21063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4446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9E18460-B5DF-1532-6774-D21DE8E30F15}"/>
              </a:ext>
            </a:extLst>
          </p:cNvPr>
          <p:cNvSpPr>
            <a:spLocks noGrp="1"/>
          </p:cNvSpPr>
          <p:nvPr>
            <p:ph idx="1"/>
          </p:nvPr>
        </p:nvSpPr>
        <p:spPr>
          <a:xfrm>
            <a:off x="1295401" y="1208049"/>
            <a:ext cx="9601196" cy="4667819"/>
          </a:xfrm>
        </p:spPr>
        <p:txBody>
          <a:bodyPr>
            <a:normAutofit/>
          </a:bodyPr>
          <a:lstStyle/>
          <a:p>
            <a:pPr marL="0" indent="0" algn="just">
              <a:buNone/>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Вчені виділяють наступні види невербальних засобів спілкування:</a:t>
            </a:r>
            <a:endParaRPr lang="ru-BG"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Жести – рухи руками, які несвідомо (найчастіше, в силу звички) людина робить паралельно з промовою. Такі сигнали можуть позначати самі різні емоції або враження: розчарування, збентеження, впевненість чи невпевненість в собі, агресію, бажання припинити розмову і багато іншого.</a:t>
            </a:r>
            <a:endParaRPr lang="ru-BG"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Підтримувана дистанція під час бесіди вказує на зону комфорту людини і те, наскільки вільно він себе почуває з цим співрозмовником.</a:t>
            </a:r>
            <a:endParaRPr lang="ru-BG"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Загальноприйнятий варіант – це так звана «зона соціального спілкування» (122-360 см). Вторгнення в особистий простір (46-121 см) або навіть інтимну зону (15-45 см) – дія, яка може сказати багато про що.</a:t>
            </a:r>
            <a:endParaRPr lang="ru-BG"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ru-BG" dirty="0"/>
          </a:p>
        </p:txBody>
      </p:sp>
    </p:spTree>
    <p:extLst>
      <p:ext uri="{BB962C8B-B14F-4D97-AF65-F5344CB8AC3E}">
        <p14:creationId xmlns:p14="http://schemas.microsoft.com/office/powerpoint/2010/main" val="105961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id="{2D63CEE3-477D-8024-8E7F-56588140B9E9}"/>
              </a:ext>
            </a:extLst>
          </p:cNvPr>
          <p:cNvPicPr>
            <a:picLocks noGrp="1" noChangeAspect="1"/>
          </p:cNvPicPr>
          <p:nvPr>
            <p:ph idx="1"/>
          </p:nvPr>
        </p:nvPicPr>
        <p:blipFill>
          <a:blip r:embed="rId2"/>
          <a:stretch>
            <a:fillRect/>
          </a:stretch>
        </p:blipFill>
        <p:spPr>
          <a:xfrm>
            <a:off x="1554720" y="1603859"/>
            <a:ext cx="4541280" cy="28019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5">
            <a:extLst>
              <a:ext uri="{FF2B5EF4-FFF2-40B4-BE49-F238E27FC236}">
                <a16:creationId xmlns:a16="http://schemas.microsoft.com/office/drawing/2014/main" id="{2B3AB9B7-ADCD-8E18-B29D-CEC86B7B4983}"/>
              </a:ext>
            </a:extLst>
          </p:cNvPr>
          <p:cNvPicPr>
            <a:picLocks noChangeAspect="1"/>
          </p:cNvPicPr>
          <p:nvPr/>
        </p:nvPicPr>
        <p:blipFill>
          <a:blip r:embed="rId3"/>
          <a:stretch>
            <a:fillRect/>
          </a:stretch>
        </p:blipFill>
        <p:spPr>
          <a:xfrm flipH="1">
            <a:off x="8016743" y="512645"/>
            <a:ext cx="2620537" cy="354670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6">
            <a:extLst>
              <a:ext uri="{FF2B5EF4-FFF2-40B4-BE49-F238E27FC236}">
                <a16:creationId xmlns:a16="http://schemas.microsoft.com/office/drawing/2014/main" id="{B012BB4E-02EE-36EB-DD97-F9C7A475F972}"/>
              </a:ext>
            </a:extLst>
          </p:cNvPr>
          <p:cNvPicPr>
            <a:picLocks noChangeAspect="1"/>
          </p:cNvPicPr>
          <p:nvPr/>
        </p:nvPicPr>
        <p:blipFill>
          <a:blip r:embed="rId4"/>
          <a:stretch>
            <a:fillRect/>
          </a:stretch>
        </p:blipFill>
        <p:spPr>
          <a:xfrm>
            <a:off x="5239544" y="3543415"/>
            <a:ext cx="4366248" cy="28019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5050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1D790A5-74C8-577B-DA7D-2F4781F7B0C5}"/>
              </a:ext>
            </a:extLst>
          </p:cNvPr>
          <p:cNvSpPr>
            <a:spLocks noGrp="1"/>
          </p:cNvSpPr>
          <p:nvPr>
            <p:ph idx="1"/>
          </p:nvPr>
        </p:nvSpPr>
        <p:spPr>
          <a:xfrm>
            <a:off x="1295401" y="1239024"/>
            <a:ext cx="9601196" cy="4636844"/>
          </a:xfrm>
        </p:spPr>
        <p:txBody>
          <a:bodyPr>
            <a:normAutofit/>
          </a:bodyPr>
          <a:lstStyle/>
          <a:p>
            <a:pPr marL="0" indent="0">
              <a:buNone/>
            </a:pPr>
            <a:r>
              <a:rPr lang="uk-UA" sz="1900" b="1" dirty="0">
                <a:effectLst/>
                <a:latin typeface="Times New Roman" panose="02020603050405020304" pitchFamily="18" charset="0"/>
                <a:ea typeface="Times New Roman" panose="02020603050405020304" pitchFamily="18" charset="0"/>
                <a:cs typeface="Times New Roman" panose="02020603050405020304" pitchFamily="18" charset="0"/>
              </a:rPr>
              <a:t>Міміка</a:t>
            </a:r>
          </a:p>
          <a:p>
            <a:pPr marL="0" indent="0">
              <a:buNone/>
            </a:pPr>
            <a:endParaRPr lang="uk-UA"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ru-RU"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Справжнім дзеркалом думок і почуттів людини є міміка. Незважаючи на те, що ділова людина змушена постійно контролювати своє обличчя, робити це бездоганно мало у кого виходить.</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Дуже промовистою може бути поза – займане становище тіла при розмові. Вона часто вказує на ступінь внутрішньої напруги, ставлення до співрозмовника і теми бесіди, статус партнера.</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Предметом особливої уваги є погляд людини: його напрям і вираз – лакмусовий папірець правди і брехні, психологічного стану, інтенсивності внутрішньої роботи свідомості.</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ru-BG" sz="1900" dirty="0"/>
          </a:p>
        </p:txBody>
      </p:sp>
      <p:pic>
        <p:nvPicPr>
          <p:cNvPr id="4" name="Рисунок 4">
            <a:extLst>
              <a:ext uri="{FF2B5EF4-FFF2-40B4-BE49-F238E27FC236}">
                <a16:creationId xmlns:a16="http://schemas.microsoft.com/office/drawing/2014/main" id="{17C190C2-4B4D-026F-C76D-5BA260373AA9}"/>
              </a:ext>
            </a:extLst>
          </p:cNvPr>
          <p:cNvPicPr>
            <a:picLocks noChangeAspect="1"/>
          </p:cNvPicPr>
          <p:nvPr/>
        </p:nvPicPr>
        <p:blipFill>
          <a:blip r:embed="rId2"/>
          <a:stretch>
            <a:fillRect/>
          </a:stretch>
        </p:blipFill>
        <p:spPr>
          <a:xfrm>
            <a:off x="6095999" y="0"/>
            <a:ext cx="3819086" cy="2385122"/>
          </a:xfrm>
          <a:prstGeom prst="ellipse">
            <a:avLst/>
          </a:prstGeom>
          <a:ln>
            <a:noFill/>
          </a:ln>
          <a:effectLst>
            <a:softEdge rad="112500"/>
          </a:effectLst>
        </p:spPr>
      </p:pic>
    </p:spTree>
    <p:extLst>
      <p:ext uri="{BB962C8B-B14F-4D97-AF65-F5344CB8AC3E}">
        <p14:creationId xmlns:p14="http://schemas.microsoft.com/office/powerpoint/2010/main" val="772758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55530C-6184-FA5C-B24B-5BC8DD28415D}"/>
              </a:ext>
            </a:extLst>
          </p:cNvPr>
          <p:cNvSpPr>
            <a:spLocks noGrp="1"/>
          </p:cNvSpPr>
          <p:nvPr>
            <p:ph idx="1"/>
          </p:nvPr>
        </p:nvSpPr>
        <p:spPr>
          <a:xfrm>
            <a:off x="1295402" y="853274"/>
            <a:ext cx="9601196" cy="3318936"/>
          </a:xfrm>
        </p:spPr>
        <p:txBody>
          <a:bodyPr>
            <a:noAutofit/>
          </a:bodyPr>
          <a:lstStyle/>
          <a:p>
            <a:pPr marL="0" indent="0" algn="just">
              <a:buNone/>
            </a:pPr>
            <a:r>
              <a:rPr lang="ru-RU" sz="1900" b="1" dirty="0"/>
              <a:t>Х</a:t>
            </a:r>
            <a:r>
              <a:rPr lang="uk-UA" sz="1900" b="1" dirty="0"/>
              <a:t>ода і постава</a:t>
            </a:r>
          </a:p>
          <a:p>
            <a:pPr marL="0" indent="0" algn="just">
              <a:buNone/>
            </a:pPr>
            <a:endParaRPr lang="uk-UA" sz="1900" dirty="0"/>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Людина з правильною поставою справляє сприятливе враження, розташовує до спілкування. Гарна постава передбачає пряму спину, розправлені плечі, впевнену посадку голови. Вона повинна бути розслабленою і природною.</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Сутула спина свідчить про скутості, невпевненості. Ще більш тяжке враження справляють опущені плечі і голова, які можна прийняти за прояв пасивності і покірності.</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Хода так само є елементом невербального спілкування і дозволяє пізнати характер партнера.</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Активні натури, які звикли діяти, ходять швидко і впевнено.</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ru-BG" sz="1900" dirty="0"/>
          </a:p>
        </p:txBody>
      </p:sp>
      <p:pic>
        <p:nvPicPr>
          <p:cNvPr id="4" name="Рисунок 4">
            <a:extLst>
              <a:ext uri="{FF2B5EF4-FFF2-40B4-BE49-F238E27FC236}">
                <a16:creationId xmlns:a16="http://schemas.microsoft.com/office/drawing/2014/main" id="{5A841F28-BEF6-98C1-75BE-FF9C235E68A1}"/>
              </a:ext>
            </a:extLst>
          </p:cNvPr>
          <p:cNvPicPr>
            <a:picLocks noChangeAspect="1"/>
          </p:cNvPicPr>
          <p:nvPr/>
        </p:nvPicPr>
        <p:blipFill>
          <a:blip r:embed="rId2"/>
          <a:stretch>
            <a:fillRect/>
          </a:stretch>
        </p:blipFill>
        <p:spPr>
          <a:xfrm>
            <a:off x="7832243" y="4172210"/>
            <a:ext cx="2630695" cy="2629106"/>
          </a:xfrm>
          <a:prstGeom prst="ellipse">
            <a:avLst/>
          </a:prstGeom>
          <a:ln>
            <a:noFill/>
          </a:ln>
          <a:effectLst>
            <a:softEdge rad="112500"/>
          </a:effectLst>
        </p:spPr>
      </p:pic>
    </p:spTree>
    <p:extLst>
      <p:ext uri="{BB962C8B-B14F-4D97-AF65-F5344CB8AC3E}">
        <p14:creationId xmlns:p14="http://schemas.microsoft.com/office/powerpoint/2010/main" val="394008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D624EC-987B-73C9-EFDC-E42638CDF219}"/>
              </a:ext>
            </a:extLst>
          </p:cNvPr>
          <p:cNvSpPr>
            <a:spLocks noGrp="1"/>
          </p:cNvSpPr>
          <p:nvPr>
            <p:ph idx="1"/>
          </p:nvPr>
        </p:nvSpPr>
        <p:spPr>
          <a:xfrm>
            <a:off x="1295402" y="1348883"/>
            <a:ext cx="9601196" cy="3318936"/>
          </a:xfrm>
        </p:spPr>
        <p:txBody>
          <a:bodyPr/>
          <a:lstStyle/>
          <a:p>
            <a:pPr marL="0" indent="0" algn="jus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Творчим, зайнятим розумовою діяльністю людям властивий повільний, неспішний ритм ходьби.</a:t>
            </a:r>
            <a:endParaRPr lang="ru-BG"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Невеселі думки і пригнічений настрій ніби притискають людини до землі — він йде, насилу переставляючи ноги.</a:t>
            </a:r>
          </a:p>
          <a:p>
            <a:pPr marL="0" indent="0" algn="jus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У оптимістів, навпаки, хода легка, летить.</a:t>
            </a:r>
            <a:endParaRPr lang="ru-BG"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Невпевнені люди, намагаючись відгородитися від оточуючих, опускають голову, сутулят спину.</a:t>
            </a:r>
            <a:endParaRPr lang="ru-BG"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Гордія і людини із завищеною самооцінкою видає високо піднята голова.</a:t>
            </a:r>
            <a:endParaRPr lang="ru-BG"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ru-BG" dirty="0"/>
          </a:p>
        </p:txBody>
      </p:sp>
      <p:pic>
        <p:nvPicPr>
          <p:cNvPr id="5" name="Рисунок 5">
            <a:extLst>
              <a:ext uri="{FF2B5EF4-FFF2-40B4-BE49-F238E27FC236}">
                <a16:creationId xmlns:a16="http://schemas.microsoft.com/office/drawing/2014/main" id="{19A247D3-72D2-3ADE-200E-248327BB9CF7}"/>
              </a:ext>
            </a:extLst>
          </p:cNvPr>
          <p:cNvPicPr>
            <a:picLocks noChangeAspect="1"/>
          </p:cNvPicPr>
          <p:nvPr/>
        </p:nvPicPr>
        <p:blipFill>
          <a:blip r:embed="rId2"/>
          <a:stretch>
            <a:fillRect/>
          </a:stretch>
        </p:blipFill>
        <p:spPr>
          <a:xfrm>
            <a:off x="6994293" y="3523816"/>
            <a:ext cx="3444488" cy="2288005"/>
          </a:xfrm>
          <a:prstGeom prst="rect">
            <a:avLst/>
          </a:prstGeom>
          <a:ln>
            <a:noFill/>
          </a:ln>
          <a:effectLst>
            <a:softEdge rad="112500"/>
          </a:effectLst>
        </p:spPr>
      </p:pic>
      <p:pic>
        <p:nvPicPr>
          <p:cNvPr id="6" name="Рисунок 6">
            <a:extLst>
              <a:ext uri="{FF2B5EF4-FFF2-40B4-BE49-F238E27FC236}">
                <a16:creationId xmlns:a16="http://schemas.microsoft.com/office/drawing/2014/main" id="{4006425D-96E3-9FBF-31B7-8C7CF9CCDC85}"/>
              </a:ext>
            </a:extLst>
          </p:cNvPr>
          <p:cNvPicPr>
            <a:picLocks noChangeAspect="1"/>
          </p:cNvPicPr>
          <p:nvPr/>
        </p:nvPicPr>
        <p:blipFill>
          <a:blip r:embed="rId3"/>
          <a:stretch>
            <a:fillRect/>
          </a:stretch>
        </p:blipFill>
        <p:spPr>
          <a:xfrm>
            <a:off x="2700770" y="3963401"/>
            <a:ext cx="2888156" cy="1848420"/>
          </a:xfrm>
          <a:prstGeom prst="rect">
            <a:avLst/>
          </a:prstGeom>
          <a:ln>
            <a:noFill/>
          </a:ln>
          <a:effectLst>
            <a:softEdge rad="112500"/>
          </a:effectLst>
        </p:spPr>
      </p:pic>
    </p:spTree>
    <p:extLst>
      <p:ext uri="{BB962C8B-B14F-4D97-AF65-F5344CB8AC3E}">
        <p14:creationId xmlns:p14="http://schemas.microsoft.com/office/powerpoint/2010/main" val="2898390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7F66D94-659A-15C8-A4F4-D7A8CE0BC6A1}"/>
              </a:ext>
            </a:extLst>
          </p:cNvPr>
          <p:cNvSpPr>
            <a:spLocks noGrp="1"/>
          </p:cNvSpPr>
          <p:nvPr>
            <p:ph idx="1"/>
          </p:nvPr>
        </p:nvSpPr>
        <p:spPr>
          <a:xfrm>
            <a:off x="1295402" y="1455853"/>
            <a:ext cx="9601196" cy="4822697"/>
          </a:xfrm>
        </p:spPr>
        <p:txBody>
          <a:bodyPr>
            <a:normAutofit/>
          </a:bodyPr>
          <a:lstStyle/>
          <a:p>
            <a:pPr marL="0" indent="0" algn="just">
              <a:buNone/>
            </a:pPr>
            <a:r>
              <a:rPr lang="uk-UA" sz="2100" dirty="0">
                <a:effectLst/>
                <a:latin typeface="Times New Roman" panose="02020603050405020304" pitchFamily="18" charset="0"/>
                <a:ea typeface="Times New Roman" panose="02020603050405020304" pitchFamily="18" charset="0"/>
                <a:cs typeface="Times New Roman" panose="02020603050405020304" pitchFamily="18" charset="0"/>
              </a:rPr>
              <a:t>Видатні вміння в цій області дозволяють ефективно вирішувати деякі важливі завдання під час переговорів, зустрічі з клієнтом і партнером:</a:t>
            </a:r>
            <a:endParaRPr lang="ru-BG"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2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2100" dirty="0">
                <a:effectLst/>
                <a:latin typeface="Times New Roman" panose="02020603050405020304" pitchFamily="18" charset="0"/>
                <a:ea typeface="Times New Roman" panose="02020603050405020304" pitchFamily="18" charset="0"/>
                <a:cs typeface="Times New Roman" panose="02020603050405020304" pitchFamily="18" charset="0"/>
              </a:rPr>
              <a:t>— виявлення певних комунікативних перешкод на ранній стадії, ще до того, як співрозмовник відмовиться від продовження бесіди. Виявивши ці труднощі, завжди є можливість змінити модель поведінки і спрямувати розмову в потрібне русло;</a:t>
            </a:r>
            <a:endParaRPr lang="ru-BG"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ru-BG" sz="2100" dirty="0"/>
          </a:p>
        </p:txBody>
      </p:sp>
    </p:spTree>
    <p:extLst>
      <p:ext uri="{BB962C8B-B14F-4D97-AF65-F5344CB8AC3E}">
        <p14:creationId xmlns:p14="http://schemas.microsoft.com/office/powerpoint/2010/main" val="135492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423B53E-2E38-7C74-8BC9-F8A76000E4E8}"/>
              </a:ext>
            </a:extLst>
          </p:cNvPr>
          <p:cNvSpPr>
            <a:spLocks noGrp="1"/>
          </p:cNvSpPr>
          <p:nvPr>
            <p:ph idx="1"/>
          </p:nvPr>
        </p:nvSpPr>
        <p:spPr>
          <a:xfrm>
            <a:off x="1295402" y="1769532"/>
            <a:ext cx="9601196" cy="3318936"/>
          </a:xfrm>
        </p:spPr>
        <p:txBody>
          <a:bodyPr>
            <a:normAutofit/>
          </a:bodyPr>
          <a:lstStyle/>
          <a:p>
            <a:pPr marL="0" indent="0" algn="just">
              <a:buNone/>
            </a:pPr>
            <a:r>
              <a:rPr lang="uk-UA" sz="2100" dirty="0">
                <a:effectLst/>
                <a:latin typeface="Times New Roman" panose="02020603050405020304" pitchFamily="18" charset="0"/>
                <a:ea typeface="Times New Roman" panose="02020603050405020304" pitchFamily="18" charset="0"/>
                <a:cs typeface="Times New Roman" panose="02020603050405020304" pitchFamily="18" charset="0"/>
              </a:rPr>
              <a:t>— визначення правдивості тверджень, озвучених співрозмовником. Це і зрозуміло, адже якщо мова людини може включати в себе свідому брехню, то мова тіла брехати не може, що можна з успіхом використовувати на зустрічі;</a:t>
            </a:r>
            <a:endParaRPr lang="ru-BG"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2100" dirty="0">
                <a:effectLst/>
                <a:latin typeface="Times New Roman" panose="02020603050405020304" pitchFamily="18" charset="0"/>
                <a:ea typeface="Times New Roman" panose="02020603050405020304" pitchFamily="18" charset="0"/>
                <a:cs typeface="Times New Roman" panose="02020603050405020304" pitchFamily="18" charset="0"/>
              </a:rPr>
              <a:t>— отримання інформації про потенційного клієнта чи партнера, його характері, темпераменті, емоційному і психологічному стані, впевненості в собі, почуття власної значущості, багатьох інших індивідуальних особливостях.</a:t>
            </a:r>
            <a:endParaRPr lang="ru-BG"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ru-BG" sz="2100" dirty="0"/>
          </a:p>
        </p:txBody>
      </p:sp>
    </p:spTree>
    <p:extLst>
      <p:ext uri="{BB962C8B-B14F-4D97-AF65-F5344CB8AC3E}">
        <p14:creationId xmlns:p14="http://schemas.microsoft.com/office/powerpoint/2010/main" val="279487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3EEBEDB-4DE1-5A05-4C0A-A09131893ADB}"/>
              </a:ext>
            </a:extLst>
          </p:cNvPr>
          <p:cNvSpPr>
            <a:spLocks noGrp="1"/>
          </p:cNvSpPr>
          <p:nvPr>
            <p:ph idx="1"/>
          </p:nvPr>
        </p:nvSpPr>
        <p:spPr>
          <a:xfrm>
            <a:off x="995215" y="1316667"/>
            <a:ext cx="10201570" cy="3329674"/>
          </a:xfrm>
        </p:spPr>
        <p:txBody>
          <a:bodyPr/>
          <a:lstStyle/>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Слід проаналізувати свої звички і позбутися тих, які будуть заважати ділового спілкування. Не можна порушувати особисті кордону, доторкатися до співрозмовника, під час розмови крутити в руках ручку, малювати на папері. Слідкуйте за тим, як ви п’єте і їсте. Не потрібно на ділових зустрічах чіпати своє обличчя і волосся, сутулитися, соватися на стільці, багато, хаотично жестикулювати. Почувайтеся впевнено, розслаблено, будьте зібрані, уважні, не забувайте посміхатися.</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ru-BG" dirty="0"/>
          </a:p>
        </p:txBody>
      </p:sp>
      <p:pic>
        <p:nvPicPr>
          <p:cNvPr id="4" name="Рисунок 4">
            <a:extLst>
              <a:ext uri="{FF2B5EF4-FFF2-40B4-BE49-F238E27FC236}">
                <a16:creationId xmlns:a16="http://schemas.microsoft.com/office/drawing/2014/main" id="{7EFEE86F-2C04-ABD2-207D-73E93D53311C}"/>
              </a:ext>
            </a:extLst>
          </p:cNvPr>
          <p:cNvPicPr>
            <a:picLocks noChangeAspect="1"/>
          </p:cNvPicPr>
          <p:nvPr/>
        </p:nvPicPr>
        <p:blipFill>
          <a:blip r:embed="rId2"/>
          <a:stretch>
            <a:fillRect/>
          </a:stretch>
        </p:blipFill>
        <p:spPr>
          <a:xfrm>
            <a:off x="2070781" y="3821912"/>
            <a:ext cx="3349950" cy="22316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5">
            <a:extLst>
              <a:ext uri="{FF2B5EF4-FFF2-40B4-BE49-F238E27FC236}">
                <a16:creationId xmlns:a16="http://schemas.microsoft.com/office/drawing/2014/main" id="{709E8E8D-26D8-93BC-126A-6E74B1D1C272}"/>
              </a:ext>
            </a:extLst>
          </p:cNvPr>
          <p:cNvPicPr>
            <a:picLocks noChangeAspect="1"/>
          </p:cNvPicPr>
          <p:nvPr/>
        </p:nvPicPr>
        <p:blipFill>
          <a:blip r:embed="rId3"/>
          <a:stretch>
            <a:fillRect/>
          </a:stretch>
        </p:blipFill>
        <p:spPr>
          <a:xfrm>
            <a:off x="6633783" y="3830455"/>
            <a:ext cx="3349949" cy="22231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94064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1A2BD3E-0C59-F699-1495-057F77D3DC1E}"/>
              </a:ext>
            </a:extLst>
          </p:cNvPr>
          <p:cNvSpPr>
            <a:spLocks noGrp="1"/>
          </p:cNvSpPr>
          <p:nvPr>
            <p:ph idx="1"/>
          </p:nvPr>
        </p:nvSpPr>
        <p:spPr>
          <a:xfrm>
            <a:off x="1295402" y="1986362"/>
            <a:ext cx="9601196" cy="3318936"/>
          </a:xfrm>
        </p:spPr>
        <p:txBody>
          <a:bodyPr>
            <a:normAutofit/>
          </a:bodyPr>
          <a:lstStyle/>
          <a:p>
            <a:pPr algn="just"/>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Ділове</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спілкування</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 це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зв’язок</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між</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людьми,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внаслідок</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якого</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відбувається</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вплив</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однієї</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особи на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іншу</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Це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обмін</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діяльністю</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та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досвідом</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для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досягнення</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результату. За характером та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змістом</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розрізняють</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вербальне</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та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невербальне</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спілкування</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Воно</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здійснюється</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за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допомогою</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певних</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засобів</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слів</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та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невербальних</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знаків</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Знаючи</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особливості</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цього</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виду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спілкування</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ви</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можете грамотно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вибудовувати</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a:t>
            </a:r>
            <a:r>
              <a:rPr lang="ru-RU" sz="2300" b="0" i="0" u="none" strike="noStrike" dirty="0" err="1">
                <a:solidFill>
                  <a:srgbClr val="111111"/>
                </a:solidFill>
                <a:effectLst/>
                <a:latin typeface="Times New Roman" panose="02020603050405020304" pitchFamily="18" charset="0"/>
                <a:cs typeface="Times New Roman" panose="02020603050405020304" pitchFamily="18" charset="0"/>
              </a:rPr>
              <a:t>взаємодію</a:t>
            </a:r>
            <a:r>
              <a:rPr lang="ru-RU" sz="2300" b="0" i="0" u="none" strike="noStrike" dirty="0">
                <a:solidFill>
                  <a:srgbClr val="111111"/>
                </a:solidFill>
                <a:effectLst/>
                <a:latin typeface="Times New Roman" panose="02020603050405020304" pitchFamily="18" charset="0"/>
                <a:cs typeface="Times New Roman" panose="02020603050405020304" pitchFamily="18" charset="0"/>
              </a:rPr>
              <a:t> з партнером.</a:t>
            </a:r>
            <a:endParaRPr lang="ru-BG"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31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BD5ECAD-82F9-BE20-EC8F-BBC7003CBFAF}"/>
              </a:ext>
            </a:extLst>
          </p:cNvPr>
          <p:cNvSpPr>
            <a:spLocks noGrp="1"/>
          </p:cNvSpPr>
          <p:nvPr>
            <p:ph idx="1"/>
          </p:nvPr>
        </p:nvSpPr>
        <p:spPr>
          <a:xfrm>
            <a:off x="1295401" y="1517805"/>
            <a:ext cx="9601196" cy="4358063"/>
          </a:xfrm>
        </p:spPr>
        <p:txBody>
          <a:bodyPr/>
          <a:lstStyle/>
          <a:p>
            <a:pPr marL="0" indent="0" algn="just">
              <a:buNone/>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Розуміння сигналів невербальної комунікації вкрай важливо для сучасного ділового спілкування. Дана стаття не тільки допоможе зрозуміти реакцію співрозмовника, розпізнати його думки і наміри, а також навчить контролювати власні неусвідомлені рухи. Досягти успіху на переговорах буде набагато простіше, якщо ви продемонструєте партнеру свою чесність і відкритість під час спілкування.</a:t>
            </a:r>
            <a:endParaRPr lang="ru-BG"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BG" dirty="0"/>
          </a:p>
        </p:txBody>
      </p:sp>
    </p:spTree>
    <p:extLst>
      <p:ext uri="{BB962C8B-B14F-4D97-AF65-F5344CB8AC3E}">
        <p14:creationId xmlns:p14="http://schemas.microsoft.com/office/powerpoint/2010/main" val="405130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11B4D88-3B9A-3C70-94D1-B563576F4E6C}"/>
              </a:ext>
            </a:extLst>
          </p:cNvPr>
          <p:cNvSpPr>
            <a:spLocks noGrp="1"/>
          </p:cNvSpPr>
          <p:nvPr>
            <p:ph idx="1"/>
          </p:nvPr>
        </p:nvSpPr>
        <p:spPr>
          <a:xfrm>
            <a:off x="1295401" y="1486829"/>
            <a:ext cx="9601196" cy="4389039"/>
          </a:xfrm>
        </p:spPr>
        <p:txBody>
          <a:bodyPr>
            <a:normAutofit/>
          </a:bodyPr>
          <a:lstStyle/>
          <a:p>
            <a:pPr algn="just"/>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У процесі спілкування важливу роль відіграють міміка, емоції співрозмовника, жести та манери. Дослідження показали, що 70% інформації передається за допомогою невербального спілкування та лише 30% – за допомогою вербального спілкування. Отримані дані звертають особливу увагу значення невербального спілкування для взаєморозуміння співрозмовників, необхідно звернути увагу до значення міміки і жестів співрозмовника.</a:t>
            </a:r>
            <a:endParaRPr lang="ru-BG" sz="1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ru-BG" sz="1900" dirty="0">
              <a:latin typeface="Times New Roman" panose="02020603050405020304" pitchFamily="18" charset="0"/>
              <a:cs typeface="Times New Roman" panose="02020603050405020304" pitchFamily="18" charset="0"/>
            </a:endParaRPr>
          </a:p>
        </p:txBody>
      </p:sp>
      <p:pic>
        <p:nvPicPr>
          <p:cNvPr id="4" name="Рисунок 4">
            <a:extLst>
              <a:ext uri="{FF2B5EF4-FFF2-40B4-BE49-F238E27FC236}">
                <a16:creationId xmlns:a16="http://schemas.microsoft.com/office/drawing/2014/main" id="{88BDD7F8-DEFE-0CC8-B419-AD72FF8DB3B9}"/>
              </a:ext>
            </a:extLst>
          </p:cNvPr>
          <p:cNvPicPr>
            <a:picLocks noChangeAspect="1"/>
          </p:cNvPicPr>
          <p:nvPr/>
        </p:nvPicPr>
        <p:blipFill>
          <a:blip r:embed="rId2"/>
          <a:stretch>
            <a:fillRect/>
          </a:stretch>
        </p:blipFill>
        <p:spPr>
          <a:xfrm>
            <a:off x="5108712" y="3429000"/>
            <a:ext cx="5295831" cy="1286347"/>
          </a:xfrm>
          <a:prstGeom prst="rect">
            <a:avLst/>
          </a:prstGeom>
        </p:spPr>
      </p:pic>
      <p:pic>
        <p:nvPicPr>
          <p:cNvPr id="5" name="Рисунок 5">
            <a:extLst>
              <a:ext uri="{FF2B5EF4-FFF2-40B4-BE49-F238E27FC236}">
                <a16:creationId xmlns:a16="http://schemas.microsoft.com/office/drawing/2014/main" id="{3F1C86F0-C0CC-C5CE-7871-012111A9178E}"/>
              </a:ext>
            </a:extLst>
          </p:cNvPr>
          <p:cNvPicPr>
            <a:picLocks noChangeAspect="1"/>
          </p:cNvPicPr>
          <p:nvPr/>
        </p:nvPicPr>
        <p:blipFill>
          <a:blip r:embed="rId3"/>
          <a:stretch>
            <a:fillRect/>
          </a:stretch>
        </p:blipFill>
        <p:spPr>
          <a:xfrm>
            <a:off x="1787457" y="3829394"/>
            <a:ext cx="3151706" cy="2239382"/>
          </a:xfrm>
          <a:prstGeom prst="rect">
            <a:avLst/>
          </a:prstGeom>
        </p:spPr>
      </p:pic>
    </p:spTree>
    <p:extLst>
      <p:ext uri="{BB962C8B-B14F-4D97-AF65-F5344CB8AC3E}">
        <p14:creationId xmlns:p14="http://schemas.microsoft.com/office/powerpoint/2010/main" val="130709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0730966-DB92-8403-C296-4887A9AB3334}"/>
              </a:ext>
            </a:extLst>
          </p:cNvPr>
          <p:cNvSpPr>
            <a:spLocks noGrp="1"/>
          </p:cNvSpPr>
          <p:nvPr>
            <p:ph idx="1"/>
          </p:nvPr>
        </p:nvSpPr>
        <p:spPr>
          <a:xfrm>
            <a:off x="1295402" y="1734634"/>
            <a:ext cx="9601196" cy="4296112"/>
          </a:xfrm>
        </p:spPr>
        <p:txBody>
          <a:bodyPr>
            <a:normAutofit/>
          </a:bodyPr>
          <a:lstStyle/>
          <a:p>
            <a:pPr algn="just"/>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Вважається, що невербальні засоби ділового спілкування є свідомими або неусвідомленими сигналами співрозмовника, вираженими «мовою тіла» в різних його проявах. Навіть найнезначніші, непомітні зовні рухи можуть багато розповісти про людину. Вони можуть свідчити про те, що він роздратований чи зацікавлений, відкритий чи закритий для розмови, напружений чи розслаблений, давати безліч іншої важливої ​​для співрозмовника інформації. </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ru-BG" sz="1900" dirty="0"/>
          </a:p>
        </p:txBody>
      </p:sp>
      <p:pic>
        <p:nvPicPr>
          <p:cNvPr id="4" name="Рисунок 4">
            <a:extLst>
              <a:ext uri="{FF2B5EF4-FFF2-40B4-BE49-F238E27FC236}">
                <a16:creationId xmlns:a16="http://schemas.microsoft.com/office/drawing/2014/main" id="{8575F552-0725-5B09-BCAD-6C0AFBA2253F}"/>
              </a:ext>
            </a:extLst>
          </p:cNvPr>
          <p:cNvPicPr>
            <a:picLocks noChangeAspect="1"/>
          </p:cNvPicPr>
          <p:nvPr/>
        </p:nvPicPr>
        <p:blipFill>
          <a:blip r:embed="rId2"/>
          <a:stretch>
            <a:fillRect/>
          </a:stretch>
        </p:blipFill>
        <p:spPr>
          <a:xfrm>
            <a:off x="6096000" y="3402466"/>
            <a:ext cx="4478759" cy="2628280"/>
          </a:xfrm>
          <a:prstGeom prst="rect">
            <a:avLst/>
          </a:prstGeom>
        </p:spPr>
      </p:pic>
    </p:spTree>
    <p:extLst>
      <p:ext uri="{BB962C8B-B14F-4D97-AF65-F5344CB8AC3E}">
        <p14:creationId xmlns:p14="http://schemas.microsoft.com/office/powerpoint/2010/main" val="1759471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A316166-2350-1CA7-0C8F-1D76353D7895}"/>
              </a:ext>
            </a:extLst>
          </p:cNvPr>
          <p:cNvSpPr>
            <a:spLocks noGrp="1"/>
          </p:cNvSpPr>
          <p:nvPr>
            <p:ph idx="1"/>
          </p:nvPr>
        </p:nvSpPr>
        <p:spPr>
          <a:xfrm>
            <a:off x="1295402" y="1769532"/>
            <a:ext cx="9601196" cy="3318936"/>
          </a:xfrm>
        </p:spPr>
        <p:txBody>
          <a:bodyPr>
            <a:normAutofit/>
          </a:bodyPr>
          <a:lstStyle/>
          <a:p>
            <a:pPr algn="just"/>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Сучасну роль невербальних засобів спілкування у переговорах важко переоцінити: глибокі знання у цій галузі дозволяють тонко контролювати хід розмови і спрямовувати їх у інше русло. Крім того, на основі сигналів, що надходять від співрозмовника, можна скласти реальний психологічний портрет цієї людини, визначити її характер і навіть відокремити правду від брехні.</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ru-BG" sz="1900" dirty="0"/>
          </a:p>
        </p:txBody>
      </p:sp>
      <p:pic>
        <p:nvPicPr>
          <p:cNvPr id="4" name="Рисунок 4">
            <a:extLst>
              <a:ext uri="{FF2B5EF4-FFF2-40B4-BE49-F238E27FC236}">
                <a16:creationId xmlns:a16="http://schemas.microsoft.com/office/drawing/2014/main" id="{E023ABCB-430A-0188-7AB0-CD775EE78EC4}"/>
              </a:ext>
            </a:extLst>
          </p:cNvPr>
          <p:cNvPicPr>
            <a:picLocks noChangeAspect="1"/>
          </p:cNvPicPr>
          <p:nvPr/>
        </p:nvPicPr>
        <p:blipFill>
          <a:blip r:embed="rId2"/>
          <a:stretch>
            <a:fillRect/>
          </a:stretch>
        </p:blipFill>
        <p:spPr>
          <a:xfrm>
            <a:off x="6096000" y="3429000"/>
            <a:ext cx="3549935" cy="23573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0909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716896B-3E1F-1691-7228-37227027699B}"/>
              </a:ext>
            </a:extLst>
          </p:cNvPr>
          <p:cNvSpPr>
            <a:spLocks noGrp="1"/>
          </p:cNvSpPr>
          <p:nvPr>
            <p:ph idx="1"/>
          </p:nvPr>
        </p:nvSpPr>
        <p:spPr>
          <a:xfrm>
            <a:off x="1295401" y="867317"/>
            <a:ext cx="9601196" cy="5008551"/>
          </a:xfrm>
        </p:spPr>
        <p:txBody>
          <a:bodyPr>
            <a:noAutofit/>
          </a:bodyPr>
          <a:lstStyle/>
          <a:p>
            <a:pPr marL="0" indent="0" algn="just">
              <a:buNone/>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Для того, щоб справити на співрозмовника потрібний ефект, слід застосовувати невербальні прийоми за певними методиками. Найбільш розповсюджені методи:</a:t>
            </a:r>
            <a:endParaRPr lang="ru-BG"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2000" b="1" i="1" dirty="0">
                <a:effectLst/>
                <a:latin typeface="Times New Roman" panose="02020603050405020304" pitchFamily="18" charset="0"/>
                <a:ea typeface="Times New Roman" panose="02020603050405020304" pitchFamily="18" charset="0"/>
                <a:cs typeface="Times New Roman" panose="02020603050405020304" pitchFamily="18" charset="0"/>
              </a:rPr>
              <a:t>Кінесика</a:t>
            </a:r>
            <a:endParaRPr lang="ru-BG"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2000" dirty="0">
                <a:effectLst/>
                <a:latin typeface="Times New Roman" panose="02020603050405020304" pitchFamily="18" charset="0"/>
                <a:ea typeface="Times New Roman" panose="02020603050405020304" pitchFamily="18" charset="0"/>
                <a:cs typeface="Times New Roman" panose="02020603050405020304" pitchFamily="18" charset="0"/>
              </a:rPr>
              <a:t> Це комплекс певних рухів і жестів людини, що дозволяє зробити мову більш зосередженою. Відома «мова жестів» дозволяє привернути увагу слухача, зосередити увагу на потрібних речах і підвищити або знизити рівень сприйняття інформації. Крім того, варто звернути увагу на співрозмовника: Якщо він, наприклад, схрестив руки на грудях, це означає, що він захищається від вас і не хоче сприймати інформацію, яку ви йому надаєте. </a:t>
            </a:r>
            <a:endParaRPr lang="ru-BG" sz="2000" dirty="0"/>
          </a:p>
        </p:txBody>
      </p:sp>
    </p:spTree>
    <p:extLst>
      <p:ext uri="{BB962C8B-B14F-4D97-AF65-F5344CB8AC3E}">
        <p14:creationId xmlns:p14="http://schemas.microsoft.com/office/powerpoint/2010/main" val="2292964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ED95C44-9A7B-A93D-1344-BB2D28509EA9}"/>
              </a:ext>
            </a:extLst>
          </p:cNvPr>
          <p:cNvSpPr>
            <a:spLocks noGrp="1"/>
          </p:cNvSpPr>
          <p:nvPr>
            <p:ph idx="1"/>
          </p:nvPr>
        </p:nvSpPr>
        <p:spPr>
          <a:xfrm>
            <a:off x="1295401" y="1548780"/>
            <a:ext cx="9601196" cy="4327088"/>
          </a:xfrm>
        </p:spPr>
        <p:txBody>
          <a:bodyPr>
            <a:normAutofit/>
          </a:bodyPr>
          <a:lstStyle/>
          <a:p>
            <a:pPr marL="0" indent="0" algn="just">
              <a:buNone/>
            </a:pPr>
            <a:r>
              <a:rPr lang="uk-UA" sz="2100" dirty="0">
                <a:effectLst/>
                <a:latin typeface="Times New Roman" panose="02020603050405020304" pitchFamily="18" charset="0"/>
                <a:ea typeface="Times New Roman" panose="02020603050405020304" pitchFamily="18" charset="0"/>
                <a:cs typeface="Times New Roman" panose="02020603050405020304" pitchFamily="18" charset="0"/>
              </a:rPr>
              <a:t>Якщо він смикає за волосся (тут - гудзики на одязі або інші нав'язливі рухи), це ознака страху, тривоги і недовіри або невпевненості в собі.</a:t>
            </a:r>
            <a:endParaRPr lang="ru-BG"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2100" dirty="0">
                <a:effectLst/>
                <a:latin typeface="Times New Roman" panose="02020603050405020304" pitchFamily="18" charset="0"/>
                <a:ea typeface="Times New Roman" panose="02020603050405020304" pitchFamily="18" charset="0"/>
                <a:cs typeface="Times New Roman" panose="02020603050405020304" pitchFamily="18" charset="0"/>
              </a:rPr>
              <a:t>Якщо він постукує пальцями або ручкою по столу, це означає, що співрозмовнику абсолютно нецікаво, що ви йому говорите.</a:t>
            </a:r>
            <a:endParaRPr lang="ru-BG"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2100" dirty="0">
                <a:effectLst/>
                <a:latin typeface="Times New Roman" panose="02020603050405020304" pitchFamily="18" charset="0"/>
                <a:ea typeface="Times New Roman" panose="02020603050405020304" pitchFamily="18" charset="0"/>
                <a:cs typeface="Times New Roman" panose="02020603050405020304" pitchFamily="18" charset="0"/>
              </a:rPr>
              <a:t>Тому треба бути уважним не тільки до того, що ви робите при розмові, але й звертати увагу на зворотну невербальну зв’язок людину, з якою ви вступили в ділову розмову.</a:t>
            </a:r>
            <a:endParaRPr lang="ru-BG" sz="2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2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2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BG" sz="2100" dirty="0"/>
          </a:p>
        </p:txBody>
      </p:sp>
    </p:spTree>
    <p:extLst>
      <p:ext uri="{BB962C8B-B14F-4D97-AF65-F5344CB8AC3E}">
        <p14:creationId xmlns:p14="http://schemas.microsoft.com/office/powerpoint/2010/main" val="261203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28BD80-A41F-2E9F-0BFF-1F7A1C82E46D}"/>
              </a:ext>
            </a:extLst>
          </p:cNvPr>
          <p:cNvSpPr>
            <a:spLocks noGrp="1"/>
          </p:cNvSpPr>
          <p:nvPr>
            <p:ph type="title"/>
          </p:nvPr>
        </p:nvSpPr>
        <p:spPr/>
        <p:txBody>
          <a:bodyPr/>
          <a:lstStyle/>
          <a:p>
            <a:r>
              <a:rPr lang="uk-UA" dirty="0"/>
              <a:t>Кінесика</a:t>
            </a:r>
            <a:endParaRPr lang="ru-BG" dirty="0"/>
          </a:p>
        </p:txBody>
      </p:sp>
      <p:pic>
        <p:nvPicPr>
          <p:cNvPr id="4" name="Рисунок 4">
            <a:extLst>
              <a:ext uri="{FF2B5EF4-FFF2-40B4-BE49-F238E27FC236}">
                <a16:creationId xmlns:a16="http://schemas.microsoft.com/office/drawing/2014/main" id="{CCB67A2D-46C3-302E-8DB9-1F4F2CAC11F4}"/>
              </a:ext>
            </a:extLst>
          </p:cNvPr>
          <p:cNvPicPr>
            <a:picLocks noGrp="1" noChangeAspect="1"/>
          </p:cNvPicPr>
          <p:nvPr>
            <p:ph idx="1"/>
          </p:nvPr>
        </p:nvPicPr>
        <p:blipFill>
          <a:blip r:embed="rId2"/>
          <a:stretch>
            <a:fillRect/>
          </a:stretch>
        </p:blipFill>
        <p:spPr>
          <a:xfrm>
            <a:off x="1295402" y="3063397"/>
            <a:ext cx="4012406" cy="26749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5">
            <a:extLst>
              <a:ext uri="{FF2B5EF4-FFF2-40B4-BE49-F238E27FC236}">
                <a16:creationId xmlns:a16="http://schemas.microsoft.com/office/drawing/2014/main" id="{F412E99F-0DEE-C4FF-27CD-FD0E9F917D8E}"/>
              </a:ext>
            </a:extLst>
          </p:cNvPr>
          <p:cNvPicPr>
            <a:picLocks noChangeAspect="1"/>
          </p:cNvPicPr>
          <p:nvPr/>
        </p:nvPicPr>
        <p:blipFill>
          <a:blip r:embed="rId3"/>
          <a:stretch>
            <a:fillRect/>
          </a:stretch>
        </p:blipFill>
        <p:spPr>
          <a:xfrm>
            <a:off x="4541517" y="2844798"/>
            <a:ext cx="3108965" cy="17272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6">
            <a:extLst>
              <a:ext uri="{FF2B5EF4-FFF2-40B4-BE49-F238E27FC236}">
                <a16:creationId xmlns:a16="http://schemas.microsoft.com/office/drawing/2014/main" id="{B4D631B0-7E66-97B1-0140-BEFCFB9852B2}"/>
              </a:ext>
            </a:extLst>
          </p:cNvPr>
          <p:cNvPicPr>
            <a:picLocks noChangeAspect="1"/>
          </p:cNvPicPr>
          <p:nvPr/>
        </p:nvPicPr>
        <p:blipFill>
          <a:blip r:embed="rId4"/>
          <a:stretch>
            <a:fillRect/>
          </a:stretch>
        </p:blipFill>
        <p:spPr>
          <a:xfrm>
            <a:off x="7831743" y="3708400"/>
            <a:ext cx="3064854" cy="2457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82635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2356D64-B959-4B5D-743F-8EEA35B26CF3}"/>
              </a:ext>
            </a:extLst>
          </p:cNvPr>
          <p:cNvSpPr>
            <a:spLocks noGrp="1"/>
          </p:cNvSpPr>
          <p:nvPr>
            <p:ph idx="1"/>
          </p:nvPr>
        </p:nvSpPr>
        <p:spPr>
          <a:xfrm>
            <a:off x="1295402" y="884249"/>
            <a:ext cx="9601196" cy="3318936"/>
          </a:xfrm>
        </p:spPr>
        <p:txBody>
          <a:bodyPr>
            <a:noAutofit/>
          </a:bodyPr>
          <a:lstStyle/>
          <a:p>
            <a:pPr marL="0" indent="0" algn="just">
              <a:buNone/>
            </a:pPr>
            <a:r>
              <a:rPr lang="uk-UA" sz="1900" b="1" i="1" dirty="0">
                <a:effectLst/>
                <a:latin typeface="Times New Roman" panose="02020603050405020304" pitchFamily="18" charset="0"/>
                <a:ea typeface="Times New Roman" panose="02020603050405020304" pitchFamily="18" charset="0"/>
                <a:cs typeface="Times New Roman" panose="02020603050405020304" pitchFamily="18" charset="0"/>
              </a:rPr>
              <a:t>Тактильний метод</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b="1"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Це комунікація з застосуванням дотиків. Існують 4 види тактильних дотиків:</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Професійні.</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Любовні.</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Дружні.</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Ритуальні.</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Звичайно, у трудовій та господарській діяльності використовуються лише професійні засоби тактильного методу. Перестаравшись із цим прийомом, можна просто втратити клієнта. Правильне використання тактильного методу ділового невербального спілкування дозволяє створити довіру та залучити до себе співрозмовника.</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r>
              <a:rPr lang="uk-UA" sz="1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BG"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ru-BG" sz="1900" dirty="0"/>
          </a:p>
        </p:txBody>
      </p:sp>
    </p:spTree>
    <p:extLst>
      <p:ext uri="{BB962C8B-B14F-4D97-AF65-F5344CB8AC3E}">
        <p14:creationId xmlns:p14="http://schemas.microsoft.com/office/powerpoint/2010/main" val="8024656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816</Words>
  <Application>Microsoft Office PowerPoint</Application>
  <PresentationFormat>Широкоэкранный</PresentationFormat>
  <Paragraphs>71</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Garamond</vt:lpstr>
      <vt:lpstr>Times New Roman</vt:lpstr>
      <vt:lpstr>Натуральные материалы</vt:lpstr>
      <vt:lpstr>Невербальні засоби комунікації: особливості використання в діловому спілкуванні.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Кінесика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Невербальні засоби комунікації: особливості використання в діловому спілкуванні.   </dc:title>
  <dc:creator>Mariia Vynokurova</dc:creator>
  <cp:lastModifiedBy>Конох</cp:lastModifiedBy>
  <cp:revision>2</cp:revision>
  <dcterms:created xsi:type="dcterms:W3CDTF">2022-12-11T21:16:11Z</dcterms:created>
  <dcterms:modified xsi:type="dcterms:W3CDTF">2023-11-02T18:05:24Z</dcterms:modified>
</cp:coreProperties>
</file>