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0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2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7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3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2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3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8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6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8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3525-D36A-4B93-9DDC-CBB1819A6486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A33C-9911-4DEF-844B-13BB8AE7E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РАСКИСЛЕНИЕ И ЛЕГИРОВАНИЕ СТАЛИ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8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1.1. </a:t>
            </a:r>
            <a:r>
              <a:rPr lang="ru-RU" b="1" dirty="0" err="1"/>
              <a:t>Раскисление</a:t>
            </a:r>
            <a:r>
              <a:rPr lang="ru-RU" b="1" dirty="0"/>
              <a:t> марганцем. </a:t>
            </a:r>
            <a:r>
              <a:rPr lang="ru-RU" dirty="0"/>
              <a:t>Марганец — сравнительно слабый </a:t>
            </a:r>
            <a:r>
              <a:rPr lang="ru-RU" dirty="0" err="1"/>
              <a:t>раскислитель</a:t>
            </a:r>
            <a:r>
              <a:rPr lang="ru-RU" dirty="0"/>
              <a:t> и не обеспечивает сни­жения окисленное™ металла до тре­буемых пределов, однако большее или меньшее его количество вводится в металл при выплавке стали многих </a:t>
            </a:r>
            <a:r>
              <a:rPr lang="ru-RU" dirty="0" err="1"/>
              <a:t>ма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dirty="0" err="1"/>
              <a:t>ок</a:t>
            </a:r>
            <a:r>
              <a:rPr lang="ru-RU" dirty="0"/>
              <a:t>. Это объясняется рядом досто­инств марганца: 1) положительная роль в борьбе с вредным действием серы; 2) положительное влияние на </a:t>
            </a:r>
            <a:r>
              <a:rPr lang="ru-RU" dirty="0" err="1"/>
              <a:t>прокаливаемость</a:t>
            </a:r>
            <a:r>
              <a:rPr lang="ru-RU" dirty="0"/>
              <a:t> стали и ее проч­ность; 3) малое значение межфазного натяжения на границе металл—образу­ющееся включение </a:t>
            </a:r>
            <a:r>
              <a:rPr lang="ru-RU" dirty="0" err="1"/>
              <a:t>МпО</a:t>
            </a:r>
            <a:r>
              <a:rPr lang="ru-RU" dirty="0"/>
              <a:t>, в результате чего облегчаются условия выделения включений и возрастает скорость </a:t>
            </a:r>
            <a:r>
              <a:rPr lang="ru-RU" dirty="0" err="1"/>
              <a:t>рас­кисления</a:t>
            </a:r>
            <a:r>
              <a:rPr lang="ru-RU" dirty="0"/>
              <a:t>. При введении марганца в чистое, но содержащее кислород же­лезо образуется оксид марганца </a:t>
            </a:r>
            <a:r>
              <a:rPr lang="ru-RU" dirty="0" err="1"/>
              <a:t>МпО</a:t>
            </a:r>
            <a:r>
              <a:rPr lang="ru-RU" dirty="0"/>
              <a:t>, который создает с </a:t>
            </a:r>
            <a:r>
              <a:rPr lang="en-US" dirty="0" err="1"/>
              <a:t>FeO</a:t>
            </a:r>
            <a:r>
              <a:rPr lang="ru-RU" dirty="0"/>
              <a:t> непрерывный ряд растворов </a:t>
            </a:r>
            <a:r>
              <a:rPr lang="en-US" dirty="0" err="1"/>
              <a:t>mFeO</a:t>
            </a:r>
            <a:r>
              <a:rPr lang="en-US" dirty="0"/>
              <a:t> </a:t>
            </a:r>
            <a:r>
              <a:rPr lang="ru-RU" dirty="0"/>
              <a:t>• </a:t>
            </a:r>
            <a:r>
              <a:rPr lang="en-US" dirty="0"/>
              <a:t>n</a:t>
            </a:r>
            <a:r>
              <a:rPr lang="ru-RU" dirty="0" err="1"/>
              <a:t>МпО</a:t>
            </a:r>
            <a:r>
              <a:rPr lang="ru-RU" dirty="0"/>
              <a:t> (рис. 14.4). В сталях наряду с марганцем всегда содержится углерод; при этом </a:t>
            </a:r>
            <a:r>
              <a:rPr lang="ru-RU" dirty="0" err="1"/>
              <a:t>окисленность</a:t>
            </a:r>
            <a:r>
              <a:rPr lang="ru-RU" dirty="0"/>
              <a:t> металла определяется или марганцем (при низких содержаниях углерода), или углеродом (при высо­ких содержаниях углерода), или марганцем и углеродом одновременно. Марганец вводят в металл в конце плавки (часто в ковш) в виде сплава марганца с железом (ферромарганца). В ферромарганце разных марок содер­жится неодинаковое количество угле­рода (1-7 %), ~ 75 % </a:t>
            </a:r>
            <a:r>
              <a:rPr lang="ru-RU" dirty="0" err="1"/>
              <a:t>Мп</a:t>
            </a:r>
            <a:r>
              <a:rPr lang="ru-RU" dirty="0"/>
              <a:t> и некоторое (&lt;2%) количество кремния. При не­обходимости выплавить сталь с очень низким содержанием углерода ис­пользуется металлический марганец. Применение его ограничено высокой стоимостью. В некоторых случаях для повышения содержания марганца в сталь вводят выплавляемый в домен­ных печах так называемый зеркаль­ный чугун (~5 % С, 10-25% </a:t>
            </a:r>
            <a:r>
              <a:rPr lang="ru-RU" dirty="0" err="1"/>
              <a:t>Мп</a:t>
            </a:r>
            <a:r>
              <a:rPr lang="ru-RU" dirty="0"/>
              <a:t>, &lt;2%</a:t>
            </a:r>
            <a:r>
              <a:rPr lang="en-US" dirty="0"/>
              <a:t>Si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84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2. </a:t>
            </a:r>
            <a:r>
              <a:rPr lang="ru-RU" b="1" dirty="0" err="1"/>
              <a:t>Раскисление</a:t>
            </a:r>
            <a:r>
              <a:rPr lang="ru-RU" b="1" dirty="0"/>
              <a:t> кремнием. </a:t>
            </a:r>
            <a:r>
              <a:rPr lang="ru-RU" dirty="0"/>
              <a:t>При введении в жидкий металл кремния образуются или жидкие силикаты же­леза, или кремнезем. Диаграмма со­стояния </a:t>
            </a:r>
            <a:r>
              <a:rPr lang="en-US" dirty="0" err="1"/>
              <a:t>FeO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как бы разделена на две диаграммы дополнительной вер­тикальной осью, соответствующей об­разованию </a:t>
            </a:r>
            <a:r>
              <a:rPr lang="ru-RU" dirty="0" err="1"/>
              <a:t>файялита</a:t>
            </a:r>
            <a:r>
              <a:rPr lang="ru-RU" dirty="0"/>
              <a:t> (</a:t>
            </a:r>
            <a:r>
              <a:rPr lang="en-US" dirty="0" err="1"/>
              <a:t>FeO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 •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. При малых значениях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образуются легкоплавкие включения, состоящие из </a:t>
            </a:r>
            <a:r>
              <a:rPr lang="ru-RU" dirty="0" err="1"/>
              <a:t>вюстита</a:t>
            </a:r>
            <a:r>
              <a:rPr lang="ru-RU" dirty="0"/>
              <a:t> и </a:t>
            </a:r>
            <a:r>
              <a:rPr lang="ru-RU" dirty="0" err="1"/>
              <a:t>файялита</a:t>
            </a:r>
            <a:r>
              <a:rPr lang="ru-RU" dirty="0"/>
              <a:t>. Из рис. 14.3 видно, что кремний гораздо более сильный </a:t>
            </a:r>
            <a:r>
              <a:rPr lang="ru-RU" dirty="0" err="1"/>
              <a:t>раскислитель</a:t>
            </a:r>
            <a:r>
              <a:rPr lang="ru-RU" dirty="0"/>
              <a:t>, чем марганец.</a:t>
            </a:r>
          </a:p>
          <a:p>
            <a:pPr marL="0" indent="0">
              <a:buNone/>
            </a:pPr>
            <a:r>
              <a:rPr lang="ru-RU" dirty="0"/>
              <a:t>По разным данным, произведение [</a:t>
            </a:r>
            <a:r>
              <a:rPr lang="en-US" dirty="0"/>
              <a:t>Si</a:t>
            </a:r>
            <a:r>
              <a:rPr lang="ru-RU" dirty="0"/>
              <a:t>] -[О]</a:t>
            </a:r>
            <a:r>
              <a:rPr lang="ru-RU" baseline="30000" dirty="0"/>
              <a:t>2</a:t>
            </a:r>
            <a:r>
              <a:rPr lang="ru-RU" dirty="0"/>
              <a:t> = (1+10)- 10 </a:t>
            </a:r>
            <a:r>
              <a:rPr lang="ru-RU" baseline="30000" dirty="0"/>
              <a:t>-5</a:t>
            </a:r>
            <a:r>
              <a:rPr lang="ru-RU" dirty="0"/>
              <a:t>, т.е. уже при 0,2 % [</a:t>
            </a:r>
            <a:r>
              <a:rPr lang="en-US" dirty="0"/>
              <a:t>Si</a:t>
            </a:r>
            <a:r>
              <a:rPr lang="ru-RU" dirty="0"/>
              <a:t>] в металле содержится &lt; 0,01 % [О]. При наличии в агрегате основного шлака образующийся при введении кремния кремнезем взаимо­действует с основными оксидами шла­ка и </a:t>
            </a:r>
            <a:r>
              <a:rPr lang="en-US" i="1" dirty="0" err="1"/>
              <a:t>a</a:t>
            </a:r>
            <a:r>
              <a:rPr lang="en-US" baseline="-25000" dirty="0" err="1"/>
              <a:t>SiC</a:t>
            </a:r>
            <a:r>
              <a:rPr lang="ru-RU" baseline="-25000" dirty="0"/>
              <a:t>2</a:t>
            </a:r>
            <a:r>
              <a:rPr lang="ru-RU" dirty="0"/>
              <a:t> становится очень малой; со­ответственно растет </a:t>
            </a:r>
            <a:r>
              <a:rPr lang="ru-RU" dirty="0" err="1"/>
              <a:t>раскислительная</a:t>
            </a:r>
            <a:r>
              <a:rPr lang="ru-RU" dirty="0"/>
              <a:t> способность кремния.</a:t>
            </a:r>
          </a:p>
          <a:p>
            <a:pPr marL="0" indent="0">
              <a:buNone/>
            </a:pPr>
            <a:r>
              <a:rPr lang="ru-RU" dirty="0"/>
              <a:t>Однако необходимо учитывать, что образующиеся силикаты хорошо сма­чивают железо, поэтому удаление си­ликатных включений из металла свя­зано с определенными трудностями.</a:t>
            </a:r>
          </a:p>
          <a:p>
            <a:pPr marL="0" indent="0">
              <a:buNone/>
            </a:pPr>
            <a:r>
              <a:rPr lang="ru-RU" dirty="0"/>
              <a:t>Если металл, раскисляемый крем­нием, содержит некоторое количество марганца, то в составе образующихся силикатов будут также и оксиды мар­ганца. Из диаграммы состояния </a:t>
            </a:r>
            <a:r>
              <a:rPr lang="ru-RU" dirty="0" err="1"/>
              <a:t>файялит-тефроит</a:t>
            </a:r>
            <a:r>
              <a:rPr lang="ru-RU" dirty="0"/>
              <a:t> (рис. 14.5) видно, что температура плавления образующихся включений может быть сравнительно небольшой. Кремний в металл вводит­ся в виде сплава кремния с железом (ферросилиция). Чаще используют ферросилиций ФС45 (- 45 % </a:t>
            </a:r>
            <a:r>
              <a:rPr lang="en-US" dirty="0"/>
              <a:t>Si</a:t>
            </a:r>
            <a:r>
              <a:rPr lang="ru-RU" dirty="0"/>
              <a:t>). В не­которых случаях применяют домен­ный ферросилиций, содержащий -2,0% Си 9—13% </a:t>
            </a:r>
            <a:r>
              <a:rPr lang="en-US" dirty="0"/>
              <a:t>Si</a:t>
            </a:r>
            <a:r>
              <a:rPr lang="ru-RU" dirty="0"/>
              <a:t>. Совместно с марганцем кремний вводят в сталь в виде </a:t>
            </a:r>
            <a:r>
              <a:rPr lang="ru-RU" dirty="0" err="1"/>
              <a:t>силикомарганца</a:t>
            </a:r>
            <a:r>
              <a:rPr lang="ru-RU" dirty="0"/>
              <a:t> </a:t>
            </a:r>
            <a:r>
              <a:rPr lang="ru-RU" dirty="0" err="1"/>
              <a:t>СМнЮ</a:t>
            </a:r>
            <a:r>
              <a:rPr lang="ru-RU" dirty="0"/>
              <a:t> (10— 13 % </a:t>
            </a:r>
            <a:r>
              <a:rPr lang="en-US" dirty="0"/>
              <a:t>Si</a:t>
            </a:r>
            <a:r>
              <a:rPr lang="ru-RU" dirty="0"/>
              <a:t> и &gt; 60% </a:t>
            </a:r>
            <a:r>
              <a:rPr lang="ru-RU" dirty="0" err="1"/>
              <a:t>Мп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16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3. </a:t>
            </a:r>
            <a:r>
              <a:rPr lang="ru-RU" b="1" dirty="0" err="1"/>
              <a:t>Раскисление</a:t>
            </a:r>
            <a:r>
              <a:rPr lang="ru-RU" b="1" dirty="0"/>
              <a:t> алюминием. </a:t>
            </a:r>
            <a:r>
              <a:rPr lang="ru-RU" dirty="0"/>
              <a:t>Алюминий — более сильный </a:t>
            </a:r>
            <a:r>
              <a:rPr lang="ru-RU" dirty="0" err="1"/>
              <a:t>раскис­литель</a:t>
            </a:r>
            <a:r>
              <a:rPr lang="ru-RU" dirty="0"/>
              <a:t>, чем кремний (см. рис. 14.3). При введении алюминия в металле ос­тается ничтожно малое количество ра­створенного кислорода. Алюминий, введенный в избытке, может взаимо­действовать не только с растворенным в металле кислородом, но и с оксида­ми более слабых </a:t>
            </a:r>
            <a:r>
              <a:rPr lang="ru-RU" dirty="0" err="1"/>
              <a:t>раскислителей</a:t>
            </a:r>
            <a:r>
              <a:rPr lang="ru-RU" dirty="0"/>
              <a:t> (</a:t>
            </a:r>
            <a:r>
              <a:rPr lang="ru-RU" dirty="0" err="1"/>
              <a:t>МпО</a:t>
            </a:r>
            <a:r>
              <a:rPr lang="ru-RU" dirty="0"/>
              <a:t>,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). При введении алюминия в же­лезо, </a:t>
            </a:r>
            <a:r>
              <a:rPr lang="ru-RU" dirty="0" err="1" smtClean="0"/>
              <a:t>содержащее</a:t>
            </a:r>
            <a:r>
              <a:rPr lang="ru-RU" dirty="0" err="1"/>
              <a:t>диаграмме</a:t>
            </a:r>
            <a:r>
              <a:rPr lang="ru-RU" dirty="0"/>
              <a:t> </a:t>
            </a:r>
            <a:r>
              <a:rPr lang="en-US" dirty="0" err="1"/>
              <a:t>FeO</a:t>
            </a:r>
            <a:r>
              <a:rPr lang="ru-RU" dirty="0"/>
              <a:t>—А1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может образо­ваться либо чистый глинозем (при большом содержании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), либо шпинель </a:t>
            </a:r>
            <a:r>
              <a:rPr lang="en-US" dirty="0" err="1"/>
              <a:t>FeO</a:t>
            </a:r>
            <a:r>
              <a:rPr lang="ru-RU" dirty="0"/>
              <a:t> •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(</a:t>
            </a:r>
            <a:r>
              <a:rPr lang="ru-RU" dirty="0" err="1"/>
              <a:t>герценит</a:t>
            </a:r>
            <a:r>
              <a:rPr lang="ru-RU" dirty="0"/>
              <a:t>). Тем­пература плавления чистого глинозема составляет ~ 2050 °С. Высокие значе­ния межфазного натяжения на грани­це металл—включение глинозема </a:t>
            </a:r>
            <a:r>
              <a:rPr lang="ru-RU" baseline="-25000" dirty="0"/>
              <a:t> </a:t>
            </a:r>
            <a:r>
              <a:rPr lang="ru-RU" baseline="-25000" dirty="0" err="1"/>
              <a:t>м</a:t>
            </a:r>
            <a:r>
              <a:rPr lang="ru-RU" dirty="0" err="1"/>
              <a:t>_</a:t>
            </a:r>
            <a:r>
              <a:rPr lang="ru-RU" baseline="-25000" dirty="0" err="1"/>
              <a:t>вкл</a:t>
            </a:r>
            <a:r>
              <a:rPr lang="ru-RU" dirty="0"/>
              <a:t>, т. е. малая </a:t>
            </a:r>
            <a:r>
              <a:rPr lang="ru-RU" dirty="0" err="1"/>
              <a:t>смачиваемость</a:t>
            </a:r>
            <a:r>
              <a:rPr lang="ru-RU" dirty="0"/>
              <a:t> таких вклю­чений, металлом, облегчают процесс их отделения от металла. Образование в стали при </a:t>
            </a:r>
            <a:r>
              <a:rPr lang="ru-RU" dirty="0" err="1"/>
              <a:t>раскислении</a:t>
            </a:r>
            <a:r>
              <a:rPr lang="ru-RU" dirty="0"/>
              <a:t> алюминием мелких включений глинозема и нит­рида алюминия влияет на протекание процесса кристаллизации, в частности на размер зерна. Обычно размер зерна регулируют, изменяя расход алюми­ния: чем больше введено алюминия, тем мельче зерно. Введенный в металл алюминий взаимодействует с серой (при большом расходе алюминия) и азотом. Образование в процессе крис­таллизации нитрида алюминия </a:t>
            </a:r>
            <a:r>
              <a:rPr lang="en-US" dirty="0"/>
              <a:t>A</a:t>
            </a:r>
            <a:r>
              <a:rPr lang="ru-RU" dirty="0"/>
              <a:t>1</a:t>
            </a:r>
            <a:r>
              <a:rPr lang="en-US" dirty="0"/>
              <a:t>N</a:t>
            </a:r>
            <a:r>
              <a:rPr lang="ru-RU" dirty="0"/>
              <a:t> способствует снижению вредного вли­яния азота и уменьшению эффекта старения стали. </a:t>
            </a:r>
            <a:r>
              <a:rPr lang="ru-RU" dirty="0" err="1"/>
              <a:t>Раскисление</a:t>
            </a:r>
            <a:r>
              <a:rPr lang="ru-RU" dirty="0"/>
              <a:t> металла алюминием широко распространено. Алюминий вводят в металл в виде брусков (чушек) алюминия или в виде </a:t>
            </a:r>
            <a:r>
              <a:rPr lang="ru-RU" dirty="0" smtClean="0"/>
              <a:t>проволоки.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33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/>
              <a:t>2. ОСОБЕННОСТИ ИСПОЛЬЗОВА­НИЯ ЩЕЛОЧНОЗЕМЕЛЬНЫХ И РЕДКОЗЕМЕЛЬНЫХ МЕТАЛЛОВ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Современная техника позволяет ис­пользовать в металлургической техно­логии ЩЗМ и РЗМ. ЩЗМ (кальций и др.) образуют очень прочные окси­ды, более прочные, чем кремнезем и даже глинозем. Изменение энергии Гиббса Δ</a:t>
            </a:r>
            <a:r>
              <a:rPr lang="en-US" dirty="0"/>
              <a:t>G</a:t>
            </a:r>
            <a:r>
              <a:rPr lang="ru-RU" dirty="0"/>
              <a:t> º при 1900 К для реакции образования оксидов из чистых эле­ментов составляет:</a:t>
            </a:r>
          </a:p>
          <a:p>
            <a:pPr marL="0" indent="0">
              <a:buNone/>
            </a:pPr>
            <a:r>
              <a:rPr lang="en-US" dirty="0"/>
              <a:t>Si</a:t>
            </a:r>
            <a:r>
              <a:rPr lang="ru-RU" dirty="0"/>
              <a:t> + О</a:t>
            </a:r>
            <a:r>
              <a:rPr lang="ru-RU" baseline="-25000" dirty="0"/>
              <a:t>2</a:t>
            </a:r>
            <a:r>
              <a:rPr lang="ru-RU" dirty="0"/>
              <a:t> → </a:t>
            </a:r>
            <a:r>
              <a:rPr lang="en-US" dirty="0" err="1"/>
              <a:t>SiO</a:t>
            </a:r>
            <a:r>
              <a:rPr lang="ru-RU" baseline="-25000" dirty="0"/>
              <a:t>2, </a:t>
            </a:r>
            <a:r>
              <a:rPr lang="ru-RU" dirty="0"/>
              <a:t> Δ</a:t>
            </a:r>
            <a:r>
              <a:rPr lang="en-US" dirty="0"/>
              <a:t>G</a:t>
            </a:r>
            <a:r>
              <a:rPr lang="ru-RU" dirty="0"/>
              <a:t> º = -540 Дж,</a:t>
            </a:r>
          </a:p>
          <a:p>
            <a:pPr marL="0" indent="0">
              <a:buNone/>
            </a:pPr>
            <a:r>
              <a:rPr lang="ru-RU" dirty="0"/>
              <a:t>4/ЗА</a:t>
            </a:r>
            <a:r>
              <a:rPr lang="en-US" dirty="0"/>
              <a:t>l</a:t>
            </a:r>
            <a:r>
              <a:rPr lang="ru-RU" dirty="0"/>
              <a:t> + О</a:t>
            </a:r>
            <a:r>
              <a:rPr lang="ru-RU" baseline="-25000" dirty="0"/>
              <a:t>2</a:t>
            </a:r>
            <a:r>
              <a:rPr lang="ru-RU" dirty="0"/>
              <a:t> → 2/ЗА1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Δ</a:t>
            </a:r>
            <a:r>
              <a:rPr lang="en-US" dirty="0"/>
              <a:t>G</a:t>
            </a:r>
            <a:r>
              <a:rPr lang="ru-RU" dirty="0"/>
              <a:t> º = -712 кДж,</a:t>
            </a:r>
          </a:p>
          <a:p>
            <a:pPr marL="0" indent="0">
              <a:buNone/>
            </a:pPr>
            <a:r>
              <a:rPr lang="ru-RU" dirty="0"/>
              <a:t>2Са + О</a:t>
            </a:r>
            <a:r>
              <a:rPr lang="ru-RU" baseline="-25000" dirty="0"/>
              <a:t>2</a:t>
            </a:r>
            <a:r>
              <a:rPr lang="ru-RU" dirty="0"/>
              <a:t>  2СаО, Δ</a:t>
            </a:r>
            <a:r>
              <a:rPr lang="en-US" dirty="0"/>
              <a:t>G</a:t>
            </a:r>
            <a:r>
              <a:rPr lang="ru-RU" i="1" dirty="0"/>
              <a:t> ° </a:t>
            </a:r>
            <a:r>
              <a:rPr lang="ru-RU" dirty="0"/>
              <a:t>= -846 кДж,</a:t>
            </a:r>
          </a:p>
          <a:p>
            <a:pPr marL="0" indent="0">
              <a:buNone/>
            </a:pPr>
            <a:r>
              <a:rPr lang="ru-RU" dirty="0"/>
              <a:t>поэтому кальций, введенный в металл, взаимодействует не только с </a:t>
            </a:r>
            <a:r>
              <a:rPr lang="en-US" dirty="0" err="1"/>
              <a:t>FeO</a:t>
            </a:r>
            <a:r>
              <a:rPr lang="ru-RU" dirty="0"/>
              <a:t> и </a:t>
            </a:r>
            <a:r>
              <a:rPr lang="ru-RU" dirty="0" err="1"/>
              <a:t>МпО</a:t>
            </a:r>
            <a:r>
              <a:rPr lang="ru-RU" dirty="0"/>
              <a:t>, но и с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даже с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восстанавливая кремний и алюминий не только из образовавшихся ранее ок­сидных включений, но и из футеровки ковша. Из ЩЗМ в качестве раскисли-теля чаще других используют кальций. При введении кальция в металл необ­ходимо учитывать давление испарения кальция и его малую растворимость в жидком железе (&lt; 0,032 %). Эффектив­ность </a:t>
            </a:r>
            <a:r>
              <a:rPr lang="ru-RU" dirty="0" err="1"/>
              <a:t>раскисления</a:t>
            </a:r>
            <a:r>
              <a:rPr lang="ru-RU" dirty="0"/>
              <a:t> кальцием возраста­ет при сплавлении его с другими ме­таллами. Обычно кальций используют в виде сплава с кремнием (~ 30 % </a:t>
            </a:r>
            <a:r>
              <a:rPr lang="ru-RU" dirty="0" err="1"/>
              <a:t>Са</a:t>
            </a:r>
            <a:r>
              <a:rPr lang="ru-RU" dirty="0"/>
              <a:t>, ~ 60 % </a:t>
            </a:r>
            <a:r>
              <a:rPr lang="en-US" dirty="0"/>
              <a:t>Si</a:t>
            </a:r>
            <a:r>
              <a:rPr lang="ru-RU" dirty="0"/>
              <a:t>), с кремнием и алюминием (~ 20 % </a:t>
            </a:r>
            <a:r>
              <a:rPr lang="ru-RU" dirty="0" err="1"/>
              <a:t>Са</a:t>
            </a:r>
            <a:r>
              <a:rPr lang="ru-RU" dirty="0"/>
              <a:t>, - 50 % </a:t>
            </a:r>
            <a:r>
              <a:rPr lang="en-US" dirty="0"/>
              <a:t>Si</a:t>
            </a:r>
            <a:r>
              <a:rPr lang="ru-RU" dirty="0"/>
              <a:t>, - 20 % А1) или в виде соединений (карбид кальция СаС</a:t>
            </a:r>
            <a:r>
              <a:rPr lang="ru-RU" baseline="-25000" dirty="0"/>
              <a:t>2</a:t>
            </a:r>
            <a:r>
              <a:rPr lang="ru-RU" dirty="0"/>
              <a:t>). Кальций при введении в рас­плавленную сталь испаряется и взаи­модействует с металлом в парообраз­ном состоянии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787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раскислении</a:t>
            </a:r>
            <a:r>
              <a:rPr lang="ru-RU" dirty="0"/>
              <a:t> металла кальци­ем возрастает скорость удаления включений и уменьшается время, не­обходимое для получения стали с очень малым числом </a:t>
            </a:r>
            <a:r>
              <a:rPr lang="ru-RU" dirty="0" err="1"/>
              <a:t>невсплывших</a:t>
            </a:r>
            <a:r>
              <a:rPr lang="ru-RU" dirty="0"/>
              <a:t> включений. Поднимающиеся пузыри кальция взаимодействуют с находя­щимися в жидкой стали включениями глинозема. Образующиеся при этом алюминаты кальция имеют низкую температуру плавления, поэтому дан­ные оксиды находятся в стали в жид­ком виде, что облегчает процесс их всплывания и удаления. Та небольшая часть этих включений, которая оста­ется в стали, имеет вид равномерно распределенных мелких включений СаО-А1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округлой формы. Очень важно, что форма этих включений при обработке полученного слитка давле­нием (при прокатке или ковке) не из­меняется, что, в свою очередь, поло­жительно влияет на свойства стали.</a:t>
            </a:r>
          </a:p>
          <a:p>
            <a:pPr marL="0" indent="0">
              <a:buNone/>
            </a:pPr>
            <a:r>
              <a:rPr lang="ru-RU" dirty="0"/>
              <a:t>Очень сильными </a:t>
            </a:r>
            <a:r>
              <a:rPr lang="ru-RU" dirty="0" err="1"/>
              <a:t>раскислителями</a:t>
            </a:r>
            <a:r>
              <a:rPr lang="ru-RU" dirty="0"/>
              <a:t> являются РЗМ (лантан, церий, празе­одим, неодим, иттрий и др.). Эти эле­менты имеют значительные атомные массы, плотность, сравнимую с плот­ностью стали, высокие температуры кипения при относительно невысоком давлении пара. Таким образом, РЗМ можно вводить в сталь без опасения интенсивного их испарения в отличие от ЩЗМ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6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Современная технология обеспечи­вает получение и поставку на метал­лургические заводы лигатуры, содержащей до 30—50 % </a:t>
            </a:r>
            <a:r>
              <a:rPr lang="ru-RU" dirty="0" err="1"/>
              <a:t>РЗМ</a:t>
            </a:r>
            <a:r>
              <a:rPr lang="ru-RU" dirty="0"/>
              <a:t>. Химичес­кое сродство </a:t>
            </a:r>
            <a:r>
              <a:rPr lang="ru-RU" dirty="0" err="1"/>
              <a:t>РЗМ</a:t>
            </a:r>
            <a:r>
              <a:rPr lang="ru-RU" dirty="0"/>
              <a:t> к кислороду очень высокое. Так, например, теплота об­разования оксида церия </a:t>
            </a:r>
            <a:r>
              <a:rPr lang="ru-RU" dirty="0" err="1"/>
              <a:t>Се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Δ</a:t>
            </a:r>
            <a:r>
              <a:rPr lang="en-US" dirty="0"/>
              <a:t>H</a:t>
            </a:r>
            <a:r>
              <a:rPr lang="ru-RU" baseline="30000" dirty="0"/>
              <a:t>0</a:t>
            </a:r>
            <a:r>
              <a:rPr lang="ru-RU" baseline="-25000" dirty="0"/>
              <a:t>298</a:t>
            </a:r>
            <a:r>
              <a:rPr lang="ru-RU" dirty="0"/>
              <a:t> =</a:t>
            </a:r>
            <a:r>
              <a:rPr lang="ru-RU" dirty="0" err="1"/>
              <a:t>2240кДж</a:t>
            </a:r>
            <a:r>
              <a:rPr lang="ru-RU" dirty="0"/>
              <a:t> (для </a:t>
            </a:r>
            <a:r>
              <a:rPr lang="en-US" dirty="0"/>
              <a:t>F</a:t>
            </a:r>
            <a:r>
              <a:rPr lang="ru-RU" dirty="0" err="1"/>
              <a:t>еО</a:t>
            </a:r>
            <a:r>
              <a:rPr lang="ru-RU" dirty="0"/>
              <a:t>= Δ</a:t>
            </a:r>
            <a:r>
              <a:rPr lang="en-US" dirty="0"/>
              <a:t>H</a:t>
            </a:r>
            <a:r>
              <a:rPr lang="ru-RU" baseline="30000" dirty="0"/>
              <a:t>0</a:t>
            </a:r>
            <a:r>
              <a:rPr lang="ru-RU" baseline="-25000" dirty="0"/>
              <a:t>298</a:t>
            </a:r>
            <a:r>
              <a:rPr lang="ru-RU" dirty="0"/>
              <a:t> = 268, для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Δ</a:t>
            </a:r>
            <a:r>
              <a:rPr lang="en-US" dirty="0"/>
              <a:t>H</a:t>
            </a:r>
            <a:r>
              <a:rPr lang="ru-RU" baseline="30000" dirty="0"/>
              <a:t>0</a:t>
            </a:r>
            <a:r>
              <a:rPr lang="ru-RU" baseline="-25000" dirty="0"/>
              <a:t>298</a:t>
            </a:r>
            <a:r>
              <a:rPr lang="ru-RU" dirty="0"/>
              <a:t>=</a:t>
            </a:r>
            <a:r>
              <a:rPr lang="ru-RU" dirty="0" err="1"/>
              <a:t>1680кДж</a:t>
            </a:r>
            <a:r>
              <a:rPr lang="ru-RU" dirty="0"/>
              <a:t>), поэтому, будучи введенным в металл в составе лигатуры, церий взаимодействует со всеми включениями, находящимися в жидкой стали, в том числе и с тверды­ми включениями глинозема: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err="1"/>
              <a:t>2Се</a:t>
            </a:r>
            <a:r>
              <a:rPr lang="ru-RU" dirty="0"/>
              <a:t> +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3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ru-RU" baseline="-25000" dirty="0" err="1"/>
              <a:t>тв</a:t>
            </a:r>
            <a:r>
              <a:rPr lang="ru-RU" baseline="-25000" dirty="0"/>
              <a:t>)</a:t>
            </a:r>
            <a:r>
              <a:rPr lang="ru-RU" dirty="0"/>
              <a:t> = </a:t>
            </a:r>
            <a:r>
              <a:rPr lang="ru-RU" dirty="0" err="1"/>
              <a:t>Се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3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ru-RU" baseline="-25000" dirty="0" err="1"/>
              <a:t>тв</a:t>
            </a:r>
            <a:r>
              <a:rPr lang="ru-RU" baseline="-25000" dirty="0"/>
              <a:t>)</a:t>
            </a:r>
            <a:r>
              <a:rPr lang="ru-RU" dirty="0"/>
              <a:t> + </a:t>
            </a:r>
            <a:r>
              <a:rPr lang="ru-RU" dirty="0" err="1"/>
              <a:t>2А1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ru-RU" dirty="0"/>
              <a:t> º= 193858 + 86, </a:t>
            </a:r>
            <a:r>
              <a:rPr lang="ru-RU" i="1" dirty="0" err="1"/>
              <a:t>54Т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err="1"/>
              <a:t>РЗМ</a:t>
            </a:r>
            <a:r>
              <a:rPr lang="ru-RU" dirty="0"/>
              <a:t> интенсивно взаимодействуют с футеровкой агрегата или ковша, вос­станавливая, например, кремний и алюминий из шамота.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854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Активность кислорода при введе­нии в металл </a:t>
            </a:r>
            <a:r>
              <a:rPr lang="ru-RU" dirty="0" err="1"/>
              <a:t>РЗМ</a:t>
            </a:r>
            <a:r>
              <a:rPr lang="ru-RU" dirty="0"/>
              <a:t> резко снижается, однако содержание кислорода (в виде включений) изменяется незначитель­но. Это объясняется тем, что образую­щиеся оксиды </a:t>
            </a:r>
            <a:r>
              <a:rPr lang="ru-RU" dirty="0" err="1"/>
              <a:t>РЗМ</a:t>
            </a:r>
            <a:r>
              <a:rPr lang="ru-RU" dirty="0"/>
              <a:t> представляют со­бой мелкие, тугоплавкие и очень плотные включения. Плотность обра­зующихся включений сравнима с плотностью жидкой стали, поэтому они не всплывают (иногда в нижней части слитка обнаруживаются скопле­ния тяжелых оксидов </a:t>
            </a:r>
            <a:r>
              <a:rPr lang="ru-RU" dirty="0" err="1"/>
              <a:t>РЗМ</a:t>
            </a:r>
            <a:r>
              <a:rPr lang="ru-RU" dirty="0"/>
              <a:t>). Наблюда­ются случаи, когда содержание кисло­рода при введении </a:t>
            </a:r>
            <a:r>
              <a:rPr lang="ru-RU" dirty="0" err="1"/>
              <a:t>РЗМ</a:t>
            </a:r>
            <a:r>
              <a:rPr lang="ru-RU" dirty="0"/>
              <a:t> в больших ко­личествах не только не уменьшается, но и возрастает за счет взаимодей­ствия избыточных </a:t>
            </a:r>
            <a:r>
              <a:rPr lang="ru-RU" dirty="0" err="1"/>
              <a:t>РЗМ</a:t>
            </a:r>
            <a:r>
              <a:rPr lang="ru-RU" dirty="0"/>
              <a:t> с оксидами, входящими в состав футеровки. Важ­ным моментом является то, что мел­кие тугоплавкие включения оксидов </a:t>
            </a:r>
            <a:r>
              <a:rPr lang="ru-RU" dirty="0" err="1"/>
              <a:t>РЗМ</a:t>
            </a:r>
            <a:r>
              <a:rPr lang="ru-RU" dirty="0"/>
              <a:t>, более или менее равномерно «плавающие» в жидком металле, ста­новятся при затвердевании слитка или отливки центрами кристаллизации; в результате получается плотный металл с мелкокристаллической структурой и с почти одинаковыми свойствами во всех направлениях относительно на­правления прокатки слитка. Лигатура, содержащая </a:t>
            </a:r>
            <a:r>
              <a:rPr lang="ru-RU" dirty="0" err="1"/>
              <a:t>РЗМ</a:t>
            </a:r>
            <a:r>
              <a:rPr lang="ru-RU" dirty="0"/>
              <a:t>, относительно доро­гая, поэтому </a:t>
            </a:r>
            <a:r>
              <a:rPr lang="ru-RU" dirty="0" err="1"/>
              <a:t>РЗМ</a:t>
            </a:r>
            <a:r>
              <a:rPr lang="ru-RU" dirty="0"/>
              <a:t> применяют тогда, когда безрезультатными оказались бо­лее дешевые методы.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8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ЩЗМ</a:t>
            </a:r>
            <a:r>
              <a:rPr lang="ru-RU" dirty="0"/>
              <a:t> и </a:t>
            </a:r>
            <a:r>
              <a:rPr lang="ru-RU" dirty="0" err="1"/>
              <a:t>РЗМ</a:t>
            </a:r>
            <a:r>
              <a:rPr lang="ru-RU" dirty="0"/>
              <a:t> очень активно взаи­модействуют со всеми примесями ме­талла, в том числе с углеродом, серой и растворенными в металле газами (кислородом, азотом, водородом). При использовании </a:t>
            </a:r>
            <a:r>
              <a:rPr lang="ru-RU" dirty="0" err="1"/>
              <a:t>ЩЗМ</a:t>
            </a:r>
            <a:r>
              <a:rPr lang="ru-RU" dirty="0"/>
              <a:t> и </a:t>
            </a:r>
            <a:r>
              <a:rPr lang="ru-RU" dirty="0" err="1"/>
              <a:t>РЗМ</a:t>
            </a:r>
            <a:r>
              <a:rPr lang="ru-RU" dirty="0"/>
              <a:t> учи­тывают их высокое химическое срод­ство к кислороду и сере, в частности то, что химическое сродство к кисло­роду </a:t>
            </a:r>
            <a:r>
              <a:rPr lang="ru-RU" dirty="0" err="1"/>
              <a:t>ЩЗМ</a:t>
            </a:r>
            <a:r>
              <a:rPr lang="ru-RU" dirty="0"/>
              <a:t> и </a:t>
            </a:r>
            <a:r>
              <a:rPr lang="ru-RU" dirty="0" err="1"/>
              <a:t>РЗМ</a:t>
            </a:r>
            <a:r>
              <a:rPr lang="ru-RU" dirty="0"/>
              <a:t> выше, чем к сере. Однако даже в недостаточно </a:t>
            </a:r>
            <a:r>
              <a:rPr lang="ru-RU" dirty="0" err="1"/>
              <a:t>раскис­ленном</a:t>
            </a:r>
            <a:r>
              <a:rPr lang="ru-RU" dirty="0"/>
              <a:t> металле часть </a:t>
            </a:r>
            <a:r>
              <a:rPr lang="ru-RU" dirty="0" err="1"/>
              <a:t>РЗМ</a:t>
            </a:r>
            <a:r>
              <a:rPr lang="ru-RU" dirty="0"/>
              <a:t> и </a:t>
            </a:r>
            <a:r>
              <a:rPr lang="ru-RU" dirty="0" err="1"/>
              <a:t>ЩЗМ</a:t>
            </a:r>
            <a:r>
              <a:rPr lang="ru-RU" dirty="0"/>
              <a:t> взаимодействует с серой и вводимые </a:t>
            </a:r>
            <a:r>
              <a:rPr lang="ru-RU" dirty="0" err="1"/>
              <a:t>РЗМ</a:t>
            </a:r>
            <a:r>
              <a:rPr lang="ru-RU" dirty="0"/>
              <a:t> и </a:t>
            </a:r>
            <a:r>
              <a:rPr lang="ru-RU" dirty="0" err="1"/>
              <a:t>ЩЗМ</a:t>
            </a:r>
            <a:r>
              <a:rPr lang="ru-RU" dirty="0"/>
              <a:t> частично взаимодейству­ют с кислородом, находящимся в со­ставе ранее образовавшихся включе­ний, а частично с серой, образуя суль­фиды </a:t>
            </a:r>
            <a:r>
              <a:rPr lang="en-US" dirty="0" err="1"/>
              <a:t>CaS</a:t>
            </a:r>
            <a:r>
              <a:rPr lang="ru-RU" dirty="0"/>
              <a:t>, </a:t>
            </a:r>
            <a:r>
              <a:rPr lang="en-US" dirty="0" err="1"/>
              <a:t>LaS</a:t>
            </a:r>
            <a:r>
              <a:rPr lang="ru-RU" dirty="0"/>
              <a:t>, </a:t>
            </a:r>
            <a:r>
              <a:rPr lang="en-US" dirty="0"/>
              <a:t>La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CeS</a:t>
            </a:r>
            <a:r>
              <a:rPr lang="ru-RU" dirty="0"/>
              <a:t>, </a:t>
            </a:r>
            <a:r>
              <a:rPr lang="en-US" dirty="0"/>
              <a:t>Ce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baseline="-25000" dirty="0"/>
              <a:t>3</a:t>
            </a:r>
            <a:r>
              <a:rPr lang="ru-RU" dirty="0"/>
              <a:t> и т. д. Температура плавления сульфи­дов </a:t>
            </a:r>
            <a:r>
              <a:rPr lang="ru-RU" dirty="0" err="1"/>
              <a:t>РЗМ</a:t>
            </a:r>
            <a:r>
              <a:rPr lang="ru-RU" dirty="0"/>
              <a:t> около 2000 </a:t>
            </a:r>
            <a:r>
              <a:rPr lang="ru-RU" baseline="30000" dirty="0" err="1"/>
              <a:t>0</a:t>
            </a:r>
            <a:r>
              <a:rPr lang="ru-RU" dirty="0" err="1"/>
              <a:t>С</a:t>
            </a:r>
            <a:r>
              <a:rPr lang="ru-RU" dirty="0"/>
              <a:t>, и они, так же как оксиды </a:t>
            </a:r>
            <a:r>
              <a:rPr lang="ru-RU" dirty="0" err="1"/>
              <a:t>РЗМ</a:t>
            </a:r>
            <a:r>
              <a:rPr lang="ru-RU" dirty="0"/>
              <a:t>, располагаются при кристаллизации не по краям зерна, а сами являются центрами кристаллиза­ции и располагаются в центре зерна. Тем самым их отрицательное влияние на свойства стали сводится к миниму­му. Возможно также образование </a:t>
            </a:r>
            <a:r>
              <a:rPr lang="ru-RU" dirty="0" err="1"/>
              <a:t>ок-сисульфидов</a:t>
            </a:r>
            <a:r>
              <a:rPr lang="ru-RU" dirty="0"/>
              <a:t> </a:t>
            </a:r>
            <a:r>
              <a:rPr lang="ru-RU" dirty="0" err="1"/>
              <a:t>РЗМ</a:t>
            </a:r>
            <a:r>
              <a:rPr lang="ru-RU" dirty="0"/>
              <a:t> типа </a:t>
            </a:r>
            <a:r>
              <a:rPr lang="en-US" dirty="0"/>
              <a:t>La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dirty="0"/>
              <a:t>, </a:t>
            </a:r>
            <a:r>
              <a:rPr lang="en-US" dirty="0"/>
              <a:t>Ce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dirty="0"/>
              <a:t> и т. д.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6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ПРИМЕНЕНИЕ КОМПЛЕКСНЫХ </a:t>
            </a:r>
            <a:r>
              <a:rPr lang="ru-RU" b="1" dirty="0" err="1"/>
              <a:t>РАСКИСЛИТЕЛЕЙ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/>
              <a:t>Из выражения для константы равно­весия реакции </a:t>
            </a:r>
            <a:r>
              <a:rPr lang="ru-RU" dirty="0" err="1"/>
              <a:t>раскисления</a:t>
            </a:r>
            <a:r>
              <a:rPr lang="ru-RU" dirty="0"/>
              <a:t> металла</a:t>
            </a:r>
          </a:p>
          <a:p>
            <a:pPr marL="0" indent="0" algn="just">
              <a:buNone/>
            </a:pPr>
            <a:r>
              <a:rPr lang="en-US" i="1" dirty="0"/>
              <a:t>K</a:t>
            </a:r>
            <a:r>
              <a:rPr lang="ru-RU" i="1" dirty="0"/>
              <a:t>=</a:t>
            </a:r>
            <a:r>
              <a:rPr lang="en-US" i="1" dirty="0"/>
              <a:t>a</a:t>
            </a:r>
            <a:r>
              <a:rPr lang="ru-RU" i="1" baseline="-25000" dirty="0"/>
              <a:t>(</a:t>
            </a:r>
            <a:r>
              <a:rPr lang="en-US" i="1" baseline="-25000" dirty="0"/>
              <a:t>Rm</a:t>
            </a:r>
            <a:r>
              <a:rPr lang="ru-RU" i="1" baseline="-25000" dirty="0"/>
              <a:t>0</a:t>
            </a:r>
            <a:r>
              <a:rPr lang="en-US" i="1" baseline="-25000" dirty="0"/>
              <a:t>n</a:t>
            </a:r>
            <a:r>
              <a:rPr lang="ru-RU" i="1" baseline="-25000" dirty="0"/>
              <a:t>)</a:t>
            </a:r>
            <a:r>
              <a:rPr lang="ru-RU" i="1" dirty="0"/>
              <a:t>/[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en-US" i="1" baseline="30000" dirty="0"/>
              <a:t>m</a:t>
            </a:r>
            <a:r>
              <a:rPr lang="ru-RU" i="1" dirty="0"/>
              <a:t>-[0}</a:t>
            </a:r>
            <a:r>
              <a:rPr lang="en-US" i="1" baseline="30000" dirty="0"/>
              <a:t>n</a:t>
            </a:r>
            <a:r>
              <a:rPr lang="ru-RU" i="1" dirty="0"/>
              <a:t>      </a:t>
            </a:r>
            <a:r>
              <a:rPr lang="ru-RU" dirty="0"/>
              <a:t>следует,     что</a:t>
            </a:r>
          </a:p>
          <a:p>
            <a:pPr marL="0" indent="0" algn="just">
              <a:buNone/>
            </a:pPr>
            <a:r>
              <a:rPr lang="ru-RU" dirty="0"/>
              <a:t> [О</a:t>
            </a:r>
            <a:r>
              <a:rPr lang="ru-RU" cap="small" dirty="0"/>
              <a:t> ] </a:t>
            </a:r>
            <a:r>
              <a:rPr lang="en-US" i="1" baseline="30000" dirty="0"/>
              <a:t>n</a:t>
            </a:r>
            <a:r>
              <a:rPr lang="en-US" cap="small" dirty="0"/>
              <a:t> </a:t>
            </a:r>
            <a:r>
              <a:rPr lang="ru-RU" dirty="0"/>
              <a:t>=</a:t>
            </a:r>
            <a:r>
              <a:rPr lang="ru-RU" i="1" dirty="0"/>
              <a:t> </a:t>
            </a:r>
            <a:r>
              <a:rPr lang="en-US" i="1" dirty="0"/>
              <a:t>a</a:t>
            </a:r>
            <a:r>
              <a:rPr lang="ru-RU" i="1" baseline="-25000" dirty="0"/>
              <a:t>(</a:t>
            </a:r>
            <a:r>
              <a:rPr lang="en-US" i="1" baseline="-25000" dirty="0"/>
              <a:t>Rm</a:t>
            </a:r>
            <a:r>
              <a:rPr lang="ru-RU" i="1" baseline="-25000" dirty="0"/>
              <a:t>0</a:t>
            </a:r>
            <a:r>
              <a:rPr lang="en-US" i="1" baseline="-25000" dirty="0"/>
              <a:t>n</a:t>
            </a:r>
            <a:r>
              <a:rPr lang="ru-RU" i="1" baseline="-25000" dirty="0"/>
              <a:t>)</a:t>
            </a:r>
            <a:r>
              <a:rPr lang="ru-RU" i="1" dirty="0"/>
              <a:t>/</a:t>
            </a:r>
            <a:r>
              <a:rPr lang="en-US" i="1" dirty="0"/>
              <a:t>K</a:t>
            </a:r>
            <a:r>
              <a:rPr lang="ru-RU" i="1" dirty="0"/>
              <a:t>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en-US" i="1" baseline="30000" dirty="0"/>
              <a:t>m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Это означает, что снижения кон­центрации растворенного в металле кислорода можно добиться или увели­чением расхода </a:t>
            </a:r>
            <a:r>
              <a:rPr lang="ru-RU" dirty="0" err="1"/>
              <a:t>раскислителя</a:t>
            </a:r>
            <a:r>
              <a:rPr lang="ru-RU" dirty="0"/>
              <a:t>, или снижением активности продуктов </a:t>
            </a:r>
            <a:r>
              <a:rPr lang="ru-RU" dirty="0" err="1"/>
              <a:t>рас­кисления</a:t>
            </a:r>
            <a:r>
              <a:rPr lang="ru-RU" dirty="0"/>
              <a:t> </a:t>
            </a:r>
            <a:r>
              <a:rPr lang="ru-RU" i="1" dirty="0"/>
              <a:t>а/</a:t>
            </a:r>
            <a:r>
              <a:rPr lang="en-US" i="1" dirty="0"/>
              <a:t>R</a:t>
            </a:r>
            <a:r>
              <a:rPr lang="ru-RU" i="1" baseline="-25000" dirty="0"/>
              <a:t>т</a:t>
            </a:r>
            <a:r>
              <a:rPr lang="en-US" i="1" dirty="0"/>
              <a:t>o</a:t>
            </a:r>
            <a:r>
              <a:rPr lang="ru-RU" i="1" baseline="-25000" dirty="0"/>
              <a:t>п</a:t>
            </a:r>
            <a:r>
              <a:rPr lang="ru-RU" i="1" dirty="0"/>
              <a:t>) </a:t>
            </a:r>
            <a:r>
              <a:rPr lang="ru-RU" dirty="0"/>
              <a:t>Последнее может быть достигнуто при введении в ме­талл сложного </a:t>
            </a:r>
            <a:r>
              <a:rPr lang="ru-RU" dirty="0" err="1"/>
              <a:t>раскислительного</a:t>
            </a:r>
            <a:r>
              <a:rPr lang="ru-RU" dirty="0"/>
              <a:t> спла­ва, состоящего из нескольких компо­нентов. Если компоненты данного сплава образуют при реакции с кисло­родом металла оксиды, взаимодей­ствующие между собой, то их актив­ность понижается. Образующиеся при этом взаимодействии комплексные соединения имеют более низкую тем­пературу плавления; скорость их ук­рупнения возрастает; условия удале­ния из металла улучшаются.</a:t>
            </a:r>
          </a:p>
          <a:p>
            <a:pPr marL="0" indent="0" algn="just">
              <a:buNone/>
            </a:pPr>
            <a:r>
              <a:rPr lang="ru-RU" dirty="0"/>
              <a:t>В    состав   комплексных   </a:t>
            </a:r>
            <a:r>
              <a:rPr lang="ru-RU" dirty="0" err="1"/>
              <a:t>раскислителей</a:t>
            </a:r>
            <a:r>
              <a:rPr lang="ru-RU" dirty="0"/>
              <a:t>   желательно    включать   также    такие</a:t>
            </a:r>
          </a:p>
          <a:p>
            <a:pPr marL="0" indent="0" algn="just">
              <a:buNone/>
            </a:pPr>
            <a:r>
              <a:rPr lang="ru-RU" dirty="0"/>
              <a:t>компоненты, которые при окислении образуют включения с минимальным значением межфазного натяжения на границе металл-включение </a:t>
            </a:r>
            <a:r>
              <a:rPr lang="el-GR" dirty="0" smtClean="0"/>
              <a:t>σ</a:t>
            </a:r>
            <a:r>
              <a:rPr lang="ru-RU" baseline="-25000" dirty="0" smtClean="0"/>
              <a:t> </a:t>
            </a:r>
            <a:r>
              <a:rPr lang="ru-RU" baseline="-25000" dirty="0" err="1"/>
              <a:t>м</a:t>
            </a:r>
            <a:r>
              <a:rPr lang="ru-RU" dirty="0" err="1"/>
              <a:t>_</a:t>
            </a:r>
            <a:r>
              <a:rPr lang="ru-RU" baseline="-25000" dirty="0" err="1"/>
              <a:t>вкл</a:t>
            </a:r>
            <a:r>
              <a:rPr lang="ru-RU" dirty="0"/>
              <a:t>. Малое значение </a:t>
            </a:r>
            <a:r>
              <a:rPr lang="el-GR" dirty="0" smtClean="0"/>
              <a:t>σ</a:t>
            </a:r>
            <a:r>
              <a:rPr lang="ru-RU" baseline="-25000" dirty="0" smtClean="0"/>
              <a:t> </a:t>
            </a:r>
            <a:r>
              <a:rPr lang="ru-RU" baseline="-25000" dirty="0" err="1"/>
              <a:t>м</a:t>
            </a:r>
            <a:r>
              <a:rPr lang="ru-RU" dirty="0" err="1"/>
              <a:t>.</a:t>
            </a:r>
            <a:r>
              <a:rPr lang="ru-RU" baseline="-25000" dirty="0" err="1"/>
              <a:t>вкл</a:t>
            </a:r>
            <a:r>
              <a:rPr lang="ru-RU" dirty="0"/>
              <a:t> облегчает про­цесс выделения включений (процесс образования новой фазы). К таким компонентам относится прежде всего марганец, так как значение межфаз­ного натяжения на границе </a:t>
            </a:r>
            <a:r>
              <a:rPr lang="en-US" dirty="0"/>
              <a:t>Fe</a:t>
            </a:r>
            <a:r>
              <a:rPr lang="ru-RU" dirty="0"/>
              <a:t>-</a:t>
            </a:r>
            <a:r>
              <a:rPr lang="en-US" dirty="0" err="1"/>
              <a:t>MnO</a:t>
            </a:r>
            <a:r>
              <a:rPr lang="ru-RU" dirty="0"/>
              <a:t> очень невелико (рис. 14.6). Таким об­разом, при использовании комплекс­ных </a:t>
            </a:r>
            <a:r>
              <a:rPr lang="ru-RU" dirty="0" err="1"/>
              <a:t>раскислителей</a:t>
            </a:r>
            <a:r>
              <a:rPr lang="ru-RU" dirty="0"/>
              <a:t>: 1) повышается </a:t>
            </a:r>
            <a:r>
              <a:rPr lang="ru-RU" dirty="0" err="1"/>
              <a:t>раскислительная</a:t>
            </a:r>
            <a:r>
              <a:rPr lang="ru-RU" dirty="0"/>
              <a:t> способность </a:t>
            </a:r>
            <a:r>
              <a:rPr lang="ru-RU" dirty="0" err="1"/>
              <a:t>элемен-тов-раскислителей</a:t>
            </a:r>
            <a:r>
              <a:rPr lang="ru-RU" dirty="0"/>
              <a:t>; 2) ускоряется про­цесс </a:t>
            </a:r>
            <a:r>
              <a:rPr lang="ru-RU" dirty="0" err="1"/>
              <a:t>раскисления</a:t>
            </a:r>
            <a:r>
              <a:rPr lang="ru-RU" dirty="0"/>
              <a:t>; 3) ускоряется про­цесс удаления из металла образовав­шихся при </a:t>
            </a:r>
            <a:r>
              <a:rPr lang="ru-RU" dirty="0" err="1"/>
              <a:t>раскислении</a:t>
            </a:r>
            <a:r>
              <a:rPr lang="ru-RU" dirty="0"/>
              <a:t> неметалли­ческих включений. В качестве комплексных </a:t>
            </a:r>
            <a:r>
              <a:rPr lang="ru-RU" dirty="0" err="1"/>
              <a:t>раскислителей</a:t>
            </a:r>
            <a:r>
              <a:rPr lang="ru-RU" dirty="0"/>
              <a:t> чаще всего используют сплавы кремния с марганцем (</a:t>
            </a:r>
            <a:r>
              <a:rPr lang="ru-RU" dirty="0" err="1"/>
              <a:t>силикомарганец</a:t>
            </a:r>
            <a:r>
              <a:rPr lang="ru-RU" dirty="0"/>
              <a:t>), алюми­ния, марганца и кремния (сплав </a:t>
            </a:r>
            <a:r>
              <a:rPr lang="ru-RU" dirty="0" err="1"/>
              <a:t>АМС</a:t>
            </a:r>
            <a:r>
              <a:rPr lang="ru-RU" dirty="0"/>
              <a:t>), марганца и алюминия, крем­ния и кальция (</a:t>
            </a:r>
            <a:r>
              <a:rPr lang="ru-RU" dirty="0" err="1"/>
              <a:t>силикокальций</a:t>
            </a:r>
            <a:r>
              <a:rPr lang="ru-RU" dirty="0"/>
              <a:t>), кремния, марганца и кальция (сплав </a:t>
            </a:r>
            <a:r>
              <a:rPr lang="ru-RU" dirty="0" err="1"/>
              <a:t>КМК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033" name="Рисунок 3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013176"/>
            <a:ext cx="1425575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438682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окисленно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металла при введении алюминия 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сплава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Мп-А1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08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ВВЕДЕНИЕ </a:t>
            </a:r>
            <a:r>
              <a:rPr lang="ru-RU" b="1" dirty="0" err="1"/>
              <a:t>РАСКИСЛИТЕЛЕЙ</a:t>
            </a:r>
            <a:r>
              <a:rPr lang="ru-RU" b="1" dirty="0"/>
              <a:t> В МЕТАЛЛ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Условия проведения операции </a:t>
            </a:r>
            <a:r>
              <a:rPr lang="ru-RU" dirty="0" err="1"/>
              <a:t>рас­кисления</a:t>
            </a:r>
            <a:r>
              <a:rPr lang="ru-RU" dirty="0"/>
              <a:t> при плавке стали в таких крупных открытых агрегатах, как кон­вертер, мартеновская или электро­печь, неблагоприятны, так как поми­мо кислорода, растворенного в жид­ком металле, с </a:t>
            </a:r>
            <a:r>
              <a:rPr lang="ru-RU" dirty="0" err="1"/>
              <a:t>раскислителями</a:t>
            </a:r>
            <a:r>
              <a:rPr lang="ru-RU" dirty="0"/>
              <a:t> в момент их ввода в металл взаимодей­ствует кислород газовой фазы. Кроме того, проходя через шлак, </a:t>
            </a:r>
            <a:r>
              <a:rPr lang="ru-RU" dirty="0" err="1"/>
              <a:t>раскисЛители</a:t>
            </a:r>
            <a:r>
              <a:rPr lang="ru-RU" dirty="0"/>
              <a:t> взаимодействуют с оксидами желе­за шлака. При выпуске металла в ковш струя металла испытывает воз­действие атмосферы. То же воздей­ствие испытывает струя металла при разливке стали из ковша. В результате определенная часть </a:t>
            </a:r>
            <a:r>
              <a:rPr lang="ru-RU" dirty="0" err="1"/>
              <a:t>раскислителей</a:t>
            </a:r>
            <a:r>
              <a:rPr lang="ru-RU" dirty="0"/>
              <a:t> (иногда значительная) расходуется не на взаимодействие с кислородом, ра­створенным в металле. Эта часть окис­лившихся не по прямому назначению </a:t>
            </a:r>
            <a:r>
              <a:rPr lang="ru-RU" dirty="0" err="1"/>
              <a:t>раскислителей</a:t>
            </a:r>
            <a:r>
              <a:rPr lang="ru-RU" dirty="0"/>
              <a:t> называется </a:t>
            </a:r>
            <a:r>
              <a:rPr lang="ru-RU" i="1" dirty="0"/>
              <a:t>угаром </a:t>
            </a:r>
            <a:r>
              <a:rPr lang="ru-RU" i="1" dirty="0" err="1"/>
              <a:t>рас­кислителей</a:t>
            </a:r>
            <a:r>
              <a:rPr lang="ru-RU" i="1" dirty="0"/>
              <a:t>. </a:t>
            </a:r>
            <a:r>
              <a:rPr lang="ru-RU" dirty="0"/>
              <a:t>К сожалению, современ­ные средства контроля плавки еще не позволяют с достаточной точностью заранее предсказать величину угара </a:t>
            </a:r>
            <a:r>
              <a:rPr lang="ru-RU" dirty="0" err="1"/>
              <a:t>раскислителей</a:t>
            </a:r>
            <a:r>
              <a:rPr lang="ru-RU" dirty="0"/>
              <a:t>, которая от плавки к плавке может колебаться в заметных пределах, затрудняя получение стали строго определенного состава. Это яв­ление находит отражение в стандар­тах. Например, в соответствии с ГОС­Том содержание марганца во многих углеродистых конструкционных ста­лях может колебаться от 0,5 до 0,8 %, содержание кремния —от 0,17 до 0,35% и т.д. Кроме того, значитель­ный угар элементов-</a:t>
            </a:r>
            <a:r>
              <a:rPr lang="ru-RU" dirty="0" err="1"/>
              <a:t>раскислителей</a:t>
            </a:r>
            <a:r>
              <a:rPr lang="ru-RU" dirty="0"/>
              <a:t> нежелателен из экономических сооб­ражений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15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Окислительные условия ведения плав­ки в сталеплавильных агрегатах, нали­чие окислительных шлаков, а также взаимодействие металла с атмосферой при выпуске и разливке — все это яв­ляется предпосылкой к тому, что кис­лород, растворенный в стали, к мо­менту ее выпуска из агрегата имеет определенную и часто повышенную активность. Технологическую опера­цию, обеспечивающую снижение ак­тивности кислорода до необходимых пределов, называют </a:t>
            </a:r>
            <a:r>
              <a:rPr lang="ru-RU" i="1" dirty="0" err="1"/>
              <a:t>раскислением</a:t>
            </a:r>
            <a:r>
              <a:rPr lang="ru-RU" i="1" dirty="0"/>
              <a:t>. </a:t>
            </a:r>
            <a:r>
              <a:rPr lang="ru-RU" dirty="0"/>
              <a:t>Сталь, прошедшую такую обработку, называют </a:t>
            </a:r>
            <a:r>
              <a:rPr lang="ru-RU" i="1" dirty="0" err="1"/>
              <a:t>раскисленной</a:t>
            </a:r>
            <a:r>
              <a:rPr lang="ru-RU" i="1" dirty="0"/>
              <a:t>. </a:t>
            </a:r>
            <a:r>
              <a:rPr lang="ru-RU" dirty="0"/>
              <a:t>Если </a:t>
            </a:r>
            <a:r>
              <a:rPr lang="ru-RU" dirty="0" err="1"/>
              <a:t>раскис­ленная</a:t>
            </a:r>
            <a:r>
              <a:rPr lang="ru-RU" dirty="0"/>
              <a:t> сталь при затвердевании в из­ложницах ведет себя спокойно, т. е. из нее почти не выделяются газы, то та­кую сталь называют </a:t>
            </a:r>
            <a:r>
              <a:rPr lang="ru-RU" i="1" dirty="0"/>
              <a:t>спокойной. </a:t>
            </a:r>
            <a:r>
              <a:rPr lang="ru-RU" dirty="0"/>
              <a:t>Если </a:t>
            </a:r>
            <a:r>
              <a:rPr lang="ru-RU" dirty="0" err="1"/>
              <a:t>раскисление</a:t>
            </a:r>
            <a:r>
              <a:rPr lang="ru-RU" dirty="0"/>
              <a:t> не проводить, то в стали при ее постепенном охлаждении в из­ложнице будет протекать реакция между растворенным кислородом и углеродом металла: [О] + [С] = СО</a:t>
            </a:r>
            <a:r>
              <a:rPr lang="ru-RU" baseline="-25000" dirty="0"/>
              <a:t>Г</a:t>
            </a:r>
            <a:r>
              <a:rPr lang="ru-RU" dirty="0"/>
              <a:t>. Образующиеся при этом пузыри </a:t>
            </a:r>
            <a:r>
              <a:rPr lang="ru-RU" dirty="0" err="1"/>
              <a:t>мо­нооксида</a:t>
            </a:r>
            <a:r>
              <a:rPr lang="ru-RU" dirty="0"/>
              <a:t> углерода, выделяясь из кри­сталлизующегося слитка, приводят к тому, что металл в изложнице интен­сивно перемешивается, поверхность его бурлит. Такую сталь называют </a:t>
            </a:r>
            <a:r>
              <a:rPr lang="ru-RU" i="1" dirty="0"/>
              <a:t>ки­пящей. </a:t>
            </a:r>
            <a:r>
              <a:rPr lang="ru-RU" dirty="0"/>
              <a:t>Иногда при </a:t>
            </a:r>
            <a:r>
              <a:rPr lang="ru-RU" dirty="0" err="1"/>
              <a:t>раскислении</a:t>
            </a:r>
            <a:r>
              <a:rPr lang="ru-RU" dirty="0"/>
              <a:t> из стали удаляют не весь кислород. Ос­тавшийся растворенный кислород вы­зывает кратковременное кипение ме­талла. Такую сталь называют </a:t>
            </a:r>
            <a:r>
              <a:rPr lang="ru-RU" i="1" dirty="0"/>
              <a:t>полуспо­койной.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Достигнутый при </a:t>
            </a:r>
            <a:r>
              <a:rPr lang="ru-RU" dirty="0" err="1"/>
              <a:t>раскислении</a:t>
            </a:r>
            <a:r>
              <a:rPr lang="ru-RU" dirty="0"/>
              <a:t> уровень активности (концентрации) кис­лорода называют </a:t>
            </a:r>
            <a:r>
              <a:rPr lang="ru-RU" i="1" dirty="0"/>
              <a:t>степенью </a:t>
            </a:r>
            <a:r>
              <a:rPr lang="ru-RU" i="1" dirty="0" err="1" smtClean="0"/>
              <a:t>раскисленности</a:t>
            </a:r>
            <a:r>
              <a:rPr lang="ru-RU" i="1" dirty="0"/>
              <a:t>. </a:t>
            </a:r>
            <a:r>
              <a:rPr lang="ru-RU" dirty="0"/>
              <a:t>От степени </a:t>
            </a:r>
            <a:r>
              <a:rPr lang="ru-RU" dirty="0" err="1"/>
              <a:t>раскисленности</a:t>
            </a:r>
            <a:r>
              <a:rPr lang="ru-RU" dirty="0"/>
              <a:t> за­висит структура стального слитка (рис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498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снижения угара </a:t>
            </a:r>
            <a:r>
              <a:rPr lang="ru-RU" dirty="0" err="1"/>
              <a:t>раскислителей</a:t>
            </a:r>
            <a:r>
              <a:rPr lang="ru-RU" dirty="0"/>
              <a:t> и получения стали строго определен­ного состава применяют ряд техноло­гических приемов:</a:t>
            </a:r>
          </a:p>
          <a:p>
            <a:pPr marL="0" indent="0">
              <a:buNone/>
            </a:pPr>
            <a:r>
              <a:rPr lang="ru-RU" dirty="0"/>
              <a:t>1.  Вводят </a:t>
            </a:r>
            <a:r>
              <a:rPr lang="ru-RU" dirty="0" err="1"/>
              <a:t>раскислители</a:t>
            </a:r>
            <a:r>
              <a:rPr lang="ru-RU" dirty="0"/>
              <a:t> разного со­става: а) в чистом виде (металличес­кий марганец, металлический алюми­ний); б) в виде сплавов </a:t>
            </a:r>
            <a:r>
              <a:rPr lang="ru-RU" dirty="0" err="1"/>
              <a:t>раскислителя</a:t>
            </a:r>
            <a:r>
              <a:rPr lang="ru-RU" dirty="0"/>
              <a:t> с железом или сплавов нескольких </a:t>
            </a:r>
            <a:r>
              <a:rPr lang="ru-RU" dirty="0" err="1"/>
              <a:t>рас­кислителей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Изменяют место ввода </a:t>
            </a:r>
            <a:r>
              <a:rPr lang="ru-RU" dirty="0" err="1"/>
              <a:t>раскисли­телей</a:t>
            </a:r>
            <a:r>
              <a:rPr lang="ru-RU" dirty="0"/>
              <a:t>: а) непосредственно в плавиль­ный агрегат (печь,  конвертер);  б)  в струю металла, вытекающего из пла­вильного агрегата; в) в глубь металла в сталеразливочном ковше; г) в струю металла, вытекающего из </a:t>
            </a:r>
            <a:r>
              <a:rPr lang="ru-RU" dirty="0" err="1"/>
              <a:t>сталеразли-вочного</a:t>
            </a:r>
            <a:r>
              <a:rPr lang="ru-RU" dirty="0"/>
              <a:t> ковша в изложницу или крис­таллизатор   установки   непрерывной разливки; д) в ковш, помещенный в вакуумную камеру, и др.</a:t>
            </a:r>
          </a:p>
          <a:p>
            <a:pPr marL="0" indent="0">
              <a:buNone/>
            </a:pPr>
            <a:r>
              <a:rPr lang="ru-RU" dirty="0"/>
              <a:t>3.   Вводят </a:t>
            </a:r>
            <a:r>
              <a:rPr lang="ru-RU" dirty="0" err="1"/>
              <a:t>раскислители</a:t>
            </a:r>
            <a:r>
              <a:rPr lang="ru-RU" dirty="0"/>
              <a:t> в разном виде и состоянии: а) твердые (в виде кусков   ферросплавов   размером   до 200 мм); б) жидкие (после предвари­тельного расплавления в специальной печи); в) порошкообразные (при вду­вании порошка в металл струей инерт­ного газа); г) в виде специальной про­волоки, подаваемой в глубь металла с определенной скоростью; д) в виде «пуль», которые при помощи специ­ального устройства «выстреливают» в глубь металла; е) в виде заранее под­готовленных композиционных бло­ков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789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Угар </a:t>
            </a:r>
            <a:r>
              <a:rPr lang="ru-RU" dirty="0" err="1"/>
              <a:t>раскислителей</a:t>
            </a:r>
            <a:r>
              <a:rPr lang="ru-RU" dirty="0"/>
              <a:t>, вводимых в чистом виде, несколько выше, чем угар </a:t>
            </a:r>
            <a:r>
              <a:rPr lang="ru-RU" dirty="0" err="1"/>
              <a:t>раскислителей</a:t>
            </a:r>
            <a:r>
              <a:rPr lang="ru-RU" dirty="0"/>
              <a:t>, вводимых в виде сплавов. Чистые </a:t>
            </a:r>
            <a:r>
              <a:rPr lang="ru-RU" dirty="0" err="1"/>
              <a:t>раскислители</a:t>
            </a:r>
            <a:r>
              <a:rPr lang="ru-RU" dirty="0"/>
              <a:t> доро­же, однако расход их ниже, меньше требуется тепла на их расплавление (необходима меньшая степень пере­грева металла); они не содержат не­желательных примесей, однако из-за дороговизны и высокого угара </a:t>
            </a:r>
            <a:r>
              <a:rPr lang="ru-RU" dirty="0" err="1"/>
              <a:t>рас­кислители</a:t>
            </a:r>
            <a:r>
              <a:rPr lang="ru-RU" dirty="0"/>
              <a:t> в чистом виде (не сплавов с железом) применяют лишь в исклю­чительных случаях.</a:t>
            </a:r>
          </a:p>
          <a:p>
            <a:pPr marL="0" indent="0" algn="just">
              <a:buNone/>
            </a:pPr>
            <a:r>
              <a:rPr lang="ru-RU" dirty="0"/>
              <a:t>Наибольший и наименее стабиль­ный угар </a:t>
            </a:r>
            <a:r>
              <a:rPr lang="ru-RU" dirty="0" err="1"/>
              <a:t>раскислителей</a:t>
            </a:r>
            <a:r>
              <a:rPr lang="ru-RU" dirty="0"/>
              <a:t> имеет место в случае введения </a:t>
            </a:r>
            <a:r>
              <a:rPr lang="ru-RU" dirty="0" err="1"/>
              <a:t>раскислителей</a:t>
            </a:r>
            <a:r>
              <a:rPr lang="ru-RU" dirty="0"/>
              <a:t> в виде кусков непосредственно в плавильный агрегат. Так, например, при введении непосредственно в мартеновскую печь ферромарганца или ферросилиция степень угара марганца и кремния мо­жет колебаться в очень широких пре­делах (что затрудняет все расчеты мас­тера-сталевара) — от 30 до 70%. Тем не менее такой технологический при­ем все же распространен, что имеет следующее объяснение: в момент вво­да </a:t>
            </a:r>
            <a:r>
              <a:rPr lang="ru-RU" dirty="0" err="1"/>
              <a:t>раскислителей</a:t>
            </a:r>
            <a:r>
              <a:rPr lang="ru-RU" dirty="0"/>
              <a:t> в ванну печи окис­лительные процессы в ней резко за­медляются, прекращается протекание реакции 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и мастер-ста­левар имеет несколько минут, в тече­ние которых можно точно установить состав металла и уменьшить колеба­ния в величинах угара </a:t>
            </a:r>
            <a:r>
              <a:rPr lang="ru-RU" dirty="0" err="1"/>
              <a:t>раскислителей</a:t>
            </a:r>
            <a:r>
              <a:rPr lang="ru-RU" dirty="0"/>
              <a:t> и легирующих при последующем </a:t>
            </a:r>
            <a:r>
              <a:rPr lang="ru-RU" dirty="0" err="1"/>
              <a:t>рас­кислении</a:t>
            </a:r>
            <a:r>
              <a:rPr lang="ru-RU" dirty="0"/>
              <a:t> и легировании, т. е. облегче­но получение стали заданного состава. Введение </a:t>
            </a:r>
            <a:r>
              <a:rPr lang="ru-RU" dirty="0" err="1"/>
              <a:t>раскислителей</a:t>
            </a:r>
            <a:r>
              <a:rPr lang="ru-RU" dirty="0"/>
              <a:t> непосред­ственно в плавильный агрегат называ­ют </a:t>
            </a:r>
            <a:r>
              <a:rPr lang="ru-RU" i="1" dirty="0"/>
              <a:t>предварительным </a:t>
            </a:r>
            <a:r>
              <a:rPr lang="ru-RU" i="1" dirty="0" err="1"/>
              <a:t>раскислением</a:t>
            </a:r>
            <a:r>
              <a:rPr lang="ru-RU" i="1" dirty="0"/>
              <a:t>. Окончательным </a:t>
            </a:r>
            <a:r>
              <a:rPr lang="ru-RU" i="1" dirty="0" err="1"/>
              <a:t>раскислением</a:t>
            </a:r>
            <a:r>
              <a:rPr lang="ru-RU" i="1" dirty="0"/>
              <a:t> </a:t>
            </a:r>
            <a:r>
              <a:rPr lang="ru-RU" dirty="0"/>
              <a:t>принято называть введение </a:t>
            </a:r>
            <a:r>
              <a:rPr lang="ru-RU" dirty="0" err="1"/>
              <a:t>раскислителей</a:t>
            </a:r>
            <a:r>
              <a:rPr lang="ru-RU" dirty="0"/>
              <a:t> в необходимом количестве частично в струю металла, вытекающего из плавильного агрегата, и частично непос­редственно в ковш. Угар </a:t>
            </a:r>
            <a:r>
              <a:rPr lang="ru-RU" dirty="0" err="1"/>
              <a:t>раскислите­лей</a:t>
            </a:r>
            <a:r>
              <a:rPr lang="ru-RU" dirty="0"/>
              <a:t> при введении их в ковш ниже, чем при введении в печь (или конвертер), так как в последнем случае часть </a:t>
            </a:r>
            <a:r>
              <a:rPr lang="ru-RU" dirty="0" err="1"/>
              <a:t>рас­кислителей</a:t>
            </a:r>
            <a:r>
              <a:rPr lang="ru-RU" dirty="0"/>
              <a:t> взаимодействует не с ме­таллом, а со шлаком. Однако и при введении </a:t>
            </a:r>
            <a:r>
              <a:rPr lang="ru-RU" dirty="0" err="1"/>
              <a:t>раскислителей</a:t>
            </a:r>
            <a:r>
              <a:rPr lang="ru-RU" dirty="0"/>
              <a:t> в ковш угар велик.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89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507288" cy="68580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/>
              <a:t>Особенно заметен при введении в ковш угар алюминия. Алюминий лег­че стали (плотность - 2,7 г/</a:t>
            </a:r>
            <a:r>
              <a:rPr lang="ru-RU" dirty="0" err="1"/>
              <a:t>см</a:t>
            </a:r>
            <a:r>
              <a:rPr lang="ru-RU" baseline="30000" dirty="0" err="1"/>
              <a:t>3</a:t>
            </a:r>
            <a:r>
              <a:rPr lang="ru-RU" dirty="0"/>
              <a:t>), по­этому заброшенные на струю металла или непосредственно в ковш бруски алюминия всплывают и интенсивно окисляются, плавая на поверхности и взаимодействуя с атмосферой и со шлаком. Значительное количество алюминия при этом расходуется нера­ционально, к тому же образующиеся в большом количестве оксиды алюми­ния могут загрязнять металл. Для пре­дотвращения данного явления ис­пользуют сплавы алюминия с более тяжелыми металлами (железом, мар­ганцем). Лучшие результаты достига­ются при вводе алюминия непосред­ственно в толщу металла. При вводе алюминия в глубь металла достигают­ся: уменьшение угара алюминия (сни­жается его расход), сокращение раз­броса величин этого угара (стабиль­ность состава и свойств металла), а также уменьшение загрязненности стали оксидными неметаллическими включениями.</a:t>
            </a:r>
          </a:p>
          <a:p>
            <a:pPr marL="0" indent="0" algn="just">
              <a:buNone/>
            </a:pPr>
            <a:r>
              <a:rPr lang="ru-RU" dirty="0"/>
              <a:t>Снижение угара </a:t>
            </a:r>
            <a:r>
              <a:rPr lang="ru-RU" dirty="0" err="1"/>
              <a:t>раскислителей</a:t>
            </a:r>
            <a:r>
              <a:rPr lang="ru-RU" dirty="0"/>
              <a:t> и повышение степени их усвоения ме­таллом достигаются посредством предварительного расплавления </a:t>
            </a:r>
            <a:r>
              <a:rPr lang="ru-RU" dirty="0" err="1"/>
              <a:t>рас­кислителей</a:t>
            </a:r>
            <a:r>
              <a:rPr lang="ru-RU" dirty="0"/>
              <a:t> в специальной печи и за­ливки в ковш одновременно с выпус­ком готовой стали из печи или кон­вертера. При этом облегчаются усло­вия получения стали заданного состава и удаления образующихся при </a:t>
            </a:r>
            <a:r>
              <a:rPr lang="ru-RU" dirty="0" err="1"/>
              <a:t>раскислении</a:t>
            </a:r>
            <a:r>
              <a:rPr lang="ru-RU" dirty="0"/>
              <a:t> неметаллических вклю­чений.</a:t>
            </a:r>
          </a:p>
          <a:p>
            <a:pPr marL="0" indent="0" algn="just">
              <a:buNone/>
            </a:pPr>
            <a:r>
              <a:rPr lang="ru-RU" dirty="0"/>
              <a:t>Введение в металл очень сильных </a:t>
            </a:r>
            <a:r>
              <a:rPr lang="ru-RU" dirty="0" err="1"/>
              <a:t>раскислителей</a:t>
            </a:r>
            <a:r>
              <a:rPr lang="ru-RU" dirty="0"/>
              <a:t> (</a:t>
            </a:r>
            <a:r>
              <a:rPr lang="ru-RU" dirty="0" err="1"/>
              <a:t>Са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), характеризу­ющихся высоким давлением насы­щенного пара, осуществляют, как правило, методом подачи их в струе инертного газа. </a:t>
            </a:r>
            <a:r>
              <a:rPr lang="ru-RU" dirty="0" err="1"/>
              <a:t>Раскислители</a:t>
            </a:r>
            <a:r>
              <a:rPr lang="ru-RU" dirty="0"/>
              <a:t> вдувают через специальную фурму, вводимую почти до дна в ковш с металлом. Дав­ление паров кальция при 1600 °С может превысить 300 кПа. При </a:t>
            </a:r>
            <a:r>
              <a:rPr lang="ru-RU" dirty="0" smtClean="0"/>
              <a:t>всплывании </a:t>
            </a:r>
            <a:r>
              <a:rPr lang="ru-RU" dirty="0"/>
              <a:t>пузырей их объем вследствие уменьшения </a:t>
            </a:r>
            <a:r>
              <a:rPr lang="ru-RU" dirty="0" err="1"/>
              <a:t>ферростатического</a:t>
            </a:r>
            <a:r>
              <a:rPr lang="ru-RU" dirty="0"/>
              <a:t> дав­ления постепенно увеличивается. Од­нако одновременно протекают реак­ции </a:t>
            </a:r>
            <a:r>
              <a:rPr lang="ru-RU" dirty="0" err="1"/>
              <a:t>раскисления</a:t>
            </a:r>
            <a:r>
              <a:rPr lang="ru-RU" dirty="0"/>
              <a:t> и </a:t>
            </a:r>
            <a:r>
              <a:rPr lang="ru-RU" dirty="0" err="1"/>
              <a:t>десульфурации</a:t>
            </a:r>
            <a:r>
              <a:rPr lang="ru-RU" dirty="0"/>
              <a:t> с соответствующим расходом кальция на эти реакции, в результате чего объем пузырей уменьшается. Форму и размеры кусочков </a:t>
            </a:r>
            <a:r>
              <a:rPr lang="ru-RU" dirty="0" err="1"/>
              <a:t>раскислителей</a:t>
            </a:r>
            <a:r>
              <a:rPr lang="ru-RU" dirty="0"/>
              <a:t> под­бирают таким образом, чтобы обеспе­чить полное использование кальция к тому моменту, когда пузыри подни­мутся к поверхности металла в ковше. Кальций обычно вводят в виде </a:t>
            </a:r>
            <a:r>
              <a:rPr lang="ru-RU" dirty="0" err="1" smtClean="0"/>
              <a:t>силикокальция</a:t>
            </a:r>
            <a:r>
              <a:rPr lang="ru-RU" dirty="0" smtClean="0"/>
              <a:t> </a:t>
            </a:r>
            <a:r>
              <a:rPr lang="ru-RU" dirty="0"/>
              <a:t>или карбида кальция в форме гранул. Расход составляет 1 кг кальция (или 0,4 кг магния) на 1 т стали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588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Разновидностью данного метода можно считать метод </a:t>
            </a:r>
            <a:r>
              <a:rPr lang="ru-RU" dirty="0" err="1"/>
              <a:t>выстреливания</a:t>
            </a:r>
            <a:r>
              <a:rPr lang="ru-RU" dirty="0"/>
              <a:t> в металл пуль, содержащих </a:t>
            </a:r>
            <a:r>
              <a:rPr lang="ru-RU" dirty="0" err="1"/>
              <a:t>раскислите</a:t>
            </a:r>
            <a:r>
              <a:rPr lang="ru-RU" dirty="0"/>
              <a:t>-ли. Минимальный угар </a:t>
            </a:r>
            <a:r>
              <a:rPr lang="ru-RU" dirty="0" err="1"/>
              <a:t>раскислителей</a:t>
            </a:r>
            <a:r>
              <a:rPr lang="ru-RU" dirty="0"/>
              <a:t> обеспечивается также при введении </a:t>
            </a:r>
            <a:r>
              <a:rPr lang="ru-RU" dirty="0" err="1"/>
              <a:t>раскислителей</a:t>
            </a:r>
            <a:r>
              <a:rPr lang="ru-RU" dirty="0"/>
              <a:t> в виде специально из­готовленной проволоки. </a:t>
            </a:r>
            <a:r>
              <a:rPr lang="ru-RU" dirty="0" err="1"/>
              <a:t>Раскислители</a:t>
            </a:r>
            <a:r>
              <a:rPr lang="ru-RU" dirty="0"/>
              <a:t> (и легирующие) в виде порошка за­ключают в оболочку из тонкой желез­ной или алюминиевой ленты. Полу­ченную таким образом проволоку на­матывают на барабан и затем с необ­ходимой скоростью вводят в металл.</a:t>
            </a:r>
          </a:p>
          <a:p>
            <a:pPr marL="0" indent="0" algn="just">
              <a:buNone/>
            </a:pPr>
            <a:r>
              <a:rPr lang="ru-RU" dirty="0"/>
              <a:t>На рис. 14.7 представлена схема подачи в жидкий металл алюминиевой проволоки. Установка состоит из не­подвижной бухты, на которой намота­но 1500 кг алюминиевой проволоки, и подающего механизма. Диаметр про­волоки 12 мм, скорость подачи до 8 м/с. Таким способом особенно удобно проводить </a:t>
            </a:r>
            <a:r>
              <a:rPr lang="ru-RU" dirty="0" err="1"/>
              <a:t>раскисление</a:t>
            </a:r>
            <a:r>
              <a:rPr lang="ru-RU" dirty="0"/>
              <a:t> стали и в ков­ше, и в кристаллизаторе установки не­прерывной разливки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Рисунок 3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21858"/>
            <a:ext cx="2880320" cy="187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1960" y="50440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  установки  для   введения алюминиевой проволоки в жидкий металл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55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ДИФФУЗИОННОЕ </a:t>
            </a:r>
            <a:r>
              <a:rPr lang="ru-RU" b="1" dirty="0" err="1"/>
              <a:t>РАСКИСЛЕНИЕ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0465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Данный тип </a:t>
            </a:r>
            <a:r>
              <a:rPr lang="ru-RU" dirty="0" err="1"/>
              <a:t>раскисления</a:t>
            </a:r>
            <a:r>
              <a:rPr lang="ru-RU" dirty="0"/>
              <a:t> основан на использовании закона распределения. Поскольку кислород достаточно хоро­шо растворяется и в шлаке, и в метал­ле, можно принять, что при отсут­ствии кипения отношение активнос­тей кислорода в металле и шлаке при постоянной температуре является по­стоянным:</a:t>
            </a:r>
          </a:p>
          <a:p>
            <a:pPr marL="0" indent="0" algn="just">
              <a:buNone/>
            </a:pPr>
            <a:r>
              <a:rPr lang="en-US" i="1" cap="small" dirty="0"/>
              <a:t>l</a:t>
            </a:r>
            <a:r>
              <a:rPr lang="ru-RU" i="1" cap="small" baseline="-25000" dirty="0"/>
              <a:t>О</a:t>
            </a:r>
            <a:r>
              <a:rPr lang="uk-UA" i="1" dirty="0"/>
              <a:t>= </a:t>
            </a:r>
            <a:r>
              <a:rPr lang="ru-RU" i="1" dirty="0"/>
              <a:t>а</a:t>
            </a:r>
            <a:r>
              <a:rPr lang="ru-RU" baseline="-25000" dirty="0"/>
              <a:t>(</a:t>
            </a:r>
            <a:r>
              <a:rPr lang="en-US" baseline="-25000" dirty="0" err="1"/>
              <a:t>FeO</a:t>
            </a:r>
            <a:r>
              <a:rPr lang="ru-RU" baseline="-25000" dirty="0"/>
              <a:t>) </a:t>
            </a:r>
            <a:r>
              <a:rPr lang="ru-RU" dirty="0"/>
              <a:t>/ </a:t>
            </a:r>
            <a:r>
              <a:rPr lang="ru-RU" i="1" dirty="0"/>
              <a:t>а</a:t>
            </a:r>
            <a:r>
              <a:rPr lang="ru-RU" baseline="30000" dirty="0"/>
              <a:t>  </a:t>
            </a:r>
            <a:r>
              <a:rPr lang="ru-RU" baseline="-25000" dirty="0"/>
              <a:t>[</a:t>
            </a:r>
            <a:r>
              <a:rPr lang="en-US" baseline="-25000" dirty="0"/>
              <a:t>O</a:t>
            </a:r>
            <a:r>
              <a:rPr lang="ru-RU" baseline="-25000" dirty="0"/>
              <a:t>]</a:t>
            </a:r>
            <a:r>
              <a:rPr lang="uk-UA" baseline="-25000" dirty="0"/>
              <a:t>,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отсюда </a:t>
            </a:r>
            <a:r>
              <a:rPr lang="ru-RU" i="1" dirty="0"/>
              <a:t>а</a:t>
            </a:r>
            <a:r>
              <a:rPr lang="ru-RU" baseline="-25000" dirty="0"/>
              <a:t>[0]</a:t>
            </a:r>
            <a:r>
              <a:rPr lang="ru-RU" dirty="0"/>
              <a:t> =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r>
              <a:rPr lang="ru-RU" dirty="0"/>
              <a:t>/</a:t>
            </a:r>
            <a:r>
              <a:rPr lang="en-US" dirty="0"/>
              <a:t>L</a:t>
            </a:r>
            <a:r>
              <a:rPr lang="en-US" baseline="-25000" dirty="0"/>
              <a:t>o</a:t>
            </a:r>
            <a:r>
              <a:rPr lang="ru-RU" dirty="0"/>
              <a:t>. Таким обра­зом, раскисляя шлак (снижая) </a:t>
            </a:r>
            <a:r>
              <a:rPr lang="en-US" i="1" dirty="0"/>
              <a:t>a</a:t>
            </a:r>
            <a:r>
              <a:rPr lang="ru-RU" dirty="0"/>
              <a:t>(</a:t>
            </a:r>
            <a:r>
              <a:rPr lang="en-US" dirty="0"/>
              <a:t>F</a:t>
            </a:r>
            <a:r>
              <a:rPr lang="ru-RU" baseline="-25000" dirty="0" err="1"/>
              <a:t>е</a:t>
            </a:r>
            <a:r>
              <a:rPr lang="ru-RU" dirty="0" err="1"/>
              <a:t>о</a:t>
            </a:r>
            <a:r>
              <a:rPr lang="ru-RU" dirty="0"/>
              <a:t>). добиваются </a:t>
            </a:r>
            <a:r>
              <a:rPr lang="ru-RU" dirty="0" err="1"/>
              <a:t>раскисления</a:t>
            </a:r>
            <a:r>
              <a:rPr lang="ru-RU" dirty="0"/>
              <a:t> металла. В качестве </a:t>
            </a:r>
            <a:r>
              <a:rPr lang="ru-RU" dirty="0" err="1"/>
              <a:t>раскислителей</a:t>
            </a:r>
            <a:r>
              <a:rPr lang="ru-RU" dirty="0"/>
              <a:t>, вводимых в шлак, используют (в виде чистых ма­териалов или в составе различных вос­становительных смесей) кокс, элект­родный бой, ферросилиций, алюми­ний и др.:</a:t>
            </a:r>
          </a:p>
          <a:p>
            <a:pPr marL="0" indent="0" algn="just">
              <a:buNone/>
            </a:pPr>
            <a:r>
              <a:rPr lang="en-US" dirty="0"/>
              <a:t>n(F</a:t>
            </a:r>
            <a:r>
              <a:rPr lang="ru-RU" dirty="0" err="1"/>
              <a:t>еО</a:t>
            </a:r>
            <a:r>
              <a:rPr lang="en-US" dirty="0"/>
              <a:t>) + (</a:t>
            </a:r>
            <a:r>
              <a:rPr lang="ru-RU" dirty="0"/>
              <a:t>С</a:t>
            </a:r>
            <a:r>
              <a:rPr lang="en-US" dirty="0"/>
              <a:t>, Si, </a:t>
            </a:r>
            <a:r>
              <a:rPr lang="en-US" dirty="0" smtClean="0"/>
              <a:t>Al)</a:t>
            </a:r>
            <a:r>
              <a:rPr lang="en-US" i="1" dirty="0" smtClean="0"/>
              <a:t> </a:t>
            </a:r>
            <a:r>
              <a:rPr lang="en-US" i="1" dirty="0"/>
              <a:t>→</a:t>
            </a:r>
            <a:r>
              <a:rPr lang="en-US" dirty="0"/>
              <a:t> </a:t>
            </a:r>
            <a:r>
              <a:rPr lang="en-US" dirty="0" err="1"/>
              <a:t>nF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en-US" dirty="0"/>
              <a:t> + (</a:t>
            </a:r>
            <a:r>
              <a:rPr lang="ru-RU" dirty="0"/>
              <a:t>СО</a:t>
            </a:r>
            <a:r>
              <a:rPr lang="en-US" dirty="0"/>
              <a:t>, 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, </a:t>
            </a:r>
            <a:r>
              <a:rPr lang="en-US" dirty="0" err="1" smtClean="0"/>
              <a:t>Al</a:t>
            </a:r>
            <a:r>
              <a:rPr lang="en-US" baseline="-25000" dirty="0" err="1" smtClean="0"/>
              <a:t>2</a:t>
            </a:r>
            <a:r>
              <a:rPr lang="en-US" dirty="0" err="1" smtClean="0"/>
              <a:t>O</a:t>
            </a:r>
            <a:r>
              <a:rPr lang="en-US" baseline="-25000" dirty="0" err="1" smtClean="0"/>
              <a:t>3</a:t>
            </a:r>
            <a:r>
              <a:rPr lang="en-US" dirty="0"/>
              <a:t>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При снижении (</a:t>
            </a:r>
            <a:r>
              <a:rPr lang="en-US" dirty="0" err="1"/>
              <a:t>FeO</a:t>
            </a:r>
            <a:r>
              <a:rPr lang="ru-RU" dirty="0"/>
              <a:t>) уменьшается </a:t>
            </a:r>
            <a:r>
              <a:rPr lang="en-US" dirty="0"/>
              <a:t>a</a:t>
            </a:r>
            <a:r>
              <a:rPr lang="ru-RU" baseline="-25000" dirty="0"/>
              <a:t>[0]</a:t>
            </a:r>
            <a:r>
              <a:rPr lang="ru-RU" dirty="0"/>
              <a:t>, так как кислород из металла диф­фундирует в шлак (поэтому способ </a:t>
            </a:r>
            <a:r>
              <a:rPr lang="ru-RU" dirty="0" err="1"/>
              <a:t>рас­кисления</a:t>
            </a:r>
            <a:r>
              <a:rPr lang="ru-RU" dirty="0"/>
              <a:t> и назван диффузионным).</a:t>
            </a:r>
          </a:p>
          <a:p>
            <a:pPr marL="0" indent="0" algn="just">
              <a:buNone/>
            </a:pPr>
            <a:r>
              <a:rPr lang="ru-RU" dirty="0"/>
              <a:t>Данный метод </a:t>
            </a:r>
            <a:r>
              <a:rPr lang="ru-RU" dirty="0" err="1"/>
              <a:t>раскисления</a:t>
            </a:r>
            <a:r>
              <a:rPr lang="ru-RU" dirty="0"/>
              <a:t> позво­ляет получить менее загрязненную включениями сталь и повысить сте­пень использования таких легковос­становимых (из шлака) примесей, как марганец, хром, ванадий и т. п. Одна­ко в агрегатах с окислительной атмос­ферой использование этого метода не­рационально, так как основная доля вводимых на шлак восстановительных смесей не расходуется на восстановле­ние оксидов железа шлака, а под воз­действием окислительной атмосферы окисляется.</a:t>
            </a:r>
          </a:p>
          <a:p>
            <a:pPr marL="0" indent="0" algn="just">
              <a:buNone/>
            </a:pPr>
            <a:r>
              <a:rPr lang="ru-RU" dirty="0"/>
              <a:t>Кроме того, приходится учитывать, что диффузия — процесс медленный, т. е. данная операция продолжительна и приводит к соответствующему сни­жению производительности агрегата. При этом падает стойкость огнеупор­ной кладки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291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9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6. </a:t>
            </a:r>
            <a:r>
              <a:rPr lang="ru-RU" sz="2000" b="1" dirty="0" err="1"/>
              <a:t>РАСКИСЛЕНИЕ</a:t>
            </a:r>
            <a:r>
              <a:rPr lang="ru-RU" sz="2000" b="1" dirty="0"/>
              <a:t> ПРИ ОБРАБОТКЕ МЕТАЛЛА СИНТЕТИЧЕСКИМИ  ШЛАКАМИ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944" y="750011"/>
            <a:ext cx="8229600" cy="59913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При такой обработке </a:t>
            </a:r>
            <a:r>
              <a:rPr lang="ru-RU" dirty="0" err="1"/>
              <a:t>раскисление</a:t>
            </a:r>
            <a:r>
              <a:rPr lang="ru-RU" dirty="0"/>
              <a:t> ме­талла происходит в том случае, если активность оксидов железа в данных шлаках ничтожно мала. Активность кислорода в металле, как и при диф­фузионном </a:t>
            </a:r>
            <a:r>
              <a:rPr lang="ru-RU" dirty="0" err="1"/>
              <a:t>раскислении</a:t>
            </a:r>
            <a:r>
              <a:rPr lang="ru-RU" dirty="0"/>
              <a:t>, снижается по мере уменьшения активности кис­лорода в шлаке: </a:t>
            </a:r>
            <a:r>
              <a:rPr lang="ru-RU" i="1" dirty="0"/>
              <a:t>а</a:t>
            </a:r>
            <a:r>
              <a:rPr lang="ru-RU" baseline="-25000" dirty="0"/>
              <a:t>[О]</a:t>
            </a:r>
            <a:r>
              <a:rPr lang="ru-RU" dirty="0"/>
              <a:t> = </a:t>
            </a:r>
            <a:r>
              <a:rPr lang="ru-RU" i="1" dirty="0"/>
              <a:t>а</a:t>
            </a:r>
            <a:r>
              <a:rPr lang="ru-RU" baseline="-25000" dirty="0"/>
              <a:t>(</a:t>
            </a:r>
            <a:r>
              <a:rPr lang="en-US" baseline="-25000" dirty="0"/>
              <a:t>F</a:t>
            </a:r>
            <a:r>
              <a:rPr lang="ru-RU" baseline="-25000" dirty="0"/>
              <a:t>е</a:t>
            </a:r>
            <a:r>
              <a:rPr lang="en-US" baseline="-25000" dirty="0"/>
              <a:t>O</a:t>
            </a:r>
            <a:r>
              <a:rPr lang="ru-RU" dirty="0"/>
              <a:t>)/</a:t>
            </a:r>
            <a:r>
              <a:rPr lang="en-US" dirty="0"/>
              <a:t>L</a:t>
            </a:r>
            <a:r>
              <a:rPr lang="ru-RU" dirty="0"/>
              <a:t>о.</a:t>
            </a:r>
          </a:p>
          <a:p>
            <a:pPr marL="0" indent="0" algn="just">
              <a:buNone/>
            </a:pPr>
            <a:r>
              <a:rPr lang="ru-RU" dirty="0"/>
              <a:t>При обработке синтетическими шлаками на выпуске металла в ковш из конвертера или печи добиваются возможно более полного перемешива­ния металла со шлаком. Обязательным требованием, которое предъявляют в этих случаях к шлаку, является отсут­ствие в нем оксидов железа (</a:t>
            </a:r>
            <a:r>
              <a:rPr lang="ru-RU" i="1" dirty="0"/>
              <a:t>а</a:t>
            </a:r>
            <a:r>
              <a:rPr lang="ru-RU" baseline="-25000" dirty="0"/>
              <a:t>(</a:t>
            </a:r>
            <a:r>
              <a:rPr lang="en-US" baseline="-25000" dirty="0"/>
              <a:t>F</a:t>
            </a:r>
            <a:r>
              <a:rPr lang="ru-RU" baseline="-25000" dirty="0" err="1"/>
              <a:t>еО</a:t>
            </a:r>
            <a:r>
              <a:rPr lang="ru-RU" dirty="0"/>
              <a:t>) = 0). Для обработки металла используют обычно </a:t>
            </a:r>
            <a:r>
              <a:rPr lang="ru-RU" dirty="0" err="1"/>
              <a:t>высокооснбвные</a:t>
            </a:r>
            <a:r>
              <a:rPr lang="ru-RU" dirty="0"/>
              <a:t> шлаки. При обработке металла такими шлаками создаются благоприятные условия и для </a:t>
            </a:r>
            <a:r>
              <a:rPr lang="ru-RU" dirty="0" err="1"/>
              <a:t>десульфурации</a:t>
            </a:r>
            <a:r>
              <a:rPr lang="ru-RU" dirty="0"/>
              <a:t>, и для снижения </a:t>
            </a:r>
            <a:r>
              <a:rPr lang="ru-RU" dirty="0" err="1"/>
              <a:t>окисленности</a:t>
            </a:r>
            <a:r>
              <a:rPr lang="ru-RU" dirty="0"/>
              <a:t> металла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393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7. </a:t>
            </a:r>
            <a:r>
              <a:rPr lang="ru-RU" sz="2400" b="1" dirty="0" err="1"/>
              <a:t>РАСКИСЛЕНИЕ</a:t>
            </a:r>
            <a:r>
              <a:rPr lang="ru-RU" sz="2400" b="1" dirty="0"/>
              <a:t> ПРИ ОБРАБОТКЕ МЕТАЛЛА ВАКУУМОМ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Если в металле содержатся углерод и кислород, то при обработке вакуумом равновесие реакции [С] + [О] = 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baseline="-25000" dirty="0"/>
              <a:t> </a:t>
            </a:r>
            <a:r>
              <a:rPr lang="ru-RU" dirty="0"/>
              <a:t>сдвигается в сторону образования </a:t>
            </a:r>
            <a:r>
              <a:rPr lang="ru-RU" dirty="0" err="1"/>
              <a:t>мо­нооксида</a:t>
            </a:r>
            <a:r>
              <a:rPr lang="ru-RU" dirty="0"/>
              <a:t> углерода; константа равнове­сия этой реакции </a:t>
            </a: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 — </a:t>
            </a:r>
            <a:r>
              <a:rPr lang="ru-RU" i="1" dirty="0" err="1"/>
              <a:t>рсо</a:t>
            </a:r>
            <a:r>
              <a:rPr lang="ru-RU" i="1" dirty="0"/>
              <a:t>/а</a:t>
            </a:r>
            <a:r>
              <a:rPr lang="ru-RU" i="1" baseline="-25000" dirty="0"/>
              <a:t>[С]</a:t>
            </a:r>
            <a:r>
              <a:rPr lang="ru-RU" i="1" dirty="0"/>
              <a:t>а</a:t>
            </a:r>
            <a:r>
              <a:rPr lang="ru-RU" i="1" baseline="-25000" dirty="0"/>
              <a:t>[О</a:t>
            </a:r>
            <a:r>
              <a:rPr lang="ru-RU" cap="small" dirty="0"/>
              <a:t> </a:t>
            </a:r>
            <a:r>
              <a:rPr lang="ru-RU" i="1" cap="small" baseline="-25000" dirty="0"/>
              <a:t>]</a:t>
            </a:r>
            <a:r>
              <a:rPr lang="ru-RU" cap="small" dirty="0"/>
              <a:t> </a:t>
            </a:r>
            <a:r>
              <a:rPr lang="ru-RU" i="1" cap="small" baseline="-25000" dirty="0"/>
              <a:t>.</a:t>
            </a:r>
            <a:r>
              <a:rPr lang="ru-RU" i="1" dirty="0"/>
              <a:t> </a:t>
            </a:r>
            <a:r>
              <a:rPr lang="ru-RU" dirty="0"/>
              <a:t>По мере снижения </a:t>
            </a:r>
            <a:r>
              <a:rPr lang="ru-RU" i="1" dirty="0" err="1"/>
              <a:t>р</a:t>
            </a:r>
            <a:r>
              <a:rPr lang="ru-RU" i="1" baseline="-25000" dirty="0" err="1"/>
              <a:t>со</a:t>
            </a:r>
            <a:r>
              <a:rPr lang="ru-RU" i="1" dirty="0"/>
              <a:t> </a:t>
            </a:r>
            <a:r>
              <a:rPr lang="ru-RU" dirty="0"/>
              <a:t>раскисляющее дей­ствие углерода возрастает. Этот метод </a:t>
            </a:r>
            <a:r>
              <a:rPr lang="ru-RU" dirty="0" err="1"/>
              <a:t>раскисления</a:t>
            </a:r>
            <a:r>
              <a:rPr lang="ru-RU" dirty="0"/>
              <a:t> называют также </a:t>
            </a:r>
            <a:r>
              <a:rPr lang="ru-RU" i="1" dirty="0"/>
              <a:t>вакуум-но-углеродным </a:t>
            </a:r>
            <a:r>
              <a:rPr lang="ru-RU" dirty="0"/>
              <a:t>или просто </a:t>
            </a:r>
            <a:r>
              <a:rPr lang="ru-RU" i="1" dirty="0"/>
              <a:t>углеродным </a:t>
            </a:r>
            <a:r>
              <a:rPr lang="ru-RU" i="1" dirty="0" err="1"/>
              <a:t>раскислением</a:t>
            </a:r>
            <a:r>
              <a:rPr lang="ru-RU" i="1" dirty="0"/>
              <a:t>. </a:t>
            </a:r>
            <a:r>
              <a:rPr lang="ru-RU" dirty="0"/>
              <a:t>Из значения константы равновесия </a:t>
            </a:r>
            <a:r>
              <a:rPr lang="ru-RU" i="1" dirty="0"/>
              <a:t>К</a:t>
            </a:r>
            <a:r>
              <a:rPr lang="ru-RU" i="1" baseline="-25000" dirty="0"/>
              <a:t>с</a:t>
            </a:r>
            <a:r>
              <a:rPr lang="ru-RU" i="1" dirty="0"/>
              <a:t> </a:t>
            </a:r>
            <a:r>
              <a:rPr lang="ru-RU" dirty="0"/>
              <a:t>вытекает, что а</a:t>
            </a:r>
            <a:r>
              <a:rPr lang="ru-RU" baseline="-25000" dirty="0"/>
              <a:t>[0]</a:t>
            </a:r>
            <a:r>
              <a:rPr lang="ru-RU" dirty="0"/>
              <a:t> = (1</a:t>
            </a:r>
            <a:r>
              <a:rPr lang="en-US" dirty="0"/>
              <a:t>K</a:t>
            </a:r>
            <a:r>
              <a:rPr lang="ru-RU" dirty="0"/>
              <a:t>с) • </a:t>
            </a:r>
            <a:r>
              <a:rPr lang="ru-RU" i="1" dirty="0"/>
              <a:t>(</a:t>
            </a:r>
            <a:r>
              <a:rPr lang="ru-RU" i="1" dirty="0" err="1"/>
              <a:t>Рсо</a:t>
            </a:r>
            <a:r>
              <a:rPr lang="ru-RU" i="1" dirty="0"/>
              <a:t>/а</a:t>
            </a:r>
            <a:r>
              <a:rPr lang="ru-RU" i="1" baseline="-25000" dirty="0"/>
              <a:t>[С])</a:t>
            </a:r>
            <a:r>
              <a:rPr lang="ru-RU" i="1" dirty="0"/>
              <a:t>. </a:t>
            </a:r>
            <a:r>
              <a:rPr lang="ru-RU" dirty="0"/>
              <a:t> Достоинством этого метода является то, что кислород удаляется в виде СО в газовую фазу и никаких загрязнений (оксидных вклю­чений) в металле не остается.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89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8. ЭЛЕКТРОХИМИЧЕСКОЕ </a:t>
            </a:r>
            <a:r>
              <a:rPr lang="ru-RU" sz="2400" b="1" dirty="0" err="1"/>
              <a:t>РАСКИСЛЕНИЕ</a:t>
            </a:r>
            <a:r>
              <a:rPr lang="ru-RU" sz="2400" b="1" dirty="0"/>
              <a:t> МЕТАЛЛИЧЕСКИХ РАСПЛАВОВ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организации электрохимичес­кого </a:t>
            </a:r>
            <a:r>
              <a:rPr lang="ru-RU" dirty="0" err="1"/>
              <a:t>раскисления</a:t>
            </a:r>
            <a:r>
              <a:rPr lang="ru-RU" dirty="0"/>
              <a:t> используют элект­рохимическую ячейку с твердым оксидным электролитом. Если жидкий металл является катодом, то на грани­це раздела жидкий металл — твердый электролит растворенный в металле кис­лород ионизируется: [О]+</a:t>
            </a:r>
            <a:r>
              <a:rPr lang="ru-RU" dirty="0" err="1"/>
              <a:t>2ё→О</a:t>
            </a:r>
            <a:r>
              <a:rPr lang="ru-RU" baseline="30000" dirty="0" err="1"/>
              <a:t>2</a:t>
            </a:r>
            <a:r>
              <a:rPr lang="ru-RU" baseline="30000" dirty="0"/>
              <a:t>-  </a:t>
            </a:r>
            <a:r>
              <a:rPr lang="ru-RU" dirty="0"/>
              <a:t>и под действием электрического поля внедряется в кристаллическую решет­ку твердого электролита. Пройдя че­рез твердый электролит, анионы кис­лорода разряжаются, отдавая электро­ны аноду на границе его с твердым электролитом: </a:t>
            </a:r>
            <a:r>
              <a:rPr lang="ru-RU" dirty="0" err="1"/>
              <a:t>О</a:t>
            </a:r>
            <a:r>
              <a:rPr lang="ru-RU" baseline="30000" dirty="0" err="1"/>
              <a:t>2</a:t>
            </a:r>
            <a:r>
              <a:rPr lang="ru-RU" baseline="30000" dirty="0"/>
              <a:t>-</a:t>
            </a:r>
            <a:r>
              <a:rPr lang="ru-RU" dirty="0"/>
              <a:t>→</a:t>
            </a:r>
            <a:r>
              <a:rPr lang="ru-RU" dirty="0" err="1"/>
              <a:t>О+2ё</a:t>
            </a:r>
            <a:r>
              <a:rPr lang="ru-RU" dirty="0"/>
              <a:t>; далее, очевидно, происходит </a:t>
            </a:r>
            <a:r>
              <a:rPr lang="ru-RU" dirty="0" err="1"/>
              <a:t>молизация</a:t>
            </a:r>
            <a:r>
              <a:rPr lang="ru-RU" dirty="0"/>
              <a:t> кис­лорода:</a:t>
            </a:r>
          </a:p>
          <a:p>
            <a:pPr marL="0" indent="0" algn="just">
              <a:buNone/>
            </a:pPr>
            <a:r>
              <a:rPr lang="ru-RU" dirty="0"/>
              <a:t> О + О →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. Достоинство дан­ного метода состоит в том, что при этом не происходит загрязнения ме­талла продуктами </a:t>
            </a:r>
            <a:r>
              <a:rPr lang="ru-RU" dirty="0" err="1"/>
              <a:t>раскисления</a:t>
            </a:r>
            <a:r>
              <a:rPr lang="ru-RU" dirty="0"/>
              <a:t>. Недо­статком является то, что процесс этот медленный, при окислительной ат­мосфере в агрегате интенсивность пе­рехода кислорода из атмосферы в ме­талл выше интенсивности его отвода и удаления.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ЛЕГИРОВАНИЕ СТАЛИ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i="1" dirty="0"/>
              <a:t>Легированной </a:t>
            </a:r>
            <a:r>
              <a:rPr lang="ru-RU" dirty="0"/>
              <a:t>' называют такую сталь, в составе которой помимо обычных примесей содержатся легирующие примеси либо содержание кремния и марганца в которой повышено против обычного количества. Легированные стали могут выплавляться и без искус­ственного введения в них легирующих элементов, например, если в качестве шихтовых материалов используют чу­гун, полученный из руд, содержащих легирующие примеси. Такие чугуны называют </a:t>
            </a:r>
            <a:r>
              <a:rPr lang="ru-RU" i="1" dirty="0" err="1"/>
              <a:t>природнолегированными</a:t>
            </a:r>
            <a:r>
              <a:rPr lang="ru-RU" i="1" dirty="0"/>
              <a:t>. </a:t>
            </a:r>
            <a:r>
              <a:rPr lang="ru-RU" dirty="0"/>
              <a:t>Так, в составе железных руд </a:t>
            </a:r>
            <a:r>
              <a:rPr lang="ru-RU" dirty="0" err="1"/>
              <a:t>Орско-Халиловского</a:t>
            </a:r>
            <a:r>
              <a:rPr lang="ru-RU" dirty="0"/>
              <a:t> месторождения содержатся значительные количества хрома и ни­келя. При переплаве этих руд в домен­ных печах получается чугун, содержа­щий &lt; 3 % </a:t>
            </a:r>
            <a:r>
              <a:rPr lang="ru-RU" dirty="0" err="1"/>
              <a:t>Сг</a:t>
            </a:r>
            <a:r>
              <a:rPr lang="ru-RU" dirty="0"/>
              <a:t> и 0,7—0,9 №. Известно также </a:t>
            </a:r>
            <a:r>
              <a:rPr lang="ru-RU" dirty="0" err="1"/>
              <a:t>Кремиковское</a:t>
            </a:r>
            <a:r>
              <a:rPr lang="ru-RU" dirty="0"/>
              <a:t> месторождение железных руд в Болгарии. В составе этих руд много оксидов марганца, и выплавляемый из них чугун содержит до 4 % </a:t>
            </a:r>
            <a:r>
              <a:rPr lang="ru-RU" dirty="0" err="1"/>
              <a:t>Мп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531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Однако в большинстве случаев ле­гирующие элементы вводят в металл в виде разных добавок. Легирующими могут быть как элементы, не встреча­ющиеся в обычной стали, так и эле­менты, которые в каких-то количе­ствах содержатся во всякой стали (С,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/>
              <a:t>S</a:t>
            </a:r>
            <a:r>
              <a:rPr lang="ru-RU" dirty="0"/>
              <a:t>, Р). По степени растворимо­сти в железе легирующие добавки можно разделить на группы:</a:t>
            </a:r>
          </a:p>
          <a:p>
            <a:pPr marL="0" indent="0" algn="just">
              <a:buNone/>
            </a:pPr>
            <a:r>
              <a:rPr lang="ru-RU" dirty="0"/>
              <a:t>1.  Металлы, полностью раствори­мые в железе, — </a:t>
            </a:r>
            <a:r>
              <a:rPr lang="ru-RU" dirty="0" err="1"/>
              <a:t>А1</a:t>
            </a:r>
            <a:r>
              <a:rPr lang="ru-RU" dirty="0"/>
              <a:t>, Се,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, Си, Со,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Ti</a:t>
            </a:r>
            <a:r>
              <a:rPr lang="ru-RU" dirty="0"/>
              <a:t>, </a:t>
            </a:r>
            <a:r>
              <a:rPr lang="en-US" dirty="0"/>
              <a:t>Sb</a:t>
            </a:r>
            <a:r>
              <a:rPr lang="ru-RU" dirty="0"/>
              <a:t>, </a:t>
            </a:r>
            <a:r>
              <a:rPr lang="en-US" dirty="0"/>
              <a:t>Be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2.  Металлы, частично растворимые в железе, — </a:t>
            </a:r>
            <a:r>
              <a:rPr lang="en-US" dirty="0"/>
              <a:t>W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3.  Металлы, практически не раст­воримые в железе, — </a:t>
            </a:r>
            <a:r>
              <a:rPr lang="en-US" dirty="0" err="1"/>
              <a:t>Pb</a:t>
            </a:r>
            <a:r>
              <a:rPr lang="ru-RU" dirty="0"/>
              <a:t>, </a:t>
            </a:r>
            <a:r>
              <a:rPr lang="en-US" dirty="0"/>
              <a:t>Ag</a:t>
            </a:r>
            <a:r>
              <a:rPr lang="ru-RU" dirty="0"/>
              <a:t>, </a:t>
            </a:r>
            <a:r>
              <a:rPr lang="en-US" dirty="0"/>
              <a:t>Bi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4.   Металлы,  растворимость кото­рых  при  температурах  сталеварения точно не установлена, так как они при высоких температурах испаряются, — </a:t>
            </a:r>
            <a:r>
              <a:rPr lang="ru-RU" dirty="0" err="1"/>
              <a:t>Са</a:t>
            </a:r>
            <a:r>
              <a:rPr lang="ru-RU" dirty="0"/>
              <a:t>, </a:t>
            </a:r>
            <a:r>
              <a:rPr lang="en-US" dirty="0"/>
              <a:t>Cd</a:t>
            </a:r>
            <a:r>
              <a:rPr lang="ru-RU" dirty="0"/>
              <a:t>, </a:t>
            </a:r>
            <a:r>
              <a:rPr lang="en-US" dirty="0"/>
              <a:t>Li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, </a:t>
            </a:r>
            <a:r>
              <a:rPr lang="en-US" dirty="0"/>
              <a:t>Na</a:t>
            </a:r>
            <a:r>
              <a:rPr lang="ru-RU" dirty="0"/>
              <a:t>, </a:t>
            </a:r>
            <a:r>
              <a:rPr lang="en-US" dirty="0"/>
              <a:t>Hg</a:t>
            </a:r>
            <a:r>
              <a:rPr lang="ru-RU" dirty="0"/>
              <a:t>, </a:t>
            </a:r>
            <a:r>
              <a:rPr lang="en-US" dirty="0"/>
              <a:t>Zn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5.  Неметаллы, частично раствори­мые в железе, — С, </a:t>
            </a:r>
            <a:r>
              <a:rPr lang="en-US" dirty="0"/>
              <a:t>S</a:t>
            </a:r>
            <a:r>
              <a:rPr lang="ru-RU" dirty="0"/>
              <a:t>, </a:t>
            </a:r>
            <a:r>
              <a:rPr lang="en-US" dirty="0"/>
              <a:t>P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, </a:t>
            </a:r>
            <a:r>
              <a:rPr lang="en-US" dirty="0"/>
              <a:t>As</a:t>
            </a:r>
            <a:r>
              <a:rPr lang="ru-RU" dirty="0"/>
              <a:t>, </a:t>
            </a:r>
            <a:r>
              <a:rPr lang="en-US" dirty="0"/>
              <a:t>Se</a:t>
            </a:r>
            <a:r>
              <a:rPr lang="ru-RU" dirty="0"/>
              <a:t>, В.</a:t>
            </a:r>
          </a:p>
          <a:p>
            <a:pPr marL="0" indent="0" algn="just">
              <a:buNone/>
            </a:pPr>
            <a:r>
              <a:rPr lang="ru-RU" dirty="0"/>
              <a:t>Ряд легирующих элементов образу­ет в железе растворы, близкие к иде­альным. Это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,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1, из которых только кобальт и марганец действительно образуют практически идеальные растворы; при образовании остальных растворов приходится учи­тывать теплоту смешения. Однако ча­сто легирующие добавки вводят в ме­талл в небольших количествах; они образуют с железом растворы, кото­рые можно считать </a:t>
            </a:r>
            <a:r>
              <a:rPr lang="ru-RU" i="1" dirty="0"/>
              <a:t>бесконечно разбав­ленными, </a:t>
            </a:r>
            <a:r>
              <a:rPr lang="ru-RU" dirty="0"/>
              <a:t>т. е. растворами, подчиняю­щимися закону Генри.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6289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3848" y="489728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Схематическая структура спокой­ного (/), полуспокойного </a:t>
            </a:r>
            <a:r>
              <a:rPr lang="ru-RU" i="1" dirty="0"/>
              <a:t>(2), </a:t>
            </a:r>
            <a:r>
              <a:rPr lang="ru-RU" dirty="0"/>
              <a:t>закупоренного (</a:t>
            </a:r>
            <a:r>
              <a:rPr lang="en-US" dirty="0"/>
              <a:t>J</a:t>
            </a:r>
            <a:r>
              <a:rPr lang="ru-RU" dirty="0"/>
              <a:t>) и кипящего </a:t>
            </a:r>
            <a:r>
              <a:rPr lang="ru-RU" i="1" dirty="0"/>
              <a:t>(4, 5) </a:t>
            </a:r>
            <a:r>
              <a:rPr lang="ru-RU" dirty="0"/>
              <a:t>слитков. Цифры у ли­ний — концентрация кислорода в стали</a:t>
            </a:r>
          </a:p>
        </p:txBody>
      </p:sp>
      <p:pic>
        <p:nvPicPr>
          <p:cNvPr id="1027" name="Рисунок 3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2438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720" y="3429000"/>
            <a:ext cx="5817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Уровень </a:t>
            </a:r>
            <a:r>
              <a:rPr lang="ru-RU" dirty="0" err="1"/>
              <a:t>окисленности</a:t>
            </a:r>
            <a:r>
              <a:rPr lang="ru-RU" dirty="0"/>
              <a:t> стали после ее </a:t>
            </a:r>
            <a:r>
              <a:rPr lang="ru-RU" dirty="0" err="1"/>
              <a:t>раскисления</a:t>
            </a:r>
            <a:r>
              <a:rPr lang="ru-RU" dirty="0"/>
              <a:t>:</a:t>
            </a:r>
          </a:p>
          <a:p>
            <a:r>
              <a:rPr lang="ru-RU" i="1" dirty="0"/>
              <a:t>1, 2, 3— </a:t>
            </a:r>
            <a:r>
              <a:rPr lang="ru-RU" dirty="0"/>
              <a:t>при производстве соответственно спокой­ной, полуспокойной и кипящей стали; </a:t>
            </a:r>
            <a:r>
              <a:rPr lang="ru-RU" i="1" dirty="0"/>
              <a:t>4— </a:t>
            </a:r>
            <a:r>
              <a:rPr lang="ru-RU" dirty="0"/>
              <a:t>область обычного содержания кислорода в металле перед </a:t>
            </a:r>
            <a:r>
              <a:rPr lang="ru-RU" dirty="0" err="1"/>
              <a:t>раскислением</a:t>
            </a:r>
            <a:r>
              <a:rPr lang="ru-RU" dirty="0"/>
              <a:t>; 5— кривая равновесия с углеродом</a:t>
            </a:r>
          </a:p>
        </p:txBody>
      </p:sp>
    </p:spTree>
    <p:extLst>
      <p:ext uri="{BB962C8B-B14F-4D97-AF65-F5344CB8AC3E}">
        <p14:creationId xmlns:p14="http://schemas.microsoft.com/office/powerpoint/2010/main" val="1495594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4807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На производстве сталь часто леги­руют не одним элементом, а не­сколькими. При этом необходимо учитывать влияние всех компонентов сплава.</a:t>
            </a:r>
          </a:p>
          <a:p>
            <a:pPr marL="0" indent="0" algn="just">
              <a:buNone/>
            </a:pPr>
            <a:r>
              <a:rPr lang="ru-RU" dirty="0"/>
              <a:t>При определении технологии леги­рования принимается во внимание прежде всего химическое сродство того или иного легирующего элемента к кислороду. Химическое сродство к кислороду таких элементов, как Мо, </a:t>
            </a:r>
            <a:r>
              <a:rPr lang="en-US" dirty="0"/>
              <a:t>Ni</a:t>
            </a:r>
            <a:r>
              <a:rPr lang="ru-RU" dirty="0"/>
              <a:t>, Си, Со, меньшее, чем у </a:t>
            </a:r>
            <a:r>
              <a:rPr lang="en-US" dirty="0"/>
              <a:t>Fe</a:t>
            </a:r>
            <a:r>
              <a:rPr lang="ru-RU" dirty="0"/>
              <a:t>. Во вре­мя плавки данные элементы не окис­ляются и поэтому обычно вводятся в металл вместе с шихтовыми материа­лами или по ходу плавки без опасения получить значительный их угар. Дру­гая группа легирующих элементов (</a:t>
            </a:r>
            <a:r>
              <a:rPr lang="en-US" dirty="0" err="1"/>
              <a:t>Ti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1) имеет химическое сродство к кислороду более высокое, чем </a:t>
            </a:r>
            <a:r>
              <a:rPr lang="en-US" dirty="0"/>
              <a:t>Fe</a:t>
            </a:r>
            <a:r>
              <a:rPr lang="ru-RU" dirty="0"/>
              <a:t>. Эти элементы под воздействи­ем кислорода газовой фазы, оксидов железа шлака и кислорода, растворен­ного в металле, окисляются, поэтому их вводят в металл обычно в конце плавки (часто в ковш) в предваритель­но </a:t>
            </a:r>
            <a:r>
              <a:rPr lang="ru-RU" dirty="0" err="1"/>
              <a:t>раскисленную</a:t>
            </a:r>
            <a:r>
              <a:rPr lang="ru-RU" dirty="0"/>
              <a:t> ванну. Кроме того, принимают специальные меры по предотвращению окисления металла при разливке (закрытие струи, защита струи подачей инертного газа и др.). При определении технологии легиро­вания принимают во внимание также массу материалов, которые необходи­мо ввести в металл для получения в нем заданных концентраций легирую­щих элементов.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78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Обычно легированные стали по со­держанию легирующих примесей де­лят на три группы: 1) низколегирован­ные; 2) сред нелегированные; 3) высо­колегированные. При производстве низколегированной стали количество вводимых в металл добавок сравни­тельно невелико и введение их особых затруднений не вызывает. Для произ­водства низколегированной стали ши­роко используют сталеплавильные аг­регаты всех типов: мартеновские и ду­говые печи, конвертеры. При произ­водстве средне- и высоколегированных сталей масса вводимых при легирова­нии материалов значительно больше и появляется опасность чрезмерного ох­лаждения плавки. В связи с этим стали этих групп выплавляют или в обычных агрегатах, но при условии расплавле­ния и нагрева легирующих добавок в специальном вспомогательном агрега­те, или в дуговых, или в плазменных печах с введением легирующих доба­вок в печь и последующим подогре­вом металла либо с использованием специальных агрегатов: подогревае­мых ковшей или конвертеров с </a:t>
            </a:r>
            <a:r>
              <a:rPr lang="ru-RU" dirty="0" err="1"/>
              <a:t>аргоно</a:t>
            </a:r>
            <a:r>
              <a:rPr lang="ru-RU" dirty="0"/>
              <a:t>-кислородной или кислородно-ва­куумной продувкой. В данном случае при проведении расчетов, связанных с введением легирующих добавок, необ­ходимо учитывать количество тепла, которое выделяется или поглощается при образовании раствора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006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408712"/>
          </a:xfrm>
        </p:spPr>
        <p:txBody>
          <a:bodyPr>
            <a:normAutofit fontScale="55000" lnSpcReduction="20000"/>
          </a:bodyPr>
          <a:lstStyle/>
          <a:p>
            <a:pPr marL="0" indent="452438" algn="just">
              <a:buNone/>
            </a:pPr>
            <a:r>
              <a:rPr lang="ru-RU" dirty="0"/>
              <a:t>Обычно легирующие добавки вво­дят в металл или в виде чистых мате­риалов (бруски никеля, меди, алюми­ния, куски серы, графитовый порошок и т.д.), или в виде сплавов с же­лезом (ферромарганец, ферросили­ций, </a:t>
            </a:r>
            <a:r>
              <a:rPr lang="ru-RU" dirty="0" err="1"/>
              <a:t>феррофосфор</a:t>
            </a:r>
            <a:r>
              <a:rPr lang="ru-RU" dirty="0"/>
              <a:t>, феррованадий и т. п.). Усвоение легирующего элемен­та, введенного в виде сплава с желе­зом, несколько выше, однако необхо­димо учитывать, что при этом возрас­тает масса вводимых в металл холод­ных материалов.</a:t>
            </a:r>
          </a:p>
          <a:p>
            <a:pPr marL="0" indent="452438" algn="just">
              <a:buNone/>
            </a:pPr>
            <a:r>
              <a:rPr lang="ru-RU" dirty="0"/>
              <a:t>Кроме указанных выше способов для легирования используют ввод до­бавок в виде соединений (оксидов, карбидов, нитридов и т. д.). Так, на­пример, при производстве </a:t>
            </a:r>
            <a:r>
              <a:rPr lang="ru-RU" dirty="0" err="1"/>
              <a:t>никельсо</a:t>
            </a:r>
            <a:r>
              <a:rPr lang="ru-RU" dirty="0"/>
              <a:t>-держащей коррозионностойкой стали широко используют способ вдувания в струе газа в металл порошка оксида никеля </a:t>
            </a:r>
            <a:r>
              <a:rPr lang="en-US" dirty="0" err="1"/>
              <a:t>NiO</a:t>
            </a:r>
            <a:r>
              <a:rPr lang="ru-RU" dirty="0"/>
              <a:t>; при производстве стали, содержащей ванадий, для легирования используют дешевый шлак, содержа­щий оксиды ванадия, и т. д. Легирую­щие добавки — дорогостоящие приме­си, поэтому стоимость легированной стали высока. Однако производство легированной стали экономически оправдано из-за получения особых свойств стали и обеспечения возмож­ности уменьшить массу металличес­ких конструкций, повысить их долго­вечность и надежность. Учитывая вы­сокую стоимость легированной стали, все мероприятия, приводящие к сни­жению расхода легирующих добавок или к использованию более дешевых материалов, экономически эффектив­ны. К таким мероприятиям прежде всего можно отнести использование легированных отходов (т. е. отходов легированной стали). Содержащиеся в стальных отходах алюминий, титан, кремний при переплаве почти не со­храняются, однако такие легирующие примеси, как никель, кобальт, медь, молибден, удается при переплаве ис­пользовать полностью. Такие приме­си, как марганец, хром, вольфрам, ва­надий, при переплаве можно исполь­зовать, если вести плавку без окисле­ния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8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b="1" dirty="0"/>
              <a:t>10. </a:t>
            </a:r>
            <a:r>
              <a:rPr lang="ru-RU" sz="2400" b="1" dirty="0" err="1"/>
              <a:t>РАСКИСЛЕНИЕ</a:t>
            </a:r>
            <a:r>
              <a:rPr lang="ru-RU" sz="2400" b="1" dirty="0"/>
              <a:t> СТАЛИ ПРИ ЛЕГИРОВАНИИ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Такие </a:t>
            </a:r>
            <a:r>
              <a:rPr lang="ru-RU" dirty="0" err="1"/>
              <a:t>раскислители</a:t>
            </a:r>
            <a:r>
              <a:rPr lang="ru-RU" dirty="0"/>
              <a:t>, как марганец, кремний, алюминий, иногда вводят в сталь в количествах, значительно больших, чем требуется для </a:t>
            </a:r>
            <a:r>
              <a:rPr lang="ru-RU" dirty="0" err="1"/>
              <a:t>раскисле</a:t>
            </a:r>
            <a:r>
              <a:rPr lang="ru-RU" dirty="0"/>
              <a:t>-</a:t>
            </a:r>
          </a:p>
          <a:p>
            <a:pPr marL="0" indent="0" algn="just">
              <a:buNone/>
            </a:pPr>
            <a:r>
              <a:rPr lang="ru-RU" dirty="0" err="1"/>
              <a:t>ния</a:t>
            </a:r>
            <a:r>
              <a:rPr lang="ru-RU" dirty="0"/>
              <a:t>. Это делается для получения стали с особыми свойствами, т. е. для вып­лавки высокомарганцовистой, высо­кокремнистой и другой стали. В этих случаях процессы </a:t>
            </a:r>
            <a:r>
              <a:rPr lang="ru-RU" dirty="0" err="1"/>
              <a:t>раскисления</a:t>
            </a:r>
            <a:r>
              <a:rPr lang="ru-RU" dirty="0"/>
              <a:t> и леги­рования протекают одновременно. Кроме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 и </a:t>
            </a:r>
            <a:r>
              <a:rPr lang="ru-RU" dirty="0" err="1"/>
              <a:t>А1</a:t>
            </a:r>
            <a:r>
              <a:rPr lang="ru-RU" dirty="0"/>
              <a:t> некоторые легиру­ющие также обладают большим хими­ческим сродством к кислороду, чем </a:t>
            </a:r>
            <a:r>
              <a:rPr lang="en-US" dirty="0"/>
              <a:t>Fe</a:t>
            </a:r>
            <a:r>
              <a:rPr lang="ru-RU" dirty="0"/>
              <a:t>, т. е. являются </a:t>
            </a:r>
            <a:r>
              <a:rPr lang="ru-RU" dirty="0" err="1"/>
              <a:t>раскислителями</a:t>
            </a:r>
            <a:r>
              <a:rPr lang="ru-RU" dirty="0"/>
              <a:t>. К таким легирующим элементам отно­сятся </a:t>
            </a:r>
            <a:r>
              <a:rPr lang="ru-RU" dirty="0" err="1"/>
              <a:t>Сг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, </a:t>
            </a:r>
            <a:r>
              <a:rPr lang="en-US" dirty="0" err="1"/>
              <a:t>Nb</a:t>
            </a:r>
            <a:r>
              <a:rPr lang="ru-RU" dirty="0"/>
              <a:t>, В, </a:t>
            </a:r>
            <a:r>
              <a:rPr lang="en-US" dirty="0" err="1"/>
              <a:t>Ti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 (см. рис. 14.3). Однако даже в тех случаях, когда </a:t>
            </a:r>
            <a:r>
              <a:rPr lang="ru-RU" dirty="0" err="1"/>
              <a:t>раскислительная</a:t>
            </a:r>
            <a:r>
              <a:rPr lang="ru-RU" dirty="0"/>
              <a:t> способность этих элементов невелика (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dirty="0"/>
              <a:t>, </a:t>
            </a:r>
            <a:r>
              <a:rPr lang="en-US" dirty="0" err="1"/>
              <a:t>Nb</a:t>
            </a:r>
            <a:r>
              <a:rPr lang="ru-RU" dirty="0"/>
              <a:t>), они принимают участие в процессе </a:t>
            </a:r>
            <a:r>
              <a:rPr lang="ru-RU" dirty="0" err="1"/>
              <a:t>раскисления</a:t>
            </a:r>
            <a:r>
              <a:rPr lang="ru-RU" dirty="0"/>
              <a:t> и образования соответ­ствующих продуктов </a:t>
            </a:r>
            <a:r>
              <a:rPr lang="ru-RU" dirty="0" err="1"/>
              <a:t>раскисления</a:t>
            </a:r>
            <a:r>
              <a:rPr lang="ru-RU" dirty="0"/>
              <a:t>, и это необходимо учитывать. Если тре­буется определить активность кисло­рода в стали, в которую введены раз­личные </a:t>
            </a:r>
            <a:r>
              <a:rPr lang="ru-RU" dirty="0" err="1"/>
              <a:t>раскислители</a:t>
            </a:r>
            <a:r>
              <a:rPr lang="ru-RU" dirty="0"/>
              <a:t> и легирующие элементы, то нужно учесть влияние каждого компонента расплава.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35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261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11. ПРЯМОЕ ЛЕГИРОВАНИЕ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2682"/>
            <a:ext cx="8435280" cy="620667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Получение ферросплавов и лигатур является наиболее </a:t>
            </a:r>
            <a:r>
              <a:rPr lang="ru-RU" dirty="0" err="1"/>
              <a:t>энерго</a:t>
            </a:r>
            <a:r>
              <a:rPr lang="ru-RU" dirty="0"/>
              <a:t>-, </a:t>
            </a:r>
            <a:r>
              <a:rPr lang="ru-RU" dirty="0" err="1"/>
              <a:t>трудо</a:t>
            </a:r>
            <a:r>
              <a:rPr lang="ru-RU" dirty="0"/>
              <a:t>- и материалоемким производством в чер­ной металлургии. При этом операции загрузки шихты, плавления и восста­новления, разливки, грануляции, дробления, упаковки ферросплавов не только требуют больших затрат труда, но и сопровождаются потерями </a:t>
            </a:r>
            <a:r>
              <a:rPr lang="ru-RU" dirty="0" err="1"/>
              <a:t>метал­ла</a:t>
            </a:r>
            <a:r>
              <a:rPr lang="ru-RU" baseline="30000" dirty="0" err="1"/>
              <a:t>1</a:t>
            </a:r>
            <a:r>
              <a:rPr lang="ru-RU" dirty="0"/>
              <a:t> и интенсивным пылевыделением. При разработке технологических при­емов получения легированных сталей приходится учитывать, с одной сторо­ны, высокую температуру плавления ряда ферросплавов, а с другой —за­метные колебания их плотности (табл. 14.2). В связи с этим металлурги ведут активный поиск путей создания технологий легирования, которые по­зволяли бы проводить </a:t>
            </a:r>
            <a:r>
              <a:rPr lang="ru-RU" i="1" dirty="0"/>
              <a:t>прямое </a:t>
            </a:r>
            <a:r>
              <a:rPr lang="ru-RU" dirty="0"/>
              <a:t>легиро­вание из сырых материалов, минуя стадии производства ферросплавов. В ряде случаев такие пути уже найдены. В качестве сырых материалов, </a:t>
            </a:r>
            <a:r>
              <a:rPr lang="ru-RU" dirty="0" err="1"/>
              <a:t>исполь</a:t>
            </a:r>
            <a:r>
              <a:rPr lang="ru-RU" dirty="0"/>
              <a:t> </a:t>
            </a:r>
            <a:r>
              <a:rPr lang="ru-RU" dirty="0" err="1"/>
              <a:t>зуемых</a:t>
            </a:r>
            <a:r>
              <a:rPr lang="ru-RU" dirty="0"/>
              <a:t> для прямого </a:t>
            </a:r>
            <a:r>
              <a:rPr lang="ru-RU" dirty="0" smtClean="0"/>
              <a:t>легирования</a:t>
            </a:r>
            <a:r>
              <a:rPr lang="en-US" dirty="0" smtClean="0"/>
              <a:t> </a:t>
            </a:r>
            <a:r>
              <a:rPr lang="ru-RU" dirty="0" smtClean="0"/>
              <a:t>применяют </a:t>
            </a:r>
            <a:r>
              <a:rPr lang="ru-RU" dirty="0"/>
              <a:t>конвертерный ванадиевый шлак (18-19 % </a:t>
            </a: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ru-RU" dirty="0"/>
              <a:t>), молибденовый концентрат (82-90 % </a:t>
            </a:r>
            <a:r>
              <a:rPr lang="ru-RU" dirty="0" err="1"/>
              <a:t>МоО</a:t>
            </a:r>
            <a:r>
              <a:rPr lang="ru-RU" baseline="-25000" dirty="0" err="1"/>
              <a:t>3</a:t>
            </a:r>
            <a:r>
              <a:rPr lang="ru-RU" dirty="0"/>
              <a:t>), хромо­вую руду (45-53 </a:t>
            </a:r>
            <a:r>
              <a:rPr lang="ru-RU" i="1" dirty="0"/>
              <a:t>% </a:t>
            </a:r>
            <a:r>
              <a:rPr lang="ru-RU" dirty="0" err="1"/>
              <a:t>Сг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), ниобиевый концентрат (38-43 % </a:t>
            </a:r>
            <a:r>
              <a:rPr lang="en-US" dirty="0" err="1"/>
              <a:t>Nb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 и др. Эти материалы вводят в металл раз­личными способами (на дно </a:t>
            </a:r>
            <a:r>
              <a:rPr lang="ru-RU" dirty="0" err="1"/>
              <a:t>сталераз-ливочного</a:t>
            </a:r>
            <a:r>
              <a:rPr lang="ru-RU" dirty="0"/>
              <a:t> ковша при выпуске, на шлак в печь, путем вдувания в глубь металла в печи или в ковше и т. п.). Материалы вводят обычно или в виде порошка, или в виде брикетов, в со­став которых кроме основного мате­риала вводят сильные восстановители (алюминий, кальций и т. п.), с тем чтобы в момент контакта материала с расплавленным металлом протекали реакции восстановления: например, 3</a:t>
            </a: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 + </a:t>
            </a:r>
            <a:r>
              <a:rPr lang="ru-RU" dirty="0" err="1"/>
              <a:t>10А1</a:t>
            </a:r>
            <a:r>
              <a:rPr lang="ru-RU" dirty="0"/>
              <a:t> -&gt; 6[</a:t>
            </a:r>
            <a:r>
              <a:rPr lang="en-US" dirty="0"/>
              <a:t>V</a:t>
            </a:r>
            <a:r>
              <a:rPr lang="ru-RU" dirty="0"/>
              <a:t>] + </a:t>
            </a:r>
            <a:r>
              <a:rPr lang="ru-RU" dirty="0" err="1"/>
              <a:t>5А1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</a:t>
            </a:r>
            <a:r>
              <a:rPr lang="ru-RU" dirty="0" err="1"/>
              <a:t>МоО</a:t>
            </a:r>
            <a:r>
              <a:rPr lang="ru-RU" baseline="-25000" dirty="0" err="1"/>
              <a:t>3</a:t>
            </a:r>
            <a:r>
              <a:rPr lang="ru-RU" dirty="0"/>
              <a:t> + </a:t>
            </a:r>
            <a:r>
              <a:rPr lang="ru-RU" dirty="0" err="1"/>
              <a:t>2А1</a:t>
            </a:r>
            <a:r>
              <a:rPr lang="ru-RU" dirty="0"/>
              <a:t> -»[Мо] +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053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53896"/>
              </p:ext>
            </p:extLst>
          </p:nvPr>
        </p:nvGraphicFramePr>
        <p:xfrm>
          <a:off x="2051720" y="1124744"/>
          <a:ext cx="5112568" cy="4794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6760">
                  <a:extLst>
                    <a:ext uri="{9D8B030D-6E8A-4147-A177-3AD203B41FA5}">
                      <a16:colId xmlns:a16="http://schemas.microsoft.com/office/drawing/2014/main" val="3609680816"/>
                    </a:ext>
                  </a:extLst>
                </a:gridCol>
                <a:gridCol w="1470346">
                  <a:extLst>
                    <a:ext uri="{9D8B030D-6E8A-4147-A177-3AD203B41FA5}">
                      <a16:colId xmlns:a16="http://schemas.microsoft.com/office/drawing/2014/main" val="1921181568"/>
                    </a:ext>
                  </a:extLst>
                </a:gridCol>
                <a:gridCol w="1195462">
                  <a:extLst>
                    <a:ext uri="{9D8B030D-6E8A-4147-A177-3AD203B41FA5}">
                      <a16:colId xmlns:a16="http://schemas.microsoft.com/office/drawing/2014/main" val="2048637453"/>
                    </a:ext>
                  </a:extLst>
                </a:gridCol>
              </a:tblGrid>
              <a:tr h="196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Сплав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'„л, 'С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р, г/см</a:t>
                      </a:r>
                      <a:r>
                        <a:rPr lang="ru-RU" sz="1600" baseline="30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184336840"/>
                  </a:ext>
                </a:extLst>
              </a:tr>
              <a:tr h="196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Феррохром: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365954669"/>
                  </a:ext>
                </a:extLst>
              </a:tr>
              <a:tr h="588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низкоуглеродис­тый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1560-1670 1640-1740*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7,1-7,4* До 7,15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433068319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среднеуглеродис-тый ФХ100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1400-1580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5-7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298634056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высокоуглеродис­тый ФХ850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1400-1660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5-7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829991508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Хром металлический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1830-1870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32282750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Ферровольфрам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1640-2500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13,8-15,5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675864576"/>
                  </a:ext>
                </a:extLst>
              </a:tr>
              <a:tr h="196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Ферромолибден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1550-1900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9,0-9,2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566921166"/>
                  </a:ext>
                </a:extLst>
              </a:tr>
              <a:tr h="196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Феррованадий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1470-1570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6,7-7,0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076476586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Феррониобий (40—50 % </a:t>
                      </a:r>
                      <a:r>
                        <a:rPr lang="en-US" sz="1600">
                          <a:effectLst/>
                        </a:rPr>
                        <a:t>Nb)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1750-1800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6,75-7,9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914924584"/>
                  </a:ext>
                </a:extLst>
              </a:tr>
              <a:tr h="196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Ферробор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1470-1700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5,6-5,8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860360570"/>
                  </a:ext>
                </a:extLst>
              </a:tr>
              <a:tr h="39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Лигатуры хромо-марганцевые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1290-1630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6,7-7,6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336398748"/>
                  </a:ext>
                </a:extLst>
              </a:tr>
              <a:tr h="25106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Содержание хрома &lt; 80 %.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16199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548680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 плавления и плотность основных ферросплавов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36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таких элементов с относитель­но невысоким химическим сродством к кислороду, как </a:t>
            </a:r>
            <a:r>
              <a:rPr lang="ru-RU" dirty="0" err="1"/>
              <a:t>Мп</a:t>
            </a:r>
            <a:r>
              <a:rPr lang="ru-RU" dirty="0"/>
              <a:t>, </a:t>
            </a:r>
            <a:r>
              <a:rPr lang="ru-RU" dirty="0" err="1"/>
              <a:t>Сг</a:t>
            </a:r>
            <a:r>
              <a:rPr lang="ru-RU" dirty="0"/>
              <a:t>, некоторое повышение содержания легирующих может быть обеспечено путем взаимо­действия смесей или шлаков с желе­зом (в пределах, ограниченных кон­стантой равновесия). Например, для реакции (</a:t>
            </a:r>
            <a:r>
              <a:rPr lang="en-US" dirty="0" err="1"/>
              <a:t>MnO</a:t>
            </a:r>
            <a:r>
              <a:rPr lang="ru-RU" dirty="0"/>
              <a:t>) + </a:t>
            </a:r>
            <a:r>
              <a:rPr lang="en-US" dirty="0"/>
              <a:t>Fe</a:t>
            </a:r>
            <a:r>
              <a:rPr lang="ru-RU" dirty="0"/>
              <a:t> = (</a:t>
            </a:r>
            <a:r>
              <a:rPr lang="en-US" dirty="0" err="1"/>
              <a:t>FeO</a:t>
            </a:r>
            <a:r>
              <a:rPr lang="ru-RU" dirty="0"/>
              <a:t>) + [</a:t>
            </a:r>
            <a:r>
              <a:rPr lang="en-US" dirty="0" err="1"/>
              <a:t>Mn</a:t>
            </a:r>
            <a:r>
              <a:rPr lang="ru-RU" dirty="0"/>
              <a:t>]</a:t>
            </a:r>
          </a:p>
          <a:p>
            <a:pPr marL="0" indent="0" algn="just">
              <a:buNone/>
            </a:pPr>
            <a:r>
              <a:rPr lang="ru-RU" i="1" dirty="0"/>
              <a:t>К= </a:t>
            </a:r>
            <a:r>
              <a:rPr lang="en-US" i="1" dirty="0"/>
              <a:t>a</a:t>
            </a:r>
            <a:r>
              <a:rPr lang="ru-RU" i="1" baseline="-25000" dirty="0"/>
              <a:t>(</a:t>
            </a:r>
            <a:r>
              <a:rPr lang="en-US" i="1" baseline="-25000" dirty="0"/>
              <a:t>Fe</a:t>
            </a:r>
            <a:r>
              <a:rPr lang="ru-RU" i="1" baseline="-25000" dirty="0"/>
              <a:t>0)</a:t>
            </a:r>
            <a:r>
              <a:rPr lang="ru-RU" i="1" dirty="0"/>
              <a:t> </a:t>
            </a:r>
            <a:r>
              <a:rPr lang="ru-RU" dirty="0"/>
              <a:t>• [</a:t>
            </a:r>
            <a:r>
              <a:rPr lang="en-US" dirty="0" err="1"/>
              <a:t>Mn</a:t>
            </a:r>
            <a:r>
              <a:rPr lang="ru-RU" dirty="0"/>
              <a:t>]/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Mn</a:t>
            </a:r>
            <a:r>
              <a:rPr lang="ru-RU" baseline="-25000" dirty="0"/>
              <a:t>0)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т</a:t>
            </a:r>
            <a:r>
              <a:rPr lang="en-US" dirty="0"/>
              <a:t>. e. [</a:t>
            </a:r>
            <a:r>
              <a:rPr lang="en-US" dirty="0" err="1"/>
              <a:t>Mn</a:t>
            </a:r>
            <a:r>
              <a:rPr lang="en-US" dirty="0"/>
              <a:t>] = </a:t>
            </a:r>
            <a:r>
              <a:rPr lang="ru-RU" i="1" dirty="0"/>
              <a:t>К</a:t>
            </a:r>
            <a:r>
              <a:rPr lang="en-US" dirty="0"/>
              <a:t> •</a:t>
            </a:r>
            <a:r>
              <a:rPr lang="en-US" i="1" dirty="0"/>
              <a:t> a</a:t>
            </a:r>
            <a:r>
              <a:rPr lang="en-US" baseline="-25000" dirty="0"/>
              <a:t>(</a:t>
            </a:r>
            <a:r>
              <a:rPr lang="en-US" baseline="-25000" dirty="0" err="1"/>
              <a:t>Mn0</a:t>
            </a:r>
            <a:r>
              <a:rPr lang="en-US" dirty="0"/>
              <a:t>)/</a:t>
            </a:r>
            <a:r>
              <a:rPr lang="en-US" i="1" dirty="0"/>
              <a:t>a</a:t>
            </a:r>
            <a:r>
              <a:rPr lang="en-US" i="1" baseline="-25000" dirty="0"/>
              <a:t>(</a:t>
            </a:r>
            <a:r>
              <a:rPr lang="en-US" i="1" baseline="-25000" dirty="0" err="1"/>
              <a:t>FeO</a:t>
            </a:r>
            <a:r>
              <a:rPr lang="en-US" i="1" baseline="-25000" dirty="0"/>
              <a:t>)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При введении в ванну </a:t>
            </a:r>
            <a:r>
              <a:rPr lang="ru-RU" dirty="0" err="1"/>
              <a:t>марганецсо</a:t>
            </a:r>
            <a:r>
              <a:rPr lang="ru-RU" dirty="0"/>
              <a:t>-держащих добавок повышается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/>
              <a:t>M</a:t>
            </a:r>
            <a:r>
              <a:rPr lang="ru-RU" baseline="-25000" dirty="0" err="1"/>
              <a:t>пО</a:t>
            </a:r>
            <a:r>
              <a:rPr lang="ru-RU" baseline="-25000" dirty="0"/>
              <a:t>) </a:t>
            </a:r>
            <a:r>
              <a:rPr lang="ru-RU" dirty="0"/>
              <a:t>и соответственно возрастает содержа­ние марганца в металле. Сквозное из­влечение ценных легирующих эле­ментов при прямом легировании обычно выше, чем при использова­нии ферросплава. Недостатком мето­да являются нестабильность получае­мых результатов, большие колебания степени восстановления в зависимос­ти от условий выплавки, особеннос­тей выпуска из агрегата данной плав­ки, количества и состава попавшего в ковш шлака и т. п. Однако этот недо­статок практически исчезает по мере развития методов внепечной обработ­ки, особенно методов, включающих предотвращение попадания конечно­го шлака в ковш, длительное переме­шивание металла со шлаком, подо­грев металла и шлака в процессе пе­ремешивания и т. 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06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/>
              <a:t>Наиболее рационально в качестве восстановителя использовать углерод:</a:t>
            </a:r>
          </a:p>
          <a:p>
            <a:pPr marL="0" indent="0" algn="just">
              <a:buNone/>
            </a:pPr>
            <a:r>
              <a:rPr lang="ru-RU" dirty="0"/>
              <a:t>С + </a:t>
            </a:r>
            <a:r>
              <a:rPr lang="ru-RU" dirty="0" err="1"/>
              <a:t>МпО</a:t>
            </a:r>
            <a:r>
              <a:rPr lang="ru-RU" dirty="0"/>
              <a:t> = </a:t>
            </a:r>
            <a:r>
              <a:rPr lang="ru-RU" dirty="0" err="1"/>
              <a:t>Мп</a:t>
            </a:r>
            <a:r>
              <a:rPr lang="ru-RU" dirty="0"/>
              <a:t> + СО,</a:t>
            </a:r>
          </a:p>
          <a:p>
            <a:pPr marL="0" indent="0" algn="just">
              <a:buNone/>
            </a:pPr>
            <a:r>
              <a:rPr lang="ru-RU" dirty="0" err="1"/>
              <a:t>ЗС</a:t>
            </a:r>
            <a:r>
              <a:rPr lang="ru-RU" dirty="0"/>
              <a:t> + </a:t>
            </a:r>
            <a:r>
              <a:rPr lang="ru-RU" dirty="0" err="1"/>
              <a:t>Сг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= </a:t>
            </a:r>
            <a:r>
              <a:rPr lang="ru-RU" dirty="0" err="1"/>
              <a:t>2Сг</a:t>
            </a:r>
            <a:r>
              <a:rPr lang="ru-RU" dirty="0"/>
              <a:t> + </a:t>
            </a:r>
            <a:r>
              <a:rPr lang="ru-RU" dirty="0" err="1"/>
              <a:t>ЗСО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ЗС</a:t>
            </a:r>
            <a:r>
              <a:rPr lang="ru-RU" dirty="0"/>
              <a:t> + </a:t>
            </a:r>
            <a:r>
              <a:rPr lang="en-US" dirty="0"/>
              <a:t>V</a:t>
            </a:r>
            <a:r>
              <a:rPr lang="ru-RU" baseline="-25000" dirty="0"/>
              <a:t>3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 = 2</a:t>
            </a:r>
            <a:r>
              <a:rPr lang="en-US" dirty="0"/>
              <a:t>V</a:t>
            </a:r>
            <a:r>
              <a:rPr lang="ru-RU" dirty="0"/>
              <a:t> + </a:t>
            </a:r>
            <a:r>
              <a:rPr lang="ru-RU" dirty="0" err="1"/>
              <a:t>ЗСО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2С</a:t>
            </a:r>
            <a:r>
              <a:rPr lang="ru-RU" dirty="0"/>
              <a:t> + </a:t>
            </a:r>
            <a:r>
              <a:rPr lang="en-US" dirty="0" err="1"/>
              <a:t>NbO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 err="1"/>
              <a:t>Nb</a:t>
            </a:r>
            <a:r>
              <a:rPr lang="ru-RU" dirty="0"/>
              <a:t> + 2</a:t>
            </a:r>
            <a:r>
              <a:rPr lang="en-US" dirty="0"/>
              <a:t>CO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5С</a:t>
            </a:r>
            <a:r>
              <a:rPr lang="ru-RU" dirty="0"/>
              <a:t> + </a:t>
            </a:r>
            <a:r>
              <a:rPr lang="en-US" dirty="0" err="1"/>
              <a:t>Nb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 = 2</a:t>
            </a:r>
            <a:r>
              <a:rPr lang="en-US" dirty="0" err="1"/>
              <a:t>Nb</a:t>
            </a:r>
            <a:r>
              <a:rPr lang="ru-RU" dirty="0"/>
              <a:t> + </a:t>
            </a:r>
            <a:r>
              <a:rPr lang="ru-RU" dirty="0" err="1"/>
              <a:t>5СО</a:t>
            </a:r>
            <a:r>
              <a:rPr lang="ru-RU" dirty="0"/>
              <a:t> и т. д.</a:t>
            </a:r>
          </a:p>
          <a:p>
            <a:pPr marL="0" indent="0" algn="just">
              <a:buNone/>
            </a:pPr>
            <a:r>
              <a:rPr lang="ru-RU" dirty="0"/>
              <a:t>При наличии в ванне углерода об­работка металла вакуумом или инерт­ными газами сдвинет вправо равнове­сие реакции (</a:t>
            </a:r>
            <a:r>
              <a:rPr lang="ru-RU" dirty="0" err="1"/>
              <a:t>М?О</a:t>
            </a:r>
            <a:r>
              <a:rPr lang="ru-RU" dirty="0"/>
              <a:t>) + [С]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+ [</a:t>
            </a:r>
            <a:r>
              <a:rPr lang="en-US" dirty="0"/>
              <a:t>Me</a:t>
            </a:r>
            <a:r>
              <a:rPr lang="ru-RU" dirty="0"/>
              <a:t>]: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marL="0" indent="0" algn="just">
              <a:buNone/>
            </a:pPr>
            <a:r>
              <a:rPr lang="ru-RU" dirty="0"/>
              <a:t>На этом основано, например, пря­мое легирование металла хромом, ни­обием и др. Учитывая высокую эконо­мичность прямого легирования, ме­таллурги изыскивают возможности использования всех материалов — от­ходов различных производств — в слу­чае, если эти материалы содержат за­метное количество ценных легирую­щих примесей.</a:t>
            </a:r>
          </a:p>
          <a:p>
            <a:pPr marL="0" indent="0" algn="just">
              <a:buNone/>
            </a:pPr>
            <a:r>
              <a:rPr lang="ru-RU" dirty="0"/>
              <a:t>В некоторых случаях для упроще­ния технологии и повышения степени-</a:t>
            </a:r>
          </a:p>
          <a:p>
            <a:pPr marL="0" indent="0" algn="just">
              <a:buNone/>
            </a:pPr>
            <a:r>
              <a:rPr lang="ru-RU" dirty="0"/>
              <a:t>использования ферросплавов приме­няют так называемые экзотермичес­кие смеси, экзотермические ферро­сплавы или экзотермические брикеты. В состав экзотермических смесей для изготовления брикетов входят обыч­но: порошок материала, содержащего лигатуру (порошок феррохрома, фер­ромарганца, ферровольфрама и т. п.); руда (марганцевая, хромовая и т. п.); связующие добавки (например, жид­кое стекло), а также небольшие коли­чества сильного восстановителя (на­пример, порошка алюминия) и силь­ного окислителя (например, натрие­вой селитры </a:t>
            </a:r>
            <a:r>
              <a:rPr lang="en-US" dirty="0" err="1"/>
              <a:t>NaN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Выделяемого при взаимодействии экзотермических смесей тепла </a:t>
            </a:r>
            <a:r>
              <a:rPr lang="ru-RU" dirty="0" err="1"/>
              <a:t>доста</a:t>
            </a:r>
            <a:r>
              <a:rPr lang="ru-RU" dirty="0"/>
              <a:t>-</a:t>
            </a:r>
          </a:p>
          <a:p>
            <a:pPr marL="0" indent="0" algn="just">
              <a:buNone/>
            </a:pPr>
            <a:r>
              <a:rPr lang="ru-RU" dirty="0"/>
              <a:t>точно не только для быстрого рас­плавления материала, но и для ком­пенсации затрат тепла на восстанов­ление входящих в состав смеси ок­сидов. Эффективность применения экзотермических ферросплавов оп­ределяется некоторым снижением расхода ферросплавов и дополни­тельным восстановлением компо­нентов из руд. При этом, однако, приходится учитывать дополнитель­ные затраты на дробление, смеше­ние, брикетирование, а также на хра­нение взрывоопасных окислителей. Обычно экзотермические ферро­сплавы применяют на агрегатах не­большой емкости при обработке не­больших масс металла</a:t>
            </a:r>
            <a:r>
              <a:rPr lang="ru-RU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3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На рис. 14.2 приведены кривые, ха­рактеризующие уровень </a:t>
            </a:r>
            <a:r>
              <a:rPr lang="ru-RU" dirty="0" err="1"/>
              <a:t>окисленности</a:t>
            </a:r>
            <a:r>
              <a:rPr lang="ru-RU" dirty="0"/>
              <a:t> стали после ее </a:t>
            </a:r>
            <a:r>
              <a:rPr lang="ru-RU" dirty="0" err="1"/>
              <a:t>раскисления</a:t>
            </a:r>
            <a:r>
              <a:rPr lang="ru-RU" dirty="0"/>
              <a:t>. Согласно этой схеме </a:t>
            </a:r>
            <a:r>
              <a:rPr lang="ru-RU" dirty="0" err="1"/>
              <a:t>раскисление</a:t>
            </a:r>
            <a:r>
              <a:rPr lang="ru-RU" dirty="0"/>
              <a:t> кипящей ста­ли сводится лишь к некоторому сни­жению содержания кислорода в ме­талле (уровень </a:t>
            </a:r>
            <a:r>
              <a:rPr lang="ru-RU" dirty="0" err="1"/>
              <a:t>окисленности</a:t>
            </a:r>
            <a:r>
              <a:rPr lang="ru-RU" dirty="0"/>
              <a:t> металла остается выше равновесного с углеро­дом). Чаще всего это обеспечивается введением некоторого количества марганца (иногда в металл вводят так­же небольшие количества кремния и алюминия). Обычно в кипящей стали содержится 0,3—0,4 % </a:t>
            </a:r>
            <a:r>
              <a:rPr lang="ru-RU" dirty="0" err="1"/>
              <a:t>Мп</a:t>
            </a:r>
            <a:r>
              <a:rPr lang="ru-RU" dirty="0"/>
              <a:t>. При </a:t>
            </a:r>
            <a:r>
              <a:rPr lang="ru-RU" dirty="0" err="1" smtClean="0"/>
              <a:t>рас</a:t>
            </a:r>
            <a:r>
              <a:rPr lang="ru-RU" dirty="0" err="1"/>
              <a:t>кислении</a:t>
            </a:r>
            <a:r>
              <a:rPr lang="ru-RU" dirty="0"/>
              <a:t> полуспокойной стали обес­печивается снижение </a:t>
            </a:r>
            <a:r>
              <a:rPr lang="ru-RU" dirty="0" err="1"/>
              <a:t>окисленности</a:t>
            </a:r>
            <a:r>
              <a:rPr lang="ru-RU" dirty="0"/>
              <a:t> металла до уровня, примерно соответ­ствующего равновесному с углеродом. Чаще всего это обеспечивается введе­нием помимо марганца также опреде­ленного количества кремния. Обычно полуспокойная сталь содержит 0,4— 0,5% </a:t>
            </a:r>
            <a:r>
              <a:rPr lang="ru-RU" dirty="0" err="1"/>
              <a:t>Мп</a:t>
            </a:r>
            <a:r>
              <a:rPr lang="ru-RU" dirty="0"/>
              <a:t> и 0,08-0,12% </a:t>
            </a:r>
            <a:r>
              <a:rPr lang="en-US" dirty="0"/>
              <a:t>Si</a:t>
            </a:r>
            <a:r>
              <a:rPr lang="ru-RU" dirty="0"/>
              <a:t>. При </a:t>
            </a:r>
            <a:r>
              <a:rPr lang="ru-RU" dirty="0" err="1"/>
              <a:t>рас­кислении</a:t>
            </a:r>
            <a:r>
              <a:rPr lang="ru-RU" dirty="0"/>
              <a:t> спокойной стали уровень </a:t>
            </a:r>
            <a:r>
              <a:rPr lang="ru-RU" dirty="0" err="1"/>
              <a:t>окисленности</a:t>
            </a:r>
            <a:r>
              <a:rPr lang="ru-RU" dirty="0"/>
              <a:t> металла существенно ниже равновесного с углеродом. Та­ким образом, практически всю вып­лавляемую сталь подвергают </a:t>
            </a:r>
            <a:r>
              <a:rPr lang="ru-RU" dirty="0" err="1"/>
              <a:t>раскис­лению</a:t>
            </a:r>
            <a:r>
              <a:rPr lang="ru-RU" dirty="0"/>
              <a:t> в той или иной степени; при этом активность растворенного в ме­талле кислорода снижается до требуе­мых пределов. Уменьшение активно­сти кислорода в металле может осу­ществляться двумя способами: 1) уменьшением .содержания  кисло­рода;    2) связыванием   кислорода   в прочные    соединения.     Существуют следующие способы </a:t>
            </a:r>
            <a:r>
              <a:rPr lang="ru-RU" dirty="0" err="1"/>
              <a:t>раскисления</a:t>
            </a:r>
            <a:r>
              <a:rPr lang="ru-RU" dirty="0"/>
              <a:t> ста­ли:   1)  глубинное,  или  осаждающее; 2) диффузионное; 3) обработкой син­тетическими шлаками; 4) обработкой вакуумом; 5) электрохимическое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97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ГЛУБИННОЕ, ИЛИ ОСАЖДАЮЩЕЕ, РАСКИСЛЕНИЕ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Этот метод заключается в переводе ра­створенного в стали кислорода в не­растворимый оксид путем введения в металл определенного элемента-</a:t>
            </a:r>
            <a:r>
              <a:rPr lang="ru-RU" dirty="0" err="1"/>
              <a:t>раскислителя</a:t>
            </a:r>
            <a:r>
              <a:rPr lang="ru-RU" dirty="0"/>
              <a:t>. Элемент-</a:t>
            </a:r>
            <a:r>
              <a:rPr lang="ru-RU" dirty="0" err="1"/>
              <a:t>раскислитель</a:t>
            </a:r>
            <a:r>
              <a:rPr lang="ru-RU" dirty="0"/>
              <a:t> должен иметь большее химическое сродство к кислороду, чем железо. В результате реакции образуется мало­растворимый в металле оксид, плот­ность которого меньше плотности ста­ли. Поученный таким образом «оса­док» всплывает в шлак (отсюда назва­ние метода «осаждающий»). Этот метод </a:t>
            </a:r>
            <a:r>
              <a:rPr lang="ru-RU" dirty="0" err="1"/>
              <a:t>раскисления</a:t>
            </a:r>
            <a:r>
              <a:rPr lang="ru-RU" dirty="0"/>
              <a:t> часто также назы­вают «глубинным», так как раскис-</a:t>
            </a:r>
            <a:r>
              <a:rPr lang="ru-RU" dirty="0" err="1"/>
              <a:t>лители</a:t>
            </a:r>
            <a:r>
              <a:rPr lang="ru-RU" dirty="0"/>
              <a:t> вводят в глубину металла. В качестве </a:t>
            </a:r>
            <a:r>
              <a:rPr lang="ru-RU" dirty="0" err="1"/>
              <a:t>раскислителей</a:t>
            </a:r>
            <a:r>
              <a:rPr lang="ru-RU" dirty="0"/>
              <a:t> (табл. 14.1) обычно применяют марганец (в виде ферромарганца), кремний (в виде ферросилиция), алюминий, сплавы РЗМ (цезия, лантана и др.) и ЩЗМ.</a:t>
            </a:r>
          </a:p>
          <a:p>
            <a:pPr marL="0" indent="0" algn="just">
              <a:buNone/>
            </a:pPr>
            <a:r>
              <a:rPr lang="ru-RU" dirty="0" err="1"/>
              <a:t>Раскисление</a:t>
            </a:r>
            <a:r>
              <a:rPr lang="ru-RU" dirty="0"/>
              <a:t> осуществляется по следующим реакциям:</a:t>
            </a:r>
          </a:p>
          <a:p>
            <a:pPr marL="0" indent="0" algn="just">
              <a:buNone/>
            </a:pPr>
            <a:r>
              <a:rPr lang="ru-RU" dirty="0"/>
              <a:t>[</a:t>
            </a:r>
            <a:r>
              <a:rPr lang="ru-RU" dirty="0" err="1"/>
              <a:t>Мп</a:t>
            </a:r>
            <a:r>
              <a:rPr lang="ru-RU" dirty="0"/>
              <a:t>] + [О] = (</a:t>
            </a:r>
            <a:r>
              <a:rPr lang="ru-RU" dirty="0" err="1"/>
              <a:t>МпО</a:t>
            </a:r>
            <a:r>
              <a:rPr lang="ru-RU" dirty="0"/>
              <a:t>),</a:t>
            </a:r>
          </a:p>
          <a:p>
            <a:pPr marL="0" indent="0" algn="just">
              <a:buNone/>
            </a:pPr>
            <a:r>
              <a:rPr lang="ru-RU" dirty="0"/>
              <a:t> [</a:t>
            </a:r>
            <a:r>
              <a:rPr lang="en-US" dirty="0"/>
              <a:t>Si</a:t>
            </a:r>
            <a:r>
              <a:rPr lang="ru-RU" dirty="0"/>
              <a:t>] + 2[0] =(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),</a:t>
            </a:r>
          </a:p>
          <a:p>
            <a:pPr marL="0" indent="0" algn="just">
              <a:buNone/>
            </a:pPr>
            <a:r>
              <a:rPr lang="ru-RU" dirty="0"/>
              <a:t>2[А1] + 3[0]=А1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3(ТВ)</a:t>
            </a:r>
            <a:r>
              <a:rPr lang="ru-RU" dirty="0"/>
              <a:t>, </a:t>
            </a:r>
          </a:p>
          <a:p>
            <a:pPr marL="0" indent="0" algn="just">
              <a:buNone/>
            </a:pPr>
            <a:r>
              <a:rPr lang="ru-RU" dirty="0"/>
              <a:t>2[Се] + 3[О] = Се</a:t>
            </a:r>
            <a:r>
              <a:rPr lang="ru-RU" baseline="-25000" dirty="0"/>
              <a:t>2</a:t>
            </a:r>
            <a:r>
              <a:rPr lang="ru-RU" dirty="0"/>
              <a:t>Оз(</a:t>
            </a:r>
            <a:r>
              <a:rPr lang="ru-RU" baseline="-25000" dirty="0" err="1"/>
              <a:t>Тв</a:t>
            </a:r>
            <a:r>
              <a:rPr lang="ru-RU" baseline="-25000" dirty="0"/>
              <a:t>)   </a:t>
            </a:r>
            <a:r>
              <a:rPr lang="ru-RU" dirty="0"/>
              <a:t>и   т.д.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6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88640"/>
            <a:ext cx="407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Состав ферросплавов некоторых марок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344816" cy="569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2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Все эти реакции идут с выделением тепла. Равновесие реакции осаждаю­щего </a:t>
            </a:r>
            <a:r>
              <a:rPr lang="ru-RU" dirty="0" err="1"/>
              <a:t>раскисления</a:t>
            </a:r>
            <a:r>
              <a:rPr lang="ru-RU" dirty="0"/>
              <a:t> сдвигается влево при повышении и вправо при пони­жении температуры. Практически это означает, что по мере понижения тем­пературы стали (при ее кристаллиза­ции в изложнице или в литейной фор­ме) реакции </a:t>
            </a:r>
            <a:r>
              <a:rPr lang="ru-RU" dirty="0" err="1"/>
              <a:t>раскисления</a:t>
            </a:r>
            <a:r>
              <a:rPr lang="ru-RU" dirty="0"/>
              <a:t> продолжают идти и образуются все новые и новые количества оксидов, которые не успе­вают всплыть и удалиться из металла. В связи с этим при данном методе </a:t>
            </a:r>
            <a:r>
              <a:rPr lang="ru-RU" dirty="0" err="1"/>
              <a:t>рас­кисления</a:t>
            </a:r>
            <a:r>
              <a:rPr lang="ru-RU" dirty="0"/>
              <a:t> невозможно получить сталь, совершенно чистую от неметалличес­ких включений, что является его недо­статком. Однако этот метод получил широкое распространение как наибо­лее простой и дешевый.</a:t>
            </a:r>
          </a:p>
          <a:p>
            <a:pPr marL="0" indent="0">
              <a:buNone/>
            </a:pPr>
            <a:r>
              <a:rPr lang="ru-RU" dirty="0"/>
              <a:t>При введении в металл элемента-</a:t>
            </a:r>
            <a:r>
              <a:rPr lang="ru-RU" dirty="0" err="1"/>
              <a:t>раскислителя</a:t>
            </a:r>
            <a:r>
              <a:rPr lang="ru-RU" dirty="0"/>
              <a:t> активность растворен­ного в металле кислорода уменьшает­ся. Активность кислорода, </a:t>
            </a:r>
            <a:r>
              <a:rPr lang="ru-RU" dirty="0" err="1"/>
              <a:t>соответ</a:t>
            </a:r>
            <a:r>
              <a:rPr lang="ru-RU" dirty="0"/>
              <a:t> </a:t>
            </a:r>
            <a:r>
              <a:rPr lang="ru-RU" dirty="0" err="1"/>
              <a:t>ствующая</a:t>
            </a:r>
            <a:r>
              <a:rPr lang="ru-RU" dirty="0"/>
              <a:t> определенной </a:t>
            </a:r>
            <a:r>
              <a:rPr lang="ru-RU" dirty="0" err="1" smtClean="0"/>
              <a:t>концентра­ции</a:t>
            </a:r>
            <a:r>
              <a:rPr lang="ru-RU" dirty="0" err="1"/>
              <a:t>элемента-раскислителя</a:t>
            </a:r>
            <a:r>
              <a:rPr lang="ru-RU" dirty="0"/>
              <a:t>, при ко­торой он находится в равновесии с кислородом при данной температуре, называется </a:t>
            </a:r>
            <a:r>
              <a:rPr lang="ru-RU" i="1" dirty="0" err="1"/>
              <a:t>раскислительной</a:t>
            </a:r>
            <a:r>
              <a:rPr lang="ru-RU" i="1" dirty="0"/>
              <a:t> способнос­тью </a:t>
            </a:r>
            <a:r>
              <a:rPr lang="ru-RU" dirty="0"/>
              <a:t>элемента-</a:t>
            </a:r>
            <a:r>
              <a:rPr lang="ru-RU" dirty="0" err="1"/>
              <a:t>раскислителя</a:t>
            </a:r>
            <a:r>
              <a:rPr lang="ru-RU" dirty="0"/>
              <a:t>. При из­менении температуры </a:t>
            </a:r>
            <a:r>
              <a:rPr lang="ru-RU" dirty="0" err="1"/>
              <a:t>раскислитель-ная</a:t>
            </a:r>
            <a:r>
              <a:rPr lang="ru-RU" dirty="0"/>
              <a:t> способность изменяется, иногда очень существенно. Обычно сравне­ние элементов-</a:t>
            </a:r>
            <a:r>
              <a:rPr lang="ru-RU" dirty="0" err="1"/>
              <a:t>раскислителей</a:t>
            </a:r>
            <a:r>
              <a:rPr lang="ru-RU" dirty="0"/>
              <a:t> по их </a:t>
            </a:r>
            <a:r>
              <a:rPr lang="ru-RU" dirty="0" err="1"/>
              <a:t>раскислительным</a:t>
            </a:r>
            <a:r>
              <a:rPr lang="ru-RU" dirty="0"/>
              <a:t> способностям про­водят при 1600 °</a:t>
            </a:r>
            <a:r>
              <a:rPr lang="ru-RU" dirty="0" smtClean="0"/>
              <a:t>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14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4087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 общем случае реакция глубинно­го, или осаждающего, </a:t>
            </a:r>
            <a:r>
              <a:rPr lang="ru-RU" dirty="0" err="1"/>
              <a:t>раскисления</a:t>
            </a:r>
            <a:r>
              <a:rPr lang="ru-RU" dirty="0"/>
              <a:t> имеет вид</a:t>
            </a:r>
          </a:p>
          <a:p>
            <a:pPr marL="0" indent="0">
              <a:buNone/>
            </a:pPr>
            <a:r>
              <a:rPr lang="en-US" i="1" dirty="0"/>
              <a:t>m[R] + </a:t>
            </a:r>
            <a:r>
              <a:rPr lang="ru-RU" i="1" dirty="0"/>
              <a:t>п</a:t>
            </a:r>
            <a:r>
              <a:rPr lang="en-US" i="1" dirty="0"/>
              <a:t>[0] = (</a:t>
            </a:r>
            <a:r>
              <a:rPr lang="en-US" i="1" dirty="0" err="1"/>
              <a:t>R</a:t>
            </a:r>
            <a:r>
              <a:rPr lang="en-US" i="1" baseline="-25000" dirty="0" err="1"/>
              <a:t>m</a:t>
            </a:r>
            <a:r>
              <a:rPr lang="en-US" i="1" dirty="0" err="1"/>
              <a:t>O</a:t>
            </a:r>
            <a:r>
              <a:rPr lang="en-US" i="1" baseline="-25000" dirty="0" err="1"/>
              <a:t>n</a:t>
            </a:r>
            <a:r>
              <a:rPr lang="en-US" i="1" dirty="0"/>
              <a:t>),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K=a</a:t>
            </a:r>
            <a:r>
              <a:rPr lang="en-US" i="1" baseline="-25000" dirty="0"/>
              <a:t>(</a:t>
            </a:r>
            <a:r>
              <a:rPr lang="en-US" i="1" baseline="-25000" dirty="0" err="1"/>
              <a:t>RmOn</a:t>
            </a:r>
            <a:r>
              <a:rPr lang="en-US" i="1" baseline="-25000" dirty="0"/>
              <a:t>)</a:t>
            </a:r>
            <a:r>
              <a:rPr lang="en-US" i="1" dirty="0"/>
              <a:t>/(a</a:t>
            </a:r>
            <a:r>
              <a:rPr lang="en-US" i="1" baseline="-25000" dirty="0"/>
              <a:t>[R</a:t>
            </a:r>
            <a:r>
              <a:rPr lang="en-US" cap="small" dirty="0"/>
              <a:t> </a:t>
            </a:r>
            <a:r>
              <a:rPr lang="en-US" cap="small" baseline="-25000" dirty="0"/>
              <a:t>]</a:t>
            </a:r>
            <a:r>
              <a:rPr lang="en-US" i="1" baseline="30000" dirty="0"/>
              <a:t> </a:t>
            </a:r>
            <a:r>
              <a:rPr lang="ru-RU" i="1" baseline="30000" dirty="0"/>
              <a:t>т</a:t>
            </a:r>
            <a:r>
              <a:rPr lang="en-US" i="1" dirty="0"/>
              <a:t> a </a:t>
            </a:r>
            <a:r>
              <a:rPr lang="en-US" i="1" baseline="-25000" dirty="0"/>
              <a:t>[ 0]</a:t>
            </a:r>
            <a:r>
              <a:rPr lang="en-US" i="1" baseline="30000" dirty="0"/>
              <a:t>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где </a:t>
            </a:r>
            <a:r>
              <a:rPr lang="en-US" i="1" dirty="0"/>
              <a:t>R </a:t>
            </a:r>
            <a:r>
              <a:rPr lang="ru-RU" dirty="0"/>
              <a:t>— условное обозначение </a:t>
            </a:r>
            <a:r>
              <a:rPr lang="ru-RU" dirty="0" err="1"/>
              <a:t>элемента-рас­кислителя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раскислении</a:t>
            </a:r>
            <a:r>
              <a:rPr lang="ru-RU" dirty="0"/>
              <a:t> обычно имеют дело с очень малыми значениями кон­центраций элемента-</a:t>
            </a:r>
            <a:r>
              <a:rPr lang="ru-RU" dirty="0" err="1"/>
              <a:t>раскислителя</a:t>
            </a:r>
            <a:r>
              <a:rPr lang="ru-RU" dirty="0"/>
              <a:t> </a:t>
            </a:r>
            <a:r>
              <a:rPr lang="ru-RU" i="1" dirty="0"/>
              <a:t>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ru-RU" dirty="0"/>
              <a:t>и кислорода [О], поэтому </a:t>
            </a:r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ru-RU" i="1" baseline="-25000" dirty="0"/>
              <a:t>[</a:t>
            </a:r>
            <a:r>
              <a:rPr lang="en-US" i="1" baseline="-25000" dirty="0"/>
              <a:t>R</a:t>
            </a:r>
            <a:r>
              <a:rPr lang="ru-RU" i="1" baseline="-25000" dirty="0"/>
              <a:t>]</a:t>
            </a:r>
            <a:r>
              <a:rPr lang="ru-RU" i="1" dirty="0"/>
              <a:t> [</a:t>
            </a:r>
            <a:r>
              <a:rPr lang="en-US" i="1" dirty="0"/>
              <a:t>R</a:t>
            </a:r>
            <a:r>
              <a:rPr lang="ru-RU" i="1" dirty="0"/>
              <a:t>], а</a:t>
            </a:r>
            <a:r>
              <a:rPr lang="ru-RU" baseline="-25000" dirty="0"/>
              <a:t>[0]</a:t>
            </a:r>
            <a:r>
              <a:rPr lang="ru-RU" dirty="0"/>
              <a:t>  [О], </a:t>
            </a:r>
            <a:r>
              <a:rPr lang="ru-RU" i="1" dirty="0"/>
              <a:t>    </a:t>
            </a:r>
            <a:r>
              <a:rPr lang="en-US" i="1" dirty="0"/>
              <a:t>R</a:t>
            </a:r>
            <a:r>
              <a:rPr lang="ru-RU" i="1" dirty="0"/>
              <a:t>а</a:t>
            </a:r>
            <a:r>
              <a:rPr lang="ru-RU" i="1" baseline="-25000" dirty="0"/>
              <a:t>(</a:t>
            </a:r>
            <a:r>
              <a:rPr lang="en-US" i="1" baseline="-25000" dirty="0"/>
              <a:t>R</a:t>
            </a:r>
            <a:r>
              <a:rPr lang="ru-RU" i="1" baseline="-25000" dirty="0"/>
              <a:t>т0п)</a:t>
            </a:r>
            <a:r>
              <a:rPr lang="ru-RU" i="1" dirty="0"/>
              <a:t>/[</a:t>
            </a:r>
            <a:r>
              <a:rPr lang="en-US" i="1" dirty="0"/>
              <a:t>R</a:t>
            </a:r>
            <a:r>
              <a:rPr lang="ru-RU" i="1" cap="small" dirty="0"/>
              <a:t>]</a:t>
            </a:r>
            <a:r>
              <a:rPr lang="ru-RU" i="1" baseline="30000" dirty="0"/>
              <a:t>т</a:t>
            </a:r>
            <a:r>
              <a:rPr lang="ru-RU" i="1" dirty="0"/>
              <a:t>-[0</a:t>
            </a:r>
            <a:r>
              <a:rPr lang="ru-RU" i="1" cap="small" dirty="0"/>
              <a:t>]</a:t>
            </a:r>
            <a:r>
              <a:rPr lang="ru-RU" i="1" baseline="30000" dirty="0"/>
              <a:t>п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в результате реакции образу­ется чистый оксид </a:t>
            </a:r>
            <a:r>
              <a:rPr lang="en-US" i="1" dirty="0" err="1"/>
              <a:t>R</a:t>
            </a:r>
            <a:r>
              <a:rPr lang="en-US" i="1" baseline="-25000" dirty="0" err="1"/>
              <a:t>m</a:t>
            </a:r>
            <a:r>
              <a:rPr lang="en-US" i="1" dirty="0" err="1"/>
              <a:t>O</a:t>
            </a:r>
            <a:r>
              <a:rPr lang="en-US" i="1" baseline="-25000" dirty="0" err="1"/>
              <a:t>n</a:t>
            </a:r>
            <a:r>
              <a:rPr lang="ru-RU" i="1" dirty="0"/>
              <a:t>, </a:t>
            </a:r>
            <a:r>
              <a:rPr lang="ru-RU" dirty="0"/>
              <a:t>то </a:t>
            </a:r>
            <a:r>
              <a:rPr lang="en-US" i="1" dirty="0"/>
              <a:t>a</a:t>
            </a:r>
            <a:r>
              <a:rPr lang="ru-RU" i="1" dirty="0"/>
              <a:t>[</a:t>
            </a:r>
            <a:r>
              <a:rPr lang="en-US" i="1" baseline="-25000" dirty="0" err="1"/>
              <a:t>RmOn</a:t>
            </a:r>
            <a:r>
              <a:rPr lang="ru-RU" i="1" cap="small" dirty="0"/>
              <a:t>]</a:t>
            </a:r>
            <a:r>
              <a:rPr lang="ru-RU" dirty="0"/>
              <a:t> =1</a:t>
            </a:r>
          </a:p>
          <a:p>
            <a:pPr marL="0" indent="0">
              <a:buNone/>
            </a:pPr>
            <a:r>
              <a:rPr lang="ru-RU" dirty="0"/>
              <a:t>и </a:t>
            </a:r>
            <a:r>
              <a:rPr lang="ru-RU" i="1" dirty="0"/>
              <a:t>К= </a:t>
            </a:r>
            <a:r>
              <a:rPr lang="en-US" i="1" dirty="0"/>
              <a:t>l</a:t>
            </a:r>
            <a:r>
              <a:rPr lang="ru-RU" i="1" dirty="0"/>
              <a:t>/[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en-US" i="1" baseline="30000" dirty="0"/>
              <a:t>m</a:t>
            </a:r>
            <a:r>
              <a:rPr lang="ru-RU" i="1" dirty="0"/>
              <a:t> • </a:t>
            </a:r>
            <a:r>
              <a:rPr lang="ru-RU" dirty="0"/>
              <a:t>[О]" или </a:t>
            </a:r>
            <a:r>
              <a:rPr lang="ru-RU" i="1" dirty="0"/>
              <a:t>К'= 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ru-RU" i="1" baseline="30000" dirty="0"/>
              <a:t> т</a:t>
            </a:r>
            <a:r>
              <a:rPr lang="ru-RU" i="1" dirty="0"/>
              <a:t>- </a:t>
            </a:r>
            <a:r>
              <a:rPr lang="ru-RU" dirty="0"/>
              <a:t>[О]</a:t>
            </a:r>
            <a:r>
              <a:rPr lang="en-US" baseline="30000" dirty="0"/>
              <a:t>n</a:t>
            </a:r>
            <a:r>
              <a:rPr lang="ru-RU" dirty="0"/>
              <a:t>. Значения произведения равновесных концентраций </a:t>
            </a:r>
            <a:r>
              <a:rPr lang="ru-RU" dirty="0" err="1"/>
              <a:t>раскислителя</a:t>
            </a:r>
            <a:r>
              <a:rPr lang="ru-RU" dirty="0"/>
              <a:t> и кисло­рода удобны для сравнения </a:t>
            </a:r>
            <a:r>
              <a:rPr lang="ru-RU" dirty="0" err="1"/>
              <a:t>раскисли­тельной</a:t>
            </a:r>
            <a:r>
              <a:rPr lang="ru-RU" dirty="0"/>
              <a:t> способности используемых элементов. Графически эти соотно­шения часто представляют в логариф­мических или полулогарифмических координатах (рис. 14.3). Если </a:t>
            </a:r>
            <a:r>
              <a:rPr lang="ru-RU" i="1" dirty="0"/>
              <a:t>К'= </a:t>
            </a:r>
            <a:r>
              <a:rPr lang="ru-RU" dirty="0"/>
              <a:t>= </a:t>
            </a:r>
            <a:r>
              <a:rPr lang="ru-RU" i="1" dirty="0"/>
              <a:t>[</a:t>
            </a:r>
            <a:r>
              <a:rPr lang="en-US" i="1" dirty="0"/>
              <a:t>R</a:t>
            </a:r>
            <a:r>
              <a:rPr lang="ru-RU" i="1" dirty="0"/>
              <a:t>]</a:t>
            </a:r>
            <a:r>
              <a:rPr lang="en-US" i="1" baseline="30000" dirty="0"/>
              <a:t>m</a:t>
            </a:r>
            <a:r>
              <a:rPr lang="en-US" i="1" dirty="0"/>
              <a:t> </a:t>
            </a:r>
            <a:r>
              <a:rPr lang="ru-RU" i="1" dirty="0"/>
              <a:t>• [О]</a:t>
            </a:r>
            <a:r>
              <a:rPr lang="en-US" i="1" baseline="30000" dirty="0"/>
              <a:t>n</a:t>
            </a:r>
            <a:r>
              <a:rPr lang="ru-RU" i="1" dirty="0"/>
              <a:t>, </a:t>
            </a:r>
            <a:r>
              <a:rPr lang="ru-RU" dirty="0"/>
              <a:t>то</a:t>
            </a:r>
          </a:p>
          <a:p>
            <a:pPr marL="0" indent="0">
              <a:buNone/>
            </a:pPr>
            <a:r>
              <a:rPr lang="en-US" i="1" dirty="0" err="1"/>
              <a:t>lgK</a:t>
            </a:r>
            <a:r>
              <a:rPr lang="ru-RU" i="1" dirty="0"/>
              <a:t>'=</a:t>
            </a:r>
            <a:r>
              <a:rPr lang="en-US" i="1" dirty="0" err="1"/>
              <a:t>mlg</a:t>
            </a:r>
            <a:r>
              <a:rPr lang="ru-RU" i="1" dirty="0"/>
              <a:t>[</a:t>
            </a:r>
            <a:r>
              <a:rPr lang="en-US" i="1" dirty="0"/>
              <a:t>R</a:t>
            </a:r>
            <a:r>
              <a:rPr lang="ru-RU" i="1" dirty="0"/>
              <a:t>] + </a:t>
            </a:r>
            <a:r>
              <a:rPr lang="en-US" i="1" dirty="0" err="1"/>
              <a:t>nlg</a:t>
            </a:r>
            <a:r>
              <a:rPr lang="ru-RU" i="1" dirty="0"/>
              <a:t>[0],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dirty="0"/>
              <a:t>откуда</a:t>
            </a:r>
          </a:p>
          <a:p>
            <a:pPr marL="0" indent="0">
              <a:buNone/>
            </a:pPr>
            <a:r>
              <a:rPr lang="en-US" i="1" dirty="0" err="1"/>
              <a:t>nlg</a:t>
            </a:r>
            <a:r>
              <a:rPr lang="ru-RU" i="1" dirty="0"/>
              <a:t>[0]=</a:t>
            </a:r>
            <a:r>
              <a:rPr lang="en-US" i="1" dirty="0" err="1"/>
              <a:t>lgK</a:t>
            </a:r>
            <a:r>
              <a:rPr lang="ru-RU" i="1" dirty="0"/>
              <a:t>'-</a:t>
            </a:r>
            <a:r>
              <a:rPr lang="en-US" i="1" dirty="0" err="1"/>
              <a:t>mlg</a:t>
            </a:r>
            <a:r>
              <a:rPr lang="ru-RU" i="1" dirty="0"/>
              <a:t>[</a:t>
            </a:r>
            <a:r>
              <a:rPr lang="en-US" i="1" dirty="0"/>
              <a:t>K</a:t>
            </a:r>
            <a:r>
              <a:rPr lang="ru-RU" i="1" cap="small" dirty="0" smtClean="0"/>
              <a:t>]</a:t>
            </a:r>
            <a:r>
              <a:rPr lang="ru-RU" i="1" dirty="0" smtClean="0"/>
              <a:t>,</a:t>
            </a:r>
          </a:p>
          <a:p>
            <a:pPr marL="0" indent="0">
              <a:buNone/>
            </a:pPr>
            <a:r>
              <a:rPr lang="ru-RU" dirty="0"/>
              <a:t>т. е. в логарифмических координатах зависимость [О] от [</a:t>
            </a:r>
            <a:r>
              <a:rPr lang="en-US" dirty="0"/>
              <a:t>R</a:t>
            </a:r>
            <a:r>
              <a:rPr lang="ru-RU" dirty="0"/>
              <a:t>]</a:t>
            </a:r>
            <a:r>
              <a:rPr lang="ru-RU" i="1" dirty="0"/>
              <a:t> </a:t>
            </a:r>
            <a:r>
              <a:rPr lang="ru-RU" dirty="0"/>
              <a:t>должна быть выражена прямой линией. Если эта линия криволинейна или на ней име­ется перелом, значит, изменяется со­став продуктов </a:t>
            </a:r>
            <a:r>
              <a:rPr lang="ru-RU" dirty="0" err="1"/>
              <a:t>раскисления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467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88640"/>
            <a:ext cx="4191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7819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Раскислительная</a:t>
            </a:r>
            <a:r>
              <a:rPr lang="ru-RU" dirty="0"/>
              <a:t> способность элементов </a:t>
            </a:r>
            <a:r>
              <a:rPr lang="en-US" i="1" dirty="0"/>
              <a:t>R </a:t>
            </a:r>
            <a:r>
              <a:rPr lang="ru-RU" dirty="0"/>
              <a:t>в чистом железе </a:t>
            </a:r>
            <a:r>
              <a:rPr lang="ru-RU" i="1" dirty="0"/>
              <a:t>(а) </a:t>
            </a:r>
            <a:r>
              <a:rPr lang="ru-RU" dirty="0"/>
              <a:t>и влияние растворен­ных элементов на активность кислорода </a:t>
            </a:r>
            <a:r>
              <a:rPr lang="ru-RU" i="1" dirty="0"/>
              <a:t>(б)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620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6649</Words>
  <Application>Microsoft Office PowerPoint</Application>
  <PresentationFormat>Экран (4:3)</PresentationFormat>
  <Paragraphs>166</Paragraphs>
  <Slides>37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Тема Office</vt:lpstr>
      <vt:lpstr>Microsoft Equation 3.0</vt:lpstr>
      <vt:lpstr>Лекция 10</vt:lpstr>
      <vt:lpstr>Презентация PowerPoint</vt:lpstr>
      <vt:lpstr>Презентация PowerPoint</vt:lpstr>
      <vt:lpstr>Презентация PowerPoint</vt:lpstr>
      <vt:lpstr>1. ГЛУБИННОЕ, ИЛИ ОСАЖДАЮЩЕЕ, РАСКИСЛЕНИЕ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ОСОБЕННОСТИ ИСПОЛЬЗОВА­НИЯ ЩЕЛОЧНОЗЕМЕЛЬНЫХ И РЕДКОЗЕМЕЛЬНЫХ МЕТАЛЛОВ</vt:lpstr>
      <vt:lpstr>Презентация PowerPoint</vt:lpstr>
      <vt:lpstr>Презентация PowerPoint</vt:lpstr>
      <vt:lpstr>Презентация PowerPoint</vt:lpstr>
      <vt:lpstr>Презентация PowerPoint</vt:lpstr>
      <vt:lpstr>3. ПРИМЕНЕНИЕ КОМПЛЕКСНЫХ РАСКИСЛИТЕЛЕЙ</vt:lpstr>
      <vt:lpstr>4. ВВЕДЕНИЕ РАСКИСЛИТЕЛЕЙ В МЕТАЛЛ</vt:lpstr>
      <vt:lpstr>Презентация PowerPoint</vt:lpstr>
      <vt:lpstr>Презентация PowerPoint</vt:lpstr>
      <vt:lpstr>Презентация PowerPoint</vt:lpstr>
      <vt:lpstr>Презентация PowerPoint</vt:lpstr>
      <vt:lpstr>5. ДИФФУЗИОННОЕ РАСКИСЛЕНИЕ</vt:lpstr>
      <vt:lpstr>6. РАСКИСЛЕНИЕ ПРИ ОБРАБОТКЕ МЕТАЛЛА СИНТЕТИЧЕСКИМИ  ШЛАКАМИ</vt:lpstr>
      <vt:lpstr>7. РАСКИСЛЕНИЕ ПРИ ОБРАБОТКЕ МЕТАЛЛА ВАКУУМОМ</vt:lpstr>
      <vt:lpstr>8. ЭЛЕКТРОХИМИЧЕСКОЕ РАСКИСЛЕНИЕ МЕТАЛЛИЧЕСКИХ РАСПЛАВОВ</vt:lpstr>
      <vt:lpstr>9. ЛЕГИРОВАНИЕ СТАЛИ</vt:lpstr>
      <vt:lpstr>Презентация PowerPoint</vt:lpstr>
      <vt:lpstr>Презентация PowerPoint</vt:lpstr>
      <vt:lpstr>Презентация PowerPoint</vt:lpstr>
      <vt:lpstr>Презентация PowerPoint</vt:lpstr>
      <vt:lpstr>10. РАСКИСЛЕНИЕ СТАЛИ ПРИ ЛЕГИРОВАНИИ</vt:lpstr>
      <vt:lpstr>11. ПРЯМОЕ ЛЕГИРОВАНИЕ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МЧМ</dc:creator>
  <cp:lastModifiedBy>nazarkirichenko08@gmail.com</cp:lastModifiedBy>
  <cp:revision>7</cp:revision>
  <dcterms:created xsi:type="dcterms:W3CDTF">2022-10-03T11:08:00Z</dcterms:created>
  <dcterms:modified xsi:type="dcterms:W3CDTF">2022-10-17T07:25:40Z</dcterms:modified>
</cp:coreProperties>
</file>