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en-US"/>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a:p>
        </p:txBody>
      </p:sp>
      <p:sp>
        <p:nvSpPr>
          <p:cNvPr id="4" name="Дата 3"/>
          <p:cNvSpPr>
            <a:spLocks noGrp="1"/>
          </p:cNvSpPr>
          <p:nvPr>
            <p:ph type="dt" sz="half" idx="10"/>
          </p:nvPr>
        </p:nvSpPr>
        <p:spPr/>
        <p:txBody>
          <a:bodyPr/>
          <a:lstStyle/>
          <a:p>
            <a:fld id="{FF2D3FCD-A72F-42A2-8B8E-6C7F37BE6362}" type="datetimeFigureOut">
              <a:rPr lang="en-US" smtClean="0"/>
              <a:t>10/7/2025</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EDA84034-FDE9-4374-AFBB-DE17DB513107}" type="slidenum">
              <a:rPr lang="en-US" smtClean="0"/>
              <a:t>‹#›</a:t>
            </a:fld>
            <a:endParaRPr lang="en-US"/>
          </a:p>
        </p:txBody>
      </p:sp>
    </p:spTree>
    <p:extLst>
      <p:ext uri="{BB962C8B-B14F-4D97-AF65-F5344CB8AC3E}">
        <p14:creationId xmlns:p14="http://schemas.microsoft.com/office/powerpoint/2010/main" val="2091585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FF2D3FCD-A72F-42A2-8B8E-6C7F37BE6362}" type="datetimeFigureOut">
              <a:rPr lang="en-US" smtClean="0"/>
              <a:t>10/7/2025</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EDA84034-FDE9-4374-AFBB-DE17DB513107}" type="slidenum">
              <a:rPr lang="en-US" smtClean="0"/>
              <a:t>‹#›</a:t>
            </a:fld>
            <a:endParaRPr lang="en-US"/>
          </a:p>
        </p:txBody>
      </p:sp>
    </p:spTree>
    <p:extLst>
      <p:ext uri="{BB962C8B-B14F-4D97-AF65-F5344CB8AC3E}">
        <p14:creationId xmlns:p14="http://schemas.microsoft.com/office/powerpoint/2010/main" val="1013283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FF2D3FCD-A72F-42A2-8B8E-6C7F37BE6362}" type="datetimeFigureOut">
              <a:rPr lang="en-US" smtClean="0"/>
              <a:t>10/7/2025</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EDA84034-FDE9-4374-AFBB-DE17DB513107}" type="slidenum">
              <a:rPr lang="en-US" smtClean="0"/>
              <a:t>‹#›</a:t>
            </a:fld>
            <a:endParaRPr lang="en-US"/>
          </a:p>
        </p:txBody>
      </p:sp>
    </p:spTree>
    <p:extLst>
      <p:ext uri="{BB962C8B-B14F-4D97-AF65-F5344CB8AC3E}">
        <p14:creationId xmlns:p14="http://schemas.microsoft.com/office/powerpoint/2010/main" val="470090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FF2D3FCD-A72F-42A2-8B8E-6C7F37BE6362}" type="datetimeFigureOut">
              <a:rPr lang="en-US" smtClean="0"/>
              <a:t>10/7/2025</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EDA84034-FDE9-4374-AFBB-DE17DB513107}" type="slidenum">
              <a:rPr lang="en-US" smtClean="0"/>
              <a:t>‹#›</a:t>
            </a:fld>
            <a:endParaRPr lang="en-US"/>
          </a:p>
        </p:txBody>
      </p:sp>
    </p:spTree>
    <p:extLst>
      <p:ext uri="{BB962C8B-B14F-4D97-AF65-F5344CB8AC3E}">
        <p14:creationId xmlns:p14="http://schemas.microsoft.com/office/powerpoint/2010/main" val="1983010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en-US"/>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F2D3FCD-A72F-42A2-8B8E-6C7F37BE6362}" type="datetimeFigureOut">
              <a:rPr lang="en-US" smtClean="0"/>
              <a:t>10/7/2025</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EDA84034-FDE9-4374-AFBB-DE17DB513107}" type="slidenum">
              <a:rPr lang="en-US" smtClean="0"/>
              <a:t>‹#›</a:t>
            </a:fld>
            <a:endParaRPr lang="en-US"/>
          </a:p>
        </p:txBody>
      </p:sp>
    </p:spTree>
    <p:extLst>
      <p:ext uri="{BB962C8B-B14F-4D97-AF65-F5344CB8AC3E}">
        <p14:creationId xmlns:p14="http://schemas.microsoft.com/office/powerpoint/2010/main" val="3191761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p>
            <a:fld id="{FF2D3FCD-A72F-42A2-8B8E-6C7F37BE6362}" type="datetimeFigureOut">
              <a:rPr lang="en-US" smtClean="0"/>
              <a:t>10/7/2025</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EDA84034-FDE9-4374-AFBB-DE17DB513107}" type="slidenum">
              <a:rPr lang="en-US" smtClean="0"/>
              <a:t>‹#›</a:t>
            </a:fld>
            <a:endParaRPr lang="en-US"/>
          </a:p>
        </p:txBody>
      </p:sp>
    </p:spTree>
    <p:extLst>
      <p:ext uri="{BB962C8B-B14F-4D97-AF65-F5344CB8AC3E}">
        <p14:creationId xmlns:p14="http://schemas.microsoft.com/office/powerpoint/2010/main" val="786651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en-US"/>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p>
            <a:fld id="{FF2D3FCD-A72F-42A2-8B8E-6C7F37BE6362}" type="datetimeFigureOut">
              <a:rPr lang="en-US" smtClean="0"/>
              <a:t>10/7/2025</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EDA84034-FDE9-4374-AFBB-DE17DB513107}" type="slidenum">
              <a:rPr lang="en-US" smtClean="0"/>
              <a:t>‹#›</a:t>
            </a:fld>
            <a:endParaRPr lang="en-US"/>
          </a:p>
        </p:txBody>
      </p:sp>
    </p:spTree>
    <p:extLst>
      <p:ext uri="{BB962C8B-B14F-4D97-AF65-F5344CB8AC3E}">
        <p14:creationId xmlns:p14="http://schemas.microsoft.com/office/powerpoint/2010/main" val="2096488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
          <p:cNvSpPr>
            <a:spLocks noGrp="1"/>
          </p:cNvSpPr>
          <p:nvPr>
            <p:ph type="dt" sz="half" idx="10"/>
          </p:nvPr>
        </p:nvSpPr>
        <p:spPr/>
        <p:txBody>
          <a:bodyPr/>
          <a:lstStyle/>
          <a:p>
            <a:fld id="{FF2D3FCD-A72F-42A2-8B8E-6C7F37BE6362}" type="datetimeFigureOut">
              <a:rPr lang="en-US" smtClean="0"/>
              <a:t>10/7/2025</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EDA84034-FDE9-4374-AFBB-DE17DB513107}" type="slidenum">
              <a:rPr lang="en-US" smtClean="0"/>
              <a:t>‹#›</a:t>
            </a:fld>
            <a:endParaRPr lang="en-US"/>
          </a:p>
        </p:txBody>
      </p:sp>
    </p:spTree>
    <p:extLst>
      <p:ext uri="{BB962C8B-B14F-4D97-AF65-F5344CB8AC3E}">
        <p14:creationId xmlns:p14="http://schemas.microsoft.com/office/powerpoint/2010/main" val="1111139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F2D3FCD-A72F-42A2-8B8E-6C7F37BE6362}" type="datetimeFigureOut">
              <a:rPr lang="en-US" smtClean="0"/>
              <a:t>10/7/2025</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EDA84034-FDE9-4374-AFBB-DE17DB513107}" type="slidenum">
              <a:rPr lang="en-US" smtClean="0"/>
              <a:t>‹#›</a:t>
            </a:fld>
            <a:endParaRPr lang="en-US"/>
          </a:p>
        </p:txBody>
      </p:sp>
    </p:spTree>
    <p:extLst>
      <p:ext uri="{BB962C8B-B14F-4D97-AF65-F5344CB8AC3E}">
        <p14:creationId xmlns:p14="http://schemas.microsoft.com/office/powerpoint/2010/main" val="4259883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FF2D3FCD-A72F-42A2-8B8E-6C7F37BE6362}" type="datetimeFigureOut">
              <a:rPr lang="en-US" smtClean="0"/>
              <a:t>10/7/2025</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EDA84034-FDE9-4374-AFBB-DE17DB513107}" type="slidenum">
              <a:rPr lang="en-US" smtClean="0"/>
              <a:t>‹#›</a:t>
            </a:fld>
            <a:endParaRPr lang="en-US"/>
          </a:p>
        </p:txBody>
      </p:sp>
    </p:spTree>
    <p:extLst>
      <p:ext uri="{BB962C8B-B14F-4D97-AF65-F5344CB8AC3E}">
        <p14:creationId xmlns:p14="http://schemas.microsoft.com/office/powerpoint/2010/main" val="474235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FF2D3FCD-A72F-42A2-8B8E-6C7F37BE6362}" type="datetimeFigureOut">
              <a:rPr lang="en-US" smtClean="0"/>
              <a:t>10/7/2025</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EDA84034-FDE9-4374-AFBB-DE17DB513107}" type="slidenum">
              <a:rPr lang="en-US" smtClean="0"/>
              <a:t>‹#›</a:t>
            </a:fld>
            <a:endParaRPr lang="en-US"/>
          </a:p>
        </p:txBody>
      </p:sp>
    </p:spTree>
    <p:extLst>
      <p:ext uri="{BB962C8B-B14F-4D97-AF65-F5344CB8AC3E}">
        <p14:creationId xmlns:p14="http://schemas.microsoft.com/office/powerpoint/2010/main" val="1264213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en-US"/>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2D3FCD-A72F-42A2-8B8E-6C7F37BE6362}" type="datetimeFigureOut">
              <a:rPr lang="en-US" smtClean="0"/>
              <a:t>10/7/2025</a:t>
            </a:fld>
            <a:endParaRPr lang="en-US"/>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A84034-FDE9-4374-AFBB-DE17DB513107}" type="slidenum">
              <a:rPr lang="en-US" smtClean="0"/>
              <a:t>‹#›</a:t>
            </a:fld>
            <a:endParaRPr lang="en-US"/>
          </a:p>
        </p:txBody>
      </p:sp>
    </p:spTree>
    <p:extLst>
      <p:ext uri="{BB962C8B-B14F-4D97-AF65-F5344CB8AC3E}">
        <p14:creationId xmlns:p14="http://schemas.microsoft.com/office/powerpoint/2010/main" val="35847961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72194" y="129586"/>
            <a:ext cx="9144000" cy="784814"/>
          </a:xfrm>
        </p:spPr>
        <p:txBody>
          <a:bodyPr>
            <a:normAutofit fontScale="90000"/>
          </a:bodyPr>
          <a:lstStyle/>
          <a:p>
            <a:r>
              <a:rPr lang="ru-RU" dirty="0" err="1" smtClean="0"/>
              <a:t>Контекстна</a:t>
            </a:r>
            <a:r>
              <a:rPr lang="ru-RU" dirty="0" smtClean="0"/>
              <a:t> реклама</a:t>
            </a:r>
            <a:endParaRPr lang="en-US" dirty="0"/>
          </a:p>
        </p:txBody>
      </p:sp>
      <p:pic>
        <p:nvPicPr>
          <p:cNvPr id="4" name="Рисунок 3"/>
          <p:cNvPicPr>
            <a:picLocks noChangeAspect="1"/>
          </p:cNvPicPr>
          <p:nvPr/>
        </p:nvPicPr>
        <p:blipFill>
          <a:blip r:embed="rId2"/>
          <a:stretch>
            <a:fillRect/>
          </a:stretch>
        </p:blipFill>
        <p:spPr>
          <a:xfrm>
            <a:off x="3894907" y="802008"/>
            <a:ext cx="4898573" cy="2659650"/>
          </a:xfrm>
          <a:prstGeom prst="rect">
            <a:avLst/>
          </a:prstGeom>
        </p:spPr>
      </p:pic>
      <p:sp>
        <p:nvSpPr>
          <p:cNvPr id="3" name="Подзаголовок 2"/>
          <p:cNvSpPr>
            <a:spLocks noGrp="1"/>
          </p:cNvSpPr>
          <p:nvPr>
            <p:ph type="subTitle" idx="1"/>
          </p:nvPr>
        </p:nvSpPr>
        <p:spPr>
          <a:xfrm>
            <a:off x="1406435" y="3566160"/>
            <a:ext cx="9144000" cy="3174274"/>
          </a:xfrm>
        </p:spPr>
        <p:txBody>
          <a:bodyPr>
            <a:normAutofit fontScale="85000" lnSpcReduction="20000"/>
          </a:bodyPr>
          <a:lstStyle/>
          <a:p>
            <a:pPr algn="just"/>
            <a:r>
              <a:rPr lang="ru-RU" dirty="0" smtClean="0"/>
              <a:t>.               1.Сутність та </a:t>
            </a:r>
            <a:r>
              <a:rPr lang="ru-RU" dirty="0" err="1" smtClean="0"/>
              <a:t>особливості</a:t>
            </a:r>
            <a:r>
              <a:rPr lang="ru-RU" dirty="0" smtClean="0"/>
              <a:t> </a:t>
            </a:r>
            <a:r>
              <a:rPr lang="ru-RU" dirty="0" err="1" smtClean="0"/>
              <a:t>контекстної</a:t>
            </a:r>
            <a:r>
              <a:rPr lang="ru-RU" dirty="0" smtClean="0"/>
              <a:t> </a:t>
            </a:r>
            <a:r>
              <a:rPr lang="ru-RU" dirty="0" err="1" smtClean="0"/>
              <a:t>реклами</a:t>
            </a:r>
            <a:r>
              <a:rPr lang="ru-RU" dirty="0" smtClean="0"/>
              <a:t>.</a:t>
            </a:r>
          </a:p>
          <a:p>
            <a:pPr algn="just"/>
            <a:r>
              <a:rPr lang="ru-RU" dirty="0" smtClean="0"/>
              <a:t>•	2. </a:t>
            </a:r>
            <a:r>
              <a:rPr lang="ru-RU" dirty="0" err="1" smtClean="0"/>
              <a:t>Основні</a:t>
            </a:r>
            <a:r>
              <a:rPr lang="ru-RU" dirty="0" smtClean="0"/>
              <a:t> </a:t>
            </a:r>
            <a:r>
              <a:rPr lang="ru-RU" dirty="0" err="1" smtClean="0"/>
              <a:t>види</a:t>
            </a:r>
            <a:r>
              <a:rPr lang="ru-RU" dirty="0" smtClean="0"/>
              <a:t> </a:t>
            </a:r>
            <a:r>
              <a:rPr lang="ru-RU" dirty="0" err="1" smtClean="0"/>
              <a:t>контекстної</a:t>
            </a:r>
            <a:r>
              <a:rPr lang="ru-RU" dirty="0" smtClean="0"/>
              <a:t> </a:t>
            </a:r>
            <a:r>
              <a:rPr lang="ru-RU" dirty="0" err="1" smtClean="0"/>
              <a:t>реклами</a:t>
            </a:r>
            <a:r>
              <a:rPr lang="ru-RU" dirty="0" smtClean="0"/>
              <a:t>.</a:t>
            </a:r>
          </a:p>
          <a:p>
            <a:pPr algn="just"/>
            <a:r>
              <a:rPr lang="ru-RU" dirty="0" smtClean="0"/>
              <a:t>•	3. </a:t>
            </a:r>
            <a:r>
              <a:rPr lang="ru-RU" dirty="0" err="1" smtClean="0"/>
              <a:t>Принципи</a:t>
            </a:r>
            <a:r>
              <a:rPr lang="ru-RU" dirty="0" smtClean="0"/>
              <a:t> показу та </a:t>
            </a:r>
            <a:r>
              <a:rPr lang="ru-RU" dirty="0" err="1" smtClean="0"/>
              <a:t>таргетування</a:t>
            </a:r>
            <a:r>
              <a:rPr lang="ru-RU" dirty="0" smtClean="0"/>
              <a:t> </a:t>
            </a:r>
            <a:r>
              <a:rPr lang="ru-RU" dirty="0" err="1" smtClean="0"/>
              <a:t>оголошень</a:t>
            </a:r>
            <a:r>
              <a:rPr lang="ru-RU" dirty="0" smtClean="0"/>
              <a:t>.</a:t>
            </a:r>
          </a:p>
          <a:p>
            <a:pPr algn="just"/>
            <a:r>
              <a:rPr lang="ru-RU" dirty="0" smtClean="0"/>
              <a:t>•	4. </a:t>
            </a:r>
            <a:r>
              <a:rPr lang="ru-RU" dirty="0" err="1" smtClean="0"/>
              <a:t>Основні</a:t>
            </a:r>
            <a:r>
              <a:rPr lang="ru-RU" dirty="0" smtClean="0"/>
              <a:t> </a:t>
            </a:r>
            <a:r>
              <a:rPr lang="ru-RU" dirty="0" err="1" smtClean="0"/>
              <a:t>платформи</a:t>
            </a:r>
            <a:r>
              <a:rPr lang="ru-RU" dirty="0" smtClean="0"/>
              <a:t> </a:t>
            </a:r>
            <a:r>
              <a:rPr lang="ru-RU" dirty="0" err="1" smtClean="0"/>
              <a:t>контекстної</a:t>
            </a:r>
            <a:r>
              <a:rPr lang="ru-RU" dirty="0" smtClean="0"/>
              <a:t> </a:t>
            </a:r>
            <a:r>
              <a:rPr lang="ru-RU" dirty="0" err="1" smtClean="0"/>
              <a:t>реклами</a:t>
            </a:r>
            <a:r>
              <a:rPr lang="ru-RU" dirty="0" smtClean="0"/>
              <a:t>.</a:t>
            </a:r>
          </a:p>
          <a:p>
            <a:pPr algn="just"/>
            <a:r>
              <a:rPr lang="ru-RU" dirty="0" smtClean="0"/>
              <a:t>•	5. Структура </a:t>
            </a:r>
            <a:r>
              <a:rPr lang="ru-RU" dirty="0" err="1" smtClean="0"/>
              <a:t>рекламної</a:t>
            </a:r>
            <a:r>
              <a:rPr lang="ru-RU" dirty="0" smtClean="0"/>
              <a:t> </a:t>
            </a:r>
            <a:r>
              <a:rPr lang="ru-RU" dirty="0" err="1" smtClean="0"/>
              <a:t>кампанії</a:t>
            </a:r>
            <a:r>
              <a:rPr lang="ru-RU" dirty="0" smtClean="0"/>
              <a:t> в </a:t>
            </a:r>
            <a:r>
              <a:rPr lang="en-US" dirty="0" smtClean="0"/>
              <a:t>Google Ads.</a:t>
            </a:r>
          </a:p>
          <a:p>
            <a:pPr algn="just"/>
            <a:r>
              <a:rPr lang="en-US" dirty="0" smtClean="0"/>
              <a:t>•	6. </a:t>
            </a:r>
            <a:r>
              <a:rPr lang="ru-RU" dirty="0" smtClean="0"/>
              <a:t>Метрики </a:t>
            </a:r>
            <a:r>
              <a:rPr lang="ru-RU" dirty="0" err="1" smtClean="0"/>
              <a:t>ефективності</a:t>
            </a:r>
            <a:r>
              <a:rPr lang="ru-RU" dirty="0" smtClean="0"/>
              <a:t> </a:t>
            </a:r>
            <a:r>
              <a:rPr lang="ru-RU" dirty="0" err="1" smtClean="0"/>
              <a:t>контекстної</a:t>
            </a:r>
            <a:r>
              <a:rPr lang="ru-RU" dirty="0" smtClean="0"/>
              <a:t> </a:t>
            </a:r>
            <a:r>
              <a:rPr lang="ru-RU" dirty="0" err="1" smtClean="0"/>
              <a:t>реклами</a:t>
            </a:r>
            <a:r>
              <a:rPr lang="ru-RU" dirty="0" smtClean="0"/>
              <a:t>.</a:t>
            </a:r>
          </a:p>
          <a:p>
            <a:pPr algn="just"/>
            <a:r>
              <a:rPr lang="ru-RU" dirty="0" smtClean="0"/>
              <a:t>•	7. </a:t>
            </a:r>
            <a:r>
              <a:rPr lang="ru-RU" dirty="0" err="1" smtClean="0"/>
              <a:t>Приклади</a:t>
            </a:r>
            <a:r>
              <a:rPr lang="ru-RU" dirty="0" smtClean="0"/>
              <a:t> </a:t>
            </a:r>
            <a:r>
              <a:rPr lang="ru-RU" dirty="0" err="1" smtClean="0"/>
              <a:t>успішних</a:t>
            </a:r>
            <a:r>
              <a:rPr lang="ru-RU" dirty="0" smtClean="0"/>
              <a:t> </a:t>
            </a:r>
            <a:r>
              <a:rPr lang="ru-RU" dirty="0" err="1" smtClean="0"/>
              <a:t>кампаній</a:t>
            </a:r>
            <a:r>
              <a:rPr lang="ru-RU" dirty="0" smtClean="0"/>
              <a:t>.</a:t>
            </a:r>
          </a:p>
          <a:p>
            <a:pPr algn="just"/>
            <a:r>
              <a:rPr lang="ru-RU" dirty="0" smtClean="0"/>
              <a:t>•	8. </a:t>
            </a:r>
            <a:r>
              <a:rPr lang="ru-RU" dirty="0" err="1" smtClean="0"/>
              <a:t>Переваги</a:t>
            </a:r>
            <a:r>
              <a:rPr lang="ru-RU" dirty="0" smtClean="0"/>
              <a:t> та </a:t>
            </a:r>
            <a:r>
              <a:rPr lang="ru-RU" dirty="0" err="1" smtClean="0"/>
              <a:t>недоліки</a:t>
            </a:r>
            <a:r>
              <a:rPr lang="ru-RU" dirty="0" smtClean="0"/>
              <a:t> </a:t>
            </a:r>
            <a:r>
              <a:rPr lang="ru-RU" dirty="0" err="1" smtClean="0"/>
              <a:t>контекстної</a:t>
            </a:r>
            <a:r>
              <a:rPr lang="ru-RU" dirty="0" smtClean="0"/>
              <a:t> </a:t>
            </a:r>
            <a:r>
              <a:rPr lang="ru-RU" dirty="0" err="1" smtClean="0"/>
              <a:t>реклами</a:t>
            </a:r>
            <a:r>
              <a:rPr lang="ru-RU" dirty="0" smtClean="0"/>
              <a:t>.</a:t>
            </a:r>
          </a:p>
          <a:p>
            <a:pPr algn="just"/>
            <a:r>
              <a:rPr lang="ru-RU" dirty="0" smtClean="0"/>
              <a:t>•	9. </a:t>
            </a:r>
            <a:r>
              <a:rPr lang="ru-RU" dirty="0" err="1" smtClean="0"/>
              <a:t>Тренди</a:t>
            </a:r>
            <a:r>
              <a:rPr lang="ru-RU" dirty="0" smtClean="0"/>
              <a:t> та </a:t>
            </a:r>
            <a:r>
              <a:rPr lang="ru-RU" dirty="0" err="1" smtClean="0"/>
              <a:t>інновації</a:t>
            </a:r>
            <a:r>
              <a:rPr lang="ru-RU" dirty="0" smtClean="0"/>
              <a:t> у </a:t>
            </a:r>
            <a:r>
              <a:rPr lang="ru-RU" dirty="0" err="1" smtClean="0"/>
              <a:t>сфері</a:t>
            </a:r>
            <a:r>
              <a:rPr lang="ru-RU" dirty="0" smtClean="0"/>
              <a:t> </a:t>
            </a:r>
            <a:r>
              <a:rPr lang="ru-RU" dirty="0" err="1" smtClean="0"/>
              <a:t>контекстної</a:t>
            </a:r>
            <a:r>
              <a:rPr lang="ru-RU" dirty="0" smtClean="0"/>
              <a:t> </a:t>
            </a:r>
            <a:r>
              <a:rPr lang="ru-RU" dirty="0" err="1" smtClean="0"/>
              <a:t>реклами</a:t>
            </a:r>
            <a:r>
              <a:rPr lang="ru-RU" dirty="0" smtClean="0"/>
              <a:t>.</a:t>
            </a:r>
          </a:p>
          <a:p>
            <a:endParaRPr lang="en-US" dirty="0"/>
          </a:p>
        </p:txBody>
      </p:sp>
    </p:spTree>
    <p:extLst>
      <p:ext uri="{BB962C8B-B14F-4D97-AF65-F5344CB8AC3E}">
        <p14:creationId xmlns:p14="http://schemas.microsoft.com/office/powerpoint/2010/main" val="779460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446" y="0"/>
            <a:ext cx="11223171" cy="784406"/>
          </a:xfrm>
        </p:spPr>
        <p:txBody>
          <a:bodyPr>
            <a:normAutofit/>
          </a:bodyPr>
          <a:lstStyle/>
          <a:p>
            <a:r>
              <a:rPr lang="ru-RU" sz="3600" dirty="0" err="1" smtClean="0">
                <a:latin typeface="Bahnschrift" panose="020B0502040204020203" pitchFamily="34" charset="0"/>
              </a:rPr>
              <a:t>Принципи</a:t>
            </a:r>
            <a:r>
              <a:rPr lang="ru-RU" sz="3600" dirty="0" smtClean="0">
                <a:latin typeface="Bahnschrift" panose="020B0502040204020203" pitchFamily="34" charset="0"/>
              </a:rPr>
              <a:t> показу та </a:t>
            </a:r>
            <a:r>
              <a:rPr lang="ru-RU" sz="3600" dirty="0" err="1" smtClean="0">
                <a:latin typeface="Bahnschrift" panose="020B0502040204020203" pitchFamily="34" charset="0"/>
              </a:rPr>
              <a:t>таргетування</a:t>
            </a:r>
            <a:r>
              <a:rPr lang="ru-RU" sz="3600" dirty="0" smtClean="0">
                <a:latin typeface="Bahnschrift" panose="020B0502040204020203" pitchFamily="34" charset="0"/>
              </a:rPr>
              <a:t> </a:t>
            </a:r>
            <a:r>
              <a:rPr lang="ru-RU" sz="3600" dirty="0" err="1" smtClean="0">
                <a:latin typeface="Bahnschrift" panose="020B0502040204020203" pitchFamily="34" charset="0"/>
              </a:rPr>
              <a:t>оголошень</a:t>
            </a:r>
            <a:endParaRPr lang="en-US" sz="3600" dirty="0">
              <a:latin typeface="Bahnschrift" panose="020B0502040204020203" pitchFamily="34" charset="0"/>
            </a:endParaRPr>
          </a:p>
        </p:txBody>
      </p:sp>
      <p:sp>
        <p:nvSpPr>
          <p:cNvPr id="3" name="Объект 2"/>
          <p:cNvSpPr>
            <a:spLocks noGrp="1"/>
          </p:cNvSpPr>
          <p:nvPr>
            <p:ph idx="1"/>
          </p:nvPr>
        </p:nvSpPr>
        <p:spPr>
          <a:xfrm>
            <a:off x="130629" y="784406"/>
            <a:ext cx="12061371" cy="5786211"/>
          </a:xfrm>
        </p:spPr>
        <p:txBody>
          <a:bodyPr>
            <a:normAutofit fontScale="92500" lnSpcReduction="20000"/>
          </a:bodyPr>
          <a:lstStyle/>
          <a:p>
            <a:r>
              <a:rPr lang="ru-RU" dirty="0" err="1" smtClean="0"/>
              <a:t>Рекламні</a:t>
            </a:r>
            <a:r>
              <a:rPr lang="ru-RU" dirty="0" smtClean="0"/>
              <a:t> </a:t>
            </a:r>
            <a:r>
              <a:rPr lang="ru-RU" dirty="0" err="1" smtClean="0"/>
              <a:t>оголошення</a:t>
            </a:r>
            <a:r>
              <a:rPr lang="ru-RU" dirty="0" smtClean="0"/>
              <a:t> </a:t>
            </a:r>
            <a:r>
              <a:rPr lang="ru-RU" dirty="0" err="1" smtClean="0"/>
              <a:t>відображаються</a:t>
            </a:r>
            <a:r>
              <a:rPr lang="ru-RU" dirty="0" smtClean="0"/>
              <a:t> на </a:t>
            </a:r>
            <a:r>
              <a:rPr lang="ru-RU" dirty="0" err="1" smtClean="0"/>
              <a:t>необхідних</a:t>
            </a:r>
            <a:r>
              <a:rPr lang="ru-RU" dirty="0" smtClean="0"/>
              <a:t> </a:t>
            </a:r>
            <a:r>
              <a:rPr lang="ru-RU" dirty="0" err="1" smtClean="0"/>
              <a:t>сторінках</a:t>
            </a:r>
            <a:r>
              <a:rPr lang="ru-RU" dirty="0" smtClean="0"/>
              <a:t> </a:t>
            </a:r>
            <a:r>
              <a:rPr lang="ru-RU" dirty="0" err="1" smtClean="0"/>
              <a:t>завдяки</a:t>
            </a:r>
            <a:r>
              <a:rPr lang="ru-RU" dirty="0" smtClean="0"/>
              <a:t> </a:t>
            </a:r>
            <a:r>
              <a:rPr lang="ru-RU" dirty="0" err="1" smtClean="0"/>
              <a:t>наявності</a:t>
            </a:r>
            <a:r>
              <a:rPr lang="ru-RU" dirty="0" smtClean="0"/>
              <a:t> </a:t>
            </a:r>
            <a:r>
              <a:rPr lang="ru-RU" dirty="0" err="1" smtClean="0"/>
              <a:t>ключових</a:t>
            </a:r>
            <a:r>
              <a:rPr lang="ru-RU" dirty="0" smtClean="0"/>
              <a:t> </a:t>
            </a:r>
            <a:r>
              <a:rPr lang="ru-RU" dirty="0" err="1" smtClean="0"/>
              <a:t>слів</a:t>
            </a:r>
            <a:r>
              <a:rPr lang="ru-RU" dirty="0" smtClean="0"/>
              <a:t> у </a:t>
            </a:r>
            <a:r>
              <a:rPr lang="ru-RU" dirty="0" err="1" smtClean="0"/>
              <a:t>налаштуванні</a:t>
            </a:r>
            <a:r>
              <a:rPr lang="ru-RU" dirty="0" smtClean="0"/>
              <a:t>. </a:t>
            </a:r>
            <a:r>
              <a:rPr lang="ru-RU" dirty="0" err="1" smtClean="0"/>
              <a:t>Саме</a:t>
            </a:r>
            <a:r>
              <a:rPr lang="ru-RU" dirty="0" smtClean="0"/>
              <a:t> тому вони </a:t>
            </a:r>
            <a:r>
              <a:rPr lang="ru-RU" dirty="0" err="1" smtClean="0"/>
              <a:t>набувають</a:t>
            </a:r>
            <a:r>
              <a:rPr lang="ru-RU" dirty="0" smtClean="0"/>
              <a:t> </a:t>
            </a:r>
            <a:r>
              <a:rPr lang="ru-RU" dirty="0" err="1" smtClean="0"/>
              <a:t>актуальності</a:t>
            </a:r>
            <a:r>
              <a:rPr lang="ru-RU" dirty="0" smtClean="0"/>
              <a:t> в кожному конкретному </a:t>
            </a:r>
            <a:r>
              <a:rPr lang="ru-RU" dirty="0" err="1" smtClean="0"/>
              <a:t>випадку</a:t>
            </a:r>
            <a:r>
              <a:rPr lang="ru-RU" dirty="0" smtClean="0"/>
              <a:t>. </a:t>
            </a:r>
            <a:r>
              <a:rPr lang="ru-RU" dirty="0" err="1" smtClean="0"/>
              <a:t>Переходячи</a:t>
            </a:r>
            <a:r>
              <a:rPr lang="ru-RU" dirty="0" smtClean="0"/>
              <a:t> за </a:t>
            </a:r>
            <a:r>
              <a:rPr lang="ru-RU" dirty="0" err="1" smtClean="0"/>
              <a:t>посиланням</a:t>
            </a:r>
            <a:r>
              <a:rPr lang="ru-RU" dirty="0" smtClean="0"/>
              <a:t> на сайт </a:t>
            </a:r>
            <a:r>
              <a:rPr lang="ru-RU" dirty="0" err="1" smtClean="0"/>
              <a:t>рекламодавця</a:t>
            </a:r>
            <a:r>
              <a:rPr lang="ru-RU" dirty="0" smtClean="0"/>
              <a:t>, </a:t>
            </a:r>
            <a:r>
              <a:rPr lang="ru-RU" dirty="0" err="1" smtClean="0"/>
              <a:t>користувач</a:t>
            </a:r>
            <a:r>
              <a:rPr lang="ru-RU" dirty="0" smtClean="0"/>
              <a:t> </a:t>
            </a:r>
            <a:r>
              <a:rPr lang="ru-RU" dirty="0" err="1" smtClean="0"/>
              <a:t>може</a:t>
            </a:r>
            <a:r>
              <a:rPr lang="ru-RU" dirty="0" smtClean="0"/>
              <a:t> </a:t>
            </a:r>
            <a:r>
              <a:rPr lang="ru-RU" dirty="0" err="1" smtClean="0"/>
              <a:t>побачити</a:t>
            </a:r>
            <a:r>
              <a:rPr lang="ru-RU" dirty="0" smtClean="0"/>
              <a:t> рекламу, яка </a:t>
            </a:r>
            <a:r>
              <a:rPr lang="ru-RU" dirty="0" err="1" smtClean="0"/>
              <a:t>також</a:t>
            </a:r>
            <a:r>
              <a:rPr lang="ru-RU" dirty="0" smtClean="0"/>
              <a:t> в </a:t>
            </a:r>
            <a:r>
              <a:rPr lang="ru-RU" dirty="0" err="1" smtClean="0"/>
              <a:t>тій</a:t>
            </a:r>
            <a:r>
              <a:rPr lang="ru-RU" dirty="0" smtClean="0"/>
              <a:t> </a:t>
            </a:r>
            <a:r>
              <a:rPr lang="ru-RU" dirty="0" err="1" smtClean="0"/>
              <a:t>чи</a:t>
            </a:r>
            <a:r>
              <a:rPr lang="ru-RU" dirty="0" smtClean="0"/>
              <a:t> </a:t>
            </a:r>
            <a:r>
              <a:rPr lang="ru-RU" dirty="0" err="1" smtClean="0"/>
              <a:t>іншій</a:t>
            </a:r>
            <a:r>
              <a:rPr lang="ru-RU" dirty="0" smtClean="0"/>
              <a:t> </a:t>
            </a:r>
            <a:r>
              <a:rPr lang="ru-RU" dirty="0" err="1" smtClean="0"/>
              <a:t>мірі</a:t>
            </a:r>
            <a:r>
              <a:rPr lang="ru-RU" dirty="0" smtClean="0"/>
              <a:t> </a:t>
            </a:r>
            <a:r>
              <a:rPr lang="ru-RU" dirty="0" err="1" smtClean="0"/>
              <a:t>пов’язана</a:t>
            </a:r>
            <a:r>
              <a:rPr lang="ru-RU" dirty="0" smtClean="0"/>
              <a:t> з </a:t>
            </a:r>
            <a:r>
              <a:rPr lang="ru-RU" dirty="0" err="1" smtClean="0"/>
              <a:t>його</a:t>
            </a:r>
            <a:r>
              <a:rPr lang="ru-RU" dirty="0" smtClean="0"/>
              <a:t> </a:t>
            </a:r>
            <a:r>
              <a:rPr lang="ru-RU" dirty="0" err="1" smtClean="0"/>
              <a:t>інтересами</a:t>
            </a:r>
            <a:r>
              <a:rPr lang="ru-RU" dirty="0" smtClean="0"/>
              <a:t>.</a:t>
            </a:r>
          </a:p>
          <a:p>
            <a:endParaRPr lang="ru-RU" dirty="0" smtClean="0"/>
          </a:p>
          <a:p>
            <a:r>
              <a:rPr lang="ru-RU" dirty="0" err="1" smtClean="0"/>
              <a:t>Відвідувач</a:t>
            </a:r>
            <a:r>
              <a:rPr lang="ru-RU" dirty="0" smtClean="0"/>
              <a:t> </a:t>
            </a:r>
            <a:r>
              <a:rPr lang="ru-RU" dirty="0" err="1" smtClean="0"/>
              <a:t>може</a:t>
            </a:r>
            <a:r>
              <a:rPr lang="ru-RU" dirty="0" smtClean="0"/>
              <a:t> </a:t>
            </a:r>
            <a:r>
              <a:rPr lang="ru-RU" dirty="0" err="1" smtClean="0"/>
              <a:t>затриматись</a:t>
            </a:r>
            <a:r>
              <a:rPr lang="ru-RU" dirty="0" smtClean="0"/>
              <a:t>, </a:t>
            </a:r>
            <a:r>
              <a:rPr lang="ru-RU" dirty="0" err="1" smtClean="0"/>
              <a:t>ознайомитися</a:t>
            </a:r>
            <a:r>
              <a:rPr lang="ru-RU" dirty="0" smtClean="0"/>
              <a:t> з </a:t>
            </a:r>
            <a:r>
              <a:rPr lang="ru-RU" dirty="0" err="1" smtClean="0"/>
              <a:t>запропонованими</a:t>
            </a:r>
            <a:r>
              <a:rPr lang="ru-RU" dirty="0" smtClean="0"/>
              <a:t> товарами, </a:t>
            </a:r>
            <a:r>
              <a:rPr lang="ru-RU" dirty="0" err="1" smtClean="0"/>
              <a:t>зробити</a:t>
            </a:r>
            <a:r>
              <a:rPr lang="ru-RU" dirty="0" smtClean="0"/>
              <a:t> </a:t>
            </a:r>
            <a:r>
              <a:rPr lang="ru-RU" dirty="0" err="1" smtClean="0"/>
              <a:t>замовлення</a:t>
            </a:r>
            <a:r>
              <a:rPr lang="ru-RU" dirty="0" smtClean="0"/>
              <a:t> </a:t>
            </a:r>
            <a:r>
              <a:rPr lang="ru-RU" dirty="0" err="1" smtClean="0"/>
              <a:t>або</a:t>
            </a:r>
            <a:r>
              <a:rPr lang="ru-RU" dirty="0" smtClean="0"/>
              <a:t> </a:t>
            </a:r>
            <a:r>
              <a:rPr lang="ru-RU" dirty="0" err="1" smtClean="0"/>
              <a:t>повернутися</a:t>
            </a:r>
            <a:r>
              <a:rPr lang="ru-RU" dirty="0" smtClean="0"/>
              <a:t> </a:t>
            </a:r>
            <a:r>
              <a:rPr lang="ru-RU" dirty="0" err="1" smtClean="0"/>
              <a:t>пізніше</a:t>
            </a:r>
            <a:r>
              <a:rPr lang="ru-RU" dirty="0" smtClean="0"/>
              <a:t>. В будь-</a:t>
            </a:r>
            <a:r>
              <a:rPr lang="ru-RU" dirty="0" err="1" smtClean="0"/>
              <a:t>якому</a:t>
            </a:r>
            <a:r>
              <a:rPr lang="ru-RU" dirty="0" smtClean="0"/>
              <a:t> </a:t>
            </a:r>
            <a:r>
              <a:rPr lang="ru-RU" dirty="0" err="1" smtClean="0"/>
              <a:t>разі</a:t>
            </a:r>
            <a:r>
              <a:rPr lang="ru-RU" dirty="0" smtClean="0"/>
              <a:t> </a:t>
            </a:r>
            <a:r>
              <a:rPr lang="ru-RU" dirty="0" err="1" smtClean="0"/>
              <a:t>потенційний</a:t>
            </a:r>
            <a:r>
              <a:rPr lang="ru-RU" dirty="0" smtClean="0"/>
              <a:t> </a:t>
            </a:r>
            <a:r>
              <a:rPr lang="ru-RU" dirty="0" err="1" smtClean="0"/>
              <a:t>клієнт</a:t>
            </a:r>
            <a:r>
              <a:rPr lang="ru-RU" dirty="0" smtClean="0"/>
              <a:t> </a:t>
            </a:r>
            <a:r>
              <a:rPr lang="ru-RU" dirty="0" err="1" smtClean="0"/>
              <a:t>дізнався</a:t>
            </a:r>
            <a:r>
              <a:rPr lang="ru-RU" dirty="0" smtClean="0"/>
              <a:t> про сайт, а </a:t>
            </a:r>
            <a:r>
              <a:rPr lang="ru-RU" dirty="0" err="1" smtClean="0"/>
              <a:t>його</a:t>
            </a:r>
            <a:r>
              <a:rPr lang="ru-RU" dirty="0" smtClean="0"/>
              <a:t> </a:t>
            </a:r>
            <a:r>
              <a:rPr lang="ru-RU" dirty="0" err="1" smtClean="0"/>
              <a:t>власник</a:t>
            </a:r>
            <a:r>
              <a:rPr lang="ru-RU" dirty="0" smtClean="0"/>
              <a:t> не </a:t>
            </a:r>
            <a:r>
              <a:rPr lang="ru-RU" dirty="0" err="1" smtClean="0"/>
              <a:t>марно</a:t>
            </a:r>
            <a:r>
              <a:rPr lang="ru-RU" dirty="0" smtClean="0"/>
              <a:t> заплатив за </a:t>
            </a:r>
            <a:r>
              <a:rPr lang="ru-RU" dirty="0" err="1" smtClean="0"/>
              <a:t>клік</a:t>
            </a:r>
            <a:r>
              <a:rPr lang="ru-RU" dirty="0" smtClean="0"/>
              <a:t>. </a:t>
            </a:r>
            <a:r>
              <a:rPr lang="ru-RU" dirty="0" err="1" smtClean="0"/>
              <a:t>Це</a:t>
            </a:r>
            <a:r>
              <a:rPr lang="ru-RU" dirty="0" smtClean="0"/>
              <a:t> </a:t>
            </a:r>
            <a:r>
              <a:rPr lang="ru-RU" dirty="0" err="1" smtClean="0"/>
              <a:t>означає</a:t>
            </a:r>
            <a:r>
              <a:rPr lang="ru-RU" dirty="0" smtClean="0"/>
              <a:t>, </a:t>
            </a:r>
            <a:r>
              <a:rPr lang="ru-RU" dirty="0" err="1" smtClean="0"/>
              <a:t>що</a:t>
            </a:r>
            <a:r>
              <a:rPr lang="ru-RU" dirty="0" smtClean="0"/>
              <a:t> одна з </a:t>
            </a:r>
            <a:r>
              <a:rPr lang="ru-RU" dirty="0" err="1" smtClean="0"/>
              <a:t>функцій</a:t>
            </a:r>
            <a:r>
              <a:rPr lang="ru-RU" dirty="0" smtClean="0"/>
              <a:t> </a:t>
            </a:r>
            <a:r>
              <a:rPr lang="ru-RU" dirty="0" err="1" smtClean="0"/>
              <a:t>контекстної</a:t>
            </a:r>
            <a:r>
              <a:rPr lang="ru-RU" dirty="0" smtClean="0"/>
              <a:t> </a:t>
            </a:r>
            <a:r>
              <a:rPr lang="ru-RU" dirty="0" err="1" smtClean="0"/>
              <a:t>реклами</a:t>
            </a:r>
            <a:r>
              <a:rPr lang="ru-RU" dirty="0" smtClean="0"/>
              <a:t> – </a:t>
            </a:r>
            <a:r>
              <a:rPr lang="ru-RU" dirty="0" err="1" smtClean="0"/>
              <a:t>оповіщення</a:t>
            </a:r>
            <a:r>
              <a:rPr lang="ru-RU" dirty="0" smtClean="0"/>
              <a:t> </a:t>
            </a:r>
            <a:r>
              <a:rPr lang="ru-RU" dirty="0" err="1" smtClean="0"/>
              <a:t>користувачів</a:t>
            </a:r>
            <a:r>
              <a:rPr lang="ru-RU" dirty="0" smtClean="0"/>
              <a:t> про </a:t>
            </a:r>
            <a:r>
              <a:rPr lang="ru-RU" dirty="0" err="1" smtClean="0"/>
              <a:t>новий</a:t>
            </a:r>
            <a:r>
              <a:rPr lang="ru-RU" dirty="0" smtClean="0"/>
              <a:t> бренд (ресурс, товар </a:t>
            </a:r>
            <a:r>
              <a:rPr lang="ru-RU" dirty="0" err="1" smtClean="0"/>
              <a:t>тощо</a:t>
            </a:r>
            <a:r>
              <a:rPr lang="ru-RU" dirty="0" smtClean="0"/>
              <a:t>), </a:t>
            </a:r>
            <a:r>
              <a:rPr lang="ru-RU" dirty="0" err="1" smtClean="0"/>
              <a:t>тобто</a:t>
            </a:r>
            <a:r>
              <a:rPr lang="ru-RU" dirty="0" smtClean="0"/>
              <a:t> </a:t>
            </a:r>
            <a:r>
              <a:rPr lang="ru-RU" dirty="0" err="1" smtClean="0"/>
              <a:t>розширення</a:t>
            </a:r>
            <a:r>
              <a:rPr lang="ru-RU" dirty="0" smtClean="0"/>
              <a:t> </a:t>
            </a:r>
            <a:r>
              <a:rPr lang="ru-RU" dirty="0" err="1" smtClean="0"/>
              <a:t>потенційної</a:t>
            </a:r>
            <a:r>
              <a:rPr lang="ru-RU" dirty="0" smtClean="0"/>
              <a:t> </a:t>
            </a:r>
            <a:r>
              <a:rPr lang="ru-RU" dirty="0" err="1" smtClean="0"/>
              <a:t>клієнтури</a:t>
            </a:r>
            <a:r>
              <a:rPr lang="ru-RU" dirty="0" smtClean="0"/>
              <a:t>.</a:t>
            </a:r>
          </a:p>
          <a:p>
            <a:endParaRPr lang="ru-RU" dirty="0" smtClean="0"/>
          </a:p>
          <a:p>
            <a:r>
              <a:rPr lang="ru-RU" dirty="0" err="1" smtClean="0"/>
              <a:t>Лояльність</a:t>
            </a:r>
            <a:r>
              <a:rPr lang="ru-RU" dirty="0" smtClean="0"/>
              <a:t> </a:t>
            </a:r>
            <a:r>
              <a:rPr lang="ru-RU" dirty="0" err="1" smtClean="0"/>
              <a:t>користувачів</a:t>
            </a:r>
            <a:r>
              <a:rPr lang="ru-RU" dirty="0" smtClean="0"/>
              <a:t>, а </a:t>
            </a:r>
            <a:r>
              <a:rPr lang="ru-RU" dirty="0" err="1" smtClean="0"/>
              <a:t>також</a:t>
            </a:r>
            <a:r>
              <a:rPr lang="ru-RU" dirty="0" smtClean="0"/>
              <a:t> </a:t>
            </a:r>
            <a:r>
              <a:rPr lang="ru-RU" dirty="0" err="1" smtClean="0"/>
              <a:t>їх</a:t>
            </a:r>
            <a:r>
              <a:rPr lang="ru-RU" dirty="0" smtClean="0"/>
              <a:t> </a:t>
            </a:r>
            <a:r>
              <a:rPr lang="ru-RU" dirty="0" err="1" smtClean="0"/>
              <a:t>перехід</a:t>
            </a:r>
            <a:r>
              <a:rPr lang="ru-RU" dirty="0" smtClean="0"/>
              <a:t> </a:t>
            </a:r>
            <a:r>
              <a:rPr lang="ru-RU" dirty="0" err="1" smtClean="0"/>
              <a:t>від</a:t>
            </a:r>
            <a:r>
              <a:rPr lang="ru-RU" dirty="0" smtClean="0"/>
              <a:t> </a:t>
            </a:r>
            <a:r>
              <a:rPr lang="ru-RU" dirty="0" err="1" smtClean="0"/>
              <a:t>потенційних</a:t>
            </a:r>
            <a:r>
              <a:rPr lang="ru-RU" dirty="0" smtClean="0"/>
              <a:t> в </a:t>
            </a:r>
            <a:r>
              <a:rPr lang="ru-RU" dirty="0" err="1" smtClean="0"/>
              <a:t>реальні</a:t>
            </a:r>
            <a:r>
              <a:rPr lang="ru-RU" dirty="0" smtClean="0"/>
              <a:t> </a:t>
            </a:r>
            <a:r>
              <a:rPr lang="ru-RU" dirty="0" err="1" smtClean="0"/>
              <a:t>клієнти</a:t>
            </a:r>
            <a:r>
              <a:rPr lang="ru-RU" dirty="0" smtClean="0"/>
              <a:t> </a:t>
            </a:r>
            <a:r>
              <a:rPr lang="ru-RU" dirty="0" err="1" smtClean="0"/>
              <a:t>залежить</a:t>
            </a:r>
            <a:r>
              <a:rPr lang="ru-RU" dirty="0" smtClean="0"/>
              <a:t> і </a:t>
            </a:r>
            <a:r>
              <a:rPr lang="ru-RU" dirty="0" err="1" smtClean="0"/>
              <a:t>від</a:t>
            </a:r>
            <a:r>
              <a:rPr lang="ru-RU" dirty="0" smtClean="0"/>
              <a:t> </a:t>
            </a:r>
            <a:r>
              <a:rPr lang="ru-RU" dirty="0" err="1" smtClean="0"/>
              <a:t>якості</a:t>
            </a:r>
            <a:r>
              <a:rPr lang="ru-RU" dirty="0" smtClean="0"/>
              <a:t> </a:t>
            </a:r>
            <a:r>
              <a:rPr lang="ru-RU" dirty="0" err="1" smtClean="0"/>
              <a:t>посадкової</a:t>
            </a:r>
            <a:r>
              <a:rPr lang="ru-RU" dirty="0" smtClean="0"/>
              <a:t> </a:t>
            </a:r>
            <a:r>
              <a:rPr lang="ru-RU" dirty="0" err="1" smtClean="0"/>
              <a:t>сторінки</a:t>
            </a:r>
            <a:r>
              <a:rPr lang="ru-RU" dirty="0" smtClean="0"/>
              <a:t> того сайту, на </a:t>
            </a:r>
            <a:r>
              <a:rPr lang="ru-RU" dirty="0" err="1" smtClean="0"/>
              <a:t>який</a:t>
            </a:r>
            <a:r>
              <a:rPr lang="ru-RU" dirty="0" smtClean="0"/>
              <a:t> </a:t>
            </a:r>
            <a:r>
              <a:rPr lang="ru-RU" dirty="0" err="1" smtClean="0"/>
              <a:t>потрапляє</a:t>
            </a:r>
            <a:r>
              <a:rPr lang="ru-RU" dirty="0" smtClean="0"/>
              <a:t> </a:t>
            </a:r>
            <a:r>
              <a:rPr lang="ru-RU" dirty="0" err="1" smtClean="0"/>
              <a:t>покупець</a:t>
            </a:r>
            <a:r>
              <a:rPr lang="ru-RU" dirty="0" smtClean="0"/>
              <a:t>. </a:t>
            </a:r>
            <a:r>
              <a:rPr lang="ru-RU" dirty="0" err="1" smtClean="0"/>
              <a:t>Якщо</a:t>
            </a:r>
            <a:r>
              <a:rPr lang="ru-RU" dirty="0" smtClean="0"/>
              <a:t> </a:t>
            </a:r>
            <a:r>
              <a:rPr lang="ru-RU" dirty="0" err="1" smtClean="0"/>
              <a:t>він</a:t>
            </a:r>
            <a:r>
              <a:rPr lang="ru-RU" dirty="0" smtClean="0"/>
              <a:t> буде </a:t>
            </a:r>
            <a:r>
              <a:rPr lang="ru-RU" dirty="0" err="1" smtClean="0"/>
              <a:t>зручним</a:t>
            </a:r>
            <a:r>
              <a:rPr lang="ru-RU" dirty="0" smtClean="0"/>
              <a:t> для перегляду, </a:t>
            </a:r>
            <a:r>
              <a:rPr lang="ru-RU" dirty="0" err="1" smtClean="0"/>
              <a:t>зі</a:t>
            </a:r>
            <a:r>
              <a:rPr lang="ru-RU" dirty="0" smtClean="0"/>
              <a:t> </a:t>
            </a:r>
            <a:r>
              <a:rPr lang="ru-RU" dirty="0" err="1" smtClean="0"/>
              <a:t>зрозумілим</a:t>
            </a:r>
            <a:r>
              <a:rPr lang="ru-RU" dirty="0" smtClean="0"/>
              <a:t> каталогом </a:t>
            </a:r>
            <a:r>
              <a:rPr lang="ru-RU" dirty="0" err="1" smtClean="0"/>
              <a:t>товарів</a:t>
            </a:r>
            <a:r>
              <a:rPr lang="ru-RU" dirty="0" smtClean="0"/>
              <a:t> і </a:t>
            </a:r>
            <a:r>
              <a:rPr lang="ru-RU" dirty="0" err="1" smtClean="0"/>
              <a:t>відповідною</a:t>
            </a:r>
            <a:r>
              <a:rPr lang="ru-RU" dirty="0" smtClean="0"/>
              <a:t> за тематикою рекламою, то </a:t>
            </a:r>
            <a:r>
              <a:rPr lang="ru-RU" dirty="0" err="1" smtClean="0"/>
              <a:t>це</a:t>
            </a:r>
            <a:r>
              <a:rPr lang="ru-RU" dirty="0" smtClean="0"/>
              <a:t> </a:t>
            </a:r>
            <a:r>
              <a:rPr lang="ru-RU" dirty="0" err="1" smtClean="0"/>
              <a:t>збільшить</a:t>
            </a:r>
            <a:r>
              <a:rPr lang="ru-RU" dirty="0" smtClean="0"/>
              <a:t> </a:t>
            </a:r>
            <a:r>
              <a:rPr lang="ru-RU" dirty="0" err="1" smtClean="0"/>
              <a:t>шанси</a:t>
            </a:r>
            <a:r>
              <a:rPr lang="ru-RU" dirty="0" smtClean="0"/>
              <a:t> </a:t>
            </a:r>
            <a:r>
              <a:rPr lang="ru-RU" dirty="0" err="1" smtClean="0"/>
              <a:t>здійснення</a:t>
            </a:r>
            <a:r>
              <a:rPr lang="ru-RU" dirty="0" smtClean="0"/>
              <a:t> </a:t>
            </a:r>
            <a:r>
              <a:rPr lang="ru-RU" dirty="0" err="1" smtClean="0"/>
              <a:t>цільової</a:t>
            </a:r>
            <a:r>
              <a:rPr lang="ru-RU" dirty="0" smtClean="0"/>
              <a:t> </a:t>
            </a:r>
            <a:r>
              <a:rPr lang="ru-RU" dirty="0" err="1" smtClean="0"/>
              <a:t>дії</a:t>
            </a:r>
            <a:r>
              <a:rPr lang="ru-RU" dirty="0" smtClean="0"/>
              <a:t> </a:t>
            </a:r>
            <a:r>
              <a:rPr lang="ru-RU" dirty="0" err="1" smtClean="0"/>
              <a:t>відвідувачем</a:t>
            </a:r>
            <a:r>
              <a:rPr lang="ru-RU" dirty="0" smtClean="0"/>
              <a:t>.</a:t>
            </a:r>
            <a:endParaRPr lang="en-US" dirty="0"/>
          </a:p>
        </p:txBody>
      </p:sp>
    </p:spTree>
    <p:extLst>
      <p:ext uri="{BB962C8B-B14F-4D97-AF65-F5344CB8AC3E}">
        <p14:creationId xmlns:p14="http://schemas.microsoft.com/office/powerpoint/2010/main" val="2211997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838200" y="0"/>
            <a:ext cx="10515600" cy="45719"/>
          </a:xfrm>
        </p:spPr>
        <p:txBody>
          <a:bodyPr>
            <a:normAutofit fontScale="90000"/>
          </a:bodyPr>
          <a:lstStyle/>
          <a:p>
            <a:endParaRPr lang="en-US" sz="800" dirty="0"/>
          </a:p>
        </p:txBody>
      </p:sp>
      <p:sp>
        <p:nvSpPr>
          <p:cNvPr id="3" name="Объект 2"/>
          <p:cNvSpPr>
            <a:spLocks noGrp="1"/>
          </p:cNvSpPr>
          <p:nvPr>
            <p:ph idx="1"/>
          </p:nvPr>
        </p:nvSpPr>
        <p:spPr>
          <a:xfrm>
            <a:off x="169817" y="169817"/>
            <a:ext cx="11769634" cy="6518366"/>
          </a:xfrm>
        </p:spPr>
        <p:txBody>
          <a:bodyPr>
            <a:normAutofit fontScale="85000" lnSpcReduction="20000"/>
          </a:bodyPr>
          <a:lstStyle/>
          <a:p>
            <a:r>
              <a:rPr lang="ru-RU" dirty="0" err="1" smtClean="0"/>
              <a:t>Власників</a:t>
            </a:r>
            <a:r>
              <a:rPr lang="ru-RU" dirty="0" smtClean="0"/>
              <a:t> </a:t>
            </a:r>
            <a:r>
              <a:rPr lang="ru-RU" dirty="0" err="1" smtClean="0"/>
              <a:t>бізнесу</a:t>
            </a:r>
            <a:r>
              <a:rPr lang="ru-RU" dirty="0" smtClean="0"/>
              <a:t> онлайн, </a:t>
            </a:r>
            <a:r>
              <a:rPr lang="ru-RU" dirty="0" err="1" smtClean="0"/>
              <a:t>які</a:t>
            </a:r>
            <a:r>
              <a:rPr lang="ru-RU" dirty="0" smtClean="0"/>
              <a:t> </a:t>
            </a:r>
            <a:r>
              <a:rPr lang="ru-RU" dirty="0" err="1" smtClean="0"/>
              <a:t>прийняли</a:t>
            </a:r>
            <a:r>
              <a:rPr lang="ru-RU" dirty="0" smtClean="0"/>
              <a:t> </a:t>
            </a:r>
            <a:r>
              <a:rPr lang="ru-RU" dirty="0" err="1" smtClean="0"/>
              <a:t>рішення</a:t>
            </a:r>
            <a:r>
              <a:rPr lang="ru-RU" dirty="0" smtClean="0"/>
              <a:t> </a:t>
            </a:r>
            <a:r>
              <a:rPr lang="ru-RU" dirty="0" err="1" smtClean="0"/>
              <a:t>використовувати</a:t>
            </a:r>
            <a:r>
              <a:rPr lang="ru-RU" dirty="0" smtClean="0"/>
              <a:t> </a:t>
            </a:r>
            <a:r>
              <a:rPr lang="ru-RU" dirty="0" err="1" smtClean="0"/>
              <a:t>контекстну</a:t>
            </a:r>
            <a:r>
              <a:rPr lang="ru-RU" dirty="0" smtClean="0"/>
              <a:t> рекламу, в першу </a:t>
            </a:r>
            <a:r>
              <a:rPr lang="ru-RU" dirty="0" err="1" smtClean="0"/>
              <a:t>чергу</a:t>
            </a:r>
            <a:r>
              <a:rPr lang="ru-RU" dirty="0" smtClean="0"/>
              <a:t> </a:t>
            </a:r>
            <a:r>
              <a:rPr lang="ru-RU" dirty="0" err="1" smtClean="0"/>
              <a:t>цікавить</a:t>
            </a:r>
            <a:r>
              <a:rPr lang="ru-RU" dirty="0" smtClean="0"/>
              <a:t> </a:t>
            </a:r>
            <a:r>
              <a:rPr lang="ru-RU" dirty="0" err="1" smtClean="0"/>
              <a:t>її</a:t>
            </a:r>
            <a:r>
              <a:rPr lang="ru-RU" dirty="0" smtClean="0"/>
              <a:t> </a:t>
            </a:r>
            <a:r>
              <a:rPr lang="ru-RU" dirty="0" err="1" smtClean="0"/>
              <a:t>вартість</a:t>
            </a:r>
            <a:r>
              <a:rPr lang="ru-RU" dirty="0" smtClean="0"/>
              <a:t>. Вона </a:t>
            </a:r>
            <a:r>
              <a:rPr lang="ru-RU" dirty="0" err="1" smtClean="0"/>
              <a:t>залежить</a:t>
            </a:r>
            <a:r>
              <a:rPr lang="ru-RU" dirty="0" smtClean="0"/>
              <a:t> </a:t>
            </a:r>
            <a:r>
              <a:rPr lang="ru-RU" dirty="0" err="1" smtClean="0"/>
              <a:t>від</a:t>
            </a:r>
            <a:r>
              <a:rPr lang="ru-RU" dirty="0" smtClean="0"/>
              <a:t> </a:t>
            </a:r>
            <a:r>
              <a:rPr lang="ru-RU" dirty="0" err="1" smtClean="0"/>
              <a:t>декількох</a:t>
            </a:r>
            <a:r>
              <a:rPr lang="ru-RU" dirty="0" smtClean="0"/>
              <a:t> </a:t>
            </a:r>
            <a:r>
              <a:rPr lang="ru-RU" dirty="0" err="1" smtClean="0"/>
              <a:t>факторів</a:t>
            </a:r>
            <a:r>
              <a:rPr lang="ru-RU" dirty="0" smtClean="0"/>
              <a:t>:</a:t>
            </a:r>
          </a:p>
          <a:p>
            <a:endParaRPr lang="ru-RU" dirty="0" smtClean="0"/>
          </a:p>
          <a:p>
            <a:r>
              <a:rPr lang="ru-RU" dirty="0" smtClean="0"/>
              <a:t>    тематика </a:t>
            </a:r>
            <a:r>
              <a:rPr lang="ru-RU" dirty="0" err="1" smtClean="0"/>
              <a:t>розміщення</a:t>
            </a:r>
            <a:r>
              <a:rPr lang="ru-RU" dirty="0" smtClean="0"/>
              <a:t> (</a:t>
            </a:r>
            <a:r>
              <a:rPr lang="ru-RU" dirty="0" err="1" smtClean="0"/>
              <a:t>одні</a:t>
            </a:r>
            <a:r>
              <a:rPr lang="ru-RU" dirty="0" smtClean="0"/>
              <a:t> </a:t>
            </a:r>
            <a:r>
              <a:rPr lang="ru-RU" dirty="0" err="1" smtClean="0"/>
              <a:t>із</a:t>
            </a:r>
            <a:r>
              <a:rPr lang="ru-RU" dirty="0" smtClean="0"/>
              <a:t> </a:t>
            </a:r>
            <a:r>
              <a:rPr lang="ru-RU" dirty="0" err="1" smtClean="0"/>
              <a:t>найбільш</a:t>
            </a:r>
            <a:r>
              <a:rPr lang="ru-RU" dirty="0" smtClean="0"/>
              <a:t> дорогих, </a:t>
            </a:r>
            <a:r>
              <a:rPr lang="ru-RU" dirty="0" err="1" smtClean="0"/>
              <a:t>наприклад</a:t>
            </a:r>
            <a:r>
              <a:rPr lang="ru-RU" dirty="0" smtClean="0"/>
              <a:t>, </a:t>
            </a:r>
            <a:r>
              <a:rPr lang="ru-RU" dirty="0" err="1" smtClean="0"/>
              <a:t>це</a:t>
            </a:r>
            <a:r>
              <a:rPr lang="ru-RU" dirty="0" smtClean="0"/>
              <a:t> </a:t>
            </a:r>
            <a:r>
              <a:rPr lang="ru-RU" dirty="0" err="1" smtClean="0"/>
              <a:t>фінанси</a:t>
            </a:r>
            <a:r>
              <a:rPr lang="ru-RU" dirty="0" smtClean="0"/>
              <a:t>, туризм, </a:t>
            </a:r>
            <a:r>
              <a:rPr lang="ru-RU" dirty="0" err="1" smtClean="0"/>
              <a:t>нерухомість</a:t>
            </a:r>
            <a:r>
              <a:rPr lang="ru-RU" dirty="0" smtClean="0"/>
              <a:t>, </a:t>
            </a:r>
            <a:r>
              <a:rPr lang="ru-RU" dirty="0" err="1" smtClean="0"/>
              <a:t>будівництво</a:t>
            </a:r>
            <a:r>
              <a:rPr lang="ru-RU" dirty="0" smtClean="0"/>
              <a:t> </a:t>
            </a:r>
            <a:r>
              <a:rPr lang="ru-RU" dirty="0" err="1" smtClean="0"/>
              <a:t>тощо</a:t>
            </a:r>
            <a:r>
              <a:rPr lang="ru-RU" dirty="0" smtClean="0"/>
              <a:t>);</a:t>
            </a:r>
          </a:p>
          <a:p>
            <a:endParaRPr lang="ru-RU" dirty="0" smtClean="0"/>
          </a:p>
          <a:p>
            <a:r>
              <a:rPr lang="ru-RU" dirty="0" smtClean="0"/>
              <a:t>    </a:t>
            </a:r>
            <a:r>
              <a:rPr lang="ru-RU" dirty="0" err="1" smtClean="0"/>
              <a:t>підбір</a:t>
            </a:r>
            <a:r>
              <a:rPr lang="ru-RU" dirty="0" smtClean="0"/>
              <a:t> </a:t>
            </a:r>
            <a:r>
              <a:rPr lang="ru-RU" dirty="0" err="1" smtClean="0"/>
              <a:t>ключових</a:t>
            </a:r>
            <a:r>
              <a:rPr lang="ru-RU" dirty="0" smtClean="0"/>
              <a:t> </a:t>
            </a:r>
            <a:r>
              <a:rPr lang="ru-RU" dirty="0" err="1" smtClean="0"/>
              <a:t>слів</a:t>
            </a:r>
            <a:r>
              <a:rPr lang="ru-RU" dirty="0" smtClean="0"/>
              <a:t> (</a:t>
            </a:r>
            <a:r>
              <a:rPr lang="ru-RU" dirty="0" err="1" smtClean="0"/>
              <a:t>контекстні</a:t>
            </a:r>
            <a:r>
              <a:rPr lang="ru-RU" dirty="0" smtClean="0"/>
              <a:t> </a:t>
            </a:r>
            <a:r>
              <a:rPr lang="ru-RU" dirty="0" err="1" smtClean="0"/>
              <a:t>або</a:t>
            </a:r>
            <a:r>
              <a:rPr lang="ru-RU" dirty="0" smtClean="0"/>
              <a:t> </a:t>
            </a:r>
            <a:r>
              <a:rPr lang="ru-RU" dirty="0" err="1" smtClean="0"/>
              <a:t>неконтекстні</a:t>
            </a:r>
            <a:r>
              <a:rPr lang="ru-RU" dirty="0" smtClean="0"/>
              <a:t>, </a:t>
            </a:r>
            <a:r>
              <a:rPr lang="ru-RU" dirty="0" err="1" smtClean="0"/>
              <a:t>високо</a:t>
            </a:r>
            <a:r>
              <a:rPr lang="ru-RU" dirty="0" smtClean="0"/>
              <a:t> – </a:t>
            </a:r>
            <a:r>
              <a:rPr lang="ru-RU" dirty="0" err="1" smtClean="0"/>
              <a:t>або</a:t>
            </a:r>
            <a:r>
              <a:rPr lang="ru-RU" dirty="0" smtClean="0"/>
              <a:t> </a:t>
            </a:r>
            <a:r>
              <a:rPr lang="ru-RU" dirty="0" err="1" smtClean="0"/>
              <a:t>низькочастотні</a:t>
            </a:r>
            <a:r>
              <a:rPr lang="ru-RU" dirty="0" smtClean="0"/>
              <a:t>);</a:t>
            </a:r>
          </a:p>
          <a:p>
            <a:endParaRPr lang="ru-RU" dirty="0" smtClean="0"/>
          </a:p>
          <a:p>
            <a:r>
              <a:rPr lang="ru-RU" dirty="0" smtClean="0"/>
              <a:t>    </a:t>
            </a:r>
            <a:r>
              <a:rPr lang="ru-RU" dirty="0" err="1" smtClean="0"/>
              <a:t>вибір</a:t>
            </a:r>
            <a:r>
              <a:rPr lang="ru-RU" dirty="0" smtClean="0"/>
              <a:t> </a:t>
            </a:r>
            <a:r>
              <a:rPr lang="ru-RU" dirty="0" err="1" smtClean="0"/>
              <a:t>позиції</a:t>
            </a:r>
            <a:r>
              <a:rPr lang="ru-RU" dirty="0" smtClean="0"/>
              <a:t> показу </a:t>
            </a:r>
            <a:r>
              <a:rPr lang="ru-RU" dirty="0" err="1" smtClean="0"/>
              <a:t>оголошення</a:t>
            </a:r>
            <a:r>
              <a:rPr lang="ru-RU" dirty="0" smtClean="0"/>
              <a:t> (</a:t>
            </a:r>
            <a:r>
              <a:rPr lang="ru-RU" dirty="0" err="1" smtClean="0"/>
              <a:t>спецрозміщення</a:t>
            </a:r>
            <a:r>
              <a:rPr lang="ru-RU" dirty="0" smtClean="0"/>
              <a:t>, 1 </a:t>
            </a:r>
            <a:r>
              <a:rPr lang="ru-RU" dirty="0" err="1" smtClean="0"/>
              <a:t>місце</a:t>
            </a:r>
            <a:r>
              <a:rPr lang="ru-RU" dirty="0" smtClean="0"/>
              <a:t>, </a:t>
            </a:r>
            <a:r>
              <a:rPr lang="ru-RU" dirty="0" err="1" smtClean="0"/>
              <a:t>динамічні</a:t>
            </a:r>
            <a:r>
              <a:rPr lang="ru-RU" dirty="0" smtClean="0"/>
              <a:t> </a:t>
            </a:r>
            <a:r>
              <a:rPr lang="ru-RU" dirty="0" err="1" smtClean="0"/>
              <a:t>або</a:t>
            </a:r>
            <a:r>
              <a:rPr lang="ru-RU" dirty="0" smtClean="0"/>
              <a:t> </a:t>
            </a:r>
            <a:r>
              <a:rPr lang="ru-RU" dirty="0" err="1" smtClean="0"/>
              <a:t>гарантовані</a:t>
            </a:r>
            <a:r>
              <a:rPr lang="ru-RU" dirty="0" smtClean="0"/>
              <a:t> </a:t>
            </a:r>
            <a:r>
              <a:rPr lang="ru-RU" dirty="0" err="1" smtClean="0"/>
              <a:t>покази</a:t>
            </a:r>
            <a:r>
              <a:rPr lang="ru-RU" dirty="0" smtClean="0"/>
              <a:t>);</a:t>
            </a:r>
          </a:p>
          <a:p>
            <a:endParaRPr lang="ru-RU" dirty="0" smtClean="0"/>
          </a:p>
          <a:p>
            <a:r>
              <a:rPr lang="ru-RU" dirty="0" smtClean="0"/>
              <a:t>    час </a:t>
            </a:r>
            <a:r>
              <a:rPr lang="ru-RU" dirty="0" err="1" smtClean="0"/>
              <a:t>демонстрації</a:t>
            </a:r>
            <a:r>
              <a:rPr lang="ru-RU" dirty="0" smtClean="0"/>
              <a:t> </a:t>
            </a:r>
            <a:r>
              <a:rPr lang="ru-RU" dirty="0" err="1" smtClean="0"/>
              <a:t>оголошення</a:t>
            </a:r>
            <a:r>
              <a:rPr lang="ru-RU" dirty="0" smtClean="0"/>
              <a:t> (</a:t>
            </a:r>
            <a:r>
              <a:rPr lang="ru-RU" dirty="0" err="1" smtClean="0"/>
              <a:t>денний</a:t>
            </a:r>
            <a:r>
              <a:rPr lang="ru-RU" dirty="0" smtClean="0"/>
              <a:t> і </a:t>
            </a:r>
            <a:r>
              <a:rPr lang="ru-RU" dirty="0" err="1" smtClean="0"/>
              <a:t>нічний</a:t>
            </a:r>
            <a:r>
              <a:rPr lang="ru-RU" dirty="0" smtClean="0"/>
              <a:t>), </a:t>
            </a:r>
            <a:r>
              <a:rPr lang="ru-RU" dirty="0" err="1" smtClean="0"/>
              <a:t>робочі</a:t>
            </a:r>
            <a:r>
              <a:rPr lang="ru-RU" dirty="0" smtClean="0"/>
              <a:t> </a:t>
            </a:r>
            <a:r>
              <a:rPr lang="ru-RU" dirty="0" err="1" smtClean="0"/>
              <a:t>або</a:t>
            </a:r>
            <a:r>
              <a:rPr lang="ru-RU" dirty="0" smtClean="0"/>
              <a:t> </a:t>
            </a:r>
            <a:r>
              <a:rPr lang="ru-RU" dirty="0" err="1" smtClean="0"/>
              <a:t>вихідні</a:t>
            </a:r>
            <a:r>
              <a:rPr lang="ru-RU" dirty="0" smtClean="0"/>
              <a:t> </a:t>
            </a:r>
            <a:r>
              <a:rPr lang="ru-RU" dirty="0" err="1" smtClean="0"/>
              <a:t>дні</a:t>
            </a:r>
            <a:r>
              <a:rPr lang="ru-RU" dirty="0" smtClean="0"/>
              <a:t>;</a:t>
            </a:r>
          </a:p>
          <a:p>
            <a:endParaRPr lang="ru-RU" dirty="0" smtClean="0"/>
          </a:p>
          <a:p>
            <a:r>
              <a:rPr lang="ru-RU" dirty="0" smtClean="0"/>
              <a:t>    </a:t>
            </a:r>
            <a:r>
              <a:rPr lang="ru-RU" dirty="0" err="1" smtClean="0"/>
              <a:t>налаштування</a:t>
            </a:r>
            <a:r>
              <a:rPr lang="ru-RU" dirty="0" smtClean="0"/>
              <a:t> </a:t>
            </a:r>
            <a:r>
              <a:rPr lang="ru-RU" dirty="0" err="1" smtClean="0"/>
              <a:t>геотаргетингу</a:t>
            </a:r>
            <a:r>
              <a:rPr lang="ru-RU" dirty="0" smtClean="0"/>
              <a:t> (</a:t>
            </a:r>
            <a:r>
              <a:rPr lang="ru-RU" dirty="0" err="1" smtClean="0"/>
              <a:t>регіональна</a:t>
            </a:r>
            <a:r>
              <a:rPr lang="ru-RU" dirty="0" smtClean="0"/>
              <a:t> </a:t>
            </a:r>
            <a:r>
              <a:rPr lang="ru-RU" dirty="0" err="1" smtClean="0"/>
              <a:t>контекстна</a:t>
            </a:r>
            <a:r>
              <a:rPr lang="ru-RU" dirty="0" smtClean="0"/>
              <a:t> реклама, як правило, </a:t>
            </a:r>
            <a:r>
              <a:rPr lang="ru-RU" dirty="0" err="1" smtClean="0"/>
              <a:t>дешевше</a:t>
            </a:r>
            <a:r>
              <a:rPr lang="ru-RU" dirty="0" smtClean="0"/>
              <a:t>);</a:t>
            </a:r>
          </a:p>
          <a:p>
            <a:endParaRPr lang="ru-RU" dirty="0" smtClean="0"/>
          </a:p>
          <a:p>
            <a:r>
              <a:rPr lang="ru-RU" dirty="0" smtClean="0"/>
              <a:t>    С</a:t>
            </a:r>
            <a:r>
              <a:rPr lang="en-US" dirty="0" smtClean="0"/>
              <a:t>TR (</a:t>
            </a:r>
            <a:r>
              <a:rPr lang="ru-RU" dirty="0" err="1" smtClean="0"/>
              <a:t>показник</a:t>
            </a:r>
            <a:r>
              <a:rPr lang="ru-RU" dirty="0" smtClean="0"/>
              <a:t> </a:t>
            </a:r>
            <a:r>
              <a:rPr lang="ru-RU" dirty="0" err="1" smtClean="0"/>
              <a:t>ефективності</a:t>
            </a:r>
            <a:r>
              <a:rPr lang="ru-RU" dirty="0" smtClean="0"/>
              <a:t>) </a:t>
            </a:r>
            <a:r>
              <a:rPr lang="ru-RU" dirty="0" err="1" smtClean="0"/>
              <a:t>оголошення</a:t>
            </a:r>
            <a:r>
              <a:rPr lang="ru-RU" dirty="0" smtClean="0"/>
              <a:t> (</a:t>
            </a:r>
            <a:r>
              <a:rPr lang="ru-RU" dirty="0" err="1" smtClean="0"/>
              <a:t>високий</a:t>
            </a:r>
            <a:r>
              <a:rPr lang="ru-RU" dirty="0" smtClean="0"/>
              <a:t> </a:t>
            </a:r>
            <a:r>
              <a:rPr lang="ru-RU" dirty="0" err="1" smtClean="0"/>
              <a:t>або</a:t>
            </a:r>
            <a:r>
              <a:rPr lang="ru-RU" dirty="0" smtClean="0"/>
              <a:t> </a:t>
            </a:r>
            <a:r>
              <a:rPr lang="ru-RU" dirty="0" err="1" smtClean="0"/>
              <a:t>низький</a:t>
            </a:r>
            <a:r>
              <a:rPr lang="ru-RU" dirty="0" smtClean="0"/>
              <a:t>).</a:t>
            </a:r>
          </a:p>
          <a:p>
            <a:endParaRPr lang="en-US" dirty="0"/>
          </a:p>
        </p:txBody>
      </p:sp>
    </p:spTree>
    <p:extLst>
      <p:ext uri="{BB962C8B-B14F-4D97-AF65-F5344CB8AC3E}">
        <p14:creationId xmlns:p14="http://schemas.microsoft.com/office/powerpoint/2010/main" val="3973027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74812" y="-228600"/>
            <a:ext cx="12021672" cy="7315200"/>
          </a:xfrm>
          <a:prstGeom prst="rect">
            <a:avLst/>
          </a:prstGeom>
        </p:spPr>
      </p:pic>
    </p:spTree>
    <p:extLst>
      <p:ext uri="{BB962C8B-B14F-4D97-AF65-F5344CB8AC3E}">
        <p14:creationId xmlns:p14="http://schemas.microsoft.com/office/powerpoint/2010/main" val="3917601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838200" y="0"/>
            <a:ext cx="10515600" cy="45719"/>
          </a:xfrm>
        </p:spPr>
        <p:txBody>
          <a:bodyPr>
            <a:normAutofit fontScale="90000"/>
          </a:bodyPr>
          <a:lstStyle/>
          <a:p>
            <a:endParaRPr lang="en-US" sz="800" dirty="0"/>
          </a:p>
        </p:txBody>
      </p:sp>
      <p:sp>
        <p:nvSpPr>
          <p:cNvPr id="6" name="Объект 5"/>
          <p:cNvSpPr>
            <a:spLocks noGrp="1"/>
          </p:cNvSpPr>
          <p:nvPr>
            <p:ph idx="1"/>
          </p:nvPr>
        </p:nvSpPr>
        <p:spPr>
          <a:xfrm>
            <a:off x="838200" y="287383"/>
            <a:ext cx="10515600" cy="5889580"/>
          </a:xfrm>
        </p:spPr>
        <p:txBody>
          <a:bodyPr>
            <a:normAutofit fontScale="92500" lnSpcReduction="20000"/>
          </a:bodyPr>
          <a:lstStyle/>
          <a:p>
            <a:r>
              <a:rPr lang="ru-RU" dirty="0" err="1" smtClean="0"/>
              <a:t>Також</a:t>
            </a:r>
            <a:r>
              <a:rPr lang="ru-RU" dirty="0" smtClean="0"/>
              <a:t> </a:t>
            </a:r>
            <a:r>
              <a:rPr lang="ru-RU" dirty="0" err="1" smtClean="0"/>
              <a:t>варто</a:t>
            </a:r>
            <a:r>
              <a:rPr lang="ru-RU" dirty="0" smtClean="0"/>
              <a:t> </a:t>
            </a:r>
            <a:r>
              <a:rPr lang="ru-RU" dirty="0" err="1" smtClean="0"/>
              <a:t>враховувати</a:t>
            </a:r>
            <a:r>
              <a:rPr lang="ru-RU" dirty="0" smtClean="0"/>
              <a:t>, </a:t>
            </a:r>
            <a:r>
              <a:rPr lang="ru-RU" dirty="0" err="1" smtClean="0"/>
              <a:t>що</a:t>
            </a:r>
            <a:r>
              <a:rPr lang="ru-RU" dirty="0" smtClean="0"/>
              <a:t> </a:t>
            </a:r>
            <a:r>
              <a:rPr lang="ru-RU" dirty="0" err="1" smtClean="0"/>
              <a:t>вартість</a:t>
            </a:r>
            <a:r>
              <a:rPr lang="ru-RU" dirty="0" smtClean="0"/>
              <a:t> </a:t>
            </a:r>
            <a:r>
              <a:rPr lang="ru-RU" dirty="0" err="1" smtClean="0"/>
              <a:t>контекстної</a:t>
            </a:r>
            <a:r>
              <a:rPr lang="ru-RU" dirty="0" smtClean="0"/>
              <a:t> </a:t>
            </a:r>
            <a:r>
              <a:rPr lang="ru-RU" dirty="0" err="1" smtClean="0"/>
              <a:t>реклами</a:t>
            </a:r>
            <a:r>
              <a:rPr lang="ru-RU" dirty="0" smtClean="0"/>
              <a:t> </a:t>
            </a:r>
            <a:r>
              <a:rPr lang="ru-RU" dirty="0" err="1" smtClean="0"/>
              <a:t>визначається</a:t>
            </a:r>
            <a:r>
              <a:rPr lang="ru-RU" dirty="0" smtClean="0"/>
              <a:t> за </a:t>
            </a:r>
            <a:r>
              <a:rPr lang="ru-RU" dirty="0" err="1" smtClean="0"/>
              <a:t>акційним</a:t>
            </a:r>
            <a:r>
              <a:rPr lang="ru-RU" dirty="0" smtClean="0"/>
              <a:t> принципом, </a:t>
            </a:r>
            <a:r>
              <a:rPr lang="ru-RU" dirty="0" err="1" smtClean="0"/>
              <a:t>тобто</a:t>
            </a:r>
            <a:r>
              <a:rPr lang="ru-RU" dirty="0" smtClean="0"/>
              <a:t> у </a:t>
            </a:r>
            <a:r>
              <a:rPr lang="ru-RU" dirty="0" err="1" smtClean="0"/>
              <a:t>порівнянні</a:t>
            </a:r>
            <a:r>
              <a:rPr lang="ru-RU" dirty="0" smtClean="0"/>
              <a:t> з </a:t>
            </a:r>
            <a:r>
              <a:rPr lang="ru-RU" dirty="0" err="1" smtClean="0"/>
              <a:t>цінами</a:t>
            </a:r>
            <a:r>
              <a:rPr lang="ru-RU" dirty="0" smtClean="0"/>
              <a:t>, за </a:t>
            </a:r>
            <a:r>
              <a:rPr lang="ru-RU" dirty="0" err="1" smtClean="0"/>
              <a:t>якими</a:t>
            </a:r>
            <a:r>
              <a:rPr lang="ru-RU" dirty="0" smtClean="0"/>
              <a:t> </a:t>
            </a:r>
            <a:r>
              <a:rPr lang="ru-RU" dirty="0" err="1" smtClean="0"/>
              <a:t>купують</a:t>
            </a:r>
            <a:r>
              <a:rPr lang="ru-RU" dirty="0" smtClean="0"/>
              <a:t> </a:t>
            </a:r>
            <a:r>
              <a:rPr lang="ru-RU" dirty="0" err="1" smtClean="0"/>
              <a:t>кліки</a:t>
            </a:r>
            <a:r>
              <a:rPr lang="ru-RU" dirty="0" smtClean="0"/>
              <a:t> </a:t>
            </a:r>
            <a:r>
              <a:rPr lang="ru-RU" dirty="0" err="1" smtClean="0"/>
              <a:t>конкуренти</a:t>
            </a:r>
            <a:r>
              <a:rPr lang="ru-RU" dirty="0" smtClean="0"/>
              <a:t>. </a:t>
            </a:r>
            <a:r>
              <a:rPr lang="ru-RU" dirty="0" err="1" smtClean="0"/>
              <a:t>Звичайно</a:t>
            </a:r>
            <a:r>
              <a:rPr lang="ru-RU" dirty="0" smtClean="0"/>
              <a:t>, </a:t>
            </a:r>
            <a:r>
              <a:rPr lang="ru-RU" dirty="0" err="1" smtClean="0"/>
              <a:t>що</a:t>
            </a:r>
            <a:r>
              <a:rPr lang="ru-RU" dirty="0" smtClean="0"/>
              <a:t> </a:t>
            </a:r>
            <a:r>
              <a:rPr lang="ru-RU" dirty="0" err="1" smtClean="0"/>
              <a:t>оголошення</a:t>
            </a:r>
            <a:r>
              <a:rPr lang="ru-RU" dirty="0" smtClean="0"/>
              <a:t> </a:t>
            </a:r>
            <a:r>
              <a:rPr lang="ru-RU" dirty="0" err="1" smtClean="0"/>
              <a:t>рекламодавців</a:t>
            </a:r>
            <a:r>
              <a:rPr lang="ru-RU" dirty="0" smtClean="0"/>
              <a:t>, </a:t>
            </a:r>
            <a:r>
              <a:rPr lang="ru-RU" dirty="0" err="1" smtClean="0"/>
              <a:t>що</a:t>
            </a:r>
            <a:r>
              <a:rPr lang="ru-RU" dirty="0" smtClean="0"/>
              <a:t> заплатили </a:t>
            </a:r>
            <a:r>
              <a:rPr lang="ru-RU" dirty="0" err="1" smtClean="0"/>
              <a:t>більшу</a:t>
            </a:r>
            <a:r>
              <a:rPr lang="ru-RU" dirty="0" smtClean="0"/>
              <a:t> </a:t>
            </a:r>
            <a:r>
              <a:rPr lang="ru-RU" dirty="0" err="1" smtClean="0"/>
              <a:t>ціну</a:t>
            </a:r>
            <a:r>
              <a:rPr lang="ru-RU" dirty="0" smtClean="0"/>
              <a:t> за </a:t>
            </a:r>
            <a:r>
              <a:rPr lang="ru-RU" dirty="0" err="1" smtClean="0"/>
              <a:t>клік</a:t>
            </a:r>
            <a:r>
              <a:rPr lang="ru-RU" dirty="0" smtClean="0"/>
              <a:t>, </a:t>
            </a:r>
            <a:r>
              <a:rPr lang="ru-RU" dirty="0" err="1" smtClean="0"/>
              <a:t>будуть</a:t>
            </a:r>
            <a:r>
              <a:rPr lang="ru-RU" dirty="0" smtClean="0"/>
              <a:t> </a:t>
            </a:r>
            <a:r>
              <a:rPr lang="ru-RU" dirty="0" err="1" smtClean="0"/>
              <a:t>показані</a:t>
            </a:r>
            <a:r>
              <a:rPr lang="ru-RU" dirty="0" smtClean="0"/>
              <a:t> на </a:t>
            </a:r>
            <a:r>
              <a:rPr lang="ru-RU" dirty="0" err="1" smtClean="0"/>
              <a:t>більш</a:t>
            </a:r>
            <a:r>
              <a:rPr lang="ru-RU" dirty="0" smtClean="0"/>
              <a:t> </a:t>
            </a:r>
            <a:r>
              <a:rPr lang="ru-RU" dirty="0" err="1" smtClean="0"/>
              <a:t>високих</a:t>
            </a:r>
            <a:r>
              <a:rPr lang="ru-RU" dirty="0" smtClean="0"/>
              <a:t> </a:t>
            </a:r>
            <a:r>
              <a:rPr lang="ru-RU" dirty="0" err="1" smtClean="0"/>
              <a:t>позиціях</a:t>
            </a:r>
            <a:r>
              <a:rPr lang="ru-RU" dirty="0" smtClean="0"/>
              <a:t>.</a:t>
            </a:r>
          </a:p>
          <a:p>
            <a:endParaRPr lang="ru-RU" dirty="0" smtClean="0"/>
          </a:p>
          <a:p>
            <a:r>
              <a:rPr lang="ru-RU" dirty="0" smtClean="0"/>
              <a:t>При </a:t>
            </a:r>
            <a:r>
              <a:rPr lang="ru-RU" dirty="0" err="1" smtClean="0"/>
              <a:t>цьому</a:t>
            </a:r>
            <a:r>
              <a:rPr lang="ru-RU" dirty="0" smtClean="0"/>
              <a:t> </a:t>
            </a:r>
            <a:r>
              <a:rPr lang="ru-RU" dirty="0" err="1" smtClean="0"/>
              <a:t>якісні</a:t>
            </a:r>
            <a:r>
              <a:rPr lang="ru-RU" dirty="0" smtClean="0"/>
              <a:t> </a:t>
            </a:r>
            <a:r>
              <a:rPr lang="ru-RU" dirty="0" err="1" smtClean="0"/>
              <a:t>оголошення</a:t>
            </a:r>
            <a:r>
              <a:rPr lang="ru-RU" dirty="0" smtClean="0"/>
              <a:t>, </a:t>
            </a:r>
            <a:r>
              <a:rPr lang="ru-RU" dirty="0" err="1" smtClean="0"/>
              <a:t>навіть</a:t>
            </a:r>
            <a:r>
              <a:rPr lang="ru-RU" dirty="0" smtClean="0"/>
              <a:t> </a:t>
            </a:r>
            <a:r>
              <a:rPr lang="ru-RU" dirty="0" err="1" smtClean="0"/>
              <a:t>якщо</a:t>
            </a:r>
            <a:r>
              <a:rPr lang="ru-RU" dirty="0" smtClean="0"/>
              <a:t> </a:t>
            </a:r>
            <a:r>
              <a:rPr lang="ru-RU" dirty="0" err="1" smtClean="0"/>
              <a:t>ціна</a:t>
            </a:r>
            <a:r>
              <a:rPr lang="ru-RU" dirty="0" smtClean="0"/>
              <a:t> </a:t>
            </a:r>
            <a:r>
              <a:rPr lang="ru-RU" dirty="0" err="1" smtClean="0"/>
              <a:t>кліка</a:t>
            </a:r>
            <a:r>
              <a:rPr lang="ru-RU" dirty="0" smtClean="0"/>
              <a:t> за </a:t>
            </a:r>
            <a:r>
              <a:rPr lang="ru-RU" dirty="0" err="1" smtClean="0"/>
              <a:t>нього</a:t>
            </a:r>
            <a:r>
              <a:rPr lang="ru-RU" dirty="0" smtClean="0"/>
              <a:t> </a:t>
            </a:r>
            <a:r>
              <a:rPr lang="ru-RU" dirty="0" err="1" smtClean="0"/>
              <a:t>встановлена</a:t>
            </a:r>
            <a:r>
              <a:rPr lang="ru-RU" dirty="0" smtClean="0"/>
              <a:t> </a:t>
            </a:r>
            <a:r>
              <a:rPr lang="ru-RU" dirty="0" err="1" smtClean="0"/>
              <a:t>нижче</a:t>
            </a:r>
            <a:r>
              <a:rPr lang="ru-RU" dirty="0" smtClean="0"/>
              <a:t>, </a:t>
            </a:r>
            <a:r>
              <a:rPr lang="ru-RU" dirty="0" err="1" smtClean="0"/>
              <a:t>може</a:t>
            </a:r>
            <a:r>
              <a:rPr lang="ru-RU" dirty="0" smtClean="0"/>
              <a:t> </a:t>
            </a:r>
            <a:r>
              <a:rPr lang="ru-RU" dirty="0" err="1" smtClean="0"/>
              <a:t>займати</a:t>
            </a:r>
            <a:r>
              <a:rPr lang="ru-RU" dirty="0" smtClean="0"/>
              <a:t> </a:t>
            </a:r>
            <a:r>
              <a:rPr lang="ru-RU" dirty="0" err="1" smtClean="0"/>
              <a:t>більш</a:t>
            </a:r>
            <a:r>
              <a:rPr lang="ru-RU" dirty="0" smtClean="0"/>
              <a:t> </a:t>
            </a:r>
            <a:r>
              <a:rPr lang="ru-RU" dirty="0" err="1" smtClean="0"/>
              <a:t>високу</a:t>
            </a:r>
            <a:r>
              <a:rPr lang="ru-RU" dirty="0" smtClean="0"/>
              <a:t> </a:t>
            </a:r>
            <a:r>
              <a:rPr lang="ru-RU" dirty="0" err="1" smtClean="0"/>
              <a:t>позицію</a:t>
            </a:r>
            <a:r>
              <a:rPr lang="ru-RU" dirty="0" smtClean="0"/>
              <a:t> у </a:t>
            </a:r>
            <a:r>
              <a:rPr lang="ru-RU" dirty="0" err="1" smtClean="0"/>
              <a:t>видачі</a:t>
            </a:r>
            <a:r>
              <a:rPr lang="ru-RU" dirty="0" smtClean="0"/>
              <a:t>. Так </a:t>
            </a:r>
            <a:r>
              <a:rPr lang="ru-RU" dirty="0" err="1" smtClean="0"/>
              <a:t>відбувається</a:t>
            </a:r>
            <a:r>
              <a:rPr lang="ru-RU" dirty="0" smtClean="0"/>
              <a:t> тому, </a:t>
            </a:r>
            <a:r>
              <a:rPr lang="ru-RU" dirty="0" err="1" smtClean="0"/>
              <a:t>що</a:t>
            </a:r>
            <a:r>
              <a:rPr lang="ru-RU" dirty="0" smtClean="0"/>
              <a:t> </a:t>
            </a:r>
            <a:r>
              <a:rPr lang="ru-RU" dirty="0" err="1" smtClean="0"/>
              <a:t>системи</a:t>
            </a:r>
            <a:r>
              <a:rPr lang="ru-RU" dirty="0" smtClean="0"/>
              <a:t> </a:t>
            </a:r>
            <a:r>
              <a:rPr lang="ru-RU" dirty="0" err="1" smtClean="0"/>
              <a:t>враховують</a:t>
            </a:r>
            <a:r>
              <a:rPr lang="ru-RU" dirty="0" smtClean="0"/>
              <a:t> </a:t>
            </a:r>
            <a:r>
              <a:rPr lang="ru-RU" dirty="0" err="1" smtClean="0"/>
              <a:t>показник</a:t>
            </a:r>
            <a:r>
              <a:rPr lang="ru-RU" dirty="0" smtClean="0"/>
              <a:t> </a:t>
            </a:r>
            <a:r>
              <a:rPr lang="ru-RU" dirty="0" err="1" smtClean="0"/>
              <a:t>ефективності</a:t>
            </a:r>
            <a:r>
              <a:rPr lang="ru-RU" dirty="0" smtClean="0"/>
              <a:t> </a:t>
            </a:r>
            <a:r>
              <a:rPr lang="ru-RU" dirty="0" err="1" smtClean="0"/>
              <a:t>оголошення</a:t>
            </a:r>
            <a:r>
              <a:rPr lang="ru-RU" dirty="0" smtClean="0"/>
              <a:t> (СTR).</a:t>
            </a:r>
          </a:p>
          <a:p>
            <a:endParaRPr lang="ru-RU" dirty="0" smtClean="0"/>
          </a:p>
          <a:p>
            <a:r>
              <a:rPr lang="ru-RU" dirty="0" err="1" smtClean="0"/>
              <a:t>Збільшення</a:t>
            </a:r>
            <a:r>
              <a:rPr lang="ru-RU" dirty="0" smtClean="0"/>
              <a:t> </a:t>
            </a:r>
            <a:r>
              <a:rPr lang="ru-RU" dirty="0" err="1" smtClean="0"/>
              <a:t>продажів</a:t>
            </a:r>
            <a:r>
              <a:rPr lang="ru-RU" dirty="0" smtClean="0"/>
              <a:t> і </a:t>
            </a:r>
            <a:r>
              <a:rPr lang="ru-RU" dirty="0" err="1" smtClean="0"/>
              <a:t>розвиток</a:t>
            </a:r>
            <a:r>
              <a:rPr lang="ru-RU" dirty="0" smtClean="0"/>
              <a:t> </a:t>
            </a:r>
            <a:r>
              <a:rPr lang="ru-RU" dirty="0" err="1" smtClean="0"/>
              <a:t>бізнесу</a:t>
            </a:r>
            <a:r>
              <a:rPr lang="ru-RU" dirty="0" smtClean="0"/>
              <a:t> – </a:t>
            </a:r>
            <a:r>
              <a:rPr lang="ru-RU" dirty="0" err="1" smtClean="0"/>
              <a:t>основна</a:t>
            </a:r>
            <a:r>
              <a:rPr lang="ru-RU" dirty="0" smtClean="0"/>
              <a:t> </a:t>
            </a:r>
            <a:r>
              <a:rPr lang="ru-RU" dirty="0" err="1" smtClean="0"/>
              <a:t>ціль</a:t>
            </a:r>
            <a:r>
              <a:rPr lang="ru-RU" dirty="0" smtClean="0"/>
              <a:t> запуску </a:t>
            </a:r>
            <a:r>
              <a:rPr lang="ru-RU" dirty="0" err="1" smtClean="0"/>
              <a:t>рекламної</a:t>
            </a:r>
            <a:r>
              <a:rPr lang="ru-RU" dirty="0" smtClean="0"/>
              <a:t> </a:t>
            </a:r>
            <a:r>
              <a:rPr lang="ru-RU" dirty="0" err="1" smtClean="0"/>
              <a:t>кампанії</a:t>
            </a:r>
            <a:r>
              <a:rPr lang="ru-RU" dirty="0" smtClean="0"/>
              <a:t>. </a:t>
            </a:r>
            <a:r>
              <a:rPr lang="ru-RU" dirty="0" err="1" smtClean="0"/>
              <a:t>Саме</a:t>
            </a:r>
            <a:r>
              <a:rPr lang="ru-RU" dirty="0" smtClean="0"/>
              <a:t> </a:t>
            </a:r>
            <a:r>
              <a:rPr lang="ru-RU" dirty="0" err="1" smtClean="0"/>
              <a:t>такі</a:t>
            </a:r>
            <a:r>
              <a:rPr lang="ru-RU" dirty="0" smtClean="0"/>
              <a:t> </a:t>
            </a:r>
            <a:r>
              <a:rPr lang="ru-RU" dirty="0" err="1" smtClean="0"/>
              <a:t>результати</a:t>
            </a:r>
            <a:r>
              <a:rPr lang="ru-RU" dirty="0" smtClean="0"/>
              <a:t> </a:t>
            </a:r>
            <a:r>
              <a:rPr lang="ru-RU" dirty="0" err="1" smtClean="0"/>
              <a:t>покликані</a:t>
            </a:r>
            <a:r>
              <a:rPr lang="ru-RU" dirty="0" smtClean="0"/>
              <a:t> </a:t>
            </a:r>
            <a:r>
              <a:rPr lang="ru-RU" dirty="0" err="1" smtClean="0"/>
              <a:t>виправдати</a:t>
            </a:r>
            <a:r>
              <a:rPr lang="ru-RU" dirty="0" smtClean="0"/>
              <a:t> </a:t>
            </a:r>
            <a:r>
              <a:rPr lang="ru-RU" dirty="0" err="1" smtClean="0"/>
              <a:t>всі</a:t>
            </a:r>
            <a:r>
              <a:rPr lang="ru-RU" dirty="0" smtClean="0"/>
              <a:t> </a:t>
            </a:r>
            <a:r>
              <a:rPr lang="ru-RU" dirty="0" err="1" smtClean="0"/>
              <a:t>витрати</a:t>
            </a:r>
            <a:r>
              <a:rPr lang="ru-RU" dirty="0" smtClean="0"/>
              <a:t> на рекламу. При </a:t>
            </a:r>
            <a:r>
              <a:rPr lang="ru-RU" dirty="0" err="1" smtClean="0"/>
              <a:t>цьому</a:t>
            </a:r>
            <a:r>
              <a:rPr lang="ru-RU" dirty="0" smtClean="0"/>
              <a:t>, </a:t>
            </a:r>
            <a:r>
              <a:rPr lang="ru-RU" dirty="0" err="1" smtClean="0"/>
              <a:t>звичайно</a:t>
            </a:r>
            <a:r>
              <a:rPr lang="ru-RU" dirty="0" smtClean="0"/>
              <a:t> ж, </a:t>
            </a:r>
            <a:r>
              <a:rPr lang="ru-RU" dirty="0" err="1" smtClean="0"/>
              <a:t>варто</a:t>
            </a:r>
            <a:r>
              <a:rPr lang="ru-RU" dirty="0" smtClean="0"/>
              <a:t> </a:t>
            </a:r>
            <a:r>
              <a:rPr lang="ru-RU" dirty="0" err="1" smtClean="0"/>
              <a:t>враховувати</a:t>
            </a:r>
            <a:r>
              <a:rPr lang="ru-RU" dirty="0" smtClean="0"/>
              <a:t>, </a:t>
            </a:r>
            <a:r>
              <a:rPr lang="ru-RU" dirty="0" err="1" smtClean="0"/>
              <a:t>що</a:t>
            </a:r>
            <a:r>
              <a:rPr lang="ru-RU" dirty="0" smtClean="0"/>
              <a:t> далеко не </a:t>
            </a:r>
            <a:r>
              <a:rPr lang="ru-RU" dirty="0" err="1" smtClean="0"/>
              <a:t>кожен</a:t>
            </a:r>
            <a:r>
              <a:rPr lang="ru-RU" dirty="0" smtClean="0"/>
              <a:t> </a:t>
            </a:r>
            <a:r>
              <a:rPr lang="ru-RU" dirty="0" err="1" smtClean="0"/>
              <a:t>відвідувач</a:t>
            </a:r>
            <a:r>
              <a:rPr lang="ru-RU" dirty="0" smtClean="0"/>
              <a:t> сайту </a:t>
            </a:r>
            <a:r>
              <a:rPr lang="ru-RU" dirty="0" err="1" smtClean="0"/>
              <a:t>зробить</a:t>
            </a:r>
            <a:r>
              <a:rPr lang="ru-RU" dirty="0" smtClean="0"/>
              <a:t> </a:t>
            </a:r>
            <a:r>
              <a:rPr lang="ru-RU" dirty="0" err="1" smtClean="0"/>
              <a:t>замовлення</a:t>
            </a:r>
            <a:r>
              <a:rPr lang="ru-RU" dirty="0" smtClean="0"/>
              <a:t>. Але ж </a:t>
            </a:r>
            <a:r>
              <a:rPr lang="ru-RU" dirty="0" err="1" smtClean="0"/>
              <a:t>зі</a:t>
            </a:r>
            <a:r>
              <a:rPr lang="ru-RU" dirty="0" smtClean="0"/>
              <a:t> </a:t>
            </a:r>
            <a:r>
              <a:rPr lang="ru-RU" dirty="0" err="1" smtClean="0"/>
              <a:t>звичайного</a:t>
            </a:r>
            <a:r>
              <a:rPr lang="ru-RU" dirty="0" smtClean="0"/>
              <a:t> магазину не </a:t>
            </a:r>
            <a:r>
              <a:rPr lang="ru-RU" dirty="0" err="1" smtClean="0"/>
              <a:t>всі</a:t>
            </a:r>
            <a:r>
              <a:rPr lang="ru-RU" dirty="0" smtClean="0"/>
              <a:t> </a:t>
            </a:r>
            <a:r>
              <a:rPr lang="ru-RU" dirty="0" err="1" smtClean="0"/>
              <a:t>виходять</a:t>
            </a:r>
            <a:r>
              <a:rPr lang="ru-RU" dirty="0" smtClean="0"/>
              <a:t> з покупками. </a:t>
            </a:r>
            <a:r>
              <a:rPr lang="ru-RU" dirty="0" err="1" smtClean="0"/>
              <a:t>Зате</a:t>
            </a:r>
            <a:r>
              <a:rPr lang="ru-RU" dirty="0" smtClean="0"/>
              <a:t> </a:t>
            </a:r>
            <a:r>
              <a:rPr lang="ru-RU" dirty="0" err="1" smtClean="0"/>
              <a:t>відвідувач</a:t>
            </a:r>
            <a:r>
              <a:rPr lang="ru-RU" dirty="0" smtClean="0"/>
              <a:t>, </a:t>
            </a:r>
            <a:r>
              <a:rPr lang="ru-RU" dirty="0" err="1" smtClean="0"/>
              <a:t>якщо</a:t>
            </a:r>
            <a:r>
              <a:rPr lang="ru-RU" dirty="0" smtClean="0"/>
              <a:t> вам </a:t>
            </a:r>
            <a:r>
              <a:rPr lang="ru-RU" dirty="0" err="1" smtClean="0"/>
              <a:t>вдасться</a:t>
            </a:r>
            <a:r>
              <a:rPr lang="ru-RU" dirty="0" smtClean="0"/>
              <a:t> </a:t>
            </a:r>
            <a:r>
              <a:rPr lang="ru-RU" dirty="0" err="1" smtClean="0"/>
              <a:t>його</a:t>
            </a:r>
            <a:r>
              <a:rPr lang="ru-RU" dirty="0" smtClean="0"/>
              <a:t> </a:t>
            </a:r>
            <a:r>
              <a:rPr lang="ru-RU" dirty="0" err="1" smtClean="0"/>
              <a:t>зацікавити</a:t>
            </a:r>
            <a:r>
              <a:rPr lang="ru-RU" dirty="0" smtClean="0"/>
              <a:t>, будете знати, де </a:t>
            </a:r>
            <a:r>
              <a:rPr lang="ru-RU" dirty="0" err="1" smtClean="0"/>
              <a:t>йому</a:t>
            </a:r>
            <a:r>
              <a:rPr lang="ru-RU" dirty="0" smtClean="0"/>
              <a:t> в </a:t>
            </a:r>
            <a:r>
              <a:rPr lang="ru-RU" dirty="0" err="1" smtClean="0"/>
              <a:t>наступний</a:t>
            </a:r>
            <a:r>
              <a:rPr lang="ru-RU" dirty="0" smtClean="0"/>
              <a:t> раз </a:t>
            </a:r>
            <a:r>
              <a:rPr lang="ru-RU" dirty="0" err="1" smtClean="0"/>
              <a:t>шукати</a:t>
            </a:r>
            <a:r>
              <a:rPr lang="ru-RU" dirty="0" smtClean="0"/>
              <a:t> </a:t>
            </a:r>
            <a:r>
              <a:rPr lang="ru-RU" dirty="0" err="1" smtClean="0"/>
              <a:t>відповідний</a:t>
            </a:r>
            <a:r>
              <a:rPr lang="ru-RU" dirty="0" smtClean="0"/>
              <a:t> товар.</a:t>
            </a:r>
            <a:endParaRPr lang="en-US" dirty="0"/>
          </a:p>
        </p:txBody>
      </p:sp>
    </p:spTree>
    <p:extLst>
      <p:ext uri="{BB962C8B-B14F-4D97-AF65-F5344CB8AC3E}">
        <p14:creationId xmlns:p14="http://schemas.microsoft.com/office/powerpoint/2010/main" val="221521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6427" y="0"/>
            <a:ext cx="10515600" cy="784406"/>
          </a:xfrm>
        </p:spPr>
        <p:txBody>
          <a:bodyPr>
            <a:normAutofit/>
          </a:bodyPr>
          <a:lstStyle/>
          <a:p>
            <a:r>
              <a:rPr lang="ru-RU" sz="3600" dirty="0" err="1" smtClean="0">
                <a:latin typeface="Bahnschrift" panose="020B0502040204020203" pitchFamily="34" charset="0"/>
              </a:rPr>
              <a:t>Основні</a:t>
            </a:r>
            <a:r>
              <a:rPr lang="ru-RU" sz="3600" dirty="0" smtClean="0">
                <a:latin typeface="Bahnschrift" panose="020B0502040204020203" pitchFamily="34" charset="0"/>
              </a:rPr>
              <a:t> </a:t>
            </a:r>
            <a:r>
              <a:rPr lang="ru-RU" sz="3600" dirty="0" err="1" smtClean="0">
                <a:latin typeface="Bahnschrift" panose="020B0502040204020203" pitchFamily="34" charset="0"/>
              </a:rPr>
              <a:t>платформи</a:t>
            </a:r>
            <a:r>
              <a:rPr lang="ru-RU" sz="3600" dirty="0" smtClean="0">
                <a:latin typeface="Bahnschrift" panose="020B0502040204020203" pitchFamily="34" charset="0"/>
              </a:rPr>
              <a:t> </a:t>
            </a:r>
            <a:r>
              <a:rPr lang="ru-RU" sz="3600" dirty="0" err="1" smtClean="0">
                <a:latin typeface="Bahnschrift" panose="020B0502040204020203" pitchFamily="34" charset="0"/>
              </a:rPr>
              <a:t>контекстної</a:t>
            </a:r>
            <a:r>
              <a:rPr lang="ru-RU" sz="3600" dirty="0" smtClean="0">
                <a:latin typeface="Bahnschrift" panose="020B0502040204020203" pitchFamily="34" charset="0"/>
              </a:rPr>
              <a:t> </a:t>
            </a:r>
            <a:r>
              <a:rPr lang="ru-RU" sz="3600" dirty="0" err="1" smtClean="0">
                <a:latin typeface="Bahnschrift" panose="020B0502040204020203" pitchFamily="34" charset="0"/>
              </a:rPr>
              <a:t>реклами</a:t>
            </a:r>
            <a:endParaRPr lang="en-US" sz="3600" dirty="0">
              <a:latin typeface="Bahnschrift" panose="020B0502040204020203" pitchFamily="34" charset="0"/>
            </a:endParaRPr>
          </a:p>
        </p:txBody>
      </p:sp>
      <p:sp>
        <p:nvSpPr>
          <p:cNvPr id="3" name="Объект 2"/>
          <p:cNvSpPr>
            <a:spLocks noGrp="1"/>
          </p:cNvSpPr>
          <p:nvPr>
            <p:ph idx="1"/>
          </p:nvPr>
        </p:nvSpPr>
        <p:spPr>
          <a:xfrm>
            <a:off x="274319" y="574766"/>
            <a:ext cx="11599817" cy="6061165"/>
          </a:xfrm>
        </p:spPr>
        <p:txBody>
          <a:bodyPr>
            <a:normAutofit/>
          </a:bodyPr>
          <a:lstStyle/>
          <a:p>
            <a:r>
              <a:rPr lang="ru-RU" dirty="0" err="1" smtClean="0"/>
              <a:t>Основними</a:t>
            </a:r>
            <a:r>
              <a:rPr lang="ru-RU" dirty="0" smtClean="0"/>
              <a:t> платформами </a:t>
            </a:r>
            <a:r>
              <a:rPr lang="ru-RU" dirty="0" err="1" smtClean="0"/>
              <a:t>контекстної</a:t>
            </a:r>
            <a:r>
              <a:rPr lang="ru-RU" dirty="0" smtClean="0"/>
              <a:t> </a:t>
            </a:r>
            <a:r>
              <a:rPr lang="ru-RU" dirty="0" err="1" smtClean="0"/>
              <a:t>реклами</a:t>
            </a:r>
            <a:r>
              <a:rPr lang="ru-RU" dirty="0" smtClean="0"/>
              <a:t> є </a:t>
            </a:r>
            <a:r>
              <a:rPr lang="en-US" dirty="0" smtClean="0"/>
              <a:t>Google Ads, </a:t>
            </a:r>
            <a:r>
              <a:rPr lang="ru-RU" dirty="0" err="1" smtClean="0"/>
              <a:t>що</a:t>
            </a:r>
            <a:r>
              <a:rPr lang="ru-RU" dirty="0" smtClean="0"/>
              <a:t> </a:t>
            </a:r>
            <a:r>
              <a:rPr lang="ru-RU" dirty="0" err="1" smtClean="0"/>
              <a:t>охоплює</a:t>
            </a:r>
            <a:r>
              <a:rPr lang="ru-RU" dirty="0" smtClean="0"/>
              <a:t> </a:t>
            </a:r>
            <a:r>
              <a:rPr lang="ru-RU" dirty="0" err="1" smtClean="0"/>
              <a:t>пошукову</a:t>
            </a:r>
            <a:r>
              <a:rPr lang="ru-RU" dirty="0" smtClean="0"/>
              <a:t> мережу </a:t>
            </a:r>
            <a:r>
              <a:rPr lang="en-US" dirty="0" smtClean="0"/>
              <a:t>Google </a:t>
            </a:r>
            <a:r>
              <a:rPr lang="ru-RU" dirty="0" smtClean="0"/>
              <a:t>та </a:t>
            </a:r>
            <a:r>
              <a:rPr lang="ru-RU" dirty="0" err="1" smtClean="0"/>
              <a:t>партнерську</a:t>
            </a:r>
            <a:r>
              <a:rPr lang="ru-RU" dirty="0" smtClean="0"/>
              <a:t> </a:t>
            </a:r>
            <a:r>
              <a:rPr lang="ru-RU" dirty="0" err="1" smtClean="0"/>
              <a:t>медійну</a:t>
            </a:r>
            <a:r>
              <a:rPr lang="ru-RU" dirty="0" smtClean="0"/>
              <a:t> мережу (</a:t>
            </a:r>
            <a:r>
              <a:rPr lang="ru-RU" dirty="0" err="1" smtClean="0"/>
              <a:t>включаючи</a:t>
            </a:r>
            <a:r>
              <a:rPr lang="ru-RU" dirty="0" smtClean="0"/>
              <a:t> </a:t>
            </a:r>
            <a:r>
              <a:rPr lang="en-US" dirty="0" smtClean="0"/>
              <a:t>YouTube), </a:t>
            </a:r>
            <a:r>
              <a:rPr lang="ru-RU" dirty="0" smtClean="0"/>
              <a:t>та </a:t>
            </a:r>
            <a:r>
              <a:rPr lang="en-US" dirty="0" smtClean="0"/>
              <a:t>Microsoft Advertising (</a:t>
            </a:r>
            <a:r>
              <a:rPr lang="ru-RU" dirty="0" err="1" smtClean="0"/>
              <a:t>раніше</a:t>
            </a:r>
            <a:r>
              <a:rPr lang="ru-RU" dirty="0" smtClean="0"/>
              <a:t> </a:t>
            </a:r>
            <a:r>
              <a:rPr lang="en-US" dirty="0" smtClean="0"/>
              <a:t>Bing Ads) </a:t>
            </a:r>
            <a:r>
              <a:rPr lang="ru-RU" dirty="0" smtClean="0"/>
              <a:t>для </a:t>
            </a:r>
            <a:r>
              <a:rPr lang="ru-RU" dirty="0" err="1" smtClean="0"/>
              <a:t>реклами</a:t>
            </a:r>
            <a:r>
              <a:rPr lang="ru-RU" dirty="0" smtClean="0"/>
              <a:t> на </a:t>
            </a:r>
            <a:r>
              <a:rPr lang="ru-RU" dirty="0" err="1" smtClean="0"/>
              <a:t>пошукових</a:t>
            </a:r>
            <a:r>
              <a:rPr lang="ru-RU" dirty="0" smtClean="0"/>
              <a:t> системах </a:t>
            </a:r>
            <a:r>
              <a:rPr lang="en-US" dirty="0" smtClean="0"/>
              <a:t>Bing </a:t>
            </a:r>
            <a:r>
              <a:rPr lang="ru-RU" dirty="0" smtClean="0"/>
              <a:t>та </a:t>
            </a:r>
            <a:r>
              <a:rPr lang="en-US" dirty="0" smtClean="0"/>
              <a:t>Yahoo. </a:t>
            </a:r>
            <a:r>
              <a:rPr lang="ru-RU" dirty="0" err="1" smtClean="0"/>
              <a:t>Також</a:t>
            </a:r>
            <a:r>
              <a:rPr lang="ru-RU" dirty="0" smtClean="0"/>
              <a:t> </a:t>
            </a:r>
            <a:r>
              <a:rPr lang="ru-RU" dirty="0" err="1" smtClean="0"/>
              <a:t>існують</a:t>
            </a:r>
            <a:r>
              <a:rPr lang="ru-RU" dirty="0" smtClean="0"/>
              <a:t> </a:t>
            </a:r>
            <a:r>
              <a:rPr lang="ru-RU" dirty="0" err="1" smtClean="0"/>
              <a:t>спеціалізовані</a:t>
            </a:r>
            <a:r>
              <a:rPr lang="ru-RU" dirty="0" smtClean="0"/>
              <a:t> </a:t>
            </a:r>
            <a:r>
              <a:rPr lang="ru-RU" dirty="0" err="1" smtClean="0"/>
              <a:t>платформи</a:t>
            </a:r>
            <a:r>
              <a:rPr lang="ru-RU" dirty="0" smtClean="0"/>
              <a:t>, як-от </a:t>
            </a:r>
            <a:r>
              <a:rPr lang="en-US" dirty="0" err="1" smtClean="0"/>
              <a:t>Taboola</a:t>
            </a:r>
            <a:r>
              <a:rPr lang="en-US" dirty="0" smtClean="0"/>
              <a:t> </a:t>
            </a:r>
            <a:r>
              <a:rPr lang="ru-RU" dirty="0" smtClean="0"/>
              <a:t>та </a:t>
            </a:r>
            <a:r>
              <a:rPr lang="en-US" dirty="0" err="1" smtClean="0"/>
              <a:t>Outbrain</a:t>
            </a:r>
            <a:r>
              <a:rPr lang="en-US" dirty="0" smtClean="0"/>
              <a:t> </a:t>
            </a:r>
            <a:r>
              <a:rPr lang="ru-RU" dirty="0" smtClean="0"/>
              <a:t>для </a:t>
            </a:r>
            <a:r>
              <a:rPr lang="ru-RU" dirty="0" err="1" smtClean="0"/>
              <a:t>реклами</a:t>
            </a:r>
            <a:r>
              <a:rPr lang="ru-RU" dirty="0" smtClean="0"/>
              <a:t> у </a:t>
            </a:r>
            <a:r>
              <a:rPr lang="ru-RU" dirty="0" err="1" smtClean="0"/>
              <a:t>форматі</a:t>
            </a:r>
            <a:r>
              <a:rPr lang="ru-RU" dirty="0" smtClean="0"/>
              <a:t> </a:t>
            </a:r>
            <a:r>
              <a:rPr lang="ru-RU" dirty="0" err="1" smtClean="0"/>
              <a:t>рекомендованих</a:t>
            </a:r>
            <a:r>
              <a:rPr lang="ru-RU" dirty="0" smtClean="0"/>
              <a:t> статей на сайтах-партнерах, а </a:t>
            </a:r>
            <a:r>
              <a:rPr lang="ru-RU" dirty="0" err="1" smtClean="0"/>
              <a:t>також</a:t>
            </a:r>
            <a:r>
              <a:rPr lang="ru-RU" dirty="0" smtClean="0"/>
              <a:t> </a:t>
            </a:r>
            <a:r>
              <a:rPr lang="ru-RU" dirty="0" err="1" smtClean="0"/>
              <a:t>платформи</a:t>
            </a:r>
            <a:r>
              <a:rPr lang="ru-RU" dirty="0" smtClean="0"/>
              <a:t> </a:t>
            </a:r>
            <a:r>
              <a:rPr lang="ru-RU" dirty="0" err="1" smtClean="0"/>
              <a:t>соціальних</a:t>
            </a:r>
            <a:r>
              <a:rPr lang="ru-RU" dirty="0" smtClean="0"/>
              <a:t> мереж, </a:t>
            </a:r>
            <a:r>
              <a:rPr lang="ru-RU" dirty="0" err="1" smtClean="0"/>
              <a:t>такі</a:t>
            </a:r>
            <a:r>
              <a:rPr lang="ru-RU" dirty="0" smtClean="0"/>
              <a:t> як </a:t>
            </a:r>
            <a:r>
              <a:rPr lang="en-US" dirty="0" smtClean="0"/>
              <a:t>Meta Ads (Facebook, Instagram), </a:t>
            </a:r>
            <a:r>
              <a:rPr lang="ru-RU" dirty="0" err="1" smtClean="0"/>
              <a:t>які</a:t>
            </a:r>
            <a:r>
              <a:rPr lang="ru-RU" dirty="0" smtClean="0"/>
              <a:t> </a:t>
            </a:r>
            <a:r>
              <a:rPr lang="ru-RU" dirty="0" err="1" smtClean="0"/>
              <a:t>пропонують</a:t>
            </a:r>
            <a:r>
              <a:rPr lang="ru-RU" dirty="0" smtClean="0"/>
              <a:t> рекламу для </a:t>
            </a:r>
            <a:r>
              <a:rPr lang="ru-RU" dirty="0" err="1" smtClean="0"/>
              <a:t>широкої</a:t>
            </a:r>
            <a:r>
              <a:rPr lang="ru-RU" dirty="0" smtClean="0"/>
              <a:t> </a:t>
            </a:r>
            <a:r>
              <a:rPr lang="ru-RU" dirty="0" err="1" smtClean="0"/>
              <a:t>аудиторії</a:t>
            </a:r>
            <a:r>
              <a:rPr lang="ru-RU" dirty="0" smtClean="0"/>
              <a:t> та </a:t>
            </a:r>
            <a:r>
              <a:rPr lang="ru-RU" dirty="0" err="1" smtClean="0"/>
              <a:t>відомі</a:t>
            </a:r>
            <a:r>
              <a:rPr lang="ru-RU" dirty="0" smtClean="0"/>
              <a:t> </a:t>
            </a:r>
            <a:r>
              <a:rPr lang="ru-RU" dirty="0" err="1" smtClean="0"/>
              <a:t>націленням</a:t>
            </a:r>
            <a:r>
              <a:rPr lang="ru-RU" dirty="0" smtClean="0"/>
              <a:t> на </a:t>
            </a:r>
            <a:r>
              <a:rPr lang="ru-RU" dirty="0" err="1" smtClean="0"/>
              <a:t>інтереси</a:t>
            </a:r>
            <a:r>
              <a:rPr lang="ru-RU" dirty="0" smtClean="0"/>
              <a:t> та </a:t>
            </a:r>
            <a:r>
              <a:rPr lang="ru-RU" dirty="0" err="1" smtClean="0"/>
              <a:t>поведінку</a:t>
            </a:r>
            <a:r>
              <a:rPr lang="ru-RU" dirty="0" smtClean="0"/>
              <a:t> </a:t>
            </a:r>
            <a:r>
              <a:rPr lang="ru-RU" dirty="0" err="1" smtClean="0"/>
              <a:t>користувачів</a:t>
            </a:r>
            <a:r>
              <a:rPr lang="ru-RU" dirty="0" smtClean="0"/>
              <a:t>.</a:t>
            </a:r>
          </a:p>
          <a:p>
            <a:endParaRPr lang="ru-RU" dirty="0" smtClean="0"/>
          </a:p>
          <a:p>
            <a:endParaRPr lang="en-US" dirty="0"/>
          </a:p>
        </p:txBody>
      </p:sp>
    </p:spTree>
    <p:extLst>
      <p:ext uri="{BB962C8B-B14F-4D97-AF65-F5344CB8AC3E}">
        <p14:creationId xmlns:p14="http://schemas.microsoft.com/office/powerpoint/2010/main" val="12352047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6423" y="111264"/>
            <a:ext cx="11965577" cy="7294305"/>
          </a:xfrm>
          <a:prstGeom prst="rect">
            <a:avLst/>
          </a:prstGeom>
        </p:spPr>
        <p:txBody>
          <a:bodyPr wrap="square">
            <a:spAutoFit/>
          </a:bodyPr>
          <a:lstStyle/>
          <a:p>
            <a:r>
              <a:rPr lang="ru-RU" b="1" dirty="0" err="1" smtClean="0"/>
              <a:t>Провідні</a:t>
            </a:r>
            <a:r>
              <a:rPr lang="ru-RU" b="1" dirty="0" smtClean="0"/>
              <a:t> </a:t>
            </a:r>
            <a:r>
              <a:rPr lang="ru-RU" b="1" dirty="0" err="1" smtClean="0"/>
              <a:t>глобальні</a:t>
            </a:r>
            <a:r>
              <a:rPr lang="ru-RU" b="1" dirty="0" smtClean="0"/>
              <a:t> </a:t>
            </a:r>
            <a:r>
              <a:rPr lang="ru-RU" b="1" dirty="0" err="1" smtClean="0"/>
              <a:t>платформи</a:t>
            </a:r>
            <a:r>
              <a:rPr lang="ru-RU" b="1" dirty="0" smtClean="0"/>
              <a:t>:</a:t>
            </a:r>
          </a:p>
          <a:p>
            <a:r>
              <a:rPr lang="ru-RU" b="1" dirty="0" smtClean="0"/>
              <a:t>    </a:t>
            </a:r>
            <a:r>
              <a:rPr lang="en-US" b="1" dirty="0" smtClean="0"/>
              <a:t>Google Ads:</a:t>
            </a:r>
          </a:p>
          <a:p>
            <a:r>
              <a:rPr lang="en-US" dirty="0" smtClean="0"/>
              <a:t>    </a:t>
            </a:r>
            <a:r>
              <a:rPr lang="ru-RU" dirty="0" err="1" smtClean="0"/>
              <a:t>Найбільша</a:t>
            </a:r>
            <a:r>
              <a:rPr lang="ru-RU" dirty="0" smtClean="0"/>
              <a:t> платформа, </a:t>
            </a:r>
            <a:r>
              <a:rPr lang="ru-RU" dirty="0" err="1" smtClean="0"/>
              <a:t>що</a:t>
            </a:r>
            <a:r>
              <a:rPr lang="ru-RU" dirty="0" smtClean="0"/>
              <a:t> </a:t>
            </a:r>
            <a:r>
              <a:rPr lang="ru-RU" dirty="0" err="1" smtClean="0"/>
              <a:t>дозволяє</a:t>
            </a:r>
            <a:r>
              <a:rPr lang="ru-RU" dirty="0" smtClean="0"/>
              <a:t> </a:t>
            </a:r>
            <a:r>
              <a:rPr lang="ru-RU" dirty="0" err="1" smtClean="0"/>
              <a:t>розміщувати</a:t>
            </a:r>
            <a:r>
              <a:rPr lang="ru-RU" dirty="0" smtClean="0"/>
              <a:t> </a:t>
            </a:r>
            <a:r>
              <a:rPr lang="ru-RU" dirty="0" err="1" smtClean="0"/>
              <a:t>оголошення</a:t>
            </a:r>
            <a:r>
              <a:rPr lang="ru-RU" dirty="0" smtClean="0"/>
              <a:t> в </a:t>
            </a:r>
            <a:r>
              <a:rPr lang="ru-RU" dirty="0" err="1" smtClean="0"/>
              <a:t>пошуку</a:t>
            </a:r>
            <a:r>
              <a:rPr lang="ru-RU" dirty="0" smtClean="0"/>
              <a:t> </a:t>
            </a:r>
            <a:r>
              <a:rPr lang="en-US" dirty="0" smtClean="0"/>
              <a:t>Google, </a:t>
            </a:r>
            <a:r>
              <a:rPr lang="ru-RU" dirty="0" smtClean="0"/>
              <a:t>на сайтах </a:t>
            </a:r>
            <a:r>
              <a:rPr lang="ru-RU" dirty="0" err="1" smtClean="0"/>
              <a:t>партнерської</a:t>
            </a:r>
            <a:r>
              <a:rPr lang="ru-RU" dirty="0" smtClean="0"/>
              <a:t> </a:t>
            </a:r>
            <a:r>
              <a:rPr lang="ru-RU" dirty="0" err="1" smtClean="0"/>
              <a:t>медійної</a:t>
            </a:r>
            <a:r>
              <a:rPr lang="ru-RU" dirty="0" smtClean="0"/>
              <a:t> </a:t>
            </a:r>
            <a:r>
              <a:rPr lang="ru-RU" dirty="0" err="1" smtClean="0"/>
              <a:t>мережі</a:t>
            </a:r>
            <a:r>
              <a:rPr lang="ru-RU" dirty="0" smtClean="0"/>
              <a:t>, </a:t>
            </a:r>
            <a:r>
              <a:rPr lang="en-US" dirty="0" smtClean="0"/>
              <a:t>YouTube, Google Play </a:t>
            </a:r>
            <a:r>
              <a:rPr lang="ru-RU" dirty="0" smtClean="0"/>
              <a:t>та в </a:t>
            </a:r>
            <a:r>
              <a:rPr lang="en-US" dirty="0" smtClean="0"/>
              <a:t>Google </a:t>
            </a:r>
            <a:r>
              <a:rPr lang="ru-RU" dirty="0" smtClean="0"/>
              <a:t>Картах. Вона </a:t>
            </a:r>
            <a:r>
              <a:rPr lang="ru-RU" dirty="0" err="1" smtClean="0"/>
              <a:t>пропонує</a:t>
            </a:r>
            <a:r>
              <a:rPr lang="ru-RU" dirty="0" smtClean="0"/>
              <a:t> широкий </a:t>
            </a:r>
            <a:r>
              <a:rPr lang="ru-RU" dirty="0" err="1" smtClean="0"/>
              <a:t>набір</a:t>
            </a:r>
            <a:r>
              <a:rPr lang="ru-RU" dirty="0" smtClean="0"/>
              <a:t> </a:t>
            </a:r>
            <a:r>
              <a:rPr lang="ru-RU" dirty="0" err="1" smtClean="0"/>
              <a:t>інструментів</a:t>
            </a:r>
            <a:r>
              <a:rPr lang="ru-RU" dirty="0" smtClean="0"/>
              <a:t> для </a:t>
            </a:r>
            <a:r>
              <a:rPr lang="ru-RU" dirty="0" err="1" smtClean="0"/>
              <a:t>таргетингу</a:t>
            </a:r>
            <a:r>
              <a:rPr lang="ru-RU" dirty="0" smtClean="0"/>
              <a:t>, </a:t>
            </a:r>
            <a:r>
              <a:rPr lang="ru-RU" dirty="0" err="1" smtClean="0"/>
              <a:t>автоматизації</a:t>
            </a:r>
            <a:r>
              <a:rPr lang="ru-RU" dirty="0" smtClean="0"/>
              <a:t> та </a:t>
            </a:r>
            <a:r>
              <a:rPr lang="ru-RU" dirty="0" err="1" smtClean="0"/>
              <a:t>охоплення</a:t>
            </a:r>
            <a:r>
              <a:rPr lang="ru-RU" dirty="0" smtClean="0"/>
              <a:t> </a:t>
            </a:r>
            <a:r>
              <a:rPr lang="ru-RU" dirty="0" err="1" smtClean="0"/>
              <a:t>великої</a:t>
            </a:r>
            <a:r>
              <a:rPr lang="ru-RU" dirty="0" smtClean="0"/>
              <a:t> </a:t>
            </a:r>
            <a:r>
              <a:rPr lang="ru-RU" dirty="0" err="1" smtClean="0"/>
              <a:t>аудиторії</a:t>
            </a:r>
            <a:r>
              <a:rPr lang="ru-RU" dirty="0" smtClean="0"/>
              <a:t>. </a:t>
            </a:r>
          </a:p>
          <a:p>
            <a:r>
              <a:rPr lang="en-US" b="1" dirty="0" smtClean="0"/>
              <a:t>Microsoft Advertising (</a:t>
            </a:r>
            <a:r>
              <a:rPr lang="ru-RU" b="1" dirty="0" err="1" smtClean="0"/>
              <a:t>раніше</a:t>
            </a:r>
            <a:r>
              <a:rPr lang="ru-RU" b="1" dirty="0" smtClean="0"/>
              <a:t> </a:t>
            </a:r>
            <a:r>
              <a:rPr lang="en-US" b="1" dirty="0" smtClean="0"/>
              <a:t>Bing Ads):</a:t>
            </a:r>
          </a:p>
          <a:p>
            <a:r>
              <a:rPr lang="ru-RU" dirty="0" err="1" smtClean="0"/>
              <a:t>Основний</a:t>
            </a:r>
            <a:r>
              <a:rPr lang="ru-RU" dirty="0" smtClean="0"/>
              <a:t> конкурент </a:t>
            </a:r>
            <a:r>
              <a:rPr lang="en-US" dirty="0" smtClean="0"/>
              <a:t>Google, </a:t>
            </a:r>
            <a:r>
              <a:rPr lang="ru-RU" dirty="0" err="1" smtClean="0"/>
              <a:t>що</a:t>
            </a:r>
            <a:r>
              <a:rPr lang="ru-RU" dirty="0" smtClean="0"/>
              <a:t> </a:t>
            </a:r>
            <a:r>
              <a:rPr lang="ru-RU" dirty="0" err="1" smtClean="0"/>
              <a:t>дозволяє</a:t>
            </a:r>
            <a:r>
              <a:rPr lang="ru-RU" dirty="0" smtClean="0"/>
              <a:t> </a:t>
            </a:r>
            <a:r>
              <a:rPr lang="ru-RU" dirty="0" err="1" smtClean="0"/>
              <a:t>розміщувати</a:t>
            </a:r>
            <a:r>
              <a:rPr lang="ru-RU" dirty="0" smtClean="0"/>
              <a:t> рекламу в </a:t>
            </a:r>
            <a:r>
              <a:rPr lang="ru-RU" dirty="0" err="1" smtClean="0"/>
              <a:t>пошукових</a:t>
            </a:r>
            <a:r>
              <a:rPr lang="ru-RU" dirty="0" smtClean="0"/>
              <a:t> системах </a:t>
            </a:r>
            <a:r>
              <a:rPr lang="en-US" dirty="0" smtClean="0"/>
              <a:t>Bing </a:t>
            </a:r>
            <a:r>
              <a:rPr lang="ru-RU" dirty="0" smtClean="0"/>
              <a:t>та </a:t>
            </a:r>
            <a:r>
              <a:rPr lang="en-US" dirty="0" smtClean="0"/>
              <a:t>Yahoo!, </a:t>
            </a:r>
            <a:r>
              <a:rPr lang="ru-RU" dirty="0" err="1" smtClean="0"/>
              <a:t>охоплюючи</a:t>
            </a:r>
            <a:r>
              <a:rPr lang="ru-RU" dirty="0" smtClean="0"/>
              <a:t> </a:t>
            </a:r>
            <a:r>
              <a:rPr lang="ru-RU" dirty="0" err="1" smtClean="0"/>
              <a:t>додаткову</a:t>
            </a:r>
            <a:r>
              <a:rPr lang="ru-RU" dirty="0" smtClean="0"/>
              <a:t> </a:t>
            </a:r>
            <a:r>
              <a:rPr lang="ru-RU" dirty="0" err="1" smtClean="0"/>
              <a:t>аудиторію</a:t>
            </a:r>
            <a:r>
              <a:rPr lang="ru-RU" dirty="0" smtClean="0"/>
              <a:t>. </a:t>
            </a:r>
          </a:p>
          <a:p>
            <a:r>
              <a:rPr lang="en-US" b="1" dirty="0" smtClean="0"/>
              <a:t>Meta Ads (Facebook </a:t>
            </a:r>
            <a:r>
              <a:rPr lang="ru-RU" b="1" dirty="0" smtClean="0"/>
              <a:t>та </a:t>
            </a:r>
            <a:r>
              <a:rPr lang="en-US" b="1" dirty="0" smtClean="0"/>
              <a:t>Instagram):</a:t>
            </a:r>
          </a:p>
          <a:p>
            <a:r>
              <a:rPr lang="ru-RU" dirty="0" smtClean="0"/>
              <a:t>Платформа, </a:t>
            </a:r>
            <a:r>
              <a:rPr lang="ru-RU" dirty="0" err="1" smtClean="0"/>
              <a:t>що</a:t>
            </a:r>
            <a:r>
              <a:rPr lang="ru-RU" dirty="0" smtClean="0"/>
              <a:t> </a:t>
            </a:r>
            <a:r>
              <a:rPr lang="ru-RU" dirty="0" err="1" smtClean="0"/>
              <a:t>пропонує</a:t>
            </a:r>
            <a:r>
              <a:rPr lang="ru-RU" dirty="0" smtClean="0"/>
              <a:t> </a:t>
            </a:r>
            <a:r>
              <a:rPr lang="ru-RU" dirty="0" err="1" smtClean="0"/>
              <a:t>таргетовану</a:t>
            </a:r>
            <a:r>
              <a:rPr lang="ru-RU" dirty="0" smtClean="0"/>
              <a:t> рекламу, яка </a:t>
            </a:r>
            <a:r>
              <a:rPr lang="ru-RU" dirty="0" err="1" smtClean="0"/>
              <a:t>виглядає</a:t>
            </a:r>
            <a:r>
              <a:rPr lang="ru-RU" dirty="0" smtClean="0"/>
              <a:t> як </a:t>
            </a:r>
            <a:r>
              <a:rPr lang="ru-RU" dirty="0" err="1" smtClean="0"/>
              <a:t>звичайні</a:t>
            </a:r>
            <a:r>
              <a:rPr lang="ru-RU" dirty="0" smtClean="0"/>
              <a:t> </a:t>
            </a:r>
            <a:r>
              <a:rPr lang="ru-RU" dirty="0" err="1" smtClean="0"/>
              <a:t>публікації</a:t>
            </a:r>
            <a:r>
              <a:rPr lang="ru-RU" dirty="0" smtClean="0"/>
              <a:t> в </a:t>
            </a:r>
            <a:r>
              <a:rPr lang="ru-RU" dirty="0" err="1" smtClean="0"/>
              <a:t>стрічці</a:t>
            </a:r>
            <a:r>
              <a:rPr lang="ru-RU" dirty="0" smtClean="0"/>
              <a:t> новин </a:t>
            </a:r>
            <a:r>
              <a:rPr lang="ru-RU" dirty="0" err="1" smtClean="0"/>
              <a:t>користувачів</a:t>
            </a:r>
            <a:r>
              <a:rPr lang="ru-RU" dirty="0" smtClean="0"/>
              <a:t>. Вона </a:t>
            </a:r>
            <a:r>
              <a:rPr lang="ru-RU" dirty="0" err="1" smtClean="0"/>
              <a:t>підходить</a:t>
            </a:r>
            <a:r>
              <a:rPr lang="ru-RU" dirty="0" smtClean="0"/>
              <a:t> для </a:t>
            </a:r>
            <a:r>
              <a:rPr lang="ru-RU" dirty="0" err="1" smtClean="0"/>
              <a:t>брендів</a:t>
            </a:r>
            <a:r>
              <a:rPr lang="ru-RU" dirty="0" smtClean="0"/>
              <a:t>, </a:t>
            </a:r>
            <a:r>
              <a:rPr lang="ru-RU" dirty="0" err="1" smtClean="0"/>
              <a:t>які</a:t>
            </a:r>
            <a:r>
              <a:rPr lang="ru-RU" dirty="0" smtClean="0"/>
              <a:t> </a:t>
            </a:r>
            <a:r>
              <a:rPr lang="ru-RU" dirty="0" err="1" smtClean="0"/>
              <a:t>хочуть</a:t>
            </a:r>
            <a:r>
              <a:rPr lang="ru-RU" dirty="0" smtClean="0"/>
              <a:t> </a:t>
            </a:r>
            <a:r>
              <a:rPr lang="ru-RU" dirty="0" err="1" smtClean="0"/>
              <a:t>охопити</a:t>
            </a:r>
            <a:r>
              <a:rPr lang="ru-RU" dirty="0" smtClean="0"/>
              <a:t> </a:t>
            </a:r>
            <a:r>
              <a:rPr lang="ru-RU" dirty="0" err="1" smtClean="0"/>
              <a:t>аудиторію</a:t>
            </a:r>
            <a:r>
              <a:rPr lang="ru-RU" dirty="0" smtClean="0"/>
              <a:t>, </a:t>
            </a:r>
            <a:r>
              <a:rPr lang="ru-RU" dirty="0" err="1" smtClean="0"/>
              <a:t>що</a:t>
            </a:r>
            <a:r>
              <a:rPr lang="ru-RU" dirty="0" smtClean="0"/>
              <a:t> активно </a:t>
            </a:r>
            <a:r>
              <a:rPr lang="ru-RU" dirty="0" err="1" smtClean="0"/>
              <a:t>шукає</a:t>
            </a:r>
            <a:r>
              <a:rPr lang="ru-RU" dirty="0" smtClean="0"/>
              <a:t> </a:t>
            </a:r>
            <a:r>
              <a:rPr lang="ru-RU" dirty="0" err="1" smtClean="0"/>
              <a:t>певні</a:t>
            </a:r>
            <a:r>
              <a:rPr lang="ru-RU" dirty="0" smtClean="0"/>
              <a:t> </a:t>
            </a:r>
            <a:r>
              <a:rPr lang="ru-RU" dirty="0" err="1" smtClean="0"/>
              <a:t>продукти</a:t>
            </a:r>
            <a:r>
              <a:rPr lang="ru-RU" dirty="0" smtClean="0"/>
              <a:t> </a:t>
            </a:r>
            <a:r>
              <a:rPr lang="ru-RU" dirty="0" err="1" smtClean="0"/>
              <a:t>чи</a:t>
            </a:r>
            <a:r>
              <a:rPr lang="ru-RU" dirty="0" smtClean="0"/>
              <a:t> </a:t>
            </a:r>
            <a:r>
              <a:rPr lang="ru-RU" dirty="0" err="1" smtClean="0"/>
              <a:t>послуги</a:t>
            </a:r>
            <a:r>
              <a:rPr lang="ru-RU" dirty="0" smtClean="0"/>
              <a:t>. </a:t>
            </a:r>
          </a:p>
          <a:p>
            <a:endParaRPr lang="ru-RU" dirty="0" smtClean="0"/>
          </a:p>
          <a:p>
            <a:r>
              <a:rPr lang="ru-RU" b="1" dirty="0" err="1" smtClean="0"/>
              <a:t>Спеціалізовані</a:t>
            </a:r>
            <a:r>
              <a:rPr lang="ru-RU" b="1" dirty="0" smtClean="0"/>
              <a:t> та </a:t>
            </a:r>
            <a:r>
              <a:rPr lang="ru-RU" b="1" dirty="0" err="1" smtClean="0"/>
              <a:t>нішеві</a:t>
            </a:r>
            <a:r>
              <a:rPr lang="ru-RU" b="1" dirty="0" smtClean="0"/>
              <a:t> </a:t>
            </a:r>
            <a:r>
              <a:rPr lang="ru-RU" b="1" dirty="0" err="1" smtClean="0"/>
              <a:t>платформи</a:t>
            </a:r>
            <a:r>
              <a:rPr lang="ru-RU" b="1" dirty="0" smtClean="0"/>
              <a:t>:</a:t>
            </a:r>
          </a:p>
          <a:p>
            <a:r>
              <a:rPr lang="ru-RU" b="1" dirty="0" smtClean="0"/>
              <a:t>    </a:t>
            </a:r>
            <a:r>
              <a:rPr lang="en-US" b="1" dirty="0" err="1" smtClean="0"/>
              <a:t>Taboola</a:t>
            </a:r>
            <a:r>
              <a:rPr lang="en-US" b="1" dirty="0" smtClean="0"/>
              <a:t> </a:t>
            </a:r>
            <a:r>
              <a:rPr lang="ru-RU" b="1" dirty="0" smtClean="0"/>
              <a:t>та </a:t>
            </a:r>
            <a:r>
              <a:rPr lang="en-US" b="1" dirty="0" err="1" smtClean="0"/>
              <a:t>Outbrain</a:t>
            </a:r>
            <a:r>
              <a:rPr lang="en-US" b="1" dirty="0" smtClean="0"/>
              <a:t>:</a:t>
            </a:r>
          </a:p>
          <a:p>
            <a:r>
              <a:rPr lang="en-US" dirty="0" smtClean="0"/>
              <a:t>    </a:t>
            </a:r>
            <a:r>
              <a:rPr lang="ru-RU" dirty="0" err="1" smtClean="0"/>
              <a:t>Це</a:t>
            </a:r>
            <a:r>
              <a:rPr lang="ru-RU" dirty="0" smtClean="0"/>
              <a:t> </a:t>
            </a:r>
            <a:r>
              <a:rPr lang="ru-RU" dirty="0" err="1" smtClean="0"/>
              <a:t>великі</a:t>
            </a:r>
            <a:r>
              <a:rPr lang="ru-RU" dirty="0" smtClean="0"/>
              <a:t> </a:t>
            </a:r>
            <a:r>
              <a:rPr lang="ru-RU" dirty="0" err="1" smtClean="0"/>
              <a:t>мережі</a:t>
            </a:r>
            <a:r>
              <a:rPr lang="ru-RU" dirty="0" smtClean="0"/>
              <a:t> контекстно-</a:t>
            </a:r>
            <a:r>
              <a:rPr lang="ru-RU" dirty="0" err="1" smtClean="0"/>
              <a:t>медійної</a:t>
            </a:r>
            <a:r>
              <a:rPr lang="ru-RU" dirty="0" smtClean="0"/>
              <a:t> </a:t>
            </a:r>
            <a:r>
              <a:rPr lang="ru-RU" dirty="0" err="1" smtClean="0"/>
              <a:t>реклами</a:t>
            </a:r>
            <a:r>
              <a:rPr lang="ru-RU" dirty="0" smtClean="0"/>
              <a:t>, </a:t>
            </a:r>
            <a:r>
              <a:rPr lang="ru-RU" dirty="0" err="1" smtClean="0"/>
              <a:t>що</a:t>
            </a:r>
            <a:r>
              <a:rPr lang="ru-RU" dirty="0" smtClean="0"/>
              <a:t> </a:t>
            </a:r>
            <a:r>
              <a:rPr lang="ru-RU" dirty="0" err="1" smtClean="0"/>
              <a:t>показують</a:t>
            </a:r>
            <a:r>
              <a:rPr lang="ru-RU" dirty="0" smtClean="0"/>
              <a:t> </a:t>
            </a:r>
            <a:r>
              <a:rPr lang="ru-RU" dirty="0" err="1" smtClean="0"/>
              <a:t>банерні</a:t>
            </a:r>
            <a:r>
              <a:rPr lang="ru-RU" dirty="0" smtClean="0"/>
              <a:t> </a:t>
            </a:r>
            <a:r>
              <a:rPr lang="ru-RU" dirty="0" err="1" smtClean="0"/>
              <a:t>оголошення</a:t>
            </a:r>
            <a:r>
              <a:rPr lang="ru-RU" dirty="0" smtClean="0"/>
              <a:t> у </a:t>
            </a:r>
            <a:r>
              <a:rPr lang="ru-RU" dirty="0" err="1" smtClean="0"/>
              <a:t>форматі</a:t>
            </a:r>
            <a:r>
              <a:rPr lang="ru-RU" dirty="0" smtClean="0"/>
              <a:t> </a:t>
            </a:r>
            <a:r>
              <a:rPr lang="ru-RU" dirty="0" err="1" smtClean="0"/>
              <a:t>рекомендованих</a:t>
            </a:r>
            <a:r>
              <a:rPr lang="ru-RU" dirty="0" smtClean="0"/>
              <a:t> статей на сайтах-партнерах, таких як </a:t>
            </a:r>
            <a:r>
              <a:rPr lang="en-US" dirty="0" smtClean="0"/>
              <a:t>NBC, Bloomberg, CNN </a:t>
            </a:r>
            <a:r>
              <a:rPr lang="ru-RU" dirty="0" err="1" smtClean="0"/>
              <a:t>тощо</a:t>
            </a:r>
            <a:r>
              <a:rPr lang="ru-RU" dirty="0" smtClean="0"/>
              <a:t>. </a:t>
            </a:r>
          </a:p>
          <a:p>
            <a:r>
              <a:rPr lang="en-US" b="1" dirty="0" smtClean="0"/>
              <a:t>Pinterest Ads</a:t>
            </a:r>
            <a:r>
              <a:rPr lang="en-US" dirty="0" smtClean="0"/>
              <a:t>:</a:t>
            </a:r>
          </a:p>
          <a:p>
            <a:r>
              <a:rPr lang="ru-RU" dirty="0" err="1" smtClean="0"/>
              <a:t>Дозволяє</a:t>
            </a:r>
            <a:r>
              <a:rPr lang="ru-RU" dirty="0" smtClean="0"/>
              <a:t> </a:t>
            </a:r>
            <a:r>
              <a:rPr lang="ru-RU" dirty="0" err="1" smtClean="0"/>
              <a:t>розміщувати</a:t>
            </a:r>
            <a:r>
              <a:rPr lang="ru-RU" dirty="0" smtClean="0"/>
              <a:t> рекламу на </a:t>
            </a:r>
            <a:r>
              <a:rPr lang="ru-RU" dirty="0" err="1" smtClean="0"/>
              <a:t>платформі</a:t>
            </a:r>
            <a:r>
              <a:rPr lang="ru-RU" dirty="0" smtClean="0"/>
              <a:t> </a:t>
            </a:r>
            <a:r>
              <a:rPr lang="en-US" dirty="0" smtClean="0"/>
              <a:t>Pinterest, </a:t>
            </a:r>
            <a:r>
              <a:rPr lang="ru-RU" dirty="0" err="1" smtClean="0"/>
              <a:t>фокусуючись</a:t>
            </a:r>
            <a:r>
              <a:rPr lang="ru-RU" dirty="0" smtClean="0"/>
              <a:t> на </a:t>
            </a:r>
            <a:r>
              <a:rPr lang="ru-RU" dirty="0" err="1" smtClean="0"/>
              <a:t>аудиторії</a:t>
            </a:r>
            <a:r>
              <a:rPr lang="ru-RU" dirty="0" smtClean="0"/>
              <a:t>, яка </a:t>
            </a:r>
            <a:r>
              <a:rPr lang="ru-RU" dirty="0" err="1" smtClean="0"/>
              <a:t>шукає</a:t>
            </a:r>
            <a:r>
              <a:rPr lang="ru-RU" dirty="0" smtClean="0"/>
              <a:t> </a:t>
            </a:r>
            <a:r>
              <a:rPr lang="ru-RU" dirty="0" err="1" smtClean="0"/>
              <a:t>натхнення</a:t>
            </a:r>
            <a:r>
              <a:rPr lang="ru-RU" dirty="0" smtClean="0"/>
              <a:t> та </a:t>
            </a:r>
            <a:r>
              <a:rPr lang="ru-RU" dirty="0" err="1" smtClean="0"/>
              <a:t>ідеї</a:t>
            </a:r>
            <a:r>
              <a:rPr lang="ru-RU" dirty="0" smtClean="0"/>
              <a:t>. </a:t>
            </a:r>
          </a:p>
          <a:p>
            <a:r>
              <a:rPr lang="en-US" b="1" dirty="0" err="1" smtClean="0"/>
              <a:t>Quora</a:t>
            </a:r>
            <a:r>
              <a:rPr lang="en-US" b="1" dirty="0" smtClean="0"/>
              <a:t> Ads:</a:t>
            </a:r>
          </a:p>
          <a:p>
            <a:r>
              <a:rPr lang="ru-RU" dirty="0" err="1" smtClean="0"/>
              <a:t>Рекламна</a:t>
            </a:r>
            <a:r>
              <a:rPr lang="ru-RU" dirty="0" smtClean="0"/>
              <a:t> платформа для </a:t>
            </a:r>
            <a:r>
              <a:rPr lang="ru-RU" dirty="0" err="1" smtClean="0"/>
              <a:t>запитань</a:t>
            </a:r>
            <a:r>
              <a:rPr lang="ru-RU" dirty="0" smtClean="0"/>
              <a:t> і </a:t>
            </a:r>
            <a:r>
              <a:rPr lang="ru-RU" dirty="0" err="1" smtClean="0"/>
              <a:t>відповідей</a:t>
            </a:r>
            <a:r>
              <a:rPr lang="ru-RU" dirty="0" smtClean="0"/>
              <a:t>, </a:t>
            </a:r>
            <a:r>
              <a:rPr lang="ru-RU" dirty="0" err="1" smtClean="0"/>
              <a:t>що</a:t>
            </a:r>
            <a:r>
              <a:rPr lang="ru-RU" dirty="0" smtClean="0"/>
              <a:t> </a:t>
            </a:r>
            <a:r>
              <a:rPr lang="ru-RU" dirty="0" err="1" smtClean="0"/>
              <a:t>дає</a:t>
            </a:r>
            <a:r>
              <a:rPr lang="ru-RU" dirty="0" smtClean="0"/>
              <a:t> </a:t>
            </a:r>
            <a:r>
              <a:rPr lang="ru-RU" dirty="0" err="1" smtClean="0"/>
              <a:t>змогу</a:t>
            </a:r>
            <a:r>
              <a:rPr lang="ru-RU" dirty="0" smtClean="0"/>
              <a:t> </a:t>
            </a:r>
            <a:r>
              <a:rPr lang="ru-RU" dirty="0" err="1" smtClean="0"/>
              <a:t>залучати</a:t>
            </a:r>
            <a:r>
              <a:rPr lang="ru-RU" dirty="0" smtClean="0"/>
              <a:t> </a:t>
            </a:r>
            <a:r>
              <a:rPr lang="ru-RU" dirty="0" err="1" smtClean="0"/>
              <a:t>аудиторію</a:t>
            </a:r>
            <a:r>
              <a:rPr lang="ru-RU" dirty="0" smtClean="0"/>
              <a:t>, яка активно </a:t>
            </a:r>
            <a:r>
              <a:rPr lang="ru-RU" dirty="0" err="1" smtClean="0"/>
              <a:t>шукає</a:t>
            </a:r>
            <a:r>
              <a:rPr lang="ru-RU" dirty="0" smtClean="0"/>
              <a:t> </a:t>
            </a:r>
            <a:r>
              <a:rPr lang="ru-RU" dirty="0" err="1" smtClean="0"/>
              <a:t>рішення</a:t>
            </a:r>
            <a:r>
              <a:rPr lang="ru-RU" dirty="0" smtClean="0"/>
              <a:t> </a:t>
            </a:r>
            <a:r>
              <a:rPr lang="ru-RU" dirty="0" err="1" smtClean="0"/>
              <a:t>певних</a:t>
            </a:r>
            <a:r>
              <a:rPr lang="ru-RU" dirty="0" smtClean="0"/>
              <a:t> проблем </a:t>
            </a:r>
            <a:r>
              <a:rPr lang="ru-RU" dirty="0" err="1" smtClean="0"/>
              <a:t>або</a:t>
            </a:r>
            <a:r>
              <a:rPr lang="ru-RU" dirty="0" smtClean="0"/>
              <a:t> </a:t>
            </a:r>
            <a:r>
              <a:rPr lang="ru-RU" dirty="0" err="1" smtClean="0"/>
              <a:t>цікавиться</a:t>
            </a:r>
            <a:r>
              <a:rPr lang="ru-RU" dirty="0" smtClean="0"/>
              <a:t> </a:t>
            </a:r>
            <a:r>
              <a:rPr lang="ru-RU" dirty="0" err="1" smtClean="0"/>
              <a:t>конкретними</a:t>
            </a:r>
            <a:r>
              <a:rPr lang="ru-RU" dirty="0" smtClean="0"/>
              <a:t> темами. </a:t>
            </a:r>
          </a:p>
          <a:p>
            <a:r>
              <a:rPr lang="ru-RU" b="1" dirty="0" err="1" smtClean="0"/>
              <a:t>Рекламні</a:t>
            </a:r>
            <a:r>
              <a:rPr lang="ru-RU" b="1" dirty="0" smtClean="0"/>
              <a:t> </a:t>
            </a:r>
            <a:r>
              <a:rPr lang="ru-RU" b="1" dirty="0" err="1" smtClean="0"/>
              <a:t>платформи</a:t>
            </a:r>
            <a:r>
              <a:rPr lang="ru-RU" b="1" dirty="0" smtClean="0"/>
              <a:t> </a:t>
            </a:r>
            <a:r>
              <a:rPr lang="ru-RU" b="1" dirty="0" err="1" smtClean="0"/>
              <a:t>соціальних</a:t>
            </a:r>
            <a:r>
              <a:rPr lang="ru-RU" b="1" dirty="0" smtClean="0"/>
              <a:t> мереж</a:t>
            </a:r>
            <a:r>
              <a:rPr lang="ru-RU" dirty="0" smtClean="0"/>
              <a:t>:</a:t>
            </a:r>
          </a:p>
          <a:p>
            <a:r>
              <a:rPr lang="ru-RU" dirty="0" err="1" smtClean="0"/>
              <a:t>Платформи</a:t>
            </a:r>
            <a:r>
              <a:rPr lang="ru-RU" dirty="0" smtClean="0"/>
              <a:t>, як-от </a:t>
            </a:r>
            <a:r>
              <a:rPr lang="en-US" dirty="0" err="1" smtClean="0"/>
              <a:t>TikTok</a:t>
            </a:r>
            <a:r>
              <a:rPr lang="en-US" dirty="0" smtClean="0"/>
              <a:t> Ads </a:t>
            </a:r>
            <a:r>
              <a:rPr lang="ru-RU" dirty="0" smtClean="0"/>
              <a:t>та </a:t>
            </a:r>
            <a:r>
              <a:rPr lang="en-US" dirty="0" err="1" smtClean="0"/>
              <a:t>Reddit</a:t>
            </a:r>
            <a:r>
              <a:rPr lang="en-US" dirty="0" smtClean="0"/>
              <a:t> Ads, </a:t>
            </a:r>
            <a:r>
              <a:rPr lang="ru-RU" dirty="0" err="1" smtClean="0"/>
              <a:t>дозволяють</a:t>
            </a:r>
            <a:r>
              <a:rPr lang="ru-RU" dirty="0" smtClean="0"/>
              <a:t> </a:t>
            </a:r>
            <a:r>
              <a:rPr lang="ru-RU" dirty="0" err="1" smtClean="0"/>
              <a:t>показувати</a:t>
            </a:r>
            <a:r>
              <a:rPr lang="ru-RU" dirty="0" smtClean="0"/>
              <a:t> </a:t>
            </a:r>
            <a:r>
              <a:rPr lang="ru-RU" dirty="0" err="1" smtClean="0"/>
              <a:t>контекстну</a:t>
            </a:r>
            <a:r>
              <a:rPr lang="ru-RU" dirty="0" smtClean="0"/>
              <a:t> рекламу </a:t>
            </a:r>
            <a:r>
              <a:rPr lang="ru-RU" dirty="0" err="1" smtClean="0"/>
              <a:t>користувачам</a:t>
            </a:r>
            <a:r>
              <a:rPr lang="ru-RU" dirty="0" smtClean="0"/>
              <a:t> у </a:t>
            </a:r>
            <a:r>
              <a:rPr lang="ru-RU" dirty="0" err="1" smtClean="0"/>
              <a:t>форматі</a:t>
            </a:r>
            <a:r>
              <a:rPr lang="ru-RU" dirty="0" smtClean="0"/>
              <a:t> </a:t>
            </a:r>
            <a:r>
              <a:rPr lang="ru-RU" dirty="0" err="1" smtClean="0"/>
              <a:t>відео</a:t>
            </a:r>
            <a:r>
              <a:rPr lang="ru-RU" dirty="0" smtClean="0"/>
              <a:t> та </a:t>
            </a:r>
            <a:r>
              <a:rPr lang="ru-RU" dirty="0" err="1" smtClean="0"/>
              <a:t>обговорень</a:t>
            </a:r>
            <a:r>
              <a:rPr lang="ru-RU" dirty="0" smtClean="0"/>
              <a:t>, </a:t>
            </a:r>
            <a:r>
              <a:rPr lang="ru-RU" dirty="0" err="1" smtClean="0"/>
              <a:t>що</a:t>
            </a:r>
            <a:r>
              <a:rPr lang="ru-RU" dirty="0" smtClean="0"/>
              <a:t> є </a:t>
            </a:r>
            <a:r>
              <a:rPr lang="ru-RU" dirty="0" err="1" smtClean="0"/>
              <a:t>ефективним</a:t>
            </a:r>
            <a:r>
              <a:rPr lang="ru-RU" dirty="0" smtClean="0"/>
              <a:t> для </a:t>
            </a:r>
            <a:r>
              <a:rPr lang="ru-RU" dirty="0" err="1" smtClean="0"/>
              <a:t>певних</a:t>
            </a:r>
            <a:r>
              <a:rPr lang="ru-RU" dirty="0" smtClean="0"/>
              <a:t> </a:t>
            </a:r>
            <a:r>
              <a:rPr lang="ru-RU" dirty="0" err="1" smtClean="0"/>
              <a:t>ніш</a:t>
            </a:r>
            <a:r>
              <a:rPr lang="ru-RU" dirty="0" smtClean="0"/>
              <a:t> та </a:t>
            </a:r>
            <a:r>
              <a:rPr lang="ru-RU" dirty="0" err="1" smtClean="0"/>
              <a:t>цільових</a:t>
            </a:r>
            <a:r>
              <a:rPr lang="ru-RU" dirty="0" smtClean="0"/>
              <a:t> </a:t>
            </a:r>
            <a:r>
              <a:rPr lang="ru-RU" dirty="0" err="1" smtClean="0"/>
              <a:t>аудиторій</a:t>
            </a:r>
            <a:r>
              <a:rPr lang="ru-RU" dirty="0" smtClean="0"/>
              <a:t>. </a:t>
            </a:r>
          </a:p>
          <a:p>
            <a:endParaRPr lang="ru-RU" dirty="0" smtClean="0"/>
          </a:p>
          <a:p>
            <a:r>
              <a:rPr lang="ru-RU" dirty="0" smtClean="0"/>
              <a:t> </a:t>
            </a:r>
            <a:endParaRPr lang="ru-RU" dirty="0"/>
          </a:p>
        </p:txBody>
      </p:sp>
    </p:spTree>
    <p:extLst>
      <p:ext uri="{BB962C8B-B14F-4D97-AF65-F5344CB8AC3E}">
        <p14:creationId xmlns:p14="http://schemas.microsoft.com/office/powerpoint/2010/main" val="6487795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4320" y="116931"/>
            <a:ext cx="11183983" cy="640715"/>
          </a:xfrm>
        </p:spPr>
        <p:txBody>
          <a:bodyPr>
            <a:normAutofit/>
          </a:bodyPr>
          <a:lstStyle/>
          <a:p>
            <a:r>
              <a:rPr lang="ru-RU" sz="3600" b="1" dirty="0" err="1" smtClean="0">
                <a:latin typeface="Bahnschrift" panose="020B0502040204020203" pitchFamily="34" charset="0"/>
              </a:rPr>
              <a:t>Контекстна</a:t>
            </a:r>
            <a:r>
              <a:rPr lang="ru-RU" sz="3600" b="1" dirty="0" smtClean="0">
                <a:latin typeface="Bahnschrift" panose="020B0502040204020203" pitchFamily="34" charset="0"/>
              </a:rPr>
              <a:t> реклама </a:t>
            </a:r>
            <a:r>
              <a:rPr lang="ru-RU" sz="3600" b="1" dirty="0" err="1" smtClean="0">
                <a:latin typeface="Bahnschrift" panose="020B0502040204020203" pitchFamily="34" charset="0"/>
              </a:rPr>
              <a:t>чи</a:t>
            </a:r>
            <a:r>
              <a:rPr lang="ru-RU" sz="3600" b="1" dirty="0" smtClean="0">
                <a:latin typeface="Bahnschrift" panose="020B0502040204020203" pitchFamily="34" charset="0"/>
              </a:rPr>
              <a:t> </a:t>
            </a:r>
            <a:r>
              <a:rPr lang="ru-RU" sz="3600" b="1" dirty="0" err="1" smtClean="0">
                <a:latin typeface="Bahnschrift" panose="020B0502040204020203" pitchFamily="34" charset="0"/>
              </a:rPr>
              <a:t>Таргетинг</a:t>
            </a:r>
            <a:endParaRPr lang="en-US" sz="3600" b="1" dirty="0">
              <a:latin typeface="Bahnschrift" panose="020B0502040204020203" pitchFamily="34" charset="0"/>
            </a:endParaRPr>
          </a:p>
        </p:txBody>
      </p:sp>
      <p:sp>
        <p:nvSpPr>
          <p:cNvPr id="3" name="Объект 2"/>
          <p:cNvSpPr>
            <a:spLocks noGrp="1"/>
          </p:cNvSpPr>
          <p:nvPr>
            <p:ph idx="1"/>
          </p:nvPr>
        </p:nvSpPr>
        <p:spPr>
          <a:xfrm>
            <a:off x="274320" y="927463"/>
            <a:ext cx="11704320" cy="5734594"/>
          </a:xfrm>
        </p:spPr>
        <p:txBody>
          <a:bodyPr/>
          <a:lstStyle/>
          <a:p>
            <a:r>
              <a:rPr lang="en-US" dirty="0" smtClean="0"/>
              <a:t>Facebook Ads </a:t>
            </a:r>
            <a:r>
              <a:rPr lang="ru-RU" dirty="0" err="1" smtClean="0"/>
              <a:t>чи</a:t>
            </a:r>
            <a:r>
              <a:rPr lang="ru-RU" dirty="0" smtClean="0"/>
              <a:t> </a:t>
            </a:r>
            <a:r>
              <a:rPr lang="en-US" dirty="0" smtClean="0"/>
              <a:t>Google Ads</a:t>
            </a:r>
          </a:p>
          <a:p>
            <a:r>
              <a:rPr lang="en-US" dirty="0" smtClean="0"/>
              <a:t>Facebook – </a:t>
            </a:r>
            <a:r>
              <a:rPr lang="ru-RU" dirty="0" err="1" smtClean="0"/>
              <a:t>найпопулярніша</a:t>
            </a:r>
            <a:r>
              <a:rPr lang="ru-RU" dirty="0" smtClean="0"/>
              <a:t> у </a:t>
            </a:r>
            <a:r>
              <a:rPr lang="ru-RU" dirty="0" err="1" smtClean="0"/>
              <a:t>світі</a:t>
            </a:r>
            <a:r>
              <a:rPr lang="ru-RU" dirty="0" smtClean="0"/>
              <a:t> </a:t>
            </a:r>
            <a:r>
              <a:rPr lang="ru-RU" dirty="0" err="1" smtClean="0"/>
              <a:t>соціальна</a:t>
            </a:r>
            <a:r>
              <a:rPr lang="ru-RU" dirty="0" smtClean="0"/>
              <a:t> мережа, </a:t>
            </a:r>
            <a:r>
              <a:rPr lang="en-US" dirty="0" smtClean="0"/>
              <a:t>Google – </a:t>
            </a:r>
            <a:r>
              <a:rPr lang="ru-RU" dirty="0" err="1" smtClean="0"/>
              <a:t>найбільш</a:t>
            </a:r>
            <a:r>
              <a:rPr lang="ru-RU" dirty="0" smtClean="0"/>
              <a:t> </a:t>
            </a:r>
            <a:r>
              <a:rPr lang="ru-RU" dirty="0" err="1" smtClean="0"/>
              <a:t>використовувана</a:t>
            </a:r>
            <a:r>
              <a:rPr lang="ru-RU" dirty="0" smtClean="0"/>
              <a:t> в </a:t>
            </a:r>
            <a:r>
              <a:rPr lang="ru-RU" dirty="0" err="1" smtClean="0"/>
              <a:t>світі</a:t>
            </a:r>
            <a:r>
              <a:rPr lang="ru-RU" dirty="0" smtClean="0"/>
              <a:t> </a:t>
            </a:r>
            <a:r>
              <a:rPr lang="ru-RU" dirty="0" err="1" smtClean="0"/>
              <a:t>пошукова</a:t>
            </a:r>
            <a:r>
              <a:rPr lang="ru-RU" dirty="0" smtClean="0"/>
              <a:t> система. Ними </a:t>
            </a:r>
            <a:r>
              <a:rPr lang="ru-RU" dirty="0" err="1" smtClean="0"/>
              <a:t>користуються</a:t>
            </a:r>
            <a:r>
              <a:rPr lang="ru-RU" dirty="0" smtClean="0"/>
              <a:t> </a:t>
            </a:r>
            <a:r>
              <a:rPr lang="ru-RU" dirty="0" err="1" smtClean="0"/>
              <a:t>мільярди</a:t>
            </a:r>
            <a:r>
              <a:rPr lang="ru-RU" dirty="0" smtClean="0"/>
              <a:t> людей. </a:t>
            </a:r>
            <a:r>
              <a:rPr lang="ru-RU" dirty="0" err="1" smtClean="0"/>
              <a:t>Це</a:t>
            </a:r>
            <a:r>
              <a:rPr lang="ru-RU" dirty="0" smtClean="0"/>
              <a:t> </a:t>
            </a:r>
            <a:r>
              <a:rPr lang="ru-RU" dirty="0" err="1" smtClean="0"/>
              <a:t>компанії</a:t>
            </a:r>
            <a:r>
              <a:rPr lang="ru-RU" dirty="0" smtClean="0"/>
              <a:t> </a:t>
            </a:r>
            <a:r>
              <a:rPr lang="ru-RU" dirty="0" err="1" smtClean="0"/>
              <a:t>світового</a:t>
            </a:r>
            <a:r>
              <a:rPr lang="ru-RU" dirty="0" smtClean="0"/>
              <a:t> масштабу, і вони </a:t>
            </a:r>
            <a:r>
              <a:rPr lang="ru-RU" dirty="0" err="1" smtClean="0"/>
              <a:t>обидві</a:t>
            </a:r>
            <a:r>
              <a:rPr lang="ru-RU" dirty="0" smtClean="0"/>
              <a:t> </a:t>
            </a:r>
            <a:r>
              <a:rPr lang="ru-RU" dirty="0" err="1" smtClean="0"/>
              <a:t>дозволяють</a:t>
            </a:r>
            <a:r>
              <a:rPr lang="ru-RU" dirty="0" smtClean="0"/>
              <a:t> </a:t>
            </a:r>
            <a:r>
              <a:rPr lang="ru-RU" dirty="0" err="1" smtClean="0"/>
              <a:t>показувати</a:t>
            </a:r>
            <a:r>
              <a:rPr lang="ru-RU" dirty="0" smtClean="0"/>
              <a:t> рекламу </a:t>
            </a:r>
            <a:r>
              <a:rPr lang="ru-RU" dirty="0" err="1" smtClean="0"/>
              <a:t>своїм</a:t>
            </a:r>
            <a:r>
              <a:rPr lang="ru-RU" dirty="0" smtClean="0"/>
              <a:t> </a:t>
            </a:r>
            <a:r>
              <a:rPr lang="ru-RU" dirty="0" err="1" smtClean="0"/>
              <a:t>користувачам</a:t>
            </a:r>
            <a:r>
              <a:rPr lang="ru-RU" dirty="0" smtClean="0"/>
              <a:t>. </a:t>
            </a:r>
          </a:p>
          <a:p>
            <a:endParaRPr lang="en-US" dirty="0"/>
          </a:p>
        </p:txBody>
      </p:sp>
      <p:pic>
        <p:nvPicPr>
          <p:cNvPr id="4" name="Рисунок 3"/>
          <p:cNvPicPr>
            <a:picLocks noChangeAspect="1"/>
          </p:cNvPicPr>
          <p:nvPr/>
        </p:nvPicPr>
        <p:blipFill>
          <a:blip r:embed="rId2"/>
          <a:stretch>
            <a:fillRect/>
          </a:stretch>
        </p:blipFill>
        <p:spPr>
          <a:xfrm>
            <a:off x="952501" y="3213462"/>
            <a:ext cx="3371306" cy="3239589"/>
          </a:xfrm>
          <a:prstGeom prst="rect">
            <a:avLst/>
          </a:prstGeom>
        </p:spPr>
      </p:pic>
      <p:pic>
        <p:nvPicPr>
          <p:cNvPr id="5" name="Рисунок 4"/>
          <p:cNvPicPr>
            <a:picLocks noChangeAspect="1"/>
          </p:cNvPicPr>
          <p:nvPr/>
        </p:nvPicPr>
        <p:blipFill>
          <a:blip r:embed="rId3"/>
          <a:stretch>
            <a:fillRect/>
          </a:stretch>
        </p:blipFill>
        <p:spPr>
          <a:xfrm>
            <a:off x="6361610" y="3213462"/>
            <a:ext cx="4877889" cy="3448595"/>
          </a:xfrm>
          <a:prstGeom prst="rect">
            <a:avLst/>
          </a:prstGeom>
        </p:spPr>
      </p:pic>
    </p:spTree>
    <p:extLst>
      <p:ext uri="{BB962C8B-B14F-4D97-AF65-F5344CB8AC3E}">
        <p14:creationId xmlns:p14="http://schemas.microsoft.com/office/powerpoint/2010/main" val="33674093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3692" y="2887682"/>
            <a:ext cx="11299371" cy="3693319"/>
          </a:xfrm>
          <a:prstGeom prst="rect">
            <a:avLst/>
          </a:prstGeom>
        </p:spPr>
        <p:txBody>
          <a:bodyPr wrap="square">
            <a:spAutoFit/>
          </a:bodyPr>
          <a:lstStyle/>
          <a:p>
            <a:r>
              <a:rPr lang="en-US" dirty="0" smtClean="0"/>
              <a:t>Google – </a:t>
            </a:r>
            <a:r>
              <a:rPr lang="ru-RU" dirty="0" err="1" smtClean="0"/>
              <a:t>пошукова</a:t>
            </a:r>
            <a:r>
              <a:rPr lang="ru-RU" dirty="0" smtClean="0"/>
              <a:t> система, тому </a:t>
            </a:r>
            <a:r>
              <a:rPr lang="ru-RU" dirty="0" err="1" smtClean="0"/>
              <a:t>пошукова</a:t>
            </a:r>
            <a:r>
              <a:rPr lang="ru-RU" dirty="0" smtClean="0"/>
              <a:t> реклама в </a:t>
            </a:r>
            <a:r>
              <a:rPr lang="en-US" dirty="0" smtClean="0"/>
              <a:t>Google </a:t>
            </a:r>
            <a:r>
              <a:rPr lang="ru-RU" dirty="0" err="1" smtClean="0"/>
              <a:t>відповідає</a:t>
            </a:r>
            <a:r>
              <a:rPr lang="ru-RU" dirty="0" smtClean="0"/>
              <a:t> на </a:t>
            </a:r>
            <a:r>
              <a:rPr lang="ru-RU" dirty="0" err="1" smtClean="0"/>
              <a:t>прямий</a:t>
            </a:r>
            <a:r>
              <a:rPr lang="ru-RU" dirty="0" smtClean="0"/>
              <a:t> запит </a:t>
            </a:r>
            <a:r>
              <a:rPr lang="ru-RU" dirty="0" err="1" smtClean="0"/>
              <a:t>користувача</a:t>
            </a:r>
            <a:r>
              <a:rPr lang="ru-RU" dirty="0" smtClean="0"/>
              <a:t>. Все просто, </a:t>
            </a:r>
            <a:r>
              <a:rPr lang="ru-RU" dirty="0" err="1" smtClean="0"/>
              <a:t>людина</a:t>
            </a:r>
            <a:r>
              <a:rPr lang="ru-RU" dirty="0" smtClean="0"/>
              <a:t> </a:t>
            </a:r>
            <a:r>
              <a:rPr lang="ru-RU" dirty="0" err="1" smtClean="0"/>
              <a:t>шукає</a:t>
            </a:r>
            <a:r>
              <a:rPr lang="ru-RU" dirty="0" smtClean="0"/>
              <a:t> “</a:t>
            </a:r>
            <a:r>
              <a:rPr lang="ru-RU" dirty="0" err="1" smtClean="0"/>
              <a:t>купити</a:t>
            </a:r>
            <a:r>
              <a:rPr lang="ru-RU" dirty="0" smtClean="0"/>
              <a:t> ланч бокс” – система </a:t>
            </a:r>
            <a:r>
              <a:rPr lang="ru-RU" dirty="0" err="1" smtClean="0"/>
              <a:t>показує</a:t>
            </a:r>
            <a:r>
              <a:rPr lang="ru-RU" dirty="0" smtClean="0"/>
              <a:t> </a:t>
            </a:r>
            <a:r>
              <a:rPr lang="ru-RU" dirty="0" err="1" smtClean="0"/>
              <a:t>органічну</a:t>
            </a:r>
            <a:r>
              <a:rPr lang="ru-RU" dirty="0" smtClean="0"/>
              <a:t> </a:t>
            </a:r>
            <a:r>
              <a:rPr lang="ru-RU" dirty="0" err="1" smtClean="0"/>
              <a:t>видачу</a:t>
            </a:r>
            <a:r>
              <a:rPr lang="ru-RU" dirty="0" smtClean="0"/>
              <a:t> та </a:t>
            </a:r>
            <a:r>
              <a:rPr lang="ru-RU" dirty="0" err="1" smtClean="0"/>
              <a:t>контекстну</a:t>
            </a:r>
            <a:r>
              <a:rPr lang="ru-RU" dirty="0" smtClean="0"/>
              <a:t> </a:t>
            </a:r>
            <a:r>
              <a:rPr lang="ru-RU" dirty="0" err="1" smtClean="0"/>
              <a:t>або</a:t>
            </a:r>
            <a:r>
              <a:rPr lang="ru-RU" dirty="0" smtClean="0"/>
              <a:t> </a:t>
            </a:r>
            <a:r>
              <a:rPr lang="ru-RU" dirty="0" err="1" smtClean="0"/>
              <a:t>платну</a:t>
            </a:r>
            <a:r>
              <a:rPr lang="ru-RU" dirty="0" smtClean="0"/>
              <a:t> рекламу ланч </a:t>
            </a:r>
            <a:r>
              <a:rPr lang="ru-RU" dirty="0" err="1" smtClean="0"/>
              <a:t>боксів</a:t>
            </a:r>
            <a:r>
              <a:rPr lang="ru-RU" dirty="0" smtClean="0"/>
              <a:t>.</a:t>
            </a:r>
          </a:p>
          <a:p>
            <a:r>
              <a:rPr lang="ru-RU" dirty="0" err="1" smtClean="0"/>
              <a:t>Контекстна</a:t>
            </a:r>
            <a:r>
              <a:rPr lang="ru-RU" dirty="0" smtClean="0"/>
              <a:t> реклама </a:t>
            </a:r>
            <a:r>
              <a:rPr lang="en-US" dirty="0" smtClean="0"/>
              <a:t>Google </a:t>
            </a:r>
            <a:r>
              <a:rPr lang="ru-RU" dirty="0" err="1" smtClean="0"/>
              <a:t>працює</a:t>
            </a:r>
            <a:r>
              <a:rPr lang="ru-RU" dirty="0" smtClean="0"/>
              <a:t> по </a:t>
            </a:r>
            <a:r>
              <a:rPr lang="ru-RU" dirty="0" err="1" smtClean="0"/>
              <a:t>моделі</a:t>
            </a:r>
            <a:r>
              <a:rPr lang="ru-RU" dirty="0" smtClean="0"/>
              <a:t> РРС – </a:t>
            </a:r>
            <a:r>
              <a:rPr lang="en-US" dirty="0" smtClean="0"/>
              <a:t>Pay per click, </a:t>
            </a:r>
            <a:r>
              <a:rPr lang="ru-RU" dirty="0" smtClean="0"/>
              <a:t>плата </a:t>
            </a:r>
            <a:r>
              <a:rPr lang="ru-RU" dirty="0" err="1" smtClean="0"/>
              <a:t>зідйснюється</a:t>
            </a:r>
            <a:r>
              <a:rPr lang="ru-RU" dirty="0" smtClean="0"/>
              <a:t> </a:t>
            </a:r>
            <a:r>
              <a:rPr lang="ru-RU" dirty="0" err="1" smtClean="0"/>
              <a:t>тільки</a:t>
            </a:r>
            <a:r>
              <a:rPr lang="ru-RU" dirty="0" smtClean="0"/>
              <a:t> </a:t>
            </a:r>
            <a:r>
              <a:rPr lang="ru-RU" dirty="0" err="1" smtClean="0"/>
              <a:t>після</a:t>
            </a:r>
            <a:r>
              <a:rPr lang="ru-RU" dirty="0" smtClean="0"/>
              <a:t> того як </a:t>
            </a:r>
            <a:r>
              <a:rPr lang="ru-RU" dirty="0" err="1" smtClean="0"/>
              <a:t>користувач</a:t>
            </a:r>
            <a:r>
              <a:rPr lang="ru-RU" dirty="0" smtClean="0"/>
              <a:t> </a:t>
            </a:r>
            <a:r>
              <a:rPr lang="ru-RU" dirty="0" err="1" smtClean="0"/>
              <a:t>клікнув</a:t>
            </a:r>
            <a:r>
              <a:rPr lang="ru-RU" dirty="0" smtClean="0"/>
              <a:t> на вашу рекламу. Для </a:t>
            </a:r>
            <a:r>
              <a:rPr lang="ru-RU" dirty="0" err="1" smtClean="0"/>
              <a:t>налаштування</a:t>
            </a:r>
            <a:r>
              <a:rPr lang="ru-RU" dirty="0" smtClean="0"/>
              <a:t> </a:t>
            </a:r>
            <a:r>
              <a:rPr lang="ru-RU" dirty="0" err="1" smtClean="0"/>
              <a:t>реклами</a:t>
            </a:r>
            <a:r>
              <a:rPr lang="ru-RU" dirty="0" smtClean="0"/>
              <a:t> в </a:t>
            </a:r>
            <a:r>
              <a:rPr lang="ru-RU" dirty="0" err="1" smtClean="0"/>
              <a:t>пошуку</a:t>
            </a:r>
            <a:r>
              <a:rPr lang="ru-RU" dirty="0" smtClean="0"/>
              <a:t> </a:t>
            </a:r>
            <a:r>
              <a:rPr lang="ru-RU" dirty="0" err="1" smtClean="0"/>
              <a:t>використовуються</a:t>
            </a:r>
            <a:r>
              <a:rPr lang="ru-RU" dirty="0" smtClean="0"/>
              <a:t> </a:t>
            </a:r>
            <a:r>
              <a:rPr lang="ru-RU" dirty="0" err="1" smtClean="0"/>
              <a:t>ключові</a:t>
            </a:r>
            <a:r>
              <a:rPr lang="ru-RU" dirty="0" smtClean="0"/>
              <a:t> слова, для </a:t>
            </a:r>
            <a:r>
              <a:rPr lang="ru-RU" dirty="0" err="1" smtClean="0"/>
              <a:t>торгової</a:t>
            </a:r>
            <a:r>
              <a:rPr lang="ru-RU" dirty="0" smtClean="0"/>
              <a:t> </a:t>
            </a:r>
            <a:r>
              <a:rPr lang="ru-RU" dirty="0" err="1" smtClean="0"/>
              <a:t>реклами</a:t>
            </a:r>
            <a:r>
              <a:rPr lang="ru-RU" dirty="0" smtClean="0"/>
              <a:t> – списки </a:t>
            </a:r>
            <a:r>
              <a:rPr lang="ru-RU" dirty="0" err="1" smtClean="0"/>
              <a:t>товарів</a:t>
            </a:r>
            <a:r>
              <a:rPr lang="ru-RU" dirty="0" smtClean="0"/>
              <a:t>, </a:t>
            </a:r>
            <a:r>
              <a:rPr lang="ru-RU" dirty="0" err="1" smtClean="0"/>
              <a:t>додатково</a:t>
            </a:r>
            <a:r>
              <a:rPr lang="ru-RU" dirty="0" smtClean="0"/>
              <a:t> </a:t>
            </a:r>
            <a:r>
              <a:rPr lang="ru-RU" dirty="0" err="1" smtClean="0"/>
              <a:t>можна</a:t>
            </a:r>
            <a:r>
              <a:rPr lang="ru-RU" dirty="0" smtClean="0"/>
              <a:t> </a:t>
            </a:r>
            <a:r>
              <a:rPr lang="ru-RU" dirty="0" err="1" smtClean="0"/>
              <a:t>налаштувати</a:t>
            </a:r>
            <a:r>
              <a:rPr lang="ru-RU" dirty="0" smtClean="0"/>
              <a:t> </a:t>
            </a:r>
            <a:r>
              <a:rPr lang="ru-RU" dirty="0" err="1" smtClean="0"/>
              <a:t>місце</a:t>
            </a:r>
            <a:r>
              <a:rPr lang="ru-RU" dirty="0" smtClean="0"/>
              <a:t> </a:t>
            </a:r>
            <a:r>
              <a:rPr lang="ru-RU" dirty="0" err="1" smtClean="0"/>
              <a:t>розташування</a:t>
            </a:r>
            <a:r>
              <a:rPr lang="ru-RU" dirty="0" smtClean="0"/>
              <a:t>, </a:t>
            </a:r>
            <a:r>
              <a:rPr lang="ru-RU" dirty="0" err="1" smtClean="0"/>
              <a:t>демографію</a:t>
            </a:r>
            <a:r>
              <a:rPr lang="ru-RU" dirty="0" smtClean="0"/>
              <a:t>, списки </a:t>
            </a:r>
            <a:r>
              <a:rPr lang="ru-RU" dirty="0" err="1" smtClean="0"/>
              <a:t>аудиторій</a:t>
            </a:r>
            <a:r>
              <a:rPr lang="ru-RU" dirty="0" smtClean="0"/>
              <a:t> </a:t>
            </a:r>
            <a:r>
              <a:rPr lang="ru-RU" dirty="0" err="1" smtClean="0"/>
              <a:t>зацікавлених</a:t>
            </a:r>
            <a:r>
              <a:rPr lang="ru-RU" dirty="0" smtClean="0"/>
              <a:t> </a:t>
            </a:r>
            <a:r>
              <a:rPr lang="ru-RU" dirty="0" err="1" smtClean="0"/>
              <a:t>покупців</a:t>
            </a:r>
            <a:r>
              <a:rPr lang="ru-RU" dirty="0" smtClean="0"/>
              <a:t>, а </a:t>
            </a:r>
            <a:r>
              <a:rPr lang="ru-RU" dirty="0" err="1" smtClean="0"/>
              <a:t>також</a:t>
            </a:r>
            <a:r>
              <a:rPr lang="ru-RU" dirty="0" smtClean="0"/>
              <a:t> </a:t>
            </a:r>
            <a:r>
              <a:rPr lang="ru-RU" dirty="0" err="1" smtClean="0"/>
              <a:t>аудиторії</a:t>
            </a:r>
            <a:r>
              <a:rPr lang="ru-RU" dirty="0" smtClean="0"/>
              <a:t> для ремаркетингу.</a:t>
            </a:r>
          </a:p>
          <a:p>
            <a:endParaRPr lang="ru-RU" dirty="0" smtClean="0"/>
          </a:p>
          <a:p>
            <a:r>
              <a:rPr lang="ru-RU" dirty="0" err="1" smtClean="0"/>
              <a:t>Вважається</a:t>
            </a:r>
            <a:r>
              <a:rPr lang="ru-RU" dirty="0" smtClean="0"/>
              <a:t>, </a:t>
            </a:r>
            <a:r>
              <a:rPr lang="ru-RU" dirty="0" err="1" smtClean="0"/>
              <a:t>що</a:t>
            </a:r>
            <a:r>
              <a:rPr lang="ru-RU" dirty="0" smtClean="0"/>
              <a:t> </a:t>
            </a:r>
            <a:r>
              <a:rPr lang="ru-RU" dirty="0" err="1" smtClean="0"/>
              <a:t>пошукова</a:t>
            </a:r>
            <a:r>
              <a:rPr lang="ru-RU" dirty="0" smtClean="0"/>
              <a:t> реклама </a:t>
            </a:r>
            <a:r>
              <a:rPr lang="ru-RU" dirty="0" err="1" smtClean="0"/>
              <a:t>найбільш</a:t>
            </a:r>
            <a:r>
              <a:rPr lang="ru-RU" dirty="0" smtClean="0"/>
              <a:t> </a:t>
            </a:r>
            <a:r>
              <a:rPr lang="ru-RU" dirty="0" err="1" smtClean="0"/>
              <a:t>ефективна</a:t>
            </a:r>
            <a:r>
              <a:rPr lang="ru-RU" dirty="0" smtClean="0"/>
              <a:t> для </a:t>
            </a:r>
            <a:r>
              <a:rPr lang="ru-RU" dirty="0" err="1" smtClean="0"/>
              <a:t>роботи</a:t>
            </a:r>
            <a:r>
              <a:rPr lang="ru-RU" dirty="0" smtClean="0"/>
              <a:t> з </a:t>
            </a:r>
            <a:r>
              <a:rPr lang="ru-RU" dirty="0" err="1" smtClean="0"/>
              <a:t>нижніми</a:t>
            </a:r>
            <a:r>
              <a:rPr lang="ru-RU" dirty="0" smtClean="0"/>
              <a:t> </a:t>
            </a:r>
            <a:r>
              <a:rPr lang="ru-RU" dirty="0" err="1" smtClean="0"/>
              <a:t>етапами</a:t>
            </a:r>
            <a:r>
              <a:rPr lang="ru-RU" dirty="0" smtClean="0"/>
              <a:t> </a:t>
            </a:r>
            <a:r>
              <a:rPr lang="ru-RU" dirty="0" err="1" smtClean="0"/>
              <a:t>лійки</a:t>
            </a:r>
            <a:r>
              <a:rPr lang="ru-RU" dirty="0" smtClean="0"/>
              <a:t> </a:t>
            </a:r>
            <a:r>
              <a:rPr lang="ru-RU" dirty="0" err="1" smtClean="0"/>
              <a:t>продажів</a:t>
            </a:r>
            <a:r>
              <a:rPr lang="ru-RU" dirty="0" smtClean="0"/>
              <a:t>, </a:t>
            </a:r>
            <a:r>
              <a:rPr lang="ru-RU" dirty="0" err="1" smtClean="0"/>
              <a:t>тобто</a:t>
            </a:r>
            <a:r>
              <a:rPr lang="ru-RU" dirty="0" smtClean="0"/>
              <a:t> з </a:t>
            </a:r>
            <a:r>
              <a:rPr lang="ru-RU" dirty="0" err="1" smtClean="0"/>
              <a:t>найбільш</a:t>
            </a:r>
            <a:r>
              <a:rPr lang="ru-RU" dirty="0" smtClean="0"/>
              <a:t> </a:t>
            </a:r>
            <a:r>
              <a:rPr lang="ru-RU" dirty="0" err="1" smtClean="0"/>
              <a:t>теплими</a:t>
            </a:r>
            <a:r>
              <a:rPr lang="ru-RU" dirty="0" smtClean="0"/>
              <a:t> </a:t>
            </a:r>
            <a:r>
              <a:rPr lang="ru-RU" dirty="0" err="1" smtClean="0"/>
              <a:t>покупцями</a:t>
            </a:r>
            <a:r>
              <a:rPr lang="ru-RU" dirty="0" smtClean="0"/>
              <a:t> у </a:t>
            </a:r>
            <a:r>
              <a:rPr lang="ru-RU" dirty="0" err="1" smtClean="0"/>
              <a:t>яких</a:t>
            </a:r>
            <a:r>
              <a:rPr lang="ru-RU" dirty="0" smtClean="0"/>
              <a:t> </a:t>
            </a:r>
            <a:r>
              <a:rPr lang="ru-RU" dirty="0" err="1" smtClean="0"/>
              <a:t>найбільший</a:t>
            </a:r>
            <a:r>
              <a:rPr lang="ru-RU" dirty="0" smtClean="0"/>
              <a:t> </a:t>
            </a:r>
            <a:r>
              <a:rPr lang="ru-RU" dirty="0" err="1" smtClean="0"/>
              <a:t>намір</a:t>
            </a:r>
            <a:r>
              <a:rPr lang="ru-RU" dirty="0" smtClean="0"/>
              <a:t> для </a:t>
            </a:r>
            <a:r>
              <a:rPr lang="ru-RU" dirty="0" err="1" smtClean="0"/>
              <a:t>купівлі</a:t>
            </a:r>
            <a:r>
              <a:rPr lang="ru-RU" dirty="0" smtClean="0"/>
              <a:t> </a:t>
            </a:r>
            <a:r>
              <a:rPr lang="ru-RU" dirty="0" err="1" smtClean="0"/>
              <a:t>вашого</a:t>
            </a:r>
            <a:r>
              <a:rPr lang="ru-RU" dirty="0" smtClean="0"/>
              <a:t> товару, </a:t>
            </a:r>
            <a:r>
              <a:rPr lang="ru-RU" dirty="0" err="1" smtClean="0"/>
              <a:t>однак</a:t>
            </a:r>
            <a:r>
              <a:rPr lang="ru-RU" dirty="0" smtClean="0"/>
              <a:t> </a:t>
            </a:r>
            <a:r>
              <a:rPr lang="ru-RU" dirty="0" err="1" smtClean="0"/>
              <a:t>це</a:t>
            </a:r>
            <a:r>
              <a:rPr lang="ru-RU" dirty="0" smtClean="0"/>
              <a:t> не </a:t>
            </a:r>
            <a:r>
              <a:rPr lang="ru-RU" dirty="0" err="1" smtClean="0"/>
              <a:t>завжди</a:t>
            </a:r>
            <a:r>
              <a:rPr lang="ru-RU" dirty="0" smtClean="0"/>
              <a:t> так.</a:t>
            </a:r>
          </a:p>
          <a:p>
            <a:endParaRPr lang="ru-RU" dirty="0" smtClean="0"/>
          </a:p>
          <a:p>
            <a:r>
              <a:rPr lang="ru-RU" dirty="0" err="1" smtClean="0"/>
              <a:t>Існують</a:t>
            </a:r>
            <a:r>
              <a:rPr lang="ru-RU" dirty="0" smtClean="0"/>
              <a:t> і </a:t>
            </a:r>
            <a:r>
              <a:rPr lang="ru-RU" dirty="0" err="1" smtClean="0"/>
              <a:t>іншими</a:t>
            </a:r>
            <a:r>
              <a:rPr lang="ru-RU" dirty="0" smtClean="0"/>
              <a:t> </a:t>
            </a:r>
            <a:r>
              <a:rPr lang="ru-RU" dirty="0" err="1" smtClean="0"/>
              <a:t>типи</a:t>
            </a:r>
            <a:r>
              <a:rPr lang="ru-RU" dirty="0" smtClean="0"/>
              <a:t> </a:t>
            </a:r>
            <a:r>
              <a:rPr lang="ru-RU" dirty="0" err="1" smtClean="0"/>
              <a:t>рекламних</a:t>
            </a:r>
            <a:r>
              <a:rPr lang="ru-RU" dirty="0" smtClean="0"/>
              <a:t> </a:t>
            </a:r>
            <a:r>
              <a:rPr lang="ru-RU" dirty="0" err="1" smtClean="0"/>
              <a:t>кампаній</a:t>
            </a:r>
            <a:r>
              <a:rPr lang="ru-RU" dirty="0" smtClean="0"/>
              <a:t>, </a:t>
            </a:r>
            <a:r>
              <a:rPr lang="ru-RU" dirty="0" err="1" smtClean="0"/>
              <a:t>ціль</a:t>
            </a:r>
            <a:r>
              <a:rPr lang="ru-RU" dirty="0" smtClean="0"/>
              <a:t> </a:t>
            </a:r>
            <a:r>
              <a:rPr lang="ru-RU" dirty="0" err="1" smtClean="0"/>
              <a:t>яких</a:t>
            </a:r>
            <a:r>
              <a:rPr lang="ru-RU" dirty="0" smtClean="0"/>
              <a:t> </a:t>
            </a:r>
            <a:r>
              <a:rPr lang="ru-RU" dirty="0" err="1" smtClean="0"/>
              <a:t>поінформованість</a:t>
            </a:r>
            <a:r>
              <a:rPr lang="ru-RU" dirty="0" smtClean="0"/>
              <a:t>, </a:t>
            </a:r>
            <a:r>
              <a:rPr lang="ru-RU" dirty="0" err="1" smtClean="0"/>
              <a:t>збільшення</a:t>
            </a:r>
            <a:r>
              <a:rPr lang="ru-RU" dirty="0" smtClean="0"/>
              <a:t> </a:t>
            </a:r>
            <a:r>
              <a:rPr lang="ru-RU" dirty="0" err="1" smtClean="0"/>
              <a:t>зацікавленості</a:t>
            </a:r>
            <a:r>
              <a:rPr lang="ru-RU" dirty="0" smtClean="0"/>
              <a:t> до </a:t>
            </a:r>
            <a:r>
              <a:rPr lang="ru-RU" dirty="0" err="1" smtClean="0"/>
              <a:t>вашого</a:t>
            </a:r>
            <a:r>
              <a:rPr lang="ru-RU" dirty="0" smtClean="0"/>
              <a:t> бренду.</a:t>
            </a:r>
            <a:endParaRPr lang="en-US" dirty="0"/>
          </a:p>
        </p:txBody>
      </p:sp>
      <p:pic>
        <p:nvPicPr>
          <p:cNvPr id="3" name="Рисунок 2"/>
          <p:cNvPicPr>
            <a:picLocks noChangeAspect="1"/>
          </p:cNvPicPr>
          <p:nvPr/>
        </p:nvPicPr>
        <p:blipFill>
          <a:blip r:embed="rId2"/>
          <a:stretch>
            <a:fillRect/>
          </a:stretch>
        </p:blipFill>
        <p:spPr>
          <a:xfrm>
            <a:off x="4802195" y="1"/>
            <a:ext cx="3371380" cy="2887682"/>
          </a:xfrm>
          <a:prstGeom prst="rect">
            <a:avLst/>
          </a:prstGeom>
        </p:spPr>
      </p:pic>
    </p:spTree>
    <p:extLst>
      <p:ext uri="{BB962C8B-B14F-4D97-AF65-F5344CB8AC3E}">
        <p14:creationId xmlns:p14="http://schemas.microsoft.com/office/powerpoint/2010/main" val="35562439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4336657" y="96951"/>
            <a:ext cx="2965481" cy="2280489"/>
          </a:xfrm>
          <a:prstGeom prst="rect">
            <a:avLst/>
          </a:prstGeom>
        </p:spPr>
      </p:pic>
      <p:sp>
        <p:nvSpPr>
          <p:cNvPr id="3" name="Прямоугольник 2"/>
          <p:cNvSpPr/>
          <p:nvPr/>
        </p:nvSpPr>
        <p:spPr>
          <a:xfrm>
            <a:off x="261257" y="1464443"/>
            <a:ext cx="11482252" cy="3970318"/>
          </a:xfrm>
          <a:prstGeom prst="rect">
            <a:avLst/>
          </a:prstGeom>
        </p:spPr>
        <p:txBody>
          <a:bodyPr wrap="square">
            <a:spAutoFit/>
          </a:bodyPr>
          <a:lstStyle/>
          <a:p>
            <a:r>
              <a:rPr lang="en-US" dirty="0" smtClean="0"/>
              <a:t>Facebook – </a:t>
            </a:r>
            <a:r>
              <a:rPr lang="ru-RU" dirty="0" err="1" smtClean="0"/>
              <a:t>соціальна</a:t>
            </a:r>
            <a:r>
              <a:rPr lang="ru-RU" dirty="0" smtClean="0"/>
              <a:t> мережа, </a:t>
            </a:r>
            <a:r>
              <a:rPr lang="ru-RU" dirty="0" err="1" smtClean="0"/>
              <a:t>сценарій</a:t>
            </a:r>
            <a:r>
              <a:rPr lang="ru-RU" dirty="0" smtClean="0"/>
              <a:t> </a:t>
            </a:r>
            <a:r>
              <a:rPr lang="ru-RU" dirty="0" err="1" smtClean="0"/>
              <a:t>взаємодії</a:t>
            </a:r>
            <a:r>
              <a:rPr lang="ru-RU" dirty="0" smtClean="0"/>
              <a:t> з рекламою тут </a:t>
            </a:r>
            <a:r>
              <a:rPr lang="ru-RU" dirty="0" err="1" smtClean="0"/>
              <a:t>дещо</a:t>
            </a:r>
            <a:r>
              <a:rPr lang="ru-RU" dirty="0" smtClean="0"/>
              <a:t> </a:t>
            </a:r>
            <a:r>
              <a:rPr lang="ru-RU" dirty="0" err="1" smtClean="0"/>
              <a:t>інший</a:t>
            </a:r>
            <a:r>
              <a:rPr lang="ru-RU" dirty="0" smtClean="0"/>
              <a:t>. </a:t>
            </a:r>
            <a:r>
              <a:rPr lang="ru-RU" dirty="0" err="1" smtClean="0"/>
              <a:t>Оголошення</a:t>
            </a:r>
            <a:r>
              <a:rPr lang="ru-RU" dirty="0" smtClean="0"/>
              <a:t> </a:t>
            </a:r>
            <a:r>
              <a:rPr lang="ru-RU" dirty="0" err="1" smtClean="0"/>
              <a:t>показуються</a:t>
            </a:r>
            <a:r>
              <a:rPr lang="ru-RU" dirty="0" smtClean="0"/>
              <a:t> не у </a:t>
            </a:r>
            <a:r>
              <a:rPr lang="ru-RU" dirty="0" err="1" smtClean="0"/>
              <a:t>відповідь</a:t>
            </a:r>
            <a:r>
              <a:rPr lang="ru-RU" dirty="0" smtClean="0"/>
              <a:t> на </a:t>
            </a:r>
            <a:r>
              <a:rPr lang="ru-RU" dirty="0" err="1" smtClean="0"/>
              <a:t>релевантний</a:t>
            </a:r>
            <a:r>
              <a:rPr lang="ru-RU" dirty="0" smtClean="0"/>
              <a:t> запит, а в </a:t>
            </a:r>
            <a:r>
              <a:rPr lang="ru-RU" dirty="0" err="1" smtClean="0"/>
              <a:t>процесі</a:t>
            </a:r>
            <a:r>
              <a:rPr lang="ru-RU" dirty="0" smtClean="0"/>
              <a:t> перегляду </a:t>
            </a:r>
            <a:r>
              <a:rPr lang="ru-RU" dirty="0" err="1" smtClean="0"/>
              <a:t>стрічки</a:t>
            </a:r>
            <a:r>
              <a:rPr lang="ru-RU" dirty="0" smtClean="0"/>
              <a:t> новин.</a:t>
            </a:r>
          </a:p>
          <a:p>
            <a:endParaRPr lang="ru-RU" dirty="0" smtClean="0"/>
          </a:p>
          <a:p>
            <a:r>
              <a:rPr lang="ru-RU" dirty="0" smtClean="0"/>
              <a:t>Реклама в </a:t>
            </a:r>
            <a:r>
              <a:rPr lang="en-US" dirty="0" smtClean="0"/>
              <a:t>Facebook </a:t>
            </a:r>
            <a:r>
              <a:rPr lang="ru-RU" dirty="0" err="1" smtClean="0"/>
              <a:t>працює</a:t>
            </a:r>
            <a:r>
              <a:rPr lang="ru-RU" dirty="0" smtClean="0"/>
              <a:t> по </a:t>
            </a:r>
            <a:r>
              <a:rPr lang="ru-RU" dirty="0" err="1" smtClean="0"/>
              <a:t>моделі</a:t>
            </a:r>
            <a:r>
              <a:rPr lang="ru-RU" dirty="0" smtClean="0"/>
              <a:t> </a:t>
            </a:r>
            <a:r>
              <a:rPr lang="en-US" dirty="0" smtClean="0"/>
              <a:t>PPC (</a:t>
            </a:r>
            <a:r>
              <a:rPr lang="ru-RU" dirty="0" smtClean="0"/>
              <a:t>плата за </a:t>
            </a:r>
            <a:r>
              <a:rPr lang="ru-RU" dirty="0" err="1" smtClean="0"/>
              <a:t>клік</a:t>
            </a:r>
            <a:r>
              <a:rPr lang="ru-RU" dirty="0" smtClean="0"/>
              <a:t>), </a:t>
            </a:r>
            <a:r>
              <a:rPr lang="en-US" dirty="0" smtClean="0"/>
              <a:t>CPA (</a:t>
            </a:r>
            <a:r>
              <a:rPr lang="ru-RU" dirty="0" smtClean="0"/>
              <a:t>плата за </a:t>
            </a:r>
            <a:r>
              <a:rPr lang="ru-RU" dirty="0" err="1" smtClean="0"/>
              <a:t>дію</a:t>
            </a:r>
            <a:r>
              <a:rPr lang="ru-RU" dirty="0" smtClean="0"/>
              <a:t>) </a:t>
            </a:r>
            <a:r>
              <a:rPr lang="ru-RU" dirty="0" err="1" smtClean="0"/>
              <a:t>або</a:t>
            </a:r>
            <a:r>
              <a:rPr lang="ru-RU" dirty="0" smtClean="0"/>
              <a:t> </a:t>
            </a:r>
            <a:r>
              <a:rPr lang="en-US" dirty="0" smtClean="0"/>
              <a:t>CPM (</a:t>
            </a:r>
            <a:r>
              <a:rPr lang="ru-RU" dirty="0" smtClean="0"/>
              <a:t>плата за показ), </a:t>
            </a:r>
            <a:r>
              <a:rPr lang="ru-RU" dirty="0" err="1" smtClean="0"/>
              <a:t>однак</a:t>
            </a:r>
            <a:r>
              <a:rPr lang="ru-RU" dirty="0" smtClean="0"/>
              <a:t>, </a:t>
            </a:r>
            <a:r>
              <a:rPr lang="ru-RU" dirty="0" err="1" smtClean="0"/>
              <a:t>якщо</a:t>
            </a:r>
            <a:r>
              <a:rPr lang="ru-RU" dirty="0" smtClean="0"/>
              <a:t> </a:t>
            </a:r>
            <a:r>
              <a:rPr lang="ru-RU" dirty="0" err="1" smtClean="0"/>
              <a:t>говорити</a:t>
            </a:r>
            <a:r>
              <a:rPr lang="ru-RU" dirty="0" smtClean="0"/>
              <a:t> про оплату за </a:t>
            </a:r>
            <a:r>
              <a:rPr lang="ru-RU" dirty="0" err="1" smtClean="0"/>
              <a:t>клік</a:t>
            </a:r>
            <a:r>
              <a:rPr lang="ru-RU" dirty="0" smtClean="0"/>
              <a:t>, </a:t>
            </a:r>
            <a:r>
              <a:rPr lang="ru-RU" dirty="0" err="1" smtClean="0"/>
              <a:t>ціна</a:t>
            </a:r>
            <a:r>
              <a:rPr lang="ru-RU" dirty="0" smtClean="0"/>
              <a:t> </a:t>
            </a:r>
            <a:r>
              <a:rPr lang="ru-RU" dirty="0" err="1" smtClean="0"/>
              <a:t>кліка</a:t>
            </a:r>
            <a:r>
              <a:rPr lang="ru-RU" dirty="0" smtClean="0"/>
              <a:t> </a:t>
            </a:r>
            <a:r>
              <a:rPr lang="ru-RU" dirty="0" err="1" smtClean="0"/>
              <a:t>залежить</a:t>
            </a:r>
            <a:r>
              <a:rPr lang="ru-RU" dirty="0" smtClean="0"/>
              <a:t> </a:t>
            </a:r>
            <a:r>
              <a:rPr lang="ru-RU" dirty="0" err="1" smtClean="0"/>
              <a:t>від</a:t>
            </a:r>
            <a:r>
              <a:rPr lang="ru-RU" dirty="0" smtClean="0"/>
              <a:t> </a:t>
            </a:r>
            <a:r>
              <a:rPr lang="ru-RU" dirty="0" err="1" smtClean="0"/>
              <a:t>клікабельності</a:t>
            </a:r>
            <a:r>
              <a:rPr lang="ru-RU" dirty="0" smtClean="0"/>
              <a:t> </a:t>
            </a:r>
            <a:r>
              <a:rPr lang="ru-RU" dirty="0" err="1" smtClean="0"/>
              <a:t>оголошення</a:t>
            </a:r>
            <a:r>
              <a:rPr lang="ru-RU" dirty="0" smtClean="0"/>
              <a:t>, тому </a:t>
            </a:r>
            <a:r>
              <a:rPr lang="ru-RU" dirty="0" err="1" smtClean="0"/>
              <a:t>що</a:t>
            </a:r>
            <a:r>
              <a:rPr lang="ru-RU" dirty="0" smtClean="0"/>
              <a:t> у будь </a:t>
            </a:r>
            <a:r>
              <a:rPr lang="ru-RU" dirty="0" err="1" smtClean="0"/>
              <a:t>якому</a:t>
            </a:r>
            <a:r>
              <a:rPr lang="ru-RU" dirty="0" smtClean="0"/>
              <a:t> </a:t>
            </a:r>
            <a:r>
              <a:rPr lang="ru-RU" dirty="0" err="1" smtClean="0"/>
              <a:t>випадку</a:t>
            </a:r>
            <a:r>
              <a:rPr lang="ru-RU" dirty="0" smtClean="0"/>
              <a:t> платите </a:t>
            </a:r>
            <a:r>
              <a:rPr lang="ru-RU" dirty="0" err="1" smtClean="0"/>
              <a:t>ви</a:t>
            </a:r>
            <a:r>
              <a:rPr lang="ru-RU" dirty="0" smtClean="0"/>
              <a:t> за 1000 </a:t>
            </a:r>
            <a:r>
              <a:rPr lang="ru-RU" dirty="0" err="1" smtClean="0"/>
              <a:t>показів</a:t>
            </a:r>
            <a:r>
              <a:rPr lang="ru-RU" dirty="0" smtClean="0"/>
              <a:t>.</a:t>
            </a:r>
          </a:p>
          <a:p>
            <a:endParaRPr lang="ru-RU" dirty="0" smtClean="0"/>
          </a:p>
          <a:p>
            <a:r>
              <a:rPr lang="ru-RU" dirty="0" smtClean="0"/>
              <a:t>Приклад: Ваше </a:t>
            </a:r>
            <a:r>
              <a:rPr lang="ru-RU" dirty="0" err="1" smtClean="0"/>
              <a:t>оголошення</a:t>
            </a:r>
            <a:r>
              <a:rPr lang="ru-RU" dirty="0" smtClean="0"/>
              <a:t> </a:t>
            </a:r>
            <a:r>
              <a:rPr lang="ru-RU" dirty="0" err="1" smtClean="0"/>
              <a:t>показалося</a:t>
            </a:r>
            <a:r>
              <a:rPr lang="ru-RU" dirty="0" smtClean="0"/>
              <a:t> </a:t>
            </a:r>
            <a:r>
              <a:rPr lang="ru-RU" dirty="0" err="1" smtClean="0"/>
              <a:t>аудиторії</a:t>
            </a:r>
            <a:r>
              <a:rPr lang="ru-RU" dirty="0" smtClean="0"/>
              <a:t> 1000 </a:t>
            </a:r>
            <a:r>
              <a:rPr lang="ru-RU" dirty="0" err="1" smtClean="0"/>
              <a:t>разів</a:t>
            </a:r>
            <a:r>
              <a:rPr lang="ru-RU" dirty="0" smtClean="0"/>
              <a:t>, </a:t>
            </a:r>
            <a:r>
              <a:rPr lang="ru-RU" dirty="0" err="1" smtClean="0"/>
              <a:t>ви</a:t>
            </a:r>
            <a:r>
              <a:rPr lang="ru-RU" dirty="0" smtClean="0"/>
              <a:t> </a:t>
            </a:r>
            <a:r>
              <a:rPr lang="ru-RU" dirty="0" err="1" smtClean="0"/>
              <a:t>витратили</a:t>
            </a:r>
            <a:r>
              <a:rPr lang="ru-RU" dirty="0" smtClean="0"/>
              <a:t> 4 дол. і </a:t>
            </a:r>
            <a:r>
              <a:rPr lang="ru-RU" dirty="0" err="1" smtClean="0"/>
              <a:t>отримали</a:t>
            </a:r>
            <a:r>
              <a:rPr lang="ru-RU" dirty="0" smtClean="0"/>
              <a:t> 15 </a:t>
            </a:r>
            <a:r>
              <a:rPr lang="ru-RU" dirty="0" err="1" smtClean="0"/>
              <a:t>кліків</a:t>
            </a:r>
            <a:r>
              <a:rPr lang="ru-RU" dirty="0" smtClean="0"/>
              <a:t>, у такому </a:t>
            </a:r>
            <a:r>
              <a:rPr lang="ru-RU" dirty="0" err="1" smtClean="0"/>
              <a:t>випадку</a:t>
            </a:r>
            <a:r>
              <a:rPr lang="ru-RU" dirty="0" smtClean="0"/>
              <a:t> </a:t>
            </a:r>
            <a:r>
              <a:rPr lang="ru-RU" dirty="0" err="1" smtClean="0"/>
              <a:t>ви</a:t>
            </a:r>
            <a:r>
              <a:rPr lang="ru-RU" dirty="0" smtClean="0"/>
              <a:t> платите за </a:t>
            </a:r>
            <a:r>
              <a:rPr lang="ru-RU" dirty="0" err="1" smtClean="0"/>
              <a:t>клік</a:t>
            </a:r>
            <a:r>
              <a:rPr lang="ru-RU" dirty="0" smtClean="0"/>
              <a:t> 0,26 дол. </a:t>
            </a:r>
            <a:r>
              <a:rPr lang="ru-RU" dirty="0" err="1" smtClean="0"/>
              <a:t>Якщо</a:t>
            </a:r>
            <a:r>
              <a:rPr lang="ru-RU" dirty="0" smtClean="0"/>
              <a:t> ж </a:t>
            </a:r>
            <a:r>
              <a:rPr lang="ru-RU" dirty="0" err="1" smtClean="0"/>
              <a:t>зробили</a:t>
            </a:r>
            <a:r>
              <a:rPr lang="ru-RU" dirty="0" smtClean="0"/>
              <a:t> </a:t>
            </a:r>
            <a:r>
              <a:rPr lang="ru-RU" dirty="0" err="1" smtClean="0"/>
              <a:t>круте</a:t>
            </a:r>
            <a:r>
              <a:rPr lang="ru-RU" dirty="0" smtClean="0"/>
              <a:t> </a:t>
            </a:r>
            <a:r>
              <a:rPr lang="ru-RU" dirty="0" err="1" smtClean="0"/>
              <a:t>оголошення</a:t>
            </a:r>
            <a:r>
              <a:rPr lang="ru-RU" dirty="0" smtClean="0"/>
              <a:t> і </a:t>
            </a:r>
            <a:r>
              <a:rPr lang="ru-RU" dirty="0" err="1" smtClean="0"/>
              <a:t>отримали</a:t>
            </a:r>
            <a:r>
              <a:rPr lang="ru-RU" dirty="0" smtClean="0"/>
              <a:t> 60 </a:t>
            </a:r>
            <a:r>
              <a:rPr lang="ru-RU" dirty="0" err="1" smtClean="0"/>
              <a:t>кліків</a:t>
            </a:r>
            <a:r>
              <a:rPr lang="ru-RU" dirty="0" smtClean="0"/>
              <a:t> – </a:t>
            </a:r>
            <a:r>
              <a:rPr lang="ru-RU" dirty="0" err="1" smtClean="0"/>
              <a:t>ціна</a:t>
            </a:r>
            <a:r>
              <a:rPr lang="ru-RU" dirty="0" smtClean="0"/>
              <a:t> за </a:t>
            </a:r>
            <a:r>
              <a:rPr lang="ru-RU" dirty="0" err="1" smtClean="0"/>
              <a:t>клік</a:t>
            </a:r>
            <a:r>
              <a:rPr lang="ru-RU" dirty="0" smtClean="0"/>
              <a:t> 0,06 дол.</a:t>
            </a:r>
          </a:p>
          <a:p>
            <a:endParaRPr lang="ru-RU" dirty="0" smtClean="0"/>
          </a:p>
          <a:p>
            <a:r>
              <a:rPr lang="ru-RU" dirty="0" smtClean="0"/>
              <a:t>Для </a:t>
            </a:r>
            <a:r>
              <a:rPr lang="ru-RU" dirty="0" err="1" smtClean="0"/>
              <a:t>націлювання</a:t>
            </a:r>
            <a:r>
              <a:rPr lang="ru-RU" dirty="0" smtClean="0"/>
              <a:t> </a:t>
            </a:r>
            <a:r>
              <a:rPr lang="ru-RU" dirty="0" err="1" smtClean="0"/>
              <a:t>використовується</a:t>
            </a:r>
            <a:r>
              <a:rPr lang="ru-RU" dirty="0" smtClean="0"/>
              <a:t> </a:t>
            </a:r>
            <a:r>
              <a:rPr lang="ru-RU" dirty="0" err="1" smtClean="0"/>
              <a:t>маса</a:t>
            </a:r>
            <a:r>
              <a:rPr lang="ru-RU" dirty="0" smtClean="0"/>
              <a:t> </a:t>
            </a:r>
            <a:r>
              <a:rPr lang="ru-RU" dirty="0" err="1" smtClean="0"/>
              <a:t>призначених</a:t>
            </a:r>
            <a:r>
              <a:rPr lang="ru-RU" dirty="0" smtClean="0"/>
              <a:t> для </a:t>
            </a:r>
            <a:r>
              <a:rPr lang="ru-RU" dirty="0" err="1" smtClean="0"/>
              <a:t>користувача</a:t>
            </a:r>
            <a:r>
              <a:rPr lang="ru-RU" dirty="0" smtClean="0"/>
              <a:t> </a:t>
            </a:r>
            <a:r>
              <a:rPr lang="ru-RU" dirty="0" err="1" smtClean="0"/>
              <a:t>даних</a:t>
            </a:r>
            <a:r>
              <a:rPr lang="ru-RU" dirty="0" smtClean="0"/>
              <a:t>: </a:t>
            </a:r>
            <a:r>
              <a:rPr lang="ru-RU" dirty="0" err="1" smtClean="0"/>
              <a:t>вік</a:t>
            </a:r>
            <a:r>
              <a:rPr lang="ru-RU" dirty="0" smtClean="0"/>
              <a:t>, стать, </a:t>
            </a:r>
            <a:r>
              <a:rPr lang="ru-RU" dirty="0" err="1" smtClean="0"/>
              <a:t>гео</a:t>
            </a:r>
            <a:r>
              <a:rPr lang="ru-RU" dirty="0" smtClean="0"/>
              <a:t> (</a:t>
            </a:r>
            <a:r>
              <a:rPr lang="ru-RU" dirty="0" err="1" smtClean="0"/>
              <a:t>країна</a:t>
            </a:r>
            <a:r>
              <a:rPr lang="ru-RU" dirty="0" smtClean="0"/>
              <a:t>, </a:t>
            </a:r>
            <a:r>
              <a:rPr lang="ru-RU" dirty="0" err="1" smtClean="0"/>
              <a:t>регіон</a:t>
            </a:r>
            <a:r>
              <a:rPr lang="ru-RU" dirty="0" smtClean="0"/>
              <a:t>, </a:t>
            </a:r>
            <a:r>
              <a:rPr lang="ru-RU" dirty="0" err="1" smtClean="0"/>
              <a:t>місто</a:t>
            </a:r>
            <a:r>
              <a:rPr lang="ru-RU" dirty="0" smtClean="0"/>
              <a:t>, район </a:t>
            </a:r>
            <a:r>
              <a:rPr lang="ru-RU" dirty="0" err="1" smtClean="0"/>
              <a:t>міста</a:t>
            </a:r>
            <a:r>
              <a:rPr lang="ru-RU" dirty="0" smtClean="0"/>
              <a:t>), </a:t>
            </a:r>
            <a:r>
              <a:rPr lang="ru-RU" dirty="0" err="1" smtClean="0"/>
              <a:t>інтереси</a:t>
            </a:r>
            <a:r>
              <a:rPr lang="ru-RU" dirty="0" smtClean="0"/>
              <a:t>, </a:t>
            </a:r>
            <a:r>
              <a:rPr lang="ru-RU" dirty="0" err="1" smtClean="0"/>
              <a:t>пристрої</a:t>
            </a:r>
            <a:r>
              <a:rPr lang="ru-RU" dirty="0" smtClean="0"/>
              <a:t> та </a:t>
            </a:r>
            <a:r>
              <a:rPr lang="ru-RU" dirty="0" err="1" smtClean="0"/>
              <a:t>багато</a:t>
            </a:r>
            <a:r>
              <a:rPr lang="ru-RU" dirty="0" smtClean="0"/>
              <a:t> </a:t>
            </a:r>
            <a:r>
              <a:rPr lang="ru-RU" dirty="0" err="1" smtClean="0"/>
              <a:t>іншого</a:t>
            </a:r>
            <a:r>
              <a:rPr lang="ru-RU" dirty="0" smtClean="0"/>
              <a:t>. </a:t>
            </a:r>
            <a:r>
              <a:rPr lang="ru-RU" dirty="0" err="1" smtClean="0"/>
              <a:t>Вважається</a:t>
            </a:r>
            <a:r>
              <a:rPr lang="ru-RU" dirty="0" smtClean="0"/>
              <a:t>, </a:t>
            </a:r>
            <a:r>
              <a:rPr lang="ru-RU" dirty="0" err="1" smtClean="0"/>
              <a:t>що</a:t>
            </a:r>
            <a:r>
              <a:rPr lang="ru-RU" dirty="0" smtClean="0"/>
              <a:t> реклама в </a:t>
            </a:r>
            <a:r>
              <a:rPr lang="en-US" dirty="0" smtClean="0"/>
              <a:t>Facebook </a:t>
            </a:r>
            <a:r>
              <a:rPr lang="ru-RU" dirty="0" err="1" smtClean="0"/>
              <a:t>відмінно</a:t>
            </a:r>
            <a:r>
              <a:rPr lang="ru-RU" dirty="0" smtClean="0"/>
              <a:t> </a:t>
            </a:r>
            <a:r>
              <a:rPr lang="ru-RU" dirty="0" err="1" smtClean="0"/>
              <a:t>підходить</a:t>
            </a:r>
            <a:r>
              <a:rPr lang="ru-RU" dirty="0" smtClean="0"/>
              <a:t> для </a:t>
            </a:r>
            <a:r>
              <a:rPr lang="ru-RU" dirty="0" err="1" smtClean="0"/>
              <a:t>підвищення</a:t>
            </a:r>
            <a:r>
              <a:rPr lang="ru-RU" dirty="0" smtClean="0"/>
              <a:t> </a:t>
            </a:r>
            <a:r>
              <a:rPr lang="ru-RU" dirty="0" err="1" smtClean="0"/>
              <a:t>обізнаності</a:t>
            </a:r>
            <a:r>
              <a:rPr lang="ru-RU" dirty="0" smtClean="0"/>
              <a:t> про бренд і продукт, а </a:t>
            </a:r>
            <a:r>
              <a:rPr lang="ru-RU" dirty="0" err="1" smtClean="0"/>
              <a:t>також</a:t>
            </a:r>
            <a:r>
              <a:rPr lang="ru-RU" dirty="0" smtClean="0"/>
              <a:t> для </a:t>
            </a:r>
            <a:r>
              <a:rPr lang="ru-RU" dirty="0" err="1" smtClean="0"/>
              <a:t>лідогенераціі</a:t>
            </a:r>
            <a:r>
              <a:rPr lang="ru-RU" dirty="0" smtClean="0"/>
              <a:t> з </a:t>
            </a:r>
            <a:r>
              <a:rPr lang="ru-RU" dirty="0" err="1" smtClean="0"/>
              <a:t>мікроконвер</a:t>
            </a:r>
            <a:endParaRPr lang="ru-RU" dirty="0" smtClean="0"/>
          </a:p>
          <a:p>
            <a:r>
              <a:rPr lang="ru-RU" dirty="0" smtClean="0"/>
              <a:t> </a:t>
            </a:r>
            <a:endParaRPr lang="en-US" dirty="0"/>
          </a:p>
        </p:txBody>
      </p:sp>
    </p:spTree>
    <p:extLst>
      <p:ext uri="{BB962C8B-B14F-4D97-AF65-F5344CB8AC3E}">
        <p14:creationId xmlns:p14="http://schemas.microsoft.com/office/powerpoint/2010/main" val="23711925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29994"/>
            <a:ext cx="10515600" cy="614589"/>
          </a:xfrm>
        </p:spPr>
        <p:txBody>
          <a:bodyPr>
            <a:normAutofit/>
          </a:bodyPr>
          <a:lstStyle/>
          <a:p>
            <a:r>
              <a:rPr lang="ru-RU" sz="3600" b="1" dirty="0" err="1" smtClean="0">
                <a:latin typeface="Bahnschrift" panose="020B0502040204020203" pitchFamily="34" charset="0"/>
              </a:rPr>
              <a:t>Порівняння</a:t>
            </a:r>
            <a:r>
              <a:rPr lang="ru-RU" sz="3600" b="1" dirty="0" smtClean="0">
                <a:latin typeface="Bahnschrift" panose="020B0502040204020203" pitchFamily="34" charset="0"/>
              </a:rPr>
              <a:t> </a:t>
            </a:r>
            <a:r>
              <a:rPr lang="ru-RU" sz="3600" b="1" dirty="0" err="1" smtClean="0">
                <a:latin typeface="Bahnschrift" panose="020B0502040204020203" pitchFamily="34" charset="0"/>
              </a:rPr>
              <a:t>рекламних</a:t>
            </a:r>
            <a:r>
              <a:rPr lang="ru-RU" sz="3600" b="1" dirty="0" smtClean="0">
                <a:latin typeface="Bahnschrift" panose="020B0502040204020203" pitchFamily="34" charset="0"/>
              </a:rPr>
              <a:t> платформ</a:t>
            </a:r>
            <a:endParaRPr lang="en-US" sz="3600" b="1" dirty="0">
              <a:latin typeface="Bahnschrift" panose="020B0502040204020203" pitchFamily="34" charset="0"/>
            </a:endParaRPr>
          </a:p>
        </p:txBody>
      </p:sp>
      <p:sp>
        <p:nvSpPr>
          <p:cNvPr id="3" name="Объект 2"/>
          <p:cNvSpPr>
            <a:spLocks noGrp="1"/>
          </p:cNvSpPr>
          <p:nvPr>
            <p:ph idx="1"/>
          </p:nvPr>
        </p:nvSpPr>
        <p:spPr>
          <a:xfrm>
            <a:off x="156754" y="744583"/>
            <a:ext cx="12035246" cy="5891348"/>
          </a:xfrm>
        </p:spPr>
        <p:txBody>
          <a:bodyPr>
            <a:normAutofit fontScale="92500" lnSpcReduction="20000"/>
          </a:bodyPr>
          <a:lstStyle/>
          <a:p>
            <a:r>
              <a:rPr lang="ru-RU" dirty="0" smtClean="0"/>
              <a:t>Перш </a:t>
            </a:r>
            <a:r>
              <a:rPr lang="ru-RU" dirty="0" err="1" smtClean="0"/>
              <a:t>ніж</a:t>
            </a:r>
            <a:r>
              <a:rPr lang="ru-RU" dirty="0" smtClean="0"/>
              <a:t> </a:t>
            </a:r>
            <a:r>
              <a:rPr lang="ru-RU" dirty="0" err="1" smtClean="0"/>
              <a:t>вирішувати</a:t>
            </a:r>
            <a:r>
              <a:rPr lang="ru-RU" dirty="0" smtClean="0"/>
              <a:t>, яка платформа </a:t>
            </a:r>
            <a:r>
              <a:rPr lang="ru-RU" dirty="0" err="1" smtClean="0"/>
              <a:t>краще</a:t>
            </a:r>
            <a:r>
              <a:rPr lang="ru-RU" dirty="0" smtClean="0"/>
              <a:t> – </a:t>
            </a:r>
            <a:r>
              <a:rPr lang="en-US" dirty="0" smtClean="0"/>
              <a:t>Google </a:t>
            </a:r>
            <a:r>
              <a:rPr lang="ru-RU" dirty="0" err="1" smtClean="0"/>
              <a:t>або</a:t>
            </a:r>
            <a:r>
              <a:rPr lang="ru-RU" dirty="0" smtClean="0"/>
              <a:t> </a:t>
            </a:r>
            <a:r>
              <a:rPr lang="en-US" dirty="0" smtClean="0"/>
              <a:t>Facebook, – </a:t>
            </a:r>
            <a:r>
              <a:rPr lang="ru-RU" dirty="0" err="1" smtClean="0"/>
              <a:t>важливо</a:t>
            </a:r>
            <a:r>
              <a:rPr lang="ru-RU" dirty="0" smtClean="0"/>
              <a:t> </a:t>
            </a:r>
            <a:r>
              <a:rPr lang="ru-RU" dirty="0" err="1" smtClean="0"/>
              <a:t>зрозуміти</a:t>
            </a:r>
            <a:r>
              <a:rPr lang="ru-RU" dirty="0" smtClean="0"/>
              <a:t>, як вони </a:t>
            </a:r>
            <a:r>
              <a:rPr lang="ru-RU" dirty="0" err="1" smtClean="0"/>
              <a:t>відрізняються</a:t>
            </a:r>
            <a:r>
              <a:rPr lang="ru-RU" dirty="0" smtClean="0"/>
              <a:t>. </a:t>
            </a:r>
            <a:r>
              <a:rPr lang="ru-RU" dirty="0" err="1" smtClean="0"/>
              <a:t>Розуміючи</a:t>
            </a:r>
            <a:r>
              <a:rPr lang="ru-RU" dirty="0" smtClean="0"/>
              <a:t> </a:t>
            </a:r>
            <a:r>
              <a:rPr lang="ru-RU" dirty="0" err="1" smtClean="0"/>
              <a:t>це</a:t>
            </a:r>
            <a:r>
              <a:rPr lang="ru-RU" dirty="0" smtClean="0"/>
              <a:t>, </a:t>
            </a:r>
            <a:r>
              <a:rPr lang="ru-RU" dirty="0" err="1" smtClean="0"/>
              <a:t>ви</a:t>
            </a:r>
            <a:r>
              <a:rPr lang="ru-RU" dirty="0" smtClean="0"/>
              <a:t> </a:t>
            </a:r>
            <a:r>
              <a:rPr lang="ru-RU" dirty="0" err="1" smtClean="0"/>
              <a:t>краще</a:t>
            </a:r>
            <a:r>
              <a:rPr lang="ru-RU" dirty="0" smtClean="0"/>
              <a:t> будете </a:t>
            </a:r>
            <a:r>
              <a:rPr lang="ru-RU" dirty="0" err="1" smtClean="0"/>
              <a:t>бачити</a:t>
            </a:r>
            <a:r>
              <a:rPr lang="ru-RU" dirty="0" smtClean="0"/>
              <a:t> </a:t>
            </a:r>
            <a:r>
              <a:rPr lang="ru-RU" dirty="0" err="1" smtClean="0"/>
              <a:t>різницю</a:t>
            </a:r>
            <a:r>
              <a:rPr lang="ru-RU" dirty="0" smtClean="0"/>
              <a:t> та оберете те </a:t>
            </a:r>
            <a:r>
              <a:rPr lang="ru-RU" dirty="0" err="1" smtClean="0"/>
              <a:t>що</a:t>
            </a:r>
            <a:r>
              <a:rPr lang="ru-RU" dirty="0" smtClean="0"/>
              <a:t> </a:t>
            </a:r>
            <a:r>
              <a:rPr lang="ru-RU" dirty="0" err="1" smtClean="0"/>
              <a:t>більше</a:t>
            </a:r>
            <a:r>
              <a:rPr lang="ru-RU" dirty="0" smtClean="0"/>
              <a:t> </a:t>
            </a:r>
            <a:r>
              <a:rPr lang="ru-RU" dirty="0" err="1" smtClean="0"/>
              <a:t>підходить</a:t>
            </a:r>
            <a:r>
              <a:rPr lang="ru-RU" dirty="0" smtClean="0"/>
              <a:t> для </a:t>
            </a:r>
            <a:r>
              <a:rPr lang="ru-RU" dirty="0" err="1" smtClean="0"/>
              <a:t>вашого</a:t>
            </a:r>
            <a:r>
              <a:rPr lang="ru-RU" dirty="0" smtClean="0"/>
              <a:t> типу </a:t>
            </a:r>
            <a:r>
              <a:rPr lang="ru-RU" dirty="0" err="1" smtClean="0"/>
              <a:t>бізнесу</a:t>
            </a:r>
            <a:r>
              <a:rPr lang="ru-RU" dirty="0" smtClean="0"/>
              <a:t>.</a:t>
            </a:r>
          </a:p>
          <a:p>
            <a:r>
              <a:rPr lang="ru-RU" dirty="0" err="1" smtClean="0"/>
              <a:t>Відмінності</a:t>
            </a:r>
            <a:r>
              <a:rPr lang="ru-RU" dirty="0" smtClean="0"/>
              <a:t>:</a:t>
            </a:r>
          </a:p>
          <a:p>
            <a:r>
              <a:rPr lang="ru-RU" dirty="0" smtClean="0"/>
              <a:t>– </a:t>
            </a:r>
            <a:r>
              <a:rPr lang="ru-RU" dirty="0" err="1" smtClean="0"/>
              <a:t>аудиторія</a:t>
            </a:r>
            <a:r>
              <a:rPr lang="ru-RU" dirty="0" smtClean="0"/>
              <a:t> </a:t>
            </a:r>
            <a:r>
              <a:rPr lang="ru-RU" dirty="0" err="1" smtClean="0"/>
              <a:t>платформи</a:t>
            </a:r>
            <a:r>
              <a:rPr lang="ru-RU" dirty="0" smtClean="0"/>
              <a:t>, </a:t>
            </a:r>
            <a:r>
              <a:rPr lang="ru-RU" dirty="0" err="1" smtClean="0"/>
              <a:t>скільки</a:t>
            </a:r>
            <a:r>
              <a:rPr lang="ru-RU" dirty="0" smtClean="0"/>
              <a:t> людей </a:t>
            </a:r>
            <a:r>
              <a:rPr lang="ru-RU" dirty="0" err="1" smtClean="0"/>
              <a:t>користується</a:t>
            </a:r>
            <a:r>
              <a:rPr lang="ru-RU" dirty="0" smtClean="0"/>
              <a:t>?</a:t>
            </a:r>
          </a:p>
          <a:p>
            <a:r>
              <a:rPr lang="ru-RU" dirty="0" smtClean="0"/>
              <a:t>– </a:t>
            </a:r>
            <a:r>
              <a:rPr lang="ru-RU" dirty="0" err="1" smtClean="0"/>
              <a:t>методи</a:t>
            </a:r>
            <a:r>
              <a:rPr lang="ru-RU" dirty="0" smtClean="0"/>
              <a:t> </a:t>
            </a:r>
            <a:r>
              <a:rPr lang="ru-RU" dirty="0" err="1" smtClean="0"/>
              <a:t>націлювання</a:t>
            </a:r>
            <a:r>
              <a:rPr lang="ru-RU" dirty="0" smtClean="0"/>
              <a:t>, кому </a:t>
            </a:r>
            <a:r>
              <a:rPr lang="ru-RU" dirty="0" err="1" smtClean="0"/>
              <a:t>показувати</a:t>
            </a:r>
            <a:r>
              <a:rPr lang="ru-RU" dirty="0" smtClean="0"/>
              <a:t> рекламу?- </a:t>
            </a:r>
            <a:r>
              <a:rPr lang="ru-RU" dirty="0" err="1" smtClean="0"/>
              <a:t>які</a:t>
            </a:r>
            <a:r>
              <a:rPr lang="ru-RU" dirty="0" smtClean="0"/>
              <a:t> </a:t>
            </a:r>
            <a:r>
              <a:rPr lang="ru-RU" dirty="0" err="1" smtClean="0"/>
              <a:t>типи</a:t>
            </a:r>
            <a:r>
              <a:rPr lang="ru-RU" dirty="0" smtClean="0"/>
              <a:t> і </a:t>
            </a:r>
            <a:r>
              <a:rPr lang="ru-RU" dirty="0" err="1" smtClean="0"/>
              <a:t>формати</a:t>
            </a:r>
            <a:r>
              <a:rPr lang="ru-RU" dirty="0" smtClean="0"/>
              <a:t> </a:t>
            </a:r>
            <a:r>
              <a:rPr lang="ru-RU" dirty="0" err="1" smtClean="0"/>
              <a:t>реклами</a:t>
            </a:r>
            <a:r>
              <a:rPr lang="ru-RU" dirty="0" smtClean="0"/>
              <a:t> </a:t>
            </a:r>
            <a:r>
              <a:rPr lang="ru-RU" dirty="0" err="1" smtClean="0"/>
              <a:t>працюють</a:t>
            </a:r>
            <a:r>
              <a:rPr lang="ru-RU" dirty="0" smtClean="0"/>
              <a:t>?</a:t>
            </a:r>
          </a:p>
          <a:p>
            <a:r>
              <a:rPr lang="en-US" b="1" dirty="0" smtClean="0"/>
              <a:t>Facebook</a:t>
            </a:r>
            <a:endParaRPr lang="ru-RU" b="1" dirty="0" smtClean="0"/>
          </a:p>
          <a:p>
            <a:r>
              <a:rPr lang="ru-RU" dirty="0" smtClean="0"/>
              <a:t>. </a:t>
            </a:r>
            <a:r>
              <a:rPr lang="ru-RU" dirty="0" err="1" smtClean="0"/>
              <a:t>Загальна</a:t>
            </a:r>
            <a:r>
              <a:rPr lang="ru-RU" dirty="0" smtClean="0"/>
              <a:t> </a:t>
            </a:r>
            <a:r>
              <a:rPr lang="ru-RU" dirty="0" err="1" smtClean="0"/>
              <a:t>кількість</a:t>
            </a:r>
            <a:r>
              <a:rPr lang="ru-RU" dirty="0" smtClean="0"/>
              <a:t> </a:t>
            </a:r>
            <a:r>
              <a:rPr lang="ru-RU" dirty="0" err="1" smtClean="0"/>
              <a:t>відвідувань</a:t>
            </a:r>
            <a:r>
              <a:rPr lang="ru-RU" dirty="0" smtClean="0"/>
              <a:t> – 23,07 млрд </a:t>
            </a:r>
            <a:r>
              <a:rPr lang="ru-RU" dirty="0" err="1" smtClean="0"/>
              <a:t>користувачів</a:t>
            </a:r>
            <a:r>
              <a:rPr lang="ru-RU" dirty="0" smtClean="0"/>
              <a:t>;</a:t>
            </a:r>
          </a:p>
          <a:p>
            <a:r>
              <a:rPr lang="ru-RU" dirty="0" smtClean="0"/>
              <a:t>2. </a:t>
            </a:r>
            <a:r>
              <a:rPr lang="ru-RU" dirty="0" err="1" smtClean="0"/>
              <a:t>Середня</a:t>
            </a:r>
            <a:r>
              <a:rPr lang="ru-RU" dirty="0" smtClean="0"/>
              <a:t> </a:t>
            </a:r>
            <a:r>
              <a:rPr lang="ru-RU" dirty="0" err="1" smtClean="0"/>
              <a:t>тривалість</a:t>
            </a:r>
            <a:r>
              <a:rPr lang="ru-RU" dirty="0" smtClean="0"/>
              <a:t> </a:t>
            </a:r>
            <a:r>
              <a:rPr lang="ru-RU" dirty="0" err="1" smtClean="0"/>
              <a:t>відвідування</a:t>
            </a:r>
            <a:r>
              <a:rPr lang="ru-RU" dirty="0" smtClean="0"/>
              <a:t> – 10 </a:t>
            </a:r>
            <a:r>
              <a:rPr lang="ru-RU" dirty="0" err="1" smtClean="0"/>
              <a:t>хв</a:t>
            </a:r>
            <a:r>
              <a:rPr lang="ru-RU" dirty="0" smtClean="0"/>
              <a:t> 19 сек;</a:t>
            </a:r>
          </a:p>
          <a:p>
            <a:r>
              <a:rPr lang="ru-RU" dirty="0" smtClean="0"/>
              <a:t>3. </a:t>
            </a:r>
            <a:r>
              <a:rPr lang="ru-RU" dirty="0" err="1" smtClean="0"/>
              <a:t>Середня</a:t>
            </a:r>
            <a:r>
              <a:rPr lang="ru-RU" dirty="0" smtClean="0"/>
              <a:t> </a:t>
            </a:r>
            <a:r>
              <a:rPr lang="ru-RU" dirty="0" err="1" smtClean="0"/>
              <a:t>кількість</a:t>
            </a:r>
            <a:r>
              <a:rPr lang="ru-RU" dirty="0" smtClean="0"/>
              <a:t> </a:t>
            </a:r>
            <a:r>
              <a:rPr lang="ru-RU" dirty="0" err="1" smtClean="0"/>
              <a:t>сторінок</a:t>
            </a:r>
            <a:r>
              <a:rPr lang="ru-RU" dirty="0" smtClean="0"/>
              <a:t> за </a:t>
            </a:r>
            <a:r>
              <a:rPr lang="ru-RU" dirty="0" err="1" smtClean="0"/>
              <a:t>відвідування</a:t>
            </a:r>
            <a:r>
              <a:rPr lang="ru-RU" dirty="0" smtClean="0"/>
              <a:t> – 8,28.</a:t>
            </a:r>
          </a:p>
          <a:p>
            <a:r>
              <a:rPr lang="ru-RU" dirty="0" smtClean="0"/>
              <a:t>    </a:t>
            </a:r>
            <a:r>
              <a:rPr lang="ru-RU" dirty="0" err="1" smtClean="0"/>
              <a:t>основна</a:t>
            </a:r>
            <a:r>
              <a:rPr lang="ru-RU" dirty="0" smtClean="0"/>
              <a:t> </a:t>
            </a:r>
            <a:r>
              <a:rPr lang="ru-RU" dirty="0" err="1" smtClean="0"/>
              <a:t>демографічна</a:t>
            </a:r>
            <a:r>
              <a:rPr lang="ru-RU" dirty="0" smtClean="0"/>
              <a:t> </a:t>
            </a:r>
            <a:r>
              <a:rPr lang="ru-RU" dirty="0" err="1" smtClean="0"/>
              <a:t>група</a:t>
            </a:r>
            <a:r>
              <a:rPr lang="ru-RU" dirty="0" smtClean="0"/>
              <a:t> – </a:t>
            </a:r>
            <a:r>
              <a:rPr lang="ru-RU" dirty="0" err="1" smtClean="0"/>
              <a:t>чоловіки</a:t>
            </a:r>
            <a:r>
              <a:rPr lang="ru-RU" dirty="0" smtClean="0"/>
              <a:t> (19,3%) і </a:t>
            </a:r>
            <a:r>
              <a:rPr lang="ru-RU" dirty="0" err="1" smtClean="0"/>
              <a:t>жінки</a:t>
            </a:r>
            <a:r>
              <a:rPr lang="ru-RU" dirty="0" smtClean="0"/>
              <a:t> (13,2%) у </a:t>
            </a:r>
            <a:r>
              <a:rPr lang="ru-RU" dirty="0" err="1" smtClean="0"/>
              <a:t>віці</a:t>
            </a:r>
            <a:r>
              <a:rPr lang="ru-RU" dirty="0" smtClean="0"/>
              <a:t> </a:t>
            </a:r>
            <a:r>
              <a:rPr lang="ru-RU" dirty="0" err="1" smtClean="0"/>
              <a:t>від</a:t>
            </a:r>
            <a:r>
              <a:rPr lang="ru-RU" dirty="0" smtClean="0"/>
              <a:t> 25 до 34 </a:t>
            </a:r>
            <a:r>
              <a:rPr lang="ru-RU" dirty="0" err="1" smtClean="0"/>
              <a:t>років</a:t>
            </a:r>
            <a:r>
              <a:rPr lang="ru-RU" dirty="0" smtClean="0"/>
              <a:t>;</a:t>
            </a:r>
          </a:p>
          <a:p>
            <a:r>
              <a:rPr lang="ru-RU" dirty="0" smtClean="0"/>
              <a:t>    23,8% </a:t>
            </a:r>
            <a:r>
              <a:rPr lang="ru-RU" dirty="0" err="1" smtClean="0"/>
              <a:t>користувачів</a:t>
            </a:r>
            <a:r>
              <a:rPr lang="ru-RU" dirty="0" smtClean="0"/>
              <a:t> </a:t>
            </a:r>
            <a:r>
              <a:rPr lang="en-US" dirty="0" smtClean="0"/>
              <a:t>Facebook </a:t>
            </a:r>
            <a:r>
              <a:rPr lang="ru-RU" dirty="0" smtClean="0"/>
              <a:t>у </a:t>
            </a:r>
            <a:r>
              <a:rPr lang="ru-RU" dirty="0" err="1" smtClean="0"/>
              <a:t>віці</a:t>
            </a:r>
            <a:r>
              <a:rPr lang="ru-RU" dirty="0" smtClean="0"/>
              <a:t> </a:t>
            </a:r>
            <a:r>
              <a:rPr lang="ru-RU" dirty="0" err="1" smtClean="0"/>
              <a:t>від</a:t>
            </a:r>
            <a:r>
              <a:rPr lang="ru-RU" dirty="0" smtClean="0"/>
              <a:t> 18 до 24 </a:t>
            </a:r>
            <a:r>
              <a:rPr lang="ru-RU" dirty="0" err="1" smtClean="0"/>
              <a:t>років</a:t>
            </a:r>
            <a:r>
              <a:rPr lang="ru-RU" dirty="0" smtClean="0"/>
              <a:t>;</a:t>
            </a:r>
          </a:p>
          <a:p>
            <a:r>
              <a:rPr lang="ru-RU" dirty="0" smtClean="0"/>
              <a:t>    </a:t>
            </a:r>
            <a:r>
              <a:rPr lang="ru-RU" dirty="0" err="1" smtClean="0"/>
              <a:t>найменша</a:t>
            </a:r>
            <a:r>
              <a:rPr lang="ru-RU" dirty="0" smtClean="0"/>
              <a:t> </a:t>
            </a:r>
            <a:r>
              <a:rPr lang="ru-RU" dirty="0" err="1" smtClean="0"/>
              <a:t>демографічна</a:t>
            </a:r>
            <a:r>
              <a:rPr lang="ru-RU" dirty="0" smtClean="0"/>
              <a:t> </a:t>
            </a:r>
            <a:r>
              <a:rPr lang="ru-RU" dirty="0" err="1" smtClean="0"/>
              <a:t>група</a:t>
            </a:r>
            <a:r>
              <a:rPr lang="ru-RU" dirty="0" smtClean="0"/>
              <a:t> на </a:t>
            </a:r>
            <a:r>
              <a:rPr lang="en-US" dirty="0" smtClean="0"/>
              <a:t>Facebook – </a:t>
            </a:r>
            <a:r>
              <a:rPr lang="ru-RU" dirty="0" err="1" smtClean="0"/>
              <a:t>пенсіонери</a:t>
            </a:r>
            <a:r>
              <a:rPr lang="ru-RU" dirty="0" smtClean="0"/>
              <a:t> старше 65 </a:t>
            </a:r>
            <a:r>
              <a:rPr lang="ru-RU" dirty="0" err="1" smtClean="0"/>
              <a:t>років</a:t>
            </a:r>
            <a:r>
              <a:rPr lang="ru-RU" dirty="0" smtClean="0"/>
              <a:t> (4,8%). </a:t>
            </a:r>
            <a:endParaRPr lang="en-US" dirty="0"/>
          </a:p>
        </p:txBody>
      </p:sp>
    </p:spTree>
    <p:extLst>
      <p:ext uri="{BB962C8B-B14F-4D97-AF65-F5344CB8AC3E}">
        <p14:creationId xmlns:p14="http://schemas.microsoft.com/office/powerpoint/2010/main" val="1135719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9006" y="239711"/>
            <a:ext cx="11861074" cy="2308324"/>
          </a:xfrm>
          <a:prstGeom prst="rect">
            <a:avLst/>
          </a:prstGeom>
        </p:spPr>
        <p:txBody>
          <a:bodyPr wrap="square">
            <a:spAutoFit/>
          </a:bodyPr>
          <a:lstStyle/>
          <a:p>
            <a:r>
              <a:rPr lang="ru-RU" dirty="0" err="1" smtClean="0"/>
              <a:t>Контекстна</a:t>
            </a:r>
            <a:r>
              <a:rPr lang="ru-RU" dirty="0" smtClean="0"/>
              <a:t> реклама - </a:t>
            </a:r>
            <a:r>
              <a:rPr lang="ru-RU" dirty="0" err="1" smtClean="0"/>
              <a:t>це</a:t>
            </a:r>
            <a:r>
              <a:rPr lang="ru-RU" dirty="0" smtClean="0"/>
              <a:t> один з </a:t>
            </a:r>
            <a:r>
              <a:rPr lang="ru-RU" dirty="0" err="1" smtClean="0"/>
              <a:t>найбільш</a:t>
            </a:r>
            <a:r>
              <a:rPr lang="ru-RU" dirty="0" smtClean="0"/>
              <a:t> </a:t>
            </a:r>
            <a:r>
              <a:rPr lang="ru-RU" dirty="0" err="1" smtClean="0"/>
              <a:t>популярних</a:t>
            </a:r>
            <a:r>
              <a:rPr lang="ru-RU" dirty="0" smtClean="0"/>
              <a:t> і </a:t>
            </a:r>
            <a:r>
              <a:rPr lang="ru-RU" dirty="0" err="1" smtClean="0"/>
              <a:t>ефективних</a:t>
            </a:r>
            <a:r>
              <a:rPr lang="ru-RU" dirty="0" smtClean="0"/>
              <a:t> </a:t>
            </a:r>
            <a:r>
              <a:rPr lang="ru-RU" dirty="0" err="1" smtClean="0"/>
              <a:t>видів</a:t>
            </a:r>
            <a:r>
              <a:rPr lang="ru-RU" dirty="0" smtClean="0"/>
              <a:t> </a:t>
            </a:r>
            <a:r>
              <a:rPr lang="ru-RU" dirty="0" err="1" smtClean="0"/>
              <a:t>реклами</a:t>
            </a:r>
            <a:r>
              <a:rPr lang="ru-RU" dirty="0" smtClean="0"/>
              <a:t> в </a:t>
            </a:r>
            <a:r>
              <a:rPr lang="ru-RU" dirty="0" err="1" smtClean="0"/>
              <a:t>Інтернеті</a:t>
            </a:r>
            <a:r>
              <a:rPr lang="ru-RU" dirty="0" smtClean="0"/>
              <a:t>.  </a:t>
            </a:r>
            <a:r>
              <a:rPr lang="ru-RU" dirty="0" err="1" smtClean="0"/>
              <a:t>Її</a:t>
            </a:r>
            <a:r>
              <a:rPr lang="ru-RU" dirty="0" smtClean="0"/>
              <a:t> суть </a:t>
            </a:r>
            <a:r>
              <a:rPr lang="ru-RU" dirty="0" err="1" smtClean="0"/>
              <a:t>підібрана</a:t>
            </a:r>
            <a:r>
              <a:rPr lang="ru-RU" dirty="0" smtClean="0"/>
              <a:t> в </a:t>
            </a:r>
            <a:r>
              <a:rPr lang="ru-RU" dirty="0" err="1" smtClean="0"/>
              <a:t>залежності</a:t>
            </a:r>
            <a:r>
              <a:rPr lang="ru-RU" dirty="0" smtClean="0"/>
              <a:t> </a:t>
            </a:r>
            <a:r>
              <a:rPr lang="ru-RU" dirty="0" err="1" smtClean="0"/>
              <a:t>від</a:t>
            </a:r>
            <a:r>
              <a:rPr lang="ru-RU" dirty="0" smtClean="0"/>
              <a:t> </a:t>
            </a:r>
            <a:r>
              <a:rPr lang="ru-RU" dirty="0" err="1" smtClean="0"/>
              <a:t>інтересів</a:t>
            </a:r>
            <a:r>
              <a:rPr lang="ru-RU" dirty="0" smtClean="0"/>
              <a:t> кожного конкретного </a:t>
            </a:r>
            <a:r>
              <a:rPr lang="ru-RU" dirty="0" err="1" smtClean="0"/>
              <a:t>користувача</a:t>
            </a:r>
            <a:r>
              <a:rPr lang="ru-RU" dirty="0" smtClean="0"/>
              <a:t>: </a:t>
            </a:r>
            <a:r>
              <a:rPr lang="ru-RU" dirty="0" err="1" smtClean="0"/>
              <a:t>які</a:t>
            </a:r>
            <a:r>
              <a:rPr lang="ru-RU" dirty="0" smtClean="0"/>
              <a:t> </a:t>
            </a:r>
            <a:r>
              <a:rPr lang="ru-RU" dirty="0" err="1" smtClean="0"/>
              <a:t>запити</a:t>
            </a:r>
            <a:r>
              <a:rPr lang="ru-RU" dirty="0" smtClean="0"/>
              <a:t> </a:t>
            </a:r>
            <a:r>
              <a:rPr lang="ru-RU" dirty="0" err="1" smtClean="0"/>
              <a:t>він</a:t>
            </a:r>
            <a:r>
              <a:rPr lang="ru-RU" dirty="0" smtClean="0"/>
              <a:t> вводив, </a:t>
            </a:r>
            <a:r>
              <a:rPr lang="ru-RU" dirty="0" err="1" smtClean="0"/>
              <a:t>які</a:t>
            </a:r>
            <a:r>
              <a:rPr lang="ru-RU" dirty="0" smtClean="0"/>
              <a:t> </a:t>
            </a:r>
            <a:r>
              <a:rPr lang="ru-RU" dirty="0" err="1" smtClean="0"/>
              <a:t>сайти</a:t>
            </a:r>
            <a:r>
              <a:rPr lang="ru-RU" dirty="0" smtClean="0"/>
              <a:t> </a:t>
            </a:r>
            <a:r>
              <a:rPr lang="ru-RU" dirty="0" err="1" smtClean="0"/>
              <a:t>відвідував</a:t>
            </a:r>
            <a:r>
              <a:rPr lang="ru-RU" dirty="0" smtClean="0"/>
              <a:t>, </a:t>
            </a:r>
            <a:r>
              <a:rPr lang="ru-RU" dirty="0" err="1" smtClean="0"/>
              <a:t>якій</a:t>
            </a:r>
            <a:r>
              <a:rPr lang="ru-RU" dirty="0" smtClean="0"/>
              <a:t> </a:t>
            </a:r>
            <a:r>
              <a:rPr lang="ru-RU" dirty="0" err="1" smtClean="0"/>
              <a:t>тематиці</a:t>
            </a:r>
            <a:r>
              <a:rPr lang="ru-RU" dirty="0" smtClean="0"/>
              <a:t> </a:t>
            </a:r>
            <a:r>
              <a:rPr lang="ru-RU" dirty="0" err="1" smtClean="0"/>
              <a:t>більше</a:t>
            </a:r>
            <a:r>
              <a:rPr lang="ru-RU" dirty="0" smtClean="0"/>
              <a:t> </a:t>
            </a:r>
            <a:r>
              <a:rPr lang="ru-RU" dirty="0" err="1" smtClean="0"/>
              <a:t>приділяв</a:t>
            </a:r>
            <a:r>
              <a:rPr lang="ru-RU" dirty="0" smtClean="0"/>
              <a:t> </a:t>
            </a:r>
            <a:r>
              <a:rPr lang="ru-RU" dirty="0" err="1" smtClean="0"/>
              <a:t>уваги</a:t>
            </a:r>
            <a:r>
              <a:rPr lang="ru-RU" dirty="0" smtClean="0"/>
              <a:t>. </a:t>
            </a:r>
            <a:r>
              <a:rPr lang="ru-RU" dirty="0" err="1" smtClean="0"/>
              <a:t>Саме</a:t>
            </a:r>
            <a:r>
              <a:rPr lang="ru-RU" dirty="0" smtClean="0"/>
              <a:t> через </a:t>
            </a:r>
            <a:r>
              <a:rPr lang="ru-RU" dirty="0" err="1" smtClean="0"/>
              <a:t>це</a:t>
            </a:r>
            <a:r>
              <a:rPr lang="ru-RU" dirty="0" smtClean="0"/>
              <a:t> вона і </a:t>
            </a:r>
            <a:r>
              <a:rPr lang="ru-RU" dirty="0" err="1" smtClean="0"/>
              <a:t>називається</a:t>
            </a:r>
            <a:r>
              <a:rPr lang="ru-RU" dirty="0" smtClean="0"/>
              <a:t> контекстною. </a:t>
            </a:r>
          </a:p>
          <a:p>
            <a:r>
              <a:rPr lang="ru-RU" dirty="0" smtClean="0"/>
              <a:t>За </a:t>
            </a:r>
            <a:r>
              <a:rPr lang="ru-RU" dirty="0" err="1" smtClean="0"/>
              <a:t>змістом</a:t>
            </a:r>
            <a:r>
              <a:rPr lang="ru-RU" dirty="0" smtClean="0"/>
              <a:t> реклама </a:t>
            </a:r>
            <a:r>
              <a:rPr lang="ru-RU" dirty="0" err="1" smtClean="0"/>
              <a:t>зв’язана</a:t>
            </a:r>
            <a:r>
              <a:rPr lang="ru-RU" dirty="0" smtClean="0"/>
              <a:t> з </a:t>
            </a:r>
            <a:r>
              <a:rPr lang="ru-RU" dirty="0" err="1" smtClean="0"/>
              <a:t>основним</a:t>
            </a:r>
            <a:r>
              <a:rPr lang="ru-RU" dirty="0" smtClean="0"/>
              <a:t> словом у </a:t>
            </a:r>
            <a:r>
              <a:rPr lang="ru-RU" dirty="0" err="1" smtClean="0"/>
              <a:t>пошуці</a:t>
            </a:r>
            <a:r>
              <a:rPr lang="ru-RU" dirty="0" smtClean="0"/>
              <a:t>. </a:t>
            </a:r>
            <a:r>
              <a:rPr lang="ru-RU" dirty="0" err="1" smtClean="0"/>
              <a:t>Її</a:t>
            </a:r>
            <a:r>
              <a:rPr lang="ru-RU" dirty="0" smtClean="0"/>
              <a:t> тематика </a:t>
            </a:r>
            <a:r>
              <a:rPr lang="ru-RU" dirty="0" err="1" smtClean="0"/>
              <a:t>визначається</a:t>
            </a:r>
            <a:r>
              <a:rPr lang="ru-RU" dirty="0" smtClean="0"/>
              <a:t> </a:t>
            </a:r>
            <a:r>
              <a:rPr lang="ru-RU" dirty="0" err="1" smtClean="0"/>
              <a:t>конкретним</a:t>
            </a:r>
            <a:r>
              <a:rPr lang="ru-RU" dirty="0" smtClean="0"/>
              <a:t> </a:t>
            </a:r>
            <a:r>
              <a:rPr lang="ru-RU" dirty="0" err="1" smtClean="0"/>
              <a:t>контекстним</a:t>
            </a:r>
            <a:r>
              <a:rPr lang="ru-RU" dirty="0" smtClean="0"/>
              <a:t> </a:t>
            </a:r>
            <a:r>
              <a:rPr lang="ru-RU" dirty="0" err="1" smtClean="0"/>
              <a:t>середовищем</a:t>
            </a:r>
            <a:r>
              <a:rPr lang="ru-RU" dirty="0" smtClean="0"/>
              <a:t>, </a:t>
            </a:r>
            <a:r>
              <a:rPr lang="ru-RU" dirty="0" err="1" smtClean="0"/>
              <a:t>тобто</a:t>
            </a:r>
            <a:r>
              <a:rPr lang="ru-RU" dirty="0" smtClean="0"/>
              <a:t> самим контекстом (лат. с</a:t>
            </a:r>
            <a:r>
              <a:rPr lang="en-US" dirty="0" err="1" smtClean="0"/>
              <a:t>ontextus</a:t>
            </a:r>
            <a:r>
              <a:rPr lang="en-US" dirty="0" smtClean="0"/>
              <a:t> – </a:t>
            </a:r>
            <a:r>
              <a:rPr lang="ru-RU" dirty="0" err="1" smtClean="0"/>
              <a:t>з’єднання</a:t>
            </a:r>
            <a:r>
              <a:rPr lang="ru-RU" dirty="0" smtClean="0"/>
              <a:t>, </a:t>
            </a:r>
            <a:r>
              <a:rPr lang="ru-RU" dirty="0" err="1" smtClean="0"/>
              <a:t>зв’язок</a:t>
            </a:r>
            <a:r>
              <a:rPr lang="ru-RU" dirty="0" smtClean="0"/>
              <a:t>). </a:t>
            </a:r>
            <a:r>
              <a:rPr lang="ru-RU" dirty="0" err="1" smtClean="0"/>
              <a:t>Саме</a:t>
            </a:r>
            <a:r>
              <a:rPr lang="ru-RU" dirty="0" smtClean="0"/>
              <a:t> </a:t>
            </a:r>
            <a:r>
              <a:rPr lang="ru-RU" dirty="0" err="1" smtClean="0"/>
              <a:t>це</a:t>
            </a:r>
            <a:r>
              <a:rPr lang="ru-RU" dirty="0" smtClean="0"/>
              <a:t> і </a:t>
            </a:r>
            <a:r>
              <a:rPr lang="ru-RU" dirty="0" err="1" smtClean="0"/>
              <a:t>дозволяє</a:t>
            </a:r>
            <a:r>
              <a:rPr lang="ru-RU" dirty="0" smtClean="0"/>
              <a:t> </a:t>
            </a:r>
            <a:r>
              <a:rPr lang="ru-RU" dirty="0" err="1" smtClean="0"/>
              <a:t>зробити</a:t>
            </a:r>
            <a:r>
              <a:rPr lang="ru-RU" dirty="0" smtClean="0"/>
              <a:t> </a:t>
            </a:r>
            <a:r>
              <a:rPr lang="ru-RU" dirty="0" err="1" smtClean="0"/>
              <a:t>такі</a:t>
            </a:r>
            <a:r>
              <a:rPr lang="ru-RU" dirty="0" smtClean="0"/>
              <a:t> </a:t>
            </a:r>
            <a:r>
              <a:rPr lang="ru-RU" dirty="0" err="1" smtClean="0"/>
              <a:t>рекламні</a:t>
            </a:r>
            <a:r>
              <a:rPr lang="ru-RU" dirty="0" smtClean="0"/>
              <a:t> </a:t>
            </a:r>
            <a:r>
              <a:rPr lang="ru-RU" dirty="0" err="1" smtClean="0"/>
              <a:t>оголошення</a:t>
            </a:r>
            <a:r>
              <a:rPr lang="ru-RU" dirty="0" smtClean="0"/>
              <a:t> “</a:t>
            </a:r>
            <a:r>
              <a:rPr lang="ru-RU" dirty="0" err="1" smtClean="0"/>
              <a:t>ненав’язливими</a:t>
            </a:r>
            <a:r>
              <a:rPr lang="ru-RU" dirty="0" smtClean="0"/>
              <a:t>” для </a:t>
            </a:r>
            <a:r>
              <a:rPr lang="ru-RU" dirty="0" err="1" smtClean="0"/>
              <a:t>потенційного</a:t>
            </a:r>
            <a:r>
              <a:rPr lang="ru-RU" dirty="0" smtClean="0"/>
              <a:t> </a:t>
            </a:r>
            <a:r>
              <a:rPr lang="ru-RU" dirty="0" err="1" smtClean="0"/>
              <a:t>клієнта</a:t>
            </a:r>
            <a:r>
              <a:rPr lang="ru-RU" dirty="0" smtClean="0"/>
              <a:t> і </a:t>
            </a:r>
            <a:r>
              <a:rPr lang="ru-RU" dirty="0" err="1" smtClean="0"/>
              <a:t>сформувати</a:t>
            </a:r>
            <a:r>
              <a:rPr lang="ru-RU" dirty="0" smtClean="0"/>
              <a:t> </a:t>
            </a:r>
            <a:r>
              <a:rPr lang="ru-RU" dirty="0" err="1" smtClean="0"/>
              <a:t>лояльне</a:t>
            </a:r>
            <a:r>
              <a:rPr lang="ru-RU" dirty="0" smtClean="0"/>
              <a:t> </a:t>
            </a:r>
            <a:r>
              <a:rPr lang="ru-RU" dirty="0" err="1" smtClean="0"/>
              <a:t>відношення</a:t>
            </a:r>
            <a:r>
              <a:rPr lang="ru-RU" dirty="0" smtClean="0"/>
              <a:t> до них.</a:t>
            </a:r>
          </a:p>
          <a:p>
            <a:r>
              <a:rPr lang="ru-RU" dirty="0" err="1" smtClean="0"/>
              <a:t>Користувач</a:t>
            </a:r>
            <a:r>
              <a:rPr lang="ru-RU" dirty="0" smtClean="0"/>
              <a:t>, </a:t>
            </a:r>
            <a:r>
              <a:rPr lang="ru-RU" dirty="0" err="1" smtClean="0"/>
              <a:t>роблячи</a:t>
            </a:r>
            <a:r>
              <a:rPr lang="ru-RU" dirty="0" smtClean="0"/>
              <a:t> </a:t>
            </a:r>
            <a:r>
              <a:rPr lang="ru-RU" dirty="0" err="1" smtClean="0"/>
              <a:t>певний</a:t>
            </a:r>
            <a:r>
              <a:rPr lang="ru-RU" dirty="0" smtClean="0"/>
              <a:t> запит, </a:t>
            </a:r>
            <a:r>
              <a:rPr lang="ru-RU" dirty="0" err="1" smtClean="0"/>
              <a:t>бачить</a:t>
            </a:r>
            <a:r>
              <a:rPr lang="ru-RU" dirty="0" smtClean="0"/>
              <a:t> </a:t>
            </a:r>
            <a:r>
              <a:rPr lang="ru-RU" dirty="0" err="1" smtClean="0"/>
              <a:t>відповіді</a:t>
            </a:r>
            <a:r>
              <a:rPr lang="ru-RU" dirty="0" smtClean="0"/>
              <a:t>, </a:t>
            </a:r>
            <a:r>
              <a:rPr lang="ru-RU" dirty="0" err="1" smtClean="0"/>
              <a:t>що</a:t>
            </a:r>
            <a:r>
              <a:rPr lang="ru-RU" dirty="0" smtClean="0"/>
              <a:t> </a:t>
            </a:r>
            <a:r>
              <a:rPr lang="ru-RU" dirty="0" err="1" smtClean="0"/>
              <a:t>зазначені</a:t>
            </a:r>
            <a:r>
              <a:rPr lang="ru-RU" dirty="0" smtClean="0"/>
              <a:t> словом “реклама”. На ПК </a:t>
            </a:r>
            <a:r>
              <a:rPr lang="ru-RU" dirty="0" err="1" smtClean="0"/>
              <a:t>це</a:t>
            </a:r>
            <a:r>
              <a:rPr lang="ru-RU" dirty="0" smtClean="0"/>
              <a:t> </a:t>
            </a:r>
            <a:r>
              <a:rPr lang="ru-RU" dirty="0" err="1" smtClean="0"/>
              <a:t>виглядає</a:t>
            </a:r>
            <a:r>
              <a:rPr lang="ru-RU" dirty="0" smtClean="0"/>
              <a:t> </a:t>
            </a:r>
            <a:r>
              <a:rPr lang="ru-RU" dirty="0" err="1" smtClean="0"/>
              <a:t>приблизно</a:t>
            </a:r>
            <a:r>
              <a:rPr lang="ru-RU" dirty="0" smtClean="0"/>
              <a:t> так:</a:t>
            </a:r>
            <a:endParaRPr lang="en-US" dirty="0"/>
          </a:p>
        </p:txBody>
      </p:sp>
      <p:pic>
        <p:nvPicPr>
          <p:cNvPr id="3" name="Рисунок 2"/>
          <p:cNvPicPr>
            <a:picLocks noChangeAspect="1"/>
          </p:cNvPicPr>
          <p:nvPr/>
        </p:nvPicPr>
        <p:blipFill>
          <a:blip r:embed="rId2"/>
          <a:stretch>
            <a:fillRect/>
          </a:stretch>
        </p:blipFill>
        <p:spPr>
          <a:xfrm>
            <a:off x="4885508" y="2364376"/>
            <a:ext cx="6714309" cy="4493624"/>
          </a:xfrm>
          <a:prstGeom prst="rect">
            <a:avLst/>
          </a:prstGeom>
        </p:spPr>
      </p:pic>
      <p:sp>
        <p:nvSpPr>
          <p:cNvPr id="4" name="Прямоугольник 3"/>
          <p:cNvSpPr/>
          <p:nvPr/>
        </p:nvSpPr>
        <p:spPr>
          <a:xfrm>
            <a:off x="0" y="2794673"/>
            <a:ext cx="4767943" cy="3416320"/>
          </a:xfrm>
          <a:prstGeom prst="rect">
            <a:avLst/>
          </a:prstGeom>
        </p:spPr>
        <p:txBody>
          <a:bodyPr wrap="square">
            <a:spAutoFit/>
          </a:bodyPr>
          <a:lstStyle/>
          <a:p>
            <a:r>
              <a:rPr lang="ru-RU" dirty="0" err="1" smtClean="0"/>
              <a:t>Багато</a:t>
            </a:r>
            <a:r>
              <a:rPr lang="ru-RU" dirty="0" smtClean="0"/>
              <a:t> </a:t>
            </a:r>
            <a:r>
              <a:rPr lang="ru-RU" dirty="0" err="1" smtClean="0"/>
              <a:t>користувачів</a:t>
            </a:r>
            <a:r>
              <a:rPr lang="ru-RU" dirty="0" smtClean="0"/>
              <a:t> не </a:t>
            </a:r>
            <a:r>
              <a:rPr lang="ru-RU" dirty="0" err="1" smtClean="0"/>
              <a:t>звертають</a:t>
            </a:r>
            <a:r>
              <a:rPr lang="ru-RU" dirty="0" smtClean="0"/>
              <a:t> </a:t>
            </a:r>
            <a:r>
              <a:rPr lang="ru-RU" dirty="0" err="1" smtClean="0"/>
              <a:t>уваги</a:t>
            </a:r>
            <a:r>
              <a:rPr lang="ru-RU" dirty="0" smtClean="0"/>
              <a:t> на </a:t>
            </a:r>
            <a:r>
              <a:rPr lang="ru-RU" dirty="0" err="1" smtClean="0"/>
              <a:t>помітку</a:t>
            </a:r>
            <a:r>
              <a:rPr lang="ru-RU" dirty="0" smtClean="0"/>
              <a:t> “реклама” і </a:t>
            </a:r>
            <a:r>
              <a:rPr lang="ru-RU" dirty="0" err="1" smtClean="0"/>
              <a:t>заходять</a:t>
            </a:r>
            <a:r>
              <a:rPr lang="ru-RU" dirty="0" smtClean="0"/>
              <a:t> за </a:t>
            </a:r>
            <a:r>
              <a:rPr lang="ru-RU" dirty="0" err="1" smtClean="0"/>
              <a:t>посиланням</a:t>
            </a:r>
            <a:r>
              <a:rPr lang="ru-RU" dirty="0" smtClean="0"/>
              <a:t>, </a:t>
            </a:r>
            <a:r>
              <a:rPr lang="ru-RU" dirty="0" err="1" smtClean="0"/>
              <a:t>які</a:t>
            </a:r>
            <a:r>
              <a:rPr lang="ru-RU" dirty="0" smtClean="0"/>
              <a:t> </a:t>
            </a:r>
            <a:r>
              <a:rPr lang="ru-RU" dirty="0" err="1" smtClean="0"/>
              <a:t>представлені</a:t>
            </a:r>
            <a:r>
              <a:rPr lang="ru-RU" dirty="0" smtClean="0"/>
              <a:t> першими в </a:t>
            </a:r>
            <a:r>
              <a:rPr lang="ru-RU" dirty="0" err="1" smtClean="0"/>
              <a:t>пошуковій</a:t>
            </a:r>
            <a:r>
              <a:rPr lang="ru-RU" dirty="0" smtClean="0"/>
              <a:t> </a:t>
            </a:r>
            <a:r>
              <a:rPr lang="ru-RU" dirty="0" err="1" smtClean="0"/>
              <a:t>видачі</a:t>
            </a:r>
            <a:r>
              <a:rPr lang="ru-RU" dirty="0" smtClean="0"/>
              <a:t>. </a:t>
            </a:r>
            <a:r>
              <a:rPr lang="ru-RU" dirty="0" err="1" smtClean="0"/>
              <a:t>Це</a:t>
            </a:r>
            <a:r>
              <a:rPr lang="ru-RU" dirty="0" smtClean="0"/>
              <a:t> </a:t>
            </a:r>
            <a:r>
              <a:rPr lang="ru-RU" dirty="0" err="1" smtClean="0"/>
              <a:t>означає</a:t>
            </a:r>
            <a:r>
              <a:rPr lang="ru-RU" dirty="0" smtClean="0"/>
              <a:t>, </a:t>
            </a:r>
            <a:r>
              <a:rPr lang="ru-RU" dirty="0" err="1" smtClean="0"/>
              <a:t>що</a:t>
            </a:r>
            <a:r>
              <a:rPr lang="ru-RU" dirty="0" smtClean="0"/>
              <a:t> </a:t>
            </a:r>
            <a:r>
              <a:rPr lang="ru-RU" dirty="0" err="1" smtClean="0"/>
              <a:t>контекстна</a:t>
            </a:r>
            <a:r>
              <a:rPr lang="ru-RU" dirty="0" smtClean="0"/>
              <a:t> реклама </a:t>
            </a:r>
            <a:r>
              <a:rPr lang="ru-RU" dirty="0" err="1" smtClean="0"/>
              <a:t>спрацювала</a:t>
            </a:r>
            <a:r>
              <a:rPr lang="ru-RU" dirty="0" smtClean="0"/>
              <a:t>, а </a:t>
            </a:r>
            <a:r>
              <a:rPr lang="ru-RU" dirty="0" err="1" smtClean="0"/>
              <a:t>замовник</a:t>
            </a:r>
            <a:r>
              <a:rPr lang="ru-RU" dirty="0" smtClean="0"/>
              <a:t> </a:t>
            </a:r>
            <a:r>
              <a:rPr lang="ru-RU" dirty="0" err="1" smtClean="0"/>
              <a:t>отримав</a:t>
            </a:r>
            <a:r>
              <a:rPr lang="ru-RU" dirty="0" smtClean="0"/>
              <a:t> </a:t>
            </a:r>
            <a:r>
              <a:rPr lang="ru-RU" dirty="0" err="1" smtClean="0"/>
              <a:t>свій</a:t>
            </a:r>
            <a:r>
              <a:rPr lang="ru-RU" dirty="0" smtClean="0"/>
              <a:t> </a:t>
            </a:r>
            <a:r>
              <a:rPr lang="ru-RU" dirty="0" err="1" smtClean="0"/>
              <a:t>трафік</a:t>
            </a:r>
            <a:r>
              <a:rPr lang="ru-RU" dirty="0" smtClean="0"/>
              <a:t>. При </a:t>
            </a:r>
            <a:r>
              <a:rPr lang="ru-RU" dirty="0" err="1" smtClean="0"/>
              <a:t>цьому</a:t>
            </a:r>
            <a:r>
              <a:rPr lang="ru-RU" dirty="0" smtClean="0"/>
              <a:t> </a:t>
            </a:r>
            <a:r>
              <a:rPr lang="ru-RU" dirty="0" err="1" smtClean="0"/>
              <a:t>може</a:t>
            </a:r>
            <a:r>
              <a:rPr lang="ru-RU" dirty="0" smtClean="0"/>
              <a:t> бути </a:t>
            </a:r>
            <a:r>
              <a:rPr lang="ru-RU" dirty="0" err="1" smtClean="0"/>
              <a:t>врахована</a:t>
            </a:r>
            <a:r>
              <a:rPr lang="ru-RU" dirty="0" smtClean="0"/>
              <a:t> не </a:t>
            </a:r>
            <a:r>
              <a:rPr lang="ru-RU" dirty="0" err="1" smtClean="0"/>
              <a:t>тільки</a:t>
            </a:r>
            <a:r>
              <a:rPr lang="ru-RU" dirty="0" smtClean="0"/>
              <a:t> тематика, але й </a:t>
            </a:r>
            <a:r>
              <a:rPr lang="ru-RU" dirty="0" err="1" smtClean="0"/>
              <a:t>регіон</a:t>
            </a:r>
            <a:r>
              <a:rPr lang="ru-RU" dirty="0" smtClean="0"/>
              <a:t>, та </a:t>
            </a:r>
            <a:r>
              <a:rPr lang="ru-RU" dirty="0" err="1" smtClean="0"/>
              <a:t>інші</a:t>
            </a:r>
            <a:r>
              <a:rPr lang="ru-RU" dirty="0" smtClean="0"/>
              <a:t> </a:t>
            </a:r>
            <a:r>
              <a:rPr lang="ru-RU" dirty="0" err="1" smtClean="0"/>
              <a:t>фактори</a:t>
            </a:r>
            <a:r>
              <a:rPr lang="ru-RU" dirty="0" smtClean="0"/>
              <a:t>.</a:t>
            </a:r>
          </a:p>
          <a:p>
            <a:endParaRPr lang="ru-RU" dirty="0" smtClean="0"/>
          </a:p>
          <a:p>
            <a:r>
              <a:rPr lang="ru-RU" dirty="0" err="1" smtClean="0"/>
              <a:t>Стосовно</a:t>
            </a:r>
            <a:r>
              <a:rPr lang="ru-RU" dirty="0" smtClean="0"/>
              <a:t> </a:t>
            </a:r>
            <a:r>
              <a:rPr lang="ru-RU" dirty="0" err="1" smtClean="0"/>
              <a:t>показів</a:t>
            </a:r>
            <a:r>
              <a:rPr lang="ru-RU" dirty="0" smtClean="0"/>
              <a:t> </a:t>
            </a:r>
            <a:r>
              <a:rPr lang="ru-RU" dirty="0" err="1" smtClean="0"/>
              <a:t>реклами</a:t>
            </a:r>
            <a:r>
              <a:rPr lang="ru-RU" dirty="0" smtClean="0"/>
              <a:t> на </a:t>
            </a:r>
            <a:r>
              <a:rPr lang="ru-RU" dirty="0" err="1" smtClean="0"/>
              <a:t>мобільних</a:t>
            </a:r>
            <a:r>
              <a:rPr lang="ru-RU" dirty="0" smtClean="0"/>
              <a:t> </a:t>
            </a:r>
            <a:r>
              <a:rPr lang="ru-RU" dirty="0" err="1" smtClean="0"/>
              <a:t>пристроях</a:t>
            </a:r>
            <a:r>
              <a:rPr lang="ru-RU" dirty="0" smtClean="0"/>
              <a:t>, то вона буде </a:t>
            </a:r>
            <a:r>
              <a:rPr lang="ru-RU" dirty="0" err="1" smtClean="0"/>
              <a:t>давати</a:t>
            </a:r>
            <a:r>
              <a:rPr lang="ru-RU" dirty="0" smtClean="0"/>
              <a:t> </a:t>
            </a:r>
            <a:r>
              <a:rPr lang="ru-RU" dirty="0" err="1" smtClean="0"/>
              <a:t>результати</a:t>
            </a:r>
            <a:r>
              <a:rPr lang="ru-RU" dirty="0" smtClean="0"/>
              <a:t> </a:t>
            </a:r>
            <a:r>
              <a:rPr lang="ru-RU" dirty="0" err="1" smtClean="0"/>
              <a:t>тільки</a:t>
            </a:r>
            <a:r>
              <a:rPr lang="ru-RU" dirty="0" smtClean="0"/>
              <a:t> в тому </a:t>
            </a:r>
            <a:r>
              <a:rPr lang="ru-RU" dirty="0" err="1" smtClean="0"/>
              <a:t>випадку</a:t>
            </a:r>
            <a:r>
              <a:rPr lang="ru-RU" dirty="0" smtClean="0"/>
              <a:t>, </a:t>
            </a:r>
            <a:r>
              <a:rPr lang="ru-RU" dirty="0" err="1" smtClean="0"/>
              <a:t>якщо</a:t>
            </a:r>
            <a:r>
              <a:rPr lang="ru-RU" dirty="0" smtClean="0"/>
              <a:t> у вас є </a:t>
            </a:r>
            <a:r>
              <a:rPr lang="ru-RU" dirty="0" err="1" smtClean="0"/>
              <a:t>мобільна</a:t>
            </a:r>
            <a:r>
              <a:rPr lang="ru-RU" dirty="0" smtClean="0"/>
              <a:t> </a:t>
            </a:r>
            <a:r>
              <a:rPr lang="ru-RU" dirty="0" err="1" smtClean="0"/>
              <a:t>версія</a:t>
            </a:r>
            <a:r>
              <a:rPr lang="ru-RU" dirty="0" smtClean="0"/>
              <a:t> сайту.</a:t>
            </a:r>
            <a:endParaRPr lang="en-US" dirty="0"/>
          </a:p>
        </p:txBody>
      </p:sp>
    </p:spTree>
    <p:extLst>
      <p:ext uri="{BB962C8B-B14F-4D97-AF65-F5344CB8AC3E}">
        <p14:creationId xmlns:p14="http://schemas.microsoft.com/office/powerpoint/2010/main" val="5587003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8194" y="331316"/>
            <a:ext cx="11430000" cy="2677656"/>
          </a:xfrm>
          <a:prstGeom prst="rect">
            <a:avLst/>
          </a:prstGeom>
        </p:spPr>
        <p:txBody>
          <a:bodyPr wrap="square">
            <a:spAutoFit/>
          </a:bodyPr>
          <a:lstStyle/>
          <a:p>
            <a:r>
              <a:rPr lang="en-US" sz="2400" b="1" dirty="0" smtClean="0"/>
              <a:t>Google</a:t>
            </a:r>
            <a:endParaRPr lang="uk-UA" sz="2400" b="1" dirty="0" smtClean="0"/>
          </a:p>
          <a:p>
            <a:r>
              <a:rPr lang="en-US" sz="2400" dirty="0" smtClean="0"/>
              <a:t> </a:t>
            </a:r>
            <a:r>
              <a:rPr lang="ru-RU" sz="2400" dirty="0" smtClean="0"/>
              <a:t>1. </a:t>
            </a:r>
            <a:r>
              <a:rPr lang="ru-RU" sz="2400" dirty="0" err="1" smtClean="0"/>
              <a:t>Загальна</a:t>
            </a:r>
            <a:r>
              <a:rPr lang="ru-RU" sz="2400" dirty="0" smtClean="0"/>
              <a:t> </a:t>
            </a:r>
            <a:r>
              <a:rPr lang="ru-RU" sz="2400" dirty="0" err="1" smtClean="0"/>
              <a:t>кількість</a:t>
            </a:r>
            <a:r>
              <a:rPr lang="ru-RU" sz="2400" dirty="0" smtClean="0"/>
              <a:t> </a:t>
            </a:r>
            <a:r>
              <a:rPr lang="ru-RU" sz="2400" dirty="0" err="1" smtClean="0"/>
              <a:t>відвідувань</a:t>
            </a:r>
            <a:r>
              <a:rPr lang="ru-RU" sz="2400" dirty="0" smtClean="0"/>
              <a:t> – 88,36 млрд </a:t>
            </a:r>
            <a:r>
              <a:rPr lang="ru-RU" sz="2400" dirty="0" err="1" smtClean="0"/>
              <a:t>користувачів</a:t>
            </a:r>
            <a:r>
              <a:rPr lang="ru-RU" sz="2400" dirty="0" smtClean="0"/>
              <a:t>;</a:t>
            </a:r>
          </a:p>
          <a:p>
            <a:r>
              <a:rPr lang="ru-RU" sz="2400" dirty="0" smtClean="0"/>
              <a:t>2. </a:t>
            </a:r>
            <a:r>
              <a:rPr lang="ru-RU" sz="2400" dirty="0" err="1" smtClean="0"/>
              <a:t>Середня</a:t>
            </a:r>
            <a:r>
              <a:rPr lang="ru-RU" sz="2400" dirty="0" smtClean="0"/>
              <a:t> </a:t>
            </a:r>
            <a:r>
              <a:rPr lang="ru-RU" sz="2400" dirty="0" err="1" smtClean="0"/>
              <a:t>тривалість</a:t>
            </a:r>
            <a:r>
              <a:rPr lang="ru-RU" sz="2400" dirty="0" smtClean="0"/>
              <a:t> </a:t>
            </a:r>
            <a:r>
              <a:rPr lang="ru-RU" sz="2400" dirty="0" err="1" smtClean="0"/>
              <a:t>відвідування</a:t>
            </a:r>
            <a:r>
              <a:rPr lang="ru-RU" sz="2400" dirty="0" smtClean="0"/>
              <a:t> – 11 </a:t>
            </a:r>
            <a:r>
              <a:rPr lang="ru-RU" sz="2400" dirty="0" err="1" smtClean="0"/>
              <a:t>хв</a:t>
            </a:r>
            <a:r>
              <a:rPr lang="ru-RU" sz="2400" dirty="0" smtClean="0"/>
              <a:t> 43 сек;</a:t>
            </a:r>
          </a:p>
          <a:p>
            <a:r>
              <a:rPr lang="ru-RU" sz="2400" dirty="0" smtClean="0"/>
              <a:t>3. </a:t>
            </a:r>
            <a:r>
              <a:rPr lang="ru-RU" sz="2400" dirty="0" err="1" smtClean="0"/>
              <a:t>Середня</a:t>
            </a:r>
            <a:r>
              <a:rPr lang="ru-RU" sz="2400" dirty="0" smtClean="0"/>
              <a:t> </a:t>
            </a:r>
            <a:r>
              <a:rPr lang="ru-RU" sz="2400" dirty="0" err="1" smtClean="0"/>
              <a:t>кількість</a:t>
            </a:r>
            <a:r>
              <a:rPr lang="ru-RU" sz="2400" dirty="0" smtClean="0"/>
              <a:t> </a:t>
            </a:r>
            <a:r>
              <a:rPr lang="ru-RU" sz="2400" dirty="0" err="1" smtClean="0"/>
              <a:t>сторінок</a:t>
            </a:r>
            <a:r>
              <a:rPr lang="ru-RU" sz="2400" dirty="0" smtClean="0"/>
              <a:t> за </a:t>
            </a:r>
            <a:r>
              <a:rPr lang="ru-RU" sz="2400" dirty="0" err="1" smtClean="0"/>
              <a:t>відвідування</a:t>
            </a:r>
            <a:r>
              <a:rPr lang="ru-RU" sz="2400" dirty="0" smtClean="0"/>
              <a:t> – 8,67.</a:t>
            </a:r>
          </a:p>
          <a:p>
            <a:r>
              <a:rPr lang="ru-RU" sz="2400" dirty="0" smtClean="0"/>
              <a:t>    </a:t>
            </a:r>
            <a:r>
              <a:rPr lang="ru-RU" sz="2400" dirty="0" err="1" smtClean="0"/>
              <a:t>щодня</a:t>
            </a:r>
            <a:r>
              <a:rPr lang="ru-RU" sz="2400" dirty="0" smtClean="0"/>
              <a:t> в </a:t>
            </a:r>
            <a:r>
              <a:rPr lang="en-US" sz="2400" dirty="0" smtClean="0"/>
              <a:t>Google </a:t>
            </a:r>
            <a:r>
              <a:rPr lang="ru-RU" sz="2400" dirty="0" err="1" smtClean="0"/>
              <a:t>виконується</a:t>
            </a:r>
            <a:r>
              <a:rPr lang="ru-RU" sz="2400" dirty="0" smtClean="0"/>
              <a:t> 3,5 </a:t>
            </a:r>
            <a:r>
              <a:rPr lang="ru-RU" sz="2400" dirty="0" err="1" smtClean="0"/>
              <a:t>мільярда</a:t>
            </a:r>
            <a:r>
              <a:rPr lang="ru-RU" sz="2400" dirty="0" smtClean="0"/>
              <a:t> </a:t>
            </a:r>
            <a:r>
              <a:rPr lang="ru-RU" sz="2400" dirty="0" err="1" smtClean="0"/>
              <a:t>пошукових</a:t>
            </a:r>
            <a:r>
              <a:rPr lang="ru-RU" sz="2400" dirty="0" smtClean="0"/>
              <a:t> </a:t>
            </a:r>
            <a:r>
              <a:rPr lang="ru-RU" sz="2400" dirty="0" err="1" smtClean="0"/>
              <a:t>запитів</a:t>
            </a:r>
            <a:r>
              <a:rPr lang="ru-RU" sz="2400" dirty="0" smtClean="0"/>
              <a:t>;</a:t>
            </a:r>
          </a:p>
          <a:p>
            <a:r>
              <a:rPr lang="ru-RU" sz="2400" dirty="0" smtClean="0"/>
              <a:t>    90% </a:t>
            </a:r>
            <a:r>
              <a:rPr lang="ru-RU" sz="2400" dirty="0" err="1" smtClean="0"/>
              <a:t>пошукових</a:t>
            </a:r>
            <a:r>
              <a:rPr lang="ru-RU" sz="2400" dirty="0" smtClean="0"/>
              <a:t> </a:t>
            </a:r>
            <a:r>
              <a:rPr lang="ru-RU" sz="2400" dirty="0" err="1" smtClean="0"/>
              <a:t>запитів</a:t>
            </a:r>
            <a:r>
              <a:rPr lang="ru-RU" sz="2400" dirty="0" smtClean="0"/>
              <a:t> на </a:t>
            </a:r>
            <a:r>
              <a:rPr lang="ru-RU" sz="2400" dirty="0" err="1" smtClean="0"/>
              <a:t>комп’ютерах</a:t>
            </a:r>
            <a:r>
              <a:rPr lang="ru-RU" sz="2400" dirty="0" smtClean="0"/>
              <a:t> </a:t>
            </a:r>
            <a:r>
              <a:rPr lang="ru-RU" sz="2400" dirty="0" err="1" smtClean="0"/>
              <a:t>виконуються</a:t>
            </a:r>
            <a:r>
              <a:rPr lang="ru-RU" sz="2400" dirty="0" smtClean="0"/>
              <a:t> через </a:t>
            </a:r>
            <a:r>
              <a:rPr lang="en-US" sz="2400" dirty="0" smtClean="0"/>
              <a:t>Google;</a:t>
            </a:r>
          </a:p>
          <a:p>
            <a:r>
              <a:rPr lang="en-US" sz="2400" dirty="0" smtClean="0"/>
              <a:t>    </a:t>
            </a:r>
            <a:r>
              <a:rPr lang="ru-RU" sz="2400" dirty="0" err="1" smtClean="0"/>
              <a:t>обсяг</a:t>
            </a:r>
            <a:r>
              <a:rPr lang="ru-RU" sz="2400" dirty="0" smtClean="0"/>
              <a:t> </a:t>
            </a:r>
            <a:r>
              <a:rPr lang="ru-RU" sz="2400" dirty="0" err="1" smtClean="0"/>
              <a:t>пошукових</a:t>
            </a:r>
            <a:r>
              <a:rPr lang="ru-RU" sz="2400" dirty="0" smtClean="0"/>
              <a:t> </a:t>
            </a:r>
            <a:r>
              <a:rPr lang="ru-RU" sz="2400" dirty="0" err="1" smtClean="0"/>
              <a:t>запитів</a:t>
            </a:r>
            <a:r>
              <a:rPr lang="ru-RU" sz="2400" dirty="0" smtClean="0"/>
              <a:t> в </a:t>
            </a:r>
            <a:r>
              <a:rPr lang="en-US" sz="2400" dirty="0" smtClean="0"/>
              <a:t>Google </a:t>
            </a:r>
            <a:r>
              <a:rPr lang="ru-RU" sz="2400" dirty="0" err="1" smtClean="0"/>
              <a:t>зростає</a:t>
            </a:r>
            <a:r>
              <a:rPr lang="ru-RU" sz="2400" dirty="0" smtClean="0"/>
              <a:t> </a:t>
            </a:r>
            <a:r>
              <a:rPr lang="ru-RU" sz="2400" dirty="0" err="1" smtClean="0"/>
              <a:t>щорічно</a:t>
            </a:r>
            <a:r>
              <a:rPr lang="ru-RU" sz="2400" dirty="0" smtClean="0"/>
              <a:t> </a:t>
            </a:r>
            <a:r>
              <a:rPr lang="ru-RU" sz="2400" dirty="0" err="1" smtClean="0"/>
              <a:t>приблизно</a:t>
            </a:r>
            <a:r>
              <a:rPr lang="ru-RU" sz="2400" dirty="0" smtClean="0"/>
              <a:t> на 10%.</a:t>
            </a:r>
            <a:endParaRPr lang="en-US" sz="2400" dirty="0"/>
          </a:p>
        </p:txBody>
      </p:sp>
      <p:pic>
        <p:nvPicPr>
          <p:cNvPr id="3" name="Рисунок 2"/>
          <p:cNvPicPr>
            <a:picLocks noChangeAspect="1"/>
          </p:cNvPicPr>
          <p:nvPr/>
        </p:nvPicPr>
        <p:blipFill>
          <a:blip r:embed="rId2"/>
          <a:stretch>
            <a:fillRect/>
          </a:stretch>
        </p:blipFill>
        <p:spPr>
          <a:xfrm>
            <a:off x="822960" y="3226526"/>
            <a:ext cx="9601200" cy="3487784"/>
          </a:xfrm>
          <a:prstGeom prst="rect">
            <a:avLst/>
          </a:prstGeom>
        </p:spPr>
      </p:pic>
    </p:spTree>
    <p:extLst>
      <p:ext uri="{BB962C8B-B14F-4D97-AF65-F5344CB8AC3E}">
        <p14:creationId xmlns:p14="http://schemas.microsoft.com/office/powerpoint/2010/main" val="4785982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58847"/>
            <a:ext cx="12004766" cy="5447645"/>
          </a:xfrm>
          <a:prstGeom prst="rect">
            <a:avLst/>
          </a:prstGeom>
        </p:spPr>
        <p:txBody>
          <a:bodyPr wrap="square">
            <a:spAutoFit/>
          </a:bodyPr>
          <a:lstStyle/>
          <a:p>
            <a:r>
              <a:rPr lang="ru-RU" b="1" dirty="0" err="1" smtClean="0"/>
              <a:t>Методи</a:t>
            </a:r>
            <a:r>
              <a:rPr lang="ru-RU" b="1" dirty="0" smtClean="0"/>
              <a:t> </a:t>
            </a:r>
            <a:r>
              <a:rPr lang="ru-RU" b="1" dirty="0" err="1" smtClean="0"/>
              <a:t>націлювання</a:t>
            </a:r>
            <a:endParaRPr lang="ru-RU" b="1" dirty="0" smtClean="0"/>
          </a:p>
          <a:p>
            <a:endParaRPr lang="ru-RU" dirty="0" smtClean="0"/>
          </a:p>
          <a:p>
            <a:r>
              <a:rPr lang="ru-RU" sz="2400" dirty="0" err="1" smtClean="0"/>
              <a:t>Обидві</a:t>
            </a:r>
            <a:r>
              <a:rPr lang="ru-RU" sz="2400" dirty="0" smtClean="0"/>
              <a:t> </a:t>
            </a:r>
            <a:r>
              <a:rPr lang="ru-RU" sz="2400" dirty="0" err="1" smtClean="0"/>
              <a:t>платформи</a:t>
            </a:r>
            <a:r>
              <a:rPr lang="ru-RU" sz="2400" dirty="0" smtClean="0"/>
              <a:t> </a:t>
            </a:r>
            <a:r>
              <a:rPr lang="ru-RU" sz="2400" dirty="0" err="1" smtClean="0"/>
              <a:t>дозволяють</a:t>
            </a:r>
            <a:r>
              <a:rPr lang="ru-RU" sz="2400" dirty="0" smtClean="0"/>
              <a:t> </a:t>
            </a:r>
            <a:r>
              <a:rPr lang="ru-RU" sz="2400" dirty="0" err="1" smtClean="0"/>
              <a:t>обтирати</a:t>
            </a:r>
            <a:r>
              <a:rPr lang="ru-RU" sz="2400" dirty="0" smtClean="0"/>
              <a:t> </a:t>
            </a:r>
            <a:r>
              <a:rPr lang="ru-RU" sz="2400" dirty="0" err="1" smtClean="0"/>
              <a:t>націлювання</a:t>
            </a:r>
            <a:r>
              <a:rPr lang="ru-RU" sz="2400" dirty="0" smtClean="0"/>
              <a:t> на </a:t>
            </a:r>
            <a:r>
              <a:rPr lang="ru-RU" sz="2400" dirty="0" err="1" smtClean="0"/>
              <a:t>холодні</a:t>
            </a:r>
            <a:r>
              <a:rPr lang="ru-RU" sz="2400" dirty="0" smtClean="0"/>
              <a:t> </a:t>
            </a:r>
            <a:r>
              <a:rPr lang="ru-RU" sz="2400" dirty="0" err="1" smtClean="0"/>
              <a:t>аудиторії</a:t>
            </a:r>
            <a:r>
              <a:rPr lang="ru-RU" sz="2400" dirty="0" smtClean="0"/>
              <a:t> і ремаркетинг на </a:t>
            </a:r>
            <a:r>
              <a:rPr lang="ru-RU" sz="2400" dirty="0" err="1" smtClean="0"/>
              <a:t>аудиторію</a:t>
            </a:r>
            <a:r>
              <a:rPr lang="ru-RU" sz="2400" dirty="0" smtClean="0"/>
              <a:t>, </a:t>
            </a:r>
            <a:r>
              <a:rPr lang="ru-RU" sz="2400" dirty="0" err="1" smtClean="0"/>
              <a:t>використовуючи</a:t>
            </a:r>
            <a:r>
              <a:rPr lang="ru-RU" sz="2400" dirty="0" smtClean="0"/>
              <a:t> </a:t>
            </a:r>
            <a:r>
              <a:rPr lang="ru-RU" sz="2400" dirty="0" err="1" smtClean="0"/>
              <a:t>масу</a:t>
            </a:r>
            <a:r>
              <a:rPr lang="ru-RU" sz="2400" dirty="0" smtClean="0"/>
              <a:t> </a:t>
            </a:r>
            <a:r>
              <a:rPr lang="ru-RU" sz="2400" dirty="0" err="1" smtClean="0"/>
              <a:t>параметрів</a:t>
            </a:r>
            <a:r>
              <a:rPr lang="ru-RU" sz="2400" dirty="0" smtClean="0"/>
              <a:t>: </a:t>
            </a:r>
            <a:r>
              <a:rPr lang="ru-RU" sz="2400" dirty="0" err="1" smtClean="0"/>
              <a:t>вік</a:t>
            </a:r>
            <a:r>
              <a:rPr lang="ru-RU" sz="2400" dirty="0" smtClean="0"/>
              <a:t>, стать, </a:t>
            </a:r>
            <a:r>
              <a:rPr lang="ru-RU" sz="2400" dirty="0" err="1" smtClean="0"/>
              <a:t>місце</a:t>
            </a:r>
            <a:r>
              <a:rPr lang="ru-RU" sz="2400" dirty="0" smtClean="0"/>
              <a:t> </a:t>
            </a:r>
            <a:r>
              <a:rPr lang="ru-RU" sz="2400" dirty="0" err="1" smtClean="0"/>
              <a:t>розташування</a:t>
            </a:r>
            <a:r>
              <a:rPr lang="ru-RU" sz="2400" dirty="0" smtClean="0"/>
              <a:t>, </a:t>
            </a:r>
            <a:r>
              <a:rPr lang="ru-RU" sz="2400" dirty="0" err="1" smtClean="0"/>
              <a:t>місця</a:t>
            </a:r>
            <a:r>
              <a:rPr lang="ru-RU" sz="2400" dirty="0" smtClean="0"/>
              <a:t> </a:t>
            </a:r>
            <a:r>
              <a:rPr lang="ru-RU" sz="2400" dirty="0" err="1" smtClean="0"/>
              <a:t>розміщення</a:t>
            </a:r>
            <a:r>
              <a:rPr lang="ru-RU" sz="2400" dirty="0" smtClean="0"/>
              <a:t>, </a:t>
            </a:r>
            <a:r>
              <a:rPr lang="ru-RU" sz="2400" dirty="0" err="1" smtClean="0"/>
              <a:t>інтереси</a:t>
            </a:r>
            <a:r>
              <a:rPr lang="ru-RU" sz="2400" dirty="0" smtClean="0"/>
              <a:t> </a:t>
            </a:r>
            <a:r>
              <a:rPr lang="ru-RU" sz="2400" dirty="0" err="1" smtClean="0"/>
              <a:t>покупців</a:t>
            </a:r>
            <a:r>
              <a:rPr lang="ru-RU" sz="2400" dirty="0" smtClean="0"/>
              <a:t> і </a:t>
            </a:r>
            <a:r>
              <a:rPr lang="ru-RU" sz="2400" dirty="0" err="1" smtClean="0"/>
              <a:t>багато</a:t>
            </a:r>
            <a:r>
              <a:rPr lang="ru-RU" sz="2400" dirty="0" smtClean="0"/>
              <a:t> </a:t>
            </a:r>
            <a:r>
              <a:rPr lang="ru-RU" sz="2400" dirty="0" err="1" smtClean="0"/>
              <a:t>іншого</a:t>
            </a:r>
            <a:r>
              <a:rPr lang="ru-RU" sz="2400" dirty="0" smtClean="0"/>
              <a:t>.</a:t>
            </a:r>
          </a:p>
          <a:p>
            <a:r>
              <a:rPr lang="ru-RU" sz="2400" dirty="0" smtClean="0"/>
              <a:t>Конкретика </a:t>
            </a:r>
            <a:r>
              <a:rPr lang="ru-RU" sz="2400" dirty="0" err="1" smtClean="0"/>
              <a:t>націлювання</a:t>
            </a:r>
            <a:r>
              <a:rPr lang="ru-RU" sz="2400" dirty="0" smtClean="0"/>
              <a:t> </a:t>
            </a:r>
            <a:r>
              <a:rPr lang="ru-RU" sz="2400" dirty="0" err="1" smtClean="0"/>
              <a:t>залежать</a:t>
            </a:r>
            <a:r>
              <a:rPr lang="ru-RU" sz="2400" dirty="0" smtClean="0"/>
              <a:t> </a:t>
            </a:r>
            <a:r>
              <a:rPr lang="ru-RU" sz="2400" dirty="0" err="1" smtClean="0"/>
              <a:t>від</a:t>
            </a:r>
            <a:r>
              <a:rPr lang="ru-RU" sz="2400" dirty="0" smtClean="0"/>
              <a:t> типу </a:t>
            </a:r>
            <a:r>
              <a:rPr lang="ru-RU" sz="2400" dirty="0" err="1" smtClean="0"/>
              <a:t>реклами</a:t>
            </a:r>
            <a:r>
              <a:rPr lang="ru-RU" sz="2400" dirty="0" smtClean="0"/>
              <a:t>, </a:t>
            </a:r>
            <a:r>
              <a:rPr lang="ru-RU" sz="2400" dirty="0" err="1" smtClean="0"/>
              <a:t>який</a:t>
            </a:r>
            <a:r>
              <a:rPr lang="ru-RU" sz="2400" dirty="0" smtClean="0"/>
              <a:t> </a:t>
            </a:r>
            <a:r>
              <a:rPr lang="ru-RU" sz="2400" dirty="0" err="1" smtClean="0"/>
              <a:t>використовується</a:t>
            </a:r>
            <a:r>
              <a:rPr lang="ru-RU" sz="2400" dirty="0" smtClean="0"/>
              <a:t>. </a:t>
            </a:r>
            <a:r>
              <a:rPr lang="ru-RU" sz="2400" dirty="0" err="1" smtClean="0"/>
              <a:t>Наприклад</a:t>
            </a:r>
            <a:r>
              <a:rPr lang="ru-RU" sz="2400" dirty="0" smtClean="0"/>
              <a:t>, для </a:t>
            </a:r>
            <a:r>
              <a:rPr lang="ru-RU" sz="2400" dirty="0" err="1" smtClean="0"/>
              <a:t>пошукової</a:t>
            </a:r>
            <a:r>
              <a:rPr lang="ru-RU" sz="2400" dirty="0" smtClean="0"/>
              <a:t> </a:t>
            </a:r>
            <a:r>
              <a:rPr lang="ru-RU" sz="2400" dirty="0" err="1" smtClean="0"/>
              <a:t>реклами</a:t>
            </a:r>
            <a:r>
              <a:rPr lang="ru-RU" sz="2400" dirty="0" smtClean="0"/>
              <a:t> </a:t>
            </a:r>
            <a:r>
              <a:rPr lang="en-US" sz="2400" dirty="0" smtClean="0"/>
              <a:t>Google </a:t>
            </a:r>
            <a:r>
              <a:rPr lang="ru-RU" sz="2400" dirty="0" err="1" smtClean="0"/>
              <a:t>найчастіше</a:t>
            </a:r>
            <a:r>
              <a:rPr lang="ru-RU" sz="2400" dirty="0" smtClean="0"/>
              <a:t> </a:t>
            </a:r>
            <a:r>
              <a:rPr lang="ru-RU" sz="2400" dirty="0" err="1" smtClean="0"/>
              <a:t>використовують</a:t>
            </a:r>
            <a:r>
              <a:rPr lang="ru-RU" sz="2400" dirty="0" smtClean="0"/>
              <a:t> </a:t>
            </a:r>
            <a:r>
              <a:rPr lang="ru-RU" sz="2400" dirty="0" err="1" smtClean="0"/>
              <a:t>ключові</a:t>
            </a:r>
            <a:r>
              <a:rPr lang="ru-RU" sz="2400" dirty="0" smtClean="0"/>
              <a:t> слова, </a:t>
            </a:r>
            <a:r>
              <a:rPr lang="ru-RU" sz="2400" dirty="0" err="1" smtClean="0"/>
              <a:t>мінус</a:t>
            </a:r>
            <a:r>
              <a:rPr lang="ru-RU" sz="2400" dirty="0" smtClean="0"/>
              <a:t> слова та </a:t>
            </a:r>
            <a:r>
              <a:rPr lang="ru-RU" sz="2400" dirty="0" err="1" smtClean="0"/>
              <a:t>обмеження</a:t>
            </a:r>
            <a:r>
              <a:rPr lang="ru-RU" sz="2400" dirty="0" smtClean="0"/>
              <a:t> по </a:t>
            </a:r>
            <a:r>
              <a:rPr lang="ru-RU" sz="2400" dirty="0" err="1" smtClean="0"/>
              <a:t>локації</a:t>
            </a:r>
            <a:r>
              <a:rPr lang="ru-RU" sz="2400" dirty="0" smtClean="0"/>
              <a:t> </a:t>
            </a:r>
            <a:r>
              <a:rPr lang="ru-RU" sz="2400" dirty="0" err="1" smtClean="0"/>
              <a:t>потенційного</a:t>
            </a:r>
            <a:r>
              <a:rPr lang="ru-RU" sz="2400" dirty="0" smtClean="0"/>
              <a:t> </a:t>
            </a:r>
            <a:r>
              <a:rPr lang="ru-RU" sz="2400" dirty="0" err="1" smtClean="0"/>
              <a:t>клієнта</a:t>
            </a:r>
            <a:r>
              <a:rPr lang="ru-RU" sz="2400" dirty="0" smtClean="0"/>
              <a:t>. Для </a:t>
            </a:r>
            <a:r>
              <a:rPr lang="en-US" sz="2400" dirty="0" smtClean="0"/>
              <a:t>Facebook </a:t>
            </a:r>
            <a:r>
              <a:rPr lang="ru-RU" sz="2400" dirty="0" smtClean="0"/>
              <a:t>реклама </a:t>
            </a:r>
            <a:r>
              <a:rPr lang="ru-RU" sz="2400" dirty="0" err="1" smtClean="0"/>
              <a:t>найбільш</a:t>
            </a:r>
            <a:r>
              <a:rPr lang="ru-RU" sz="2400" dirty="0" smtClean="0"/>
              <a:t> </a:t>
            </a:r>
            <a:r>
              <a:rPr lang="ru-RU" sz="2400" dirty="0" err="1" smtClean="0"/>
              <a:t>популярним</a:t>
            </a:r>
            <a:r>
              <a:rPr lang="ru-RU" sz="2400" dirty="0" smtClean="0"/>
              <a:t> є </a:t>
            </a:r>
            <a:r>
              <a:rPr lang="ru-RU" sz="2400" dirty="0" err="1" smtClean="0"/>
              <a:t>таргетинг</a:t>
            </a:r>
            <a:r>
              <a:rPr lang="ru-RU" sz="2400" dirty="0" smtClean="0"/>
              <a:t> на </a:t>
            </a:r>
            <a:r>
              <a:rPr lang="ru-RU" sz="2400" dirty="0" err="1" smtClean="0"/>
              <a:t>інтереси</a:t>
            </a:r>
            <a:r>
              <a:rPr lang="ru-RU" sz="2400" dirty="0" smtClean="0"/>
              <a:t> по типу </a:t>
            </a:r>
            <a:r>
              <a:rPr lang="ru-RU" sz="2400" dirty="0" err="1" smtClean="0"/>
              <a:t>цільової</a:t>
            </a:r>
            <a:r>
              <a:rPr lang="ru-RU" sz="2400" dirty="0" smtClean="0"/>
              <a:t> </a:t>
            </a:r>
            <a:r>
              <a:rPr lang="ru-RU" sz="2400" dirty="0" err="1" smtClean="0"/>
              <a:t>аудиторії</a:t>
            </a:r>
            <a:r>
              <a:rPr lang="ru-RU" sz="2400" dirty="0" smtClean="0"/>
              <a:t> та </a:t>
            </a:r>
            <a:r>
              <a:rPr lang="ru-RU" sz="2400" dirty="0" err="1" smtClean="0"/>
              <a:t>обмеження</a:t>
            </a:r>
            <a:r>
              <a:rPr lang="ru-RU" sz="2400" dirty="0" smtClean="0"/>
              <a:t> по </a:t>
            </a:r>
            <a:r>
              <a:rPr lang="ru-RU" sz="2400" dirty="0" err="1" smtClean="0"/>
              <a:t>демографії</a:t>
            </a:r>
            <a:r>
              <a:rPr lang="ru-RU" sz="2400" dirty="0" smtClean="0"/>
              <a:t> та </a:t>
            </a:r>
            <a:r>
              <a:rPr lang="ru-RU" sz="2400" dirty="0" err="1" smtClean="0"/>
              <a:t>місцеположенням</a:t>
            </a:r>
            <a:r>
              <a:rPr lang="ru-RU" sz="2400" dirty="0" smtClean="0"/>
              <a:t>.</a:t>
            </a:r>
          </a:p>
          <a:p>
            <a:r>
              <a:rPr lang="ru-RU" sz="2400" dirty="0" smtClean="0"/>
              <a:t>В </a:t>
            </a:r>
            <a:r>
              <a:rPr lang="ru-RU" sz="2400" dirty="0" err="1" smtClean="0"/>
              <a:t>цілому</a:t>
            </a:r>
            <a:r>
              <a:rPr lang="ru-RU" sz="2400" dirty="0" smtClean="0"/>
              <a:t> </a:t>
            </a:r>
            <a:r>
              <a:rPr lang="en-US" sz="2400" dirty="0" smtClean="0"/>
              <a:t>Google </a:t>
            </a:r>
            <a:r>
              <a:rPr lang="ru-RU" sz="2400" dirty="0" err="1" smtClean="0"/>
              <a:t>надає</a:t>
            </a:r>
            <a:r>
              <a:rPr lang="ru-RU" sz="2400" dirty="0" smtClean="0"/>
              <a:t> </a:t>
            </a:r>
            <a:r>
              <a:rPr lang="ru-RU" sz="2400" dirty="0" err="1" smtClean="0"/>
              <a:t>більше</a:t>
            </a:r>
            <a:r>
              <a:rPr lang="ru-RU" sz="2400" dirty="0" smtClean="0"/>
              <a:t> </a:t>
            </a:r>
            <a:r>
              <a:rPr lang="ru-RU" sz="2400" dirty="0" err="1" smtClean="0"/>
              <a:t>можливостей</a:t>
            </a:r>
            <a:r>
              <a:rPr lang="ru-RU" sz="2400" dirty="0" smtClean="0"/>
              <a:t> для </a:t>
            </a:r>
            <a:r>
              <a:rPr lang="ru-RU" sz="2400" dirty="0" err="1" smtClean="0"/>
              <a:t>націлювання</a:t>
            </a:r>
            <a:r>
              <a:rPr lang="ru-RU" sz="2400" dirty="0" smtClean="0"/>
              <a:t> по </a:t>
            </a:r>
            <a:r>
              <a:rPr lang="ru-RU" sz="2400" dirty="0" err="1" smtClean="0"/>
              <a:t>намірам</a:t>
            </a:r>
            <a:r>
              <a:rPr lang="ru-RU" sz="2400" dirty="0" smtClean="0"/>
              <a:t>: </a:t>
            </a:r>
            <a:r>
              <a:rPr lang="ru-RU" sz="2400" dirty="0" err="1" smtClean="0"/>
              <a:t>ви</a:t>
            </a:r>
            <a:r>
              <a:rPr lang="ru-RU" sz="2400" dirty="0" smtClean="0"/>
              <a:t> можете </a:t>
            </a:r>
            <a:r>
              <a:rPr lang="ru-RU" sz="2400" dirty="0" err="1" smtClean="0"/>
              <a:t>задати</a:t>
            </a:r>
            <a:r>
              <a:rPr lang="ru-RU" sz="2400" dirty="0" smtClean="0"/>
              <a:t> </a:t>
            </a:r>
            <a:r>
              <a:rPr lang="ru-RU" sz="2400" dirty="0" err="1" smtClean="0"/>
              <a:t>конкретні</a:t>
            </a:r>
            <a:r>
              <a:rPr lang="ru-RU" sz="2400" dirty="0" smtClean="0"/>
              <a:t> </a:t>
            </a:r>
            <a:r>
              <a:rPr lang="ru-RU" sz="2400" dirty="0" err="1" smtClean="0"/>
              <a:t>ключові</a:t>
            </a:r>
            <a:r>
              <a:rPr lang="ru-RU" sz="2400" dirty="0" smtClean="0"/>
              <a:t> слова, </a:t>
            </a:r>
            <a:r>
              <a:rPr lang="ru-RU" sz="2400" dirty="0" err="1" smtClean="0"/>
              <a:t>щоб</a:t>
            </a:r>
            <a:r>
              <a:rPr lang="ru-RU" sz="2400" dirty="0" smtClean="0"/>
              <a:t> </a:t>
            </a:r>
            <a:r>
              <a:rPr lang="ru-RU" sz="2400" dirty="0" err="1" smtClean="0"/>
              <a:t>охоплювати</a:t>
            </a:r>
            <a:r>
              <a:rPr lang="ru-RU" sz="2400" dirty="0" smtClean="0"/>
              <a:t> </a:t>
            </a:r>
            <a:r>
              <a:rPr lang="ru-RU" sz="2400" dirty="0" err="1" smtClean="0"/>
              <a:t>користувачів</a:t>
            </a:r>
            <a:r>
              <a:rPr lang="ru-RU" sz="2400" dirty="0" smtClean="0"/>
              <a:t>, прямо </a:t>
            </a:r>
            <a:r>
              <a:rPr lang="ru-RU" sz="2400" dirty="0" err="1" smtClean="0"/>
              <a:t>зацікавлених</a:t>
            </a:r>
            <a:r>
              <a:rPr lang="ru-RU" sz="2400" dirty="0" smtClean="0"/>
              <a:t> у </a:t>
            </a:r>
            <a:r>
              <a:rPr lang="ru-RU" sz="2400" dirty="0" err="1" smtClean="0"/>
              <a:t>купівлі</a:t>
            </a:r>
            <a:r>
              <a:rPr lang="ru-RU" sz="2400" dirty="0" smtClean="0"/>
              <a:t> </a:t>
            </a:r>
            <a:r>
              <a:rPr lang="ru-RU" sz="2400" dirty="0" err="1" smtClean="0"/>
              <a:t>або</a:t>
            </a:r>
            <a:r>
              <a:rPr lang="ru-RU" sz="2400" dirty="0" smtClean="0"/>
              <a:t> обрати </a:t>
            </a:r>
            <a:r>
              <a:rPr lang="ru-RU" sz="2400" dirty="0" err="1" smtClean="0"/>
              <a:t>аудиторію</a:t>
            </a:r>
            <a:r>
              <a:rPr lang="ru-RU" sz="2400" dirty="0" smtClean="0"/>
              <a:t> по </a:t>
            </a:r>
            <a:r>
              <a:rPr lang="ru-RU" sz="2400" dirty="0" err="1" smtClean="0"/>
              <a:t>інтересах</a:t>
            </a:r>
            <a:r>
              <a:rPr lang="ru-RU" sz="2400" dirty="0" smtClean="0"/>
              <a:t> на </a:t>
            </a:r>
            <a:r>
              <a:rPr lang="ru-RU" sz="2400" dirty="0" err="1" smtClean="0"/>
              <a:t>основі</a:t>
            </a:r>
            <a:r>
              <a:rPr lang="ru-RU" sz="2400" dirty="0" smtClean="0"/>
              <a:t> </a:t>
            </a:r>
            <a:r>
              <a:rPr lang="ru-RU" sz="2400" dirty="0" err="1" smtClean="0"/>
              <a:t>поведінкових</a:t>
            </a:r>
            <a:r>
              <a:rPr lang="ru-RU" sz="2400" dirty="0" smtClean="0"/>
              <a:t> </a:t>
            </a:r>
            <a:r>
              <a:rPr lang="ru-RU" sz="2400" dirty="0" err="1" smtClean="0"/>
              <a:t>факторів</a:t>
            </a:r>
            <a:r>
              <a:rPr lang="ru-RU" sz="2400" dirty="0" smtClean="0"/>
              <a:t> </a:t>
            </a:r>
            <a:r>
              <a:rPr lang="ru-RU" sz="2400" dirty="0" err="1" smtClean="0"/>
              <a:t>або</a:t>
            </a:r>
            <a:r>
              <a:rPr lang="ru-RU" sz="2400" dirty="0" smtClean="0"/>
              <a:t> контенту сайту , </a:t>
            </a:r>
            <a:r>
              <a:rPr lang="ru-RU" sz="2400" dirty="0" err="1" smtClean="0"/>
              <a:t>які</a:t>
            </a:r>
            <a:r>
              <a:rPr lang="ru-RU" sz="2400" dirty="0" smtClean="0"/>
              <a:t> </a:t>
            </a:r>
            <a:r>
              <a:rPr lang="ru-RU" sz="2400" dirty="0" err="1" smtClean="0"/>
              <a:t>відвідує</a:t>
            </a:r>
            <a:r>
              <a:rPr lang="ru-RU" sz="2400" dirty="0" smtClean="0"/>
              <a:t> ваш </a:t>
            </a:r>
            <a:r>
              <a:rPr lang="ru-RU" sz="2400" dirty="0" err="1" smtClean="0"/>
              <a:t>клієнт</a:t>
            </a:r>
            <a:r>
              <a:rPr lang="ru-RU" sz="2400" dirty="0" smtClean="0"/>
              <a:t>. </a:t>
            </a:r>
            <a:r>
              <a:rPr lang="ru-RU" sz="2400" dirty="0" err="1" smtClean="0"/>
              <a:t>Фейсбук</a:t>
            </a:r>
            <a:r>
              <a:rPr lang="ru-RU" sz="2400" dirty="0" smtClean="0"/>
              <a:t>, </a:t>
            </a:r>
            <a:r>
              <a:rPr lang="ru-RU" sz="2400" dirty="0" err="1" smtClean="0"/>
              <a:t>має</a:t>
            </a:r>
            <a:r>
              <a:rPr lang="ru-RU" sz="2400" dirty="0" smtClean="0"/>
              <a:t> </a:t>
            </a:r>
            <a:r>
              <a:rPr lang="ru-RU" sz="2400" dirty="0" err="1" smtClean="0"/>
              <a:t>сильніший</a:t>
            </a:r>
            <a:r>
              <a:rPr lang="ru-RU" sz="2400" dirty="0" smtClean="0"/>
              <a:t> </a:t>
            </a:r>
            <a:r>
              <a:rPr lang="ru-RU" sz="2400" dirty="0" err="1" smtClean="0"/>
              <a:t>таргетинг</a:t>
            </a:r>
            <a:r>
              <a:rPr lang="ru-RU" sz="2400" dirty="0" smtClean="0"/>
              <a:t> по </a:t>
            </a:r>
            <a:r>
              <a:rPr lang="ru-RU" sz="2400" dirty="0" err="1" smtClean="0"/>
              <a:t>інтересам</a:t>
            </a:r>
            <a:r>
              <a:rPr lang="ru-RU" sz="2400" dirty="0" smtClean="0"/>
              <a:t>, </a:t>
            </a:r>
            <a:r>
              <a:rPr lang="ru-RU" sz="2400" dirty="0" err="1" smtClean="0"/>
              <a:t>щоб</a:t>
            </a:r>
            <a:r>
              <a:rPr lang="ru-RU" sz="2400" dirty="0" smtClean="0"/>
              <a:t> </a:t>
            </a:r>
            <a:r>
              <a:rPr lang="ru-RU" sz="2400" dirty="0" err="1" smtClean="0"/>
              <a:t>дотягнутися</a:t>
            </a:r>
            <a:r>
              <a:rPr lang="ru-RU" sz="2400" dirty="0" smtClean="0"/>
              <a:t> до </a:t>
            </a:r>
            <a:r>
              <a:rPr lang="ru-RU" sz="2400" dirty="0" err="1" smtClean="0"/>
              <a:t>релевантних</a:t>
            </a:r>
            <a:r>
              <a:rPr lang="ru-RU" sz="2400" dirty="0" smtClean="0"/>
              <a:t> людей, </a:t>
            </a:r>
            <a:r>
              <a:rPr lang="ru-RU" sz="2400" dirty="0" err="1" smtClean="0"/>
              <a:t>які</a:t>
            </a:r>
            <a:r>
              <a:rPr lang="ru-RU" sz="2400" dirty="0" smtClean="0"/>
              <a:t> </a:t>
            </a:r>
            <a:r>
              <a:rPr lang="ru-RU" sz="2400" dirty="0" err="1" smtClean="0"/>
              <a:t>потенційно</a:t>
            </a:r>
            <a:r>
              <a:rPr lang="ru-RU" sz="2400" dirty="0" smtClean="0"/>
              <a:t> </a:t>
            </a:r>
            <a:r>
              <a:rPr lang="ru-RU" sz="2400" dirty="0" err="1" smtClean="0"/>
              <a:t>можуть</a:t>
            </a:r>
            <a:r>
              <a:rPr lang="ru-RU" sz="2400" dirty="0" smtClean="0"/>
              <a:t> стати вам </a:t>
            </a:r>
            <a:r>
              <a:rPr lang="ru-RU" sz="2400" dirty="0" err="1" smtClean="0"/>
              <a:t>клієнтом</a:t>
            </a:r>
            <a:r>
              <a:rPr lang="ru-RU" sz="2400" dirty="0" smtClean="0"/>
              <a:t>.</a:t>
            </a:r>
            <a:endParaRPr lang="en-US" sz="2400" dirty="0"/>
          </a:p>
        </p:txBody>
      </p:sp>
    </p:spTree>
    <p:extLst>
      <p:ext uri="{BB962C8B-B14F-4D97-AF65-F5344CB8AC3E}">
        <p14:creationId xmlns:p14="http://schemas.microsoft.com/office/powerpoint/2010/main" val="40241360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208372"/>
            <a:ext cx="10515600" cy="692966"/>
          </a:xfrm>
        </p:spPr>
        <p:txBody>
          <a:bodyPr>
            <a:normAutofit fontScale="90000"/>
          </a:bodyPr>
          <a:lstStyle/>
          <a:p>
            <a:r>
              <a:rPr lang="ru-RU" b="1" dirty="0" err="1" smtClean="0">
                <a:latin typeface="Bahnschrift" panose="020B0502040204020203" pitchFamily="34" charset="0"/>
              </a:rPr>
              <a:t>Типи</a:t>
            </a:r>
            <a:r>
              <a:rPr lang="ru-RU" b="1" dirty="0" smtClean="0">
                <a:latin typeface="Bahnschrift" panose="020B0502040204020203" pitchFamily="34" charset="0"/>
              </a:rPr>
              <a:t> </a:t>
            </a:r>
            <a:r>
              <a:rPr lang="ru-RU" b="1" dirty="0" err="1" smtClean="0">
                <a:latin typeface="Bahnschrift" panose="020B0502040204020203" pitchFamily="34" charset="0"/>
              </a:rPr>
              <a:t>рекламних</a:t>
            </a:r>
            <a:r>
              <a:rPr lang="ru-RU" b="1" dirty="0" smtClean="0">
                <a:latin typeface="Bahnschrift" panose="020B0502040204020203" pitchFamily="34" charset="0"/>
              </a:rPr>
              <a:t> </a:t>
            </a:r>
            <a:r>
              <a:rPr lang="ru-RU" b="1" dirty="0" err="1" smtClean="0">
                <a:latin typeface="Bahnschrift" panose="020B0502040204020203" pitchFamily="34" charset="0"/>
              </a:rPr>
              <a:t>кампаній</a:t>
            </a:r>
            <a:r>
              <a:rPr lang="ru-RU" dirty="0" smtClean="0"/>
              <a:t/>
            </a:r>
            <a:br>
              <a:rPr lang="ru-RU" dirty="0" smtClean="0"/>
            </a:br>
            <a:endParaRPr lang="en-US" dirty="0"/>
          </a:p>
        </p:txBody>
      </p:sp>
      <p:sp>
        <p:nvSpPr>
          <p:cNvPr id="3" name="Объект 2"/>
          <p:cNvSpPr>
            <a:spLocks noGrp="1"/>
          </p:cNvSpPr>
          <p:nvPr>
            <p:ph idx="1"/>
          </p:nvPr>
        </p:nvSpPr>
        <p:spPr>
          <a:xfrm>
            <a:off x="0" y="470262"/>
            <a:ext cx="12192000" cy="6662057"/>
          </a:xfrm>
        </p:spPr>
        <p:txBody>
          <a:bodyPr>
            <a:normAutofit fontScale="92500" lnSpcReduction="10000"/>
          </a:bodyPr>
          <a:lstStyle/>
          <a:p>
            <a:r>
              <a:rPr lang="ru-RU" b="1" dirty="0" err="1" smtClean="0"/>
              <a:t>Рекламні</a:t>
            </a:r>
            <a:r>
              <a:rPr lang="ru-RU" b="1" dirty="0" smtClean="0"/>
              <a:t> </a:t>
            </a:r>
            <a:r>
              <a:rPr lang="ru-RU" b="1" dirty="0" err="1" smtClean="0"/>
              <a:t>кампанії</a:t>
            </a:r>
            <a:r>
              <a:rPr lang="ru-RU" b="1" dirty="0" smtClean="0"/>
              <a:t> </a:t>
            </a:r>
            <a:r>
              <a:rPr lang="en-US" b="1" dirty="0" smtClean="0"/>
              <a:t>Google Ads:</a:t>
            </a:r>
          </a:p>
          <a:p>
            <a:r>
              <a:rPr lang="en-US" dirty="0" smtClean="0"/>
              <a:t>    </a:t>
            </a:r>
            <a:r>
              <a:rPr lang="ru-RU" dirty="0" err="1" smtClean="0"/>
              <a:t>пошукові</a:t>
            </a:r>
            <a:r>
              <a:rPr lang="ru-RU" dirty="0" smtClean="0"/>
              <a:t> </a:t>
            </a:r>
            <a:r>
              <a:rPr lang="ru-RU" dirty="0" err="1" smtClean="0"/>
              <a:t>кампанії</a:t>
            </a:r>
            <a:r>
              <a:rPr lang="ru-RU" dirty="0" smtClean="0"/>
              <a:t>;</a:t>
            </a:r>
          </a:p>
          <a:p>
            <a:r>
              <a:rPr lang="ru-RU" dirty="0" smtClean="0"/>
              <a:t>    </a:t>
            </a:r>
            <a:r>
              <a:rPr lang="ru-RU" dirty="0" err="1" smtClean="0"/>
              <a:t>кампанії</a:t>
            </a:r>
            <a:r>
              <a:rPr lang="ru-RU" dirty="0" smtClean="0"/>
              <a:t> в </a:t>
            </a:r>
            <a:r>
              <a:rPr lang="ru-RU" dirty="0" err="1" smtClean="0"/>
              <a:t>медійній</a:t>
            </a:r>
            <a:r>
              <a:rPr lang="ru-RU" dirty="0" smtClean="0"/>
              <a:t> </a:t>
            </a:r>
            <a:r>
              <a:rPr lang="ru-RU" dirty="0" err="1" smtClean="0"/>
              <a:t>мережі</a:t>
            </a:r>
            <a:r>
              <a:rPr lang="ru-RU" dirty="0" smtClean="0"/>
              <a:t>;</a:t>
            </a:r>
          </a:p>
          <a:p>
            <a:r>
              <a:rPr lang="ru-RU" dirty="0" smtClean="0"/>
              <a:t>    </a:t>
            </a:r>
            <a:r>
              <a:rPr lang="ru-RU" dirty="0" err="1" smtClean="0"/>
              <a:t>торгові</a:t>
            </a:r>
            <a:r>
              <a:rPr lang="ru-RU" dirty="0" smtClean="0"/>
              <a:t> </a:t>
            </a:r>
            <a:r>
              <a:rPr lang="ru-RU" dirty="0" err="1" smtClean="0"/>
              <a:t>кампанії</a:t>
            </a:r>
            <a:r>
              <a:rPr lang="ru-RU" dirty="0" smtClean="0"/>
              <a:t> (</a:t>
            </a:r>
            <a:r>
              <a:rPr lang="en-US" dirty="0" smtClean="0"/>
              <a:t>Google </a:t>
            </a:r>
            <a:r>
              <a:rPr lang="ru-RU" dirty="0" smtClean="0"/>
              <a:t>Покупки);</a:t>
            </a:r>
          </a:p>
          <a:p>
            <a:r>
              <a:rPr lang="ru-RU" dirty="0" smtClean="0"/>
              <a:t>    </a:t>
            </a:r>
            <a:r>
              <a:rPr lang="ru-RU" dirty="0" err="1" smtClean="0"/>
              <a:t>відео-кампанії</a:t>
            </a:r>
            <a:r>
              <a:rPr lang="ru-RU" dirty="0" smtClean="0"/>
              <a:t> (реклама в </a:t>
            </a:r>
            <a:r>
              <a:rPr lang="en-US" dirty="0" smtClean="0"/>
              <a:t>YouTube);</a:t>
            </a:r>
          </a:p>
          <a:p>
            <a:r>
              <a:rPr lang="en-US" dirty="0" smtClean="0"/>
              <a:t>    </a:t>
            </a:r>
            <a:r>
              <a:rPr lang="ru-RU" dirty="0" err="1" smtClean="0"/>
              <a:t>кампанії</a:t>
            </a:r>
            <a:r>
              <a:rPr lang="ru-RU" dirty="0" smtClean="0"/>
              <a:t> для </a:t>
            </a:r>
            <a:r>
              <a:rPr lang="ru-RU" dirty="0" err="1" smtClean="0"/>
              <a:t>мобільних</a:t>
            </a:r>
            <a:r>
              <a:rPr lang="ru-RU" dirty="0" smtClean="0"/>
              <a:t> </a:t>
            </a:r>
            <a:r>
              <a:rPr lang="ru-RU" dirty="0" err="1" smtClean="0"/>
              <a:t>додатків</a:t>
            </a:r>
            <a:r>
              <a:rPr lang="ru-RU" dirty="0" smtClean="0"/>
              <a:t>;</a:t>
            </a:r>
          </a:p>
          <a:p>
            <a:r>
              <a:rPr lang="ru-RU" dirty="0" smtClean="0"/>
              <a:t>    </a:t>
            </a:r>
            <a:r>
              <a:rPr lang="ru-RU" dirty="0" err="1" smtClean="0"/>
              <a:t>місцевий</a:t>
            </a:r>
            <a:r>
              <a:rPr lang="ru-RU" dirty="0" smtClean="0"/>
              <a:t> </a:t>
            </a:r>
            <a:r>
              <a:rPr lang="ru-RU" dirty="0" err="1" smtClean="0"/>
              <a:t>пошук</a:t>
            </a:r>
            <a:r>
              <a:rPr lang="ru-RU" dirty="0" smtClean="0"/>
              <a:t> – реклама в картах </a:t>
            </a:r>
            <a:r>
              <a:rPr lang="en-US" dirty="0" smtClean="0"/>
              <a:t>Google;</a:t>
            </a:r>
          </a:p>
          <a:p>
            <a:r>
              <a:rPr lang="en-US" dirty="0" smtClean="0"/>
              <a:t>    discovery – </a:t>
            </a:r>
            <a:r>
              <a:rPr lang="ru-RU" dirty="0" err="1" smtClean="0"/>
              <a:t>медійні</a:t>
            </a:r>
            <a:r>
              <a:rPr lang="ru-RU" dirty="0" smtClean="0"/>
              <a:t> </a:t>
            </a:r>
            <a:r>
              <a:rPr lang="ru-RU" dirty="0" err="1" smtClean="0"/>
              <a:t>оголошення</a:t>
            </a:r>
            <a:r>
              <a:rPr lang="ru-RU" dirty="0" smtClean="0"/>
              <a:t> в </a:t>
            </a:r>
            <a:r>
              <a:rPr lang="en-US" dirty="0" smtClean="0"/>
              <a:t>Gmail </a:t>
            </a:r>
            <a:r>
              <a:rPr lang="ru-RU" dirty="0" smtClean="0"/>
              <a:t>та </a:t>
            </a:r>
            <a:r>
              <a:rPr lang="en-US" dirty="0" err="1" smtClean="0"/>
              <a:t>Youtube</a:t>
            </a:r>
            <a:r>
              <a:rPr lang="en-US" dirty="0" smtClean="0"/>
              <a:t>.</a:t>
            </a:r>
            <a:endParaRPr lang="uk-UA" dirty="0"/>
          </a:p>
          <a:p>
            <a:r>
              <a:rPr lang="ru-RU" b="1" dirty="0" err="1" smtClean="0"/>
              <a:t>Рекламні</a:t>
            </a:r>
            <a:r>
              <a:rPr lang="ru-RU" b="1" dirty="0" smtClean="0"/>
              <a:t> </a:t>
            </a:r>
            <a:r>
              <a:rPr lang="ru-RU" b="1" dirty="0" err="1" smtClean="0"/>
              <a:t>кампанії</a:t>
            </a:r>
            <a:r>
              <a:rPr lang="ru-RU" b="1" dirty="0" smtClean="0"/>
              <a:t> </a:t>
            </a:r>
            <a:r>
              <a:rPr lang="en-US" b="1" dirty="0" smtClean="0"/>
              <a:t>Facebook Ads:</a:t>
            </a:r>
          </a:p>
          <a:p>
            <a:r>
              <a:rPr lang="en-US" dirty="0" smtClean="0"/>
              <a:t>    </a:t>
            </a:r>
            <a:r>
              <a:rPr lang="ru-RU" dirty="0" err="1" smtClean="0"/>
              <a:t>відео</a:t>
            </a:r>
            <a:r>
              <a:rPr lang="ru-RU" dirty="0" smtClean="0"/>
              <a:t>;</a:t>
            </a:r>
          </a:p>
          <a:p>
            <a:r>
              <a:rPr lang="ru-RU" dirty="0" smtClean="0"/>
              <a:t>    фото;</a:t>
            </a:r>
          </a:p>
          <a:p>
            <a:r>
              <a:rPr lang="ru-RU" dirty="0" smtClean="0"/>
              <a:t>    слайд шоу;</a:t>
            </a:r>
          </a:p>
          <a:p>
            <a:r>
              <a:rPr lang="ru-RU" dirty="0" smtClean="0"/>
              <a:t>    карусель;</a:t>
            </a:r>
          </a:p>
          <a:p>
            <a:r>
              <a:rPr lang="ru-RU" dirty="0" smtClean="0"/>
              <a:t>    </a:t>
            </a:r>
            <a:r>
              <a:rPr lang="ru-RU" dirty="0" err="1" smtClean="0"/>
              <a:t>динамічна</a:t>
            </a:r>
            <a:r>
              <a:rPr lang="ru-RU" dirty="0" smtClean="0"/>
              <a:t> </a:t>
            </a:r>
            <a:r>
              <a:rPr lang="ru-RU" dirty="0" err="1" smtClean="0"/>
              <a:t>товарна</a:t>
            </a:r>
            <a:r>
              <a:rPr lang="ru-RU" dirty="0" smtClean="0"/>
              <a:t> реклама.</a:t>
            </a:r>
            <a:endParaRPr lang="en-US" dirty="0"/>
          </a:p>
        </p:txBody>
      </p:sp>
    </p:spTree>
    <p:extLst>
      <p:ext uri="{BB962C8B-B14F-4D97-AF65-F5344CB8AC3E}">
        <p14:creationId xmlns:p14="http://schemas.microsoft.com/office/powerpoint/2010/main" val="1411633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 y="0"/>
            <a:ext cx="12192001" cy="6924973"/>
          </a:xfrm>
          <a:prstGeom prst="rect">
            <a:avLst/>
          </a:prstGeom>
        </p:spPr>
        <p:txBody>
          <a:bodyPr wrap="square">
            <a:spAutoFit/>
          </a:bodyPr>
          <a:lstStyle/>
          <a:p>
            <a:r>
              <a:rPr lang="ru-RU" sz="2400" b="1" dirty="0" err="1" smtClean="0">
                <a:latin typeface="Bahnschrift" panose="020B0502040204020203" pitchFamily="34" charset="0"/>
              </a:rPr>
              <a:t>Відмінності</a:t>
            </a:r>
            <a:r>
              <a:rPr lang="ru-RU" sz="2400" b="1" dirty="0" smtClean="0">
                <a:latin typeface="Bahnschrift" panose="020B0502040204020203" pitchFamily="34" charset="0"/>
              </a:rPr>
              <a:t> </a:t>
            </a:r>
            <a:r>
              <a:rPr lang="ru-RU" sz="2400" b="1" dirty="0" err="1" smtClean="0">
                <a:latin typeface="Bahnschrift" panose="020B0502040204020203" pitchFamily="34" charset="0"/>
              </a:rPr>
              <a:t>контекстної</a:t>
            </a:r>
            <a:r>
              <a:rPr lang="ru-RU" sz="2400" b="1" dirty="0" smtClean="0">
                <a:latin typeface="Bahnschrift" panose="020B0502040204020203" pitchFamily="34" charset="0"/>
              </a:rPr>
              <a:t> </a:t>
            </a:r>
            <a:r>
              <a:rPr lang="ru-RU" sz="2400" b="1" dirty="0" err="1" smtClean="0">
                <a:latin typeface="Bahnschrift" panose="020B0502040204020203" pitchFamily="34" charset="0"/>
              </a:rPr>
              <a:t>реклами</a:t>
            </a:r>
            <a:r>
              <a:rPr lang="ru-RU" sz="2400" b="1" dirty="0" smtClean="0">
                <a:latin typeface="Bahnschrift" panose="020B0502040204020203" pitchFamily="34" charset="0"/>
              </a:rPr>
              <a:t> </a:t>
            </a:r>
            <a:r>
              <a:rPr lang="en-US" sz="2400" b="1" dirty="0" smtClean="0">
                <a:latin typeface="Bahnschrift" panose="020B0502040204020203" pitchFamily="34" charset="0"/>
              </a:rPr>
              <a:t>Google Ads </a:t>
            </a:r>
            <a:r>
              <a:rPr lang="ru-RU" sz="2400" b="1" dirty="0" err="1" smtClean="0">
                <a:latin typeface="Bahnschrift" panose="020B0502040204020203" pitchFamily="34" charset="0"/>
              </a:rPr>
              <a:t>від</a:t>
            </a:r>
            <a:r>
              <a:rPr lang="ru-RU" sz="2400" b="1" dirty="0" smtClean="0">
                <a:latin typeface="Bahnschrift" panose="020B0502040204020203" pitchFamily="34" charset="0"/>
              </a:rPr>
              <a:t> </a:t>
            </a:r>
            <a:r>
              <a:rPr lang="ru-RU" sz="2400" b="1" dirty="0" err="1" smtClean="0">
                <a:latin typeface="Bahnschrift" panose="020B0502040204020203" pitchFamily="34" charset="0"/>
              </a:rPr>
              <a:t>таргетованої</a:t>
            </a:r>
            <a:r>
              <a:rPr lang="ru-RU" sz="2400" b="1" dirty="0" smtClean="0">
                <a:latin typeface="Bahnschrift" panose="020B0502040204020203" pitchFamily="34" charset="0"/>
              </a:rPr>
              <a:t> </a:t>
            </a:r>
            <a:r>
              <a:rPr lang="ru-RU" sz="2400" b="1" dirty="0" err="1" smtClean="0">
                <a:latin typeface="Bahnschrift" panose="020B0502040204020203" pitchFamily="34" charset="0"/>
              </a:rPr>
              <a:t>реклами</a:t>
            </a:r>
            <a:r>
              <a:rPr lang="ru-RU" sz="2400" b="1" dirty="0" smtClean="0">
                <a:latin typeface="Bahnschrift" panose="020B0502040204020203" pitchFamily="34" charset="0"/>
              </a:rPr>
              <a:t> </a:t>
            </a:r>
            <a:r>
              <a:rPr lang="en-US" sz="2400" b="1" dirty="0" smtClean="0">
                <a:latin typeface="Bahnschrift" panose="020B0502040204020203" pitchFamily="34" charset="0"/>
              </a:rPr>
              <a:t>Facebook Ads:</a:t>
            </a:r>
            <a:endParaRPr lang="uk-UA" sz="2400" b="1" dirty="0" smtClean="0">
              <a:latin typeface="Bahnschrift" panose="020B0502040204020203" pitchFamily="34" charset="0"/>
            </a:endParaRPr>
          </a:p>
          <a:p>
            <a:r>
              <a:rPr lang="ru-RU" sz="2400" dirty="0" smtClean="0">
                <a:latin typeface="Bahnschrift" panose="020B0502040204020203" pitchFamily="34" charset="0"/>
              </a:rPr>
              <a:t>1. Принцип </a:t>
            </a:r>
            <a:r>
              <a:rPr lang="ru-RU" sz="2400" dirty="0" err="1" smtClean="0">
                <a:latin typeface="Bahnschrift" panose="020B0502040204020203" pitchFamily="34" charset="0"/>
              </a:rPr>
              <a:t>роботи</a:t>
            </a:r>
            <a:r>
              <a:rPr lang="ru-RU" sz="2400" dirty="0" smtClean="0">
                <a:latin typeface="Bahnschrift" panose="020B0502040204020203" pitchFamily="34" charset="0"/>
              </a:rPr>
              <a:t> – </a:t>
            </a:r>
            <a:r>
              <a:rPr lang="ru-RU" sz="2400" dirty="0" err="1" smtClean="0">
                <a:latin typeface="Bahnschrift" panose="020B0502040204020203" pitchFamily="34" charset="0"/>
              </a:rPr>
              <a:t>Контекстна</a:t>
            </a:r>
            <a:r>
              <a:rPr lang="ru-RU" sz="2400" dirty="0" smtClean="0">
                <a:latin typeface="Bahnschrift" panose="020B0502040204020203" pitchFamily="34" charset="0"/>
              </a:rPr>
              <a:t> реклама </a:t>
            </a:r>
            <a:r>
              <a:rPr lang="ru-RU" sz="2400" dirty="0" err="1" smtClean="0">
                <a:latin typeface="Bahnschrift" panose="020B0502040204020203" pitchFamily="34" charset="0"/>
              </a:rPr>
              <a:t>відповідає</a:t>
            </a:r>
            <a:r>
              <a:rPr lang="ru-RU" sz="2400" dirty="0" smtClean="0">
                <a:latin typeface="Bahnschrift" panose="020B0502040204020203" pitchFamily="34" charset="0"/>
              </a:rPr>
              <a:t> на попит </a:t>
            </a:r>
            <a:r>
              <a:rPr lang="ru-RU" sz="2400" dirty="0" err="1" smtClean="0">
                <a:latin typeface="Bahnschrift" panose="020B0502040204020203" pitchFamily="34" charset="0"/>
              </a:rPr>
              <a:t>користувачів</a:t>
            </a:r>
            <a:r>
              <a:rPr lang="ru-RU" sz="2400" dirty="0" smtClean="0">
                <a:latin typeface="Bahnschrift" panose="020B0502040204020203" pitchFamily="34" charset="0"/>
              </a:rPr>
              <a:t>, за </a:t>
            </a:r>
            <a:r>
              <a:rPr lang="ru-RU" sz="2400" dirty="0" err="1" smtClean="0">
                <a:latin typeface="Bahnschrift" panose="020B0502040204020203" pitchFamily="34" charset="0"/>
              </a:rPr>
              <a:t>допомогою</a:t>
            </a:r>
            <a:r>
              <a:rPr lang="ru-RU" sz="2400" dirty="0" smtClean="0">
                <a:latin typeface="Bahnschrift" panose="020B0502040204020203" pitchFamily="34" charset="0"/>
              </a:rPr>
              <a:t> </a:t>
            </a:r>
            <a:r>
              <a:rPr lang="ru-RU" sz="2400" dirty="0" err="1" smtClean="0">
                <a:latin typeface="Bahnschrift" panose="020B0502040204020203" pitchFamily="34" charset="0"/>
              </a:rPr>
              <a:t>таргетингу</a:t>
            </a:r>
            <a:r>
              <a:rPr lang="ru-RU" sz="2400" dirty="0" smtClean="0">
                <a:latin typeface="Bahnschrift" panose="020B0502040204020203" pitchFamily="34" charset="0"/>
              </a:rPr>
              <a:t> </a:t>
            </a:r>
            <a:r>
              <a:rPr lang="ru-RU" sz="2400" dirty="0" err="1" smtClean="0">
                <a:latin typeface="Bahnschrift" panose="020B0502040204020203" pitchFamily="34" charset="0"/>
              </a:rPr>
              <a:t>можна</a:t>
            </a:r>
            <a:r>
              <a:rPr lang="ru-RU" sz="2400" dirty="0" smtClean="0">
                <a:latin typeface="Bahnschrift" panose="020B0502040204020203" pitchFamily="34" charset="0"/>
              </a:rPr>
              <a:t> </a:t>
            </a:r>
            <a:r>
              <a:rPr lang="ru-RU" sz="2400" dirty="0" err="1" smtClean="0">
                <a:latin typeface="Bahnschrift" panose="020B0502040204020203" pitchFamily="34" charset="0"/>
              </a:rPr>
              <a:t>створити</a:t>
            </a:r>
            <a:r>
              <a:rPr lang="ru-RU" sz="2400" dirty="0" smtClean="0">
                <a:latin typeface="Bahnschrift" panose="020B0502040204020203" pitchFamily="34" charset="0"/>
              </a:rPr>
              <a:t> попит.</a:t>
            </a:r>
          </a:p>
          <a:p>
            <a:endParaRPr lang="ru-RU" sz="2400" dirty="0" smtClean="0">
              <a:latin typeface="Bahnschrift" panose="020B0502040204020203" pitchFamily="34" charset="0"/>
            </a:endParaRPr>
          </a:p>
          <a:p>
            <a:r>
              <a:rPr lang="ru-RU" sz="2400" dirty="0" smtClean="0">
                <a:latin typeface="Bahnschrift" panose="020B0502040204020203" pitchFamily="34" charset="0"/>
              </a:rPr>
              <a:t>2. Формат </a:t>
            </a:r>
            <a:r>
              <a:rPr lang="ru-RU" sz="2400" dirty="0" err="1" smtClean="0">
                <a:latin typeface="Bahnschrift" panose="020B0502040204020203" pitchFamily="34" charset="0"/>
              </a:rPr>
              <a:t>оголошення</a:t>
            </a:r>
            <a:r>
              <a:rPr lang="ru-RU" sz="2400" dirty="0" smtClean="0">
                <a:latin typeface="Bahnschrift" panose="020B0502040204020203" pitchFamily="34" charset="0"/>
              </a:rPr>
              <a:t> – </a:t>
            </a:r>
            <a:r>
              <a:rPr lang="ru-RU" sz="2400" dirty="0" err="1" smtClean="0">
                <a:latin typeface="Bahnschrift" panose="020B0502040204020203" pitchFamily="34" charset="0"/>
              </a:rPr>
              <a:t>Контекстна</a:t>
            </a:r>
            <a:r>
              <a:rPr lang="ru-RU" sz="2400" dirty="0" smtClean="0">
                <a:latin typeface="Bahnschrift" panose="020B0502040204020203" pitchFamily="34" charset="0"/>
              </a:rPr>
              <a:t> реклама в основному </a:t>
            </a:r>
            <a:r>
              <a:rPr lang="ru-RU" sz="2400" dirty="0" err="1" smtClean="0">
                <a:latin typeface="Bahnschrift" panose="020B0502040204020203" pitchFamily="34" charset="0"/>
              </a:rPr>
              <a:t>здійснює</a:t>
            </a:r>
            <a:r>
              <a:rPr lang="ru-RU" sz="2400" dirty="0" smtClean="0">
                <a:latin typeface="Bahnschrift" panose="020B0502040204020203" pitchFamily="34" charset="0"/>
              </a:rPr>
              <a:t> </a:t>
            </a:r>
            <a:r>
              <a:rPr lang="ru-RU" sz="2400" dirty="0" err="1" smtClean="0">
                <a:latin typeface="Bahnschrift" panose="020B0502040204020203" pitchFamily="34" charset="0"/>
              </a:rPr>
              <a:t>покази</a:t>
            </a:r>
            <a:r>
              <a:rPr lang="ru-RU" sz="2400" dirty="0" smtClean="0">
                <a:latin typeface="Bahnschrift" panose="020B0502040204020203" pitchFamily="34" charset="0"/>
              </a:rPr>
              <a:t> </a:t>
            </a:r>
            <a:r>
              <a:rPr lang="ru-RU" sz="2400" dirty="0" err="1" smtClean="0">
                <a:latin typeface="Bahnschrift" panose="020B0502040204020203" pitchFamily="34" charset="0"/>
              </a:rPr>
              <a:t>оголошень</a:t>
            </a:r>
            <a:r>
              <a:rPr lang="ru-RU" sz="2400" dirty="0" smtClean="0">
                <a:latin typeface="Bahnschrift" panose="020B0502040204020203" pitchFamily="34" charset="0"/>
              </a:rPr>
              <a:t> у текстовому </a:t>
            </a:r>
            <a:r>
              <a:rPr lang="ru-RU" sz="2400" dirty="0" err="1" smtClean="0">
                <a:latin typeface="Bahnschrift" panose="020B0502040204020203" pitchFamily="34" charset="0"/>
              </a:rPr>
              <a:t>форматі</a:t>
            </a:r>
            <a:r>
              <a:rPr lang="ru-RU" sz="2400" dirty="0" smtClean="0">
                <a:latin typeface="Bahnschrift" panose="020B0502040204020203" pitchFamily="34" charset="0"/>
              </a:rPr>
              <a:t>, </a:t>
            </a:r>
            <a:r>
              <a:rPr lang="ru-RU" sz="2400" dirty="0" err="1" smtClean="0">
                <a:latin typeface="Bahnschrift" panose="020B0502040204020203" pitchFamily="34" charset="0"/>
              </a:rPr>
              <a:t>таргетована</a:t>
            </a:r>
            <a:r>
              <a:rPr lang="ru-RU" sz="2400" dirty="0" smtClean="0">
                <a:latin typeface="Bahnschrift" panose="020B0502040204020203" pitchFamily="34" charset="0"/>
              </a:rPr>
              <a:t> реклама у </a:t>
            </a:r>
            <a:r>
              <a:rPr lang="ru-RU" sz="2400" dirty="0" err="1" smtClean="0">
                <a:latin typeface="Bahnschrift" panose="020B0502040204020203" pitchFamily="34" charset="0"/>
              </a:rPr>
              <a:t>всіх</a:t>
            </a:r>
            <a:r>
              <a:rPr lang="ru-RU" sz="2400" dirty="0" smtClean="0">
                <a:latin typeface="Bahnschrift" panose="020B0502040204020203" pitchFamily="34" charset="0"/>
              </a:rPr>
              <a:t> </a:t>
            </a:r>
            <a:r>
              <a:rPr lang="ru-RU" sz="2400" dirty="0" err="1" smtClean="0">
                <a:latin typeface="Bahnschrift" panose="020B0502040204020203" pitchFamily="34" charset="0"/>
              </a:rPr>
              <a:t>випадках</a:t>
            </a:r>
            <a:r>
              <a:rPr lang="ru-RU" sz="2400" dirty="0" smtClean="0">
                <a:latin typeface="Bahnschrift" panose="020B0502040204020203" pitchFamily="34" charset="0"/>
              </a:rPr>
              <a:t> </a:t>
            </a:r>
            <a:r>
              <a:rPr lang="ru-RU" sz="2400" dirty="0" err="1" smtClean="0">
                <a:latin typeface="Bahnschrift" panose="020B0502040204020203" pitchFamily="34" charset="0"/>
              </a:rPr>
              <a:t>супроводжується</a:t>
            </a:r>
            <a:r>
              <a:rPr lang="ru-RU" sz="2400" dirty="0" smtClean="0">
                <a:latin typeface="Bahnschrift" panose="020B0502040204020203" pitchFamily="34" charset="0"/>
              </a:rPr>
              <a:t> текстом з </a:t>
            </a:r>
            <a:r>
              <a:rPr lang="ru-RU" sz="2400" dirty="0" err="1" smtClean="0">
                <a:latin typeface="Bahnschrift" panose="020B0502040204020203" pitchFamily="34" charset="0"/>
              </a:rPr>
              <a:t>відео</a:t>
            </a:r>
            <a:r>
              <a:rPr lang="ru-RU" sz="2400" dirty="0" smtClean="0">
                <a:latin typeface="Bahnschrift" panose="020B0502040204020203" pitchFamily="34" charset="0"/>
              </a:rPr>
              <a:t> </a:t>
            </a:r>
            <a:r>
              <a:rPr lang="ru-RU" sz="2400" dirty="0" err="1" smtClean="0">
                <a:latin typeface="Bahnschrift" panose="020B0502040204020203" pitchFamily="34" charset="0"/>
              </a:rPr>
              <a:t>або</a:t>
            </a:r>
            <a:r>
              <a:rPr lang="ru-RU" sz="2400" dirty="0" smtClean="0">
                <a:latin typeface="Bahnschrift" panose="020B0502040204020203" pitchFamily="34" charset="0"/>
              </a:rPr>
              <a:t> фото.</a:t>
            </a:r>
          </a:p>
          <a:p>
            <a:endParaRPr lang="ru-RU" sz="2400" dirty="0" smtClean="0">
              <a:latin typeface="Bahnschrift" panose="020B0502040204020203" pitchFamily="34" charset="0"/>
            </a:endParaRPr>
          </a:p>
          <a:p>
            <a:r>
              <a:rPr lang="ru-RU" sz="2400" dirty="0" smtClean="0">
                <a:latin typeface="Bahnschrift" panose="020B0502040204020203" pitchFamily="34" charset="0"/>
              </a:rPr>
              <a:t>3. Модель оплати за </a:t>
            </a:r>
            <a:r>
              <a:rPr lang="ru-RU" sz="2400" dirty="0" err="1" smtClean="0">
                <a:latin typeface="Bahnschrift" panose="020B0502040204020203" pitchFamily="34" charset="0"/>
              </a:rPr>
              <a:t>клік</a:t>
            </a:r>
            <a:r>
              <a:rPr lang="ru-RU" sz="2400" dirty="0" smtClean="0">
                <a:latin typeface="Bahnschrift" panose="020B0502040204020203" pitchFamily="34" charset="0"/>
              </a:rPr>
              <a:t> – В </a:t>
            </a:r>
            <a:r>
              <a:rPr lang="ru-RU" sz="2400" dirty="0" err="1" smtClean="0">
                <a:latin typeface="Bahnschrift" panose="020B0502040204020203" pitchFamily="34" charset="0"/>
              </a:rPr>
              <a:t>контекстній</a:t>
            </a:r>
            <a:r>
              <a:rPr lang="ru-RU" sz="2400" dirty="0" smtClean="0">
                <a:latin typeface="Bahnschrift" panose="020B0502040204020203" pitchFamily="34" charset="0"/>
              </a:rPr>
              <a:t> </a:t>
            </a:r>
            <a:r>
              <a:rPr lang="ru-RU" sz="2400" dirty="0" err="1" smtClean="0">
                <a:latin typeface="Bahnschrift" panose="020B0502040204020203" pitchFamily="34" charset="0"/>
              </a:rPr>
              <a:t>рекламі</a:t>
            </a:r>
            <a:r>
              <a:rPr lang="ru-RU" sz="2400" dirty="0" smtClean="0">
                <a:latin typeface="Bahnschrift" panose="020B0502040204020203" pitchFamily="34" charset="0"/>
              </a:rPr>
              <a:t> </a:t>
            </a:r>
            <a:r>
              <a:rPr lang="ru-RU" sz="2400" dirty="0" err="1" smtClean="0">
                <a:latin typeface="Bahnschrift" panose="020B0502040204020203" pitchFamily="34" charset="0"/>
              </a:rPr>
              <a:t>можна</a:t>
            </a:r>
            <a:r>
              <a:rPr lang="ru-RU" sz="2400" dirty="0" smtClean="0">
                <a:latin typeface="Bahnschrift" panose="020B0502040204020203" pitchFamily="34" charset="0"/>
              </a:rPr>
              <a:t> </a:t>
            </a:r>
            <a:r>
              <a:rPr lang="ru-RU" sz="2400" dirty="0" err="1" smtClean="0">
                <a:latin typeface="Bahnschrift" panose="020B0502040204020203" pitchFamily="34" charset="0"/>
              </a:rPr>
              <a:t>самостійно</a:t>
            </a:r>
            <a:r>
              <a:rPr lang="ru-RU" sz="2400" dirty="0" smtClean="0">
                <a:latin typeface="Bahnschrift" panose="020B0502040204020203" pitchFamily="34" charset="0"/>
              </a:rPr>
              <a:t> </a:t>
            </a:r>
            <a:r>
              <a:rPr lang="ru-RU" sz="2400" dirty="0" err="1" smtClean="0">
                <a:latin typeface="Bahnschrift" panose="020B0502040204020203" pitchFamily="34" charset="0"/>
              </a:rPr>
              <a:t>поставити</a:t>
            </a:r>
            <a:r>
              <a:rPr lang="ru-RU" sz="2400" dirty="0" smtClean="0">
                <a:latin typeface="Bahnschrift" panose="020B0502040204020203" pitchFamily="34" charset="0"/>
              </a:rPr>
              <a:t> </a:t>
            </a:r>
            <a:r>
              <a:rPr lang="ru-RU" sz="2400" dirty="0" err="1" smtClean="0">
                <a:latin typeface="Bahnschrift" panose="020B0502040204020203" pitchFamily="34" charset="0"/>
              </a:rPr>
              <a:t>ціну</a:t>
            </a:r>
            <a:r>
              <a:rPr lang="ru-RU" sz="2400" dirty="0" smtClean="0">
                <a:latin typeface="Bahnschrift" panose="020B0502040204020203" pitchFamily="34" charset="0"/>
              </a:rPr>
              <a:t>, яку </a:t>
            </a:r>
            <a:r>
              <a:rPr lang="ru-RU" sz="2400" dirty="0" err="1" smtClean="0">
                <a:latin typeface="Bahnschrift" panose="020B0502040204020203" pitchFamily="34" charset="0"/>
              </a:rPr>
              <a:t>ви</a:t>
            </a:r>
            <a:r>
              <a:rPr lang="ru-RU" sz="2400" dirty="0" smtClean="0">
                <a:latin typeface="Bahnschrift" panose="020B0502040204020203" pitchFamily="34" charset="0"/>
              </a:rPr>
              <a:t> </a:t>
            </a:r>
            <a:r>
              <a:rPr lang="ru-RU" sz="2400" dirty="0" err="1" smtClean="0">
                <a:latin typeface="Bahnschrift" panose="020B0502040204020203" pitchFamily="34" charset="0"/>
              </a:rPr>
              <a:t>готові</a:t>
            </a:r>
            <a:r>
              <a:rPr lang="ru-RU" sz="2400" dirty="0" smtClean="0">
                <a:latin typeface="Bahnschrift" panose="020B0502040204020203" pitchFamily="34" charset="0"/>
              </a:rPr>
              <a:t> </a:t>
            </a:r>
            <a:r>
              <a:rPr lang="ru-RU" sz="2400" dirty="0" err="1" smtClean="0">
                <a:latin typeface="Bahnschrift" panose="020B0502040204020203" pitchFamily="34" charset="0"/>
              </a:rPr>
              <a:t>платити</a:t>
            </a:r>
            <a:r>
              <a:rPr lang="ru-RU" sz="2400" dirty="0" smtClean="0">
                <a:latin typeface="Bahnschrift" panose="020B0502040204020203" pitchFamily="34" charset="0"/>
              </a:rPr>
              <a:t> за </a:t>
            </a:r>
            <a:r>
              <a:rPr lang="ru-RU" sz="2400" dirty="0" err="1" smtClean="0">
                <a:latin typeface="Bahnschrift" panose="020B0502040204020203" pitchFamily="34" charset="0"/>
              </a:rPr>
              <a:t>клік</a:t>
            </a:r>
            <a:r>
              <a:rPr lang="ru-RU" sz="2400" dirty="0" smtClean="0">
                <a:latin typeface="Bahnschrift" panose="020B0502040204020203" pitchFamily="34" charset="0"/>
              </a:rPr>
              <a:t>, </a:t>
            </a:r>
            <a:r>
              <a:rPr lang="ru-RU" sz="2400" dirty="0" err="1" smtClean="0">
                <a:latin typeface="Bahnschrift" panose="020B0502040204020203" pitchFamily="34" charset="0"/>
              </a:rPr>
              <a:t>після</a:t>
            </a:r>
            <a:r>
              <a:rPr lang="ru-RU" sz="2400" dirty="0" smtClean="0">
                <a:latin typeface="Bahnschrift" panose="020B0502040204020203" pitchFamily="34" charset="0"/>
              </a:rPr>
              <a:t> </a:t>
            </a:r>
            <a:r>
              <a:rPr lang="ru-RU" sz="2400" dirty="0" err="1" smtClean="0">
                <a:latin typeface="Bahnschrift" panose="020B0502040204020203" pitchFamily="34" charset="0"/>
              </a:rPr>
              <a:t>чого</a:t>
            </a:r>
            <a:r>
              <a:rPr lang="ru-RU" sz="2400" dirty="0" smtClean="0">
                <a:latin typeface="Bahnschrift" panose="020B0502040204020203" pitchFamily="34" charset="0"/>
              </a:rPr>
              <a:t> </a:t>
            </a:r>
            <a:r>
              <a:rPr lang="ru-RU" sz="2400" dirty="0" err="1" smtClean="0">
                <a:latin typeface="Bahnschrift" panose="020B0502040204020203" pitchFamily="34" charset="0"/>
              </a:rPr>
              <a:t>оголошення</a:t>
            </a:r>
            <a:r>
              <a:rPr lang="ru-RU" sz="2400" dirty="0" smtClean="0">
                <a:latin typeface="Bahnschrift" panose="020B0502040204020203" pitchFamily="34" charset="0"/>
              </a:rPr>
              <a:t> </a:t>
            </a:r>
            <a:r>
              <a:rPr lang="ru-RU" sz="2400" dirty="0" err="1" smtClean="0">
                <a:latin typeface="Bahnschrift" panose="020B0502040204020203" pitchFamily="34" charset="0"/>
              </a:rPr>
              <a:t>беруть</a:t>
            </a:r>
            <a:r>
              <a:rPr lang="ru-RU" sz="2400" dirty="0" smtClean="0">
                <a:latin typeface="Bahnschrift" panose="020B0502040204020203" pitchFamily="34" charset="0"/>
              </a:rPr>
              <a:t> участь у </a:t>
            </a:r>
            <a:r>
              <a:rPr lang="ru-RU" sz="2400" dirty="0" err="1" smtClean="0">
                <a:latin typeface="Bahnschrift" panose="020B0502040204020203" pitchFamily="34" charset="0"/>
              </a:rPr>
              <a:t>аукціоні</a:t>
            </a:r>
            <a:r>
              <a:rPr lang="ru-RU" sz="2400" dirty="0" smtClean="0">
                <a:latin typeface="Bahnschrift" panose="020B0502040204020203" pitchFamily="34" charset="0"/>
              </a:rPr>
              <a:t> </a:t>
            </a:r>
            <a:r>
              <a:rPr lang="ru-RU" sz="2400" dirty="0" err="1" smtClean="0">
                <a:latin typeface="Bahnschrift" panose="020B0502040204020203" pitchFamily="34" charset="0"/>
              </a:rPr>
              <a:t>Google</a:t>
            </a:r>
            <a:r>
              <a:rPr lang="ru-RU" sz="2400" dirty="0" smtClean="0">
                <a:latin typeface="Bahnschrift" panose="020B0502040204020203" pitchFamily="34" charset="0"/>
              </a:rPr>
              <a:t>. </a:t>
            </a:r>
            <a:r>
              <a:rPr lang="ru-RU" sz="2400" dirty="0" err="1" smtClean="0">
                <a:latin typeface="Bahnschrift" panose="020B0502040204020203" pitchFamily="34" charset="0"/>
              </a:rPr>
              <a:t>Від</a:t>
            </a:r>
            <a:r>
              <a:rPr lang="ru-RU" sz="2400" dirty="0" smtClean="0">
                <a:latin typeface="Bahnschrift" panose="020B0502040204020203" pitchFamily="34" charset="0"/>
              </a:rPr>
              <a:t> </a:t>
            </a:r>
            <a:r>
              <a:rPr lang="ru-RU" sz="2400" dirty="0" err="1" smtClean="0">
                <a:latin typeface="Bahnschrift" panose="020B0502040204020203" pitchFamily="34" charset="0"/>
              </a:rPr>
              <a:t>якості</a:t>
            </a:r>
            <a:r>
              <a:rPr lang="ru-RU" sz="2400" dirty="0" smtClean="0">
                <a:latin typeface="Bahnschrift" panose="020B0502040204020203" pitchFamily="34" charset="0"/>
              </a:rPr>
              <a:t> </a:t>
            </a:r>
            <a:r>
              <a:rPr lang="ru-RU" sz="2400" dirty="0" err="1" smtClean="0">
                <a:latin typeface="Bahnschrift" panose="020B0502040204020203" pitchFamily="34" charset="0"/>
              </a:rPr>
              <a:t>ключових</a:t>
            </a:r>
            <a:r>
              <a:rPr lang="ru-RU" sz="2400" dirty="0" smtClean="0">
                <a:latin typeface="Bahnschrift" panose="020B0502040204020203" pitchFamily="34" charset="0"/>
              </a:rPr>
              <a:t> </a:t>
            </a:r>
            <a:r>
              <a:rPr lang="ru-RU" sz="2400" dirty="0" err="1" smtClean="0">
                <a:latin typeface="Bahnschrift" panose="020B0502040204020203" pitchFamily="34" charset="0"/>
              </a:rPr>
              <a:t>слів</a:t>
            </a:r>
            <a:r>
              <a:rPr lang="ru-RU" sz="2400" dirty="0" smtClean="0">
                <a:latin typeface="Bahnschrift" panose="020B0502040204020203" pitchFamily="34" charset="0"/>
              </a:rPr>
              <a:t>, </a:t>
            </a:r>
            <a:r>
              <a:rPr lang="ru-RU" sz="2400" dirty="0" err="1" smtClean="0">
                <a:latin typeface="Bahnschrift" panose="020B0502040204020203" pitchFamily="34" charset="0"/>
              </a:rPr>
              <a:t>оголошень</a:t>
            </a:r>
            <a:r>
              <a:rPr lang="ru-RU" sz="2400" dirty="0" smtClean="0">
                <a:latin typeface="Bahnschrift" panose="020B0502040204020203" pitchFamily="34" charset="0"/>
              </a:rPr>
              <a:t> та </a:t>
            </a:r>
            <a:r>
              <a:rPr lang="ru-RU" sz="2400" dirty="0" err="1" smtClean="0">
                <a:latin typeface="Bahnschrift" panose="020B0502040204020203" pitchFamily="34" charset="0"/>
              </a:rPr>
              <a:t>посадкових</a:t>
            </a:r>
            <a:r>
              <a:rPr lang="ru-RU" sz="2400" dirty="0" smtClean="0">
                <a:latin typeface="Bahnschrift" panose="020B0502040204020203" pitchFamily="34" charset="0"/>
              </a:rPr>
              <a:t> </a:t>
            </a:r>
            <a:r>
              <a:rPr lang="ru-RU" sz="2400" dirty="0" err="1" smtClean="0">
                <a:latin typeface="Bahnschrift" panose="020B0502040204020203" pitchFamily="34" charset="0"/>
              </a:rPr>
              <a:t>сторінок</a:t>
            </a:r>
            <a:r>
              <a:rPr lang="ru-RU" sz="2400" dirty="0" smtClean="0">
                <a:latin typeface="Bahnschrift" panose="020B0502040204020203" pitchFamily="34" charset="0"/>
              </a:rPr>
              <a:t> </a:t>
            </a:r>
            <a:r>
              <a:rPr lang="ru-RU" sz="2400" dirty="0" err="1" smtClean="0">
                <a:latin typeface="Bahnschrift" panose="020B0502040204020203" pitchFamily="34" charset="0"/>
              </a:rPr>
              <a:t>залежить</a:t>
            </a:r>
            <a:r>
              <a:rPr lang="ru-RU" sz="2400" dirty="0" smtClean="0">
                <a:latin typeface="Bahnschrift" panose="020B0502040204020203" pitchFamily="34" charset="0"/>
              </a:rPr>
              <a:t> на </a:t>
            </a:r>
            <a:r>
              <a:rPr lang="ru-RU" sz="2400" dirty="0" err="1" smtClean="0">
                <a:latin typeface="Bahnschrift" panose="020B0502040204020203" pitchFamily="34" charset="0"/>
              </a:rPr>
              <a:t>якому</a:t>
            </a:r>
            <a:r>
              <a:rPr lang="ru-RU" sz="2400" dirty="0" smtClean="0">
                <a:latin typeface="Bahnschrift" panose="020B0502040204020203" pitchFamily="34" charset="0"/>
              </a:rPr>
              <a:t> </a:t>
            </a:r>
            <a:r>
              <a:rPr lang="ru-RU" sz="2400" dirty="0" err="1" smtClean="0">
                <a:latin typeface="Bahnschrift" panose="020B0502040204020203" pitchFamily="34" charset="0"/>
              </a:rPr>
              <a:t>місці</a:t>
            </a:r>
            <a:r>
              <a:rPr lang="ru-RU" sz="2400" dirty="0" smtClean="0">
                <a:latin typeface="Bahnschrift" panose="020B0502040204020203" pitchFamily="34" charset="0"/>
              </a:rPr>
              <a:t> у </a:t>
            </a:r>
            <a:r>
              <a:rPr lang="ru-RU" sz="2400" dirty="0" err="1" smtClean="0">
                <a:latin typeface="Bahnschrift" panose="020B0502040204020203" pitchFamily="34" charset="0"/>
              </a:rPr>
              <a:t>видачі</a:t>
            </a:r>
            <a:r>
              <a:rPr lang="ru-RU" sz="2400" dirty="0" smtClean="0">
                <a:latin typeface="Bahnschrift" panose="020B0502040204020203" pitchFamily="34" charset="0"/>
              </a:rPr>
              <a:t> будете </a:t>
            </a:r>
            <a:r>
              <a:rPr lang="ru-RU" sz="2400" dirty="0" err="1" smtClean="0">
                <a:latin typeface="Bahnschrift" panose="020B0502040204020203" pitchFamily="34" charset="0"/>
              </a:rPr>
              <a:t>показуватися</a:t>
            </a:r>
            <a:r>
              <a:rPr lang="ru-RU" sz="2400" dirty="0" smtClean="0">
                <a:latin typeface="Bahnschrift" panose="020B0502040204020203" pitchFamily="34" charset="0"/>
              </a:rPr>
              <a:t> реклама, а не </a:t>
            </a:r>
            <a:r>
              <a:rPr lang="ru-RU" sz="2400" dirty="0" err="1" smtClean="0">
                <a:latin typeface="Bahnschrift" panose="020B0502040204020203" pitchFamily="34" charset="0"/>
              </a:rPr>
              <a:t>ціна</a:t>
            </a:r>
            <a:r>
              <a:rPr lang="ru-RU" sz="2400" dirty="0" smtClean="0">
                <a:latin typeface="Bahnschrift" panose="020B0502040204020203" pitchFamily="34" charset="0"/>
              </a:rPr>
              <a:t> за </a:t>
            </a:r>
            <a:r>
              <a:rPr lang="ru-RU" sz="2400" dirty="0" err="1" smtClean="0">
                <a:latin typeface="Bahnschrift" panose="020B0502040204020203" pitchFamily="34" charset="0"/>
              </a:rPr>
              <a:t>клік</a:t>
            </a:r>
            <a:r>
              <a:rPr lang="ru-RU" sz="2400" dirty="0" smtClean="0">
                <a:latin typeface="Bahnschrift" panose="020B0502040204020203" pitchFamily="34" charset="0"/>
              </a:rPr>
              <a:t>. </a:t>
            </a:r>
            <a:r>
              <a:rPr lang="ru-RU" sz="2400" dirty="0" err="1" smtClean="0">
                <a:latin typeface="Bahnschrift" panose="020B0502040204020203" pitchFamily="34" charset="0"/>
              </a:rPr>
              <a:t>Таргетована</a:t>
            </a:r>
            <a:r>
              <a:rPr lang="ru-RU" sz="2400" dirty="0" smtClean="0">
                <a:latin typeface="Bahnschrift" panose="020B0502040204020203" pitchFamily="34" charset="0"/>
              </a:rPr>
              <a:t> реклама </a:t>
            </a:r>
            <a:r>
              <a:rPr lang="ru-RU" sz="2400" dirty="0" err="1" smtClean="0">
                <a:latin typeface="Bahnschrift" panose="020B0502040204020203" pitchFamily="34" charset="0"/>
              </a:rPr>
              <a:t>також</a:t>
            </a:r>
            <a:r>
              <a:rPr lang="ru-RU" sz="2400" dirty="0" smtClean="0">
                <a:latin typeface="Bahnschrift" panose="020B0502040204020203" pitchFamily="34" charset="0"/>
              </a:rPr>
              <a:t> </a:t>
            </a:r>
            <a:r>
              <a:rPr lang="ru-RU" sz="2400" dirty="0" err="1" smtClean="0">
                <a:latin typeface="Bahnschrift" panose="020B0502040204020203" pitchFamily="34" charset="0"/>
              </a:rPr>
              <a:t>залежить</a:t>
            </a:r>
            <a:r>
              <a:rPr lang="ru-RU" sz="2400" dirty="0" smtClean="0">
                <a:latin typeface="Bahnschrift" panose="020B0502040204020203" pitchFamily="34" charset="0"/>
              </a:rPr>
              <a:t> </a:t>
            </a:r>
            <a:r>
              <a:rPr lang="ru-RU" sz="2400" dirty="0" err="1" smtClean="0">
                <a:latin typeface="Bahnschrift" panose="020B0502040204020203" pitchFamily="34" charset="0"/>
              </a:rPr>
              <a:t>від</a:t>
            </a:r>
            <a:r>
              <a:rPr lang="ru-RU" sz="2400" dirty="0" smtClean="0">
                <a:latin typeface="Bahnschrift" panose="020B0502040204020203" pitchFamily="34" charset="0"/>
              </a:rPr>
              <a:t> </a:t>
            </a:r>
            <a:r>
              <a:rPr lang="ru-RU" sz="2400" dirty="0" err="1" smtClean="0">
                <a:latin typeface="Bahnschrift" panose="020B0502040204020203" pitchFamily="34" charset="0"/>
              </a:rPr>
              <a:t>якості</a:t>
            </a:r>
            <a:r>
              <a:rPr lang="ru-RU" sz="2400" dirty="0" smtClean="0">
                <a:latin typeface="Bahnschrift" panose="020B0502040204020203" pitchFamily="34" charset="0"/>
              </a:rPr>
              <a:t> </a:t>
            </a:r>
            <a:r>
              <a:rPr lang="ru-RU" sz="2400" dirty="0" err="1" smtClean="0">
                <a:latin typeface="Bahnschrift" panose="020B0502040204020203" pitchFamily="34" charset="0"/>
              </a:rPr>
              <a:t>оголошень</a:t>
            </a:r>
            <a:r>
              <a:rPr lang="ru-RU" sz="2400" dirty="0" smtClean="0">
                <a:latin typeface="Bahnschrift" panose="020B0502040204020203" pitchFamily="34" charset="0"/>
              </a:rPr>
              <a:t>, </a:t>
            </a:r>
            <a:r>
              <a:rPr lang="ru-RU" sz="2400" dirty="0" err="1" smtClean="0">
                <a:latin typeface="Bahnschrift" panose="020B0502040204020203" pitchFamily="34" charset="0"/>
              </a:rPr>
              <a:t>це</a:t>
            </a:r>
            <a:r>
              <a:rPr lang="ru-RU" sz="2400" dirty="0" smtClean="0">
                <a:latin typeface="Bahnschrift" panose="020B0502040204020203" pitchFamily="34" charset="0"/>
              </a:rPr>
              <a:t> </a:t>
            </a:r>
            <a:r>
              <a:rPr lang="ru-RU" sz="2400" dirty="0" err="1" smtClean="0">
                <a:latin typeface="Bahnschrift" panose="020B0502040204020203" pitchFamily="34" charset="0"/>
              </a:rPr>
              <a:t>може</a:t>
            </a:r>
            <a:r>
              <a:rPr lang="ru-RU" sz="2400" dirty="0" smtClean="0">
                <a:latin typeface="Bahnschrift" panose="020B0502040204020203" pitchFamily="34" charset="0"/>
              </a:rPr>
              <a:t> бути </a:t>
            </a:r>
            <a:r>
              <a:rPr lang="ru-RU" sz="2400" dirty="0" err="1" smtClean="0">
                <a:latin typeface="Bahnschrift" panose="020B0502040204020203" pitchFamily="34" charset="0"/>
              </a:rPr>
              <a:t>креативність</a:t>
            </a:r>
            <a:r>
              <a:rPr lang="ru-RU" sz="2400" dirty="0" smtClean="0">
                <a:latin typeface="Bahnschrift" panose="020B0502040204020203" pitchFamily="34" charset="0"/>
              </a:rPr>
              <a:t> </a:t>
            </a:r>
            <a:r>
              <a:rPr lang="ru-RU" sz="2400" dirty="0" err="1" smtClean="0">
                <a:latin typeface="Bahnschrift" panose="020B0502040204020203" pitchFamily="34" charset="0"/>
              </a:rPr>
              <a:t>оголошення</a:t>
            </a:r>
            <a:r>
              <a:rPr lang="ru-RU" sz="2400" dirty="0" smtClean="0">
                <a:latin typeface="Bahnschrift" panose="020B0502040204020203" pitchFamily="34" charset="0"/>
              </a:rPr>
              <a:t> </a:t>
            </a:r>
            <a:r>
              <a:rPr lang="ru-RU" sz="2400" dirty="0" err="1" smtClean="0">
                <a:latin typeface="Bahnschrift" panose="020B0502040204020203" pitchFamily="34" charset="0"/>
              </a:rPr>
              <a:t>або</a:t>
            </a:r>
            <a:r>
              <a:rPr lang="ru-RU" sz="2400" dirty="0" smtClean="0">
                <a:latin typeface="Bahnschrift" panose="020B0502040204020203" pitchFamily="34" charset="0"/>
              </a:rPr>
              <a:t> попит на </a:t>
            </a:r>
            <a:r>
              <a:rPr lang="ru-RU" sz="2400" dirty="0" err="1" smtClean="0">
                <a:latin typeface="Bahnschrift" panose="020B0502040204020203" pitchFamily="34" charset="0"/>
              </a:rPr>
              <a:t>пропозицію</a:t>
            </a:r>
            <a:r>
              <a:rPr lang="ru-RU" sz="2400" dirty="0" smtClean="0">
                <a:latin typeface="Bahnschrift" panose="020B0502040204020203" pitchFamily="34" charset="0"/>
              </a:rPr>
              <a:t>, </a:t>
            </a:r>
            <a:r>
              <a:rPr lang="ru-RU" sz="2400" dirty="0" err="1" smtClean="0">
                <a:latin typeface="Bahnschrift" panose="020B0502040204020203" pitchFamily="34" charset="0"/>
              </a:rPr>
              <a:t>однак</a:t>
            </a:r>
            <a:r>
              <a:rPr lang="ru-RU" sz="2400" dirty="0" smtClean="0">
                <a:latin typeface="Bahnschrift" panose="020B0502040204020203" pitchFamily="34" charset="0"/>
              </a:rPr>
              <a:t> </a:t>
            </a:r>
            <a:r>
              <a:rPr lang="ru-RU" sz="2400" dirty="0" err="1" smtClean="0">
                <a:latin typeface="Bahnschrift" panose="020B0502040204020203" pitchFamily="34" charset="0"/>
              </a:rPr>
              <a:t>ціна</a:t>
            </a:r>
            <a:r>
              <a:rPr lang="ru-RU" sz="2400" dirty="0" smtClean="0">
                <a:latin typeface="Bahnschrift" panose="020B0502040204020203" pitchFamily="34" charset="0"/>
              </a:rPr>
              <a:t> за </a:t>
            </a:r>
            <a:r>
              <a:rPr lang="ru-RU" sz="2400" dirty="0" err="1" smtClean="0">
                <a:latin typeface="Bahnschrift" panose="020B0502040204020203" pitchFamily="34" charset="0"/>
              </a:rPr>
              <a:t>клік</a:t>
            </a:r>
            <a:r>
              <a:rPr lang="ru-RU" sz="2400" dirty="0" smtClean="0">
                <a:latin typeface="Bahnschrift" panose="020B0502040204020203" pitchFamily="34" charset="0"/>
              </a:rPr>
              <a:t> </a:t>
            </a:r>
            <a:r>
              <a:rPr lang="ru-RU" sz="2400" dirty="0" err="1" smtClean="0">
                <a:latin typeface="Bahnschrift" panose="020B0502040204020203" pitchFamily="34" charset="0"/>
              </a:rPr>
              <a:t>залежить</a:t>
            </a:r>
            <a:r>
              <a:rPr lang="ru-RU" sz="2400" dirty="0" smtClean="0">
                <a:latin typeface="Bahnschrift" panose="020B0502040204020203" pitchFamily="34" charset="0"/>
              </a:rPr>
              <a:t> </a:t>
            </a:r>
            <a:r>
              <a:rPr lang="ru-RU" sz="2400" dirty="0" err="1" smtClean="0">
                <a:latin typeface="Bahnschrift" panose="020B0502040204020203" pitchFamily="34" charset="0"/>
              </a:rPr>
              <a:t>від</a:t>
            </a:r>
            <a:r>
              <a:rPr lang="ru-RU" sz="2400" dirty="0" smtClean="0">
                <a:latin typeface="Bahnschrift" panose="020B0502040204020203" pitchFamily="34" charset="0"/>
              </a:rPr>
              <a:t> </a:t>
            </a:r>
            <a:r>
              <a:rPr lang="ru-RU" sz="2400" dirty="0" err="1" smtClean="0">
                <a:latin typeface="Bahnschrift" panose="020B0502040204020203" pitchFamily="34" charset="0"/>
              </a:rPr>
              <a:t>клікабельності</a:t>
            </a:r>
            <a:r>
              <a:rPr lang="ru-RU" sz="2400" dirty="0" smtClean="0">
                <a:latin typeface="Bahnschrift" panose="020B0502040204020203" pitchFamily="34" charset="0"/>
              </a:rPr>
              <a:t> рекламного </a:t>
            </a:r>
            <a:r>
              <a:rPr lang="ru-RU" sz="2400" dirty="0" err="1" smtClean="0">
                <a:latin typeface="Bahnschrift" panose="020B0502040204020203" pitchFamily="34" charset="0"/>
              </a:rPr>
              <a:t>оголошення</a:t>
            </a:r>
            <a:r>
              <a:rPr lang="ru-RU" sz="2400" dirty="0" smtClean="0">
                <a:latin typeface="Bahnschrift" panose="020B0502040204020203" pitchFamily="34" charset="0"/>
              </a:rPr>
              <a:t>, тому </a:t>
            </a:r>
            <a:r>
              <a:rPr lang="ru-RU" sz="2400" dirty="0" err="1" smtClean="0">
                <a:latin typeface="Bahnschrift" panose="020B0502040204020203" pitchFamily="34" charset="0"/>
              </a:rPr>
              <a:t>що</a:t>
            </a:r>
            <a:r>
              <a:rPr lang="ru-RU" sz="2400" dirty="0" smtClean="0">
                <a:latin typeface="Bahnschrift" panose="020B0502040204020203" pitchFamily="34" charset="0"/>
              </a:rPr>
              <a:t> плата все </a:t>
            </a:r>
            <a:r>
              <a:rPr lang="ru-RU" sz="2400" dirty="0" err="1" smtClean="0">
                <a:latin typeface="Bahnschrift" panose="020B0502040204020203" pitchFamily="34" charset="0"/>
              </a:rPr>
              <a:t>рівно</a:t>
            </a:r>
            <a:r>
              <a:rPr lang="ru-RU" sz="2400" dirty="0" smtClean="0">
                <a:latin typeface="Bahnschrift" panose="020B0502040204020203" pitchFamily="34" charset="0"/>
              </a:rPr>
              <a:t> </a:t>
            </a:r>
            <a:r>
              <a:rPr lang="ru-RU" sz="2400" dirty="0" err="1" smtClean="0">
                <a:latin typeface="Bahnschrift" panose="020B0502040204020203" pitchFamily="34" charset="0"/>
              </a:rPr>
              <a:t>прив’язана</a:t>
            </a:r>
            <a:r>
              <a:rPr lang="ru-RU" sz="2400" dirty="0" smtClean="0">
                <a:latin typeface="Bahnschrift" panose="020B0502040204020203" pitchFamily="34" charset="0"/>
              </a:rPr>
              <a:t> до 1000 </a:t>
            </a:r>
            <a:r>
              <a:rPr lang="ru-RU" sz="2400" dirty="0" err="1" smtClean="0">
                <a:latin typeface="Bahnschrift" panose="020B0502040204020203" pitchFamily="34" charset="0"/>
              </a:rPr>
              <a:t>показів</a:t>
            </a:r>
            <a:r>
              <a:rPr lang="ru-RU" sz="2400" dirty="0" smtClean="0">
                <a:latin typeface="Bahnschrift" panose="020B0502040204020203" pitchFamily="34" charset="0"/>
              </a:rPr>
              <a:t> (</a:t>
            </a:r>
            <a:r>
              <a:rPr lang="ru-RU" sz="2400" dirty="0" err="1" smtClean="0">
                <a:latin typeface="Bahnschrift" panose="020B0502040204020203" pitchFamily="34" charset="0"/>
              </a:rPr>
              <a:t>більше</a:t>
            </a:r>
            <a:r>
              <a:rPr lang="ru-RU" sz="2400" dirty="0" smtClean="0">
                <a:latin typeface="Bahnschrift" panose="020B0502040204020203" pitchFamily="34" charset="0"/>
              </a:rPr>
              <a:t> </a:t>
            </a:r>
            <a:r>
              <a:rPr lang="ru-RU" sz="2400" dirty="0" err="1" smtClean="0">
                <a:latin typeface="Bahnschrift" panose="020B0502040204020203" pitchFamily="34" charset="0"/>
              </a:rPr>
              <a:t>кліків</a:t>
            </a:r>
            <a:r>
              <a:rPr lang="ru-RU" sz="2400" dirty="0" smtClean="0">
                <a:latin typeface="Bahnschrift" panose="020B0502040204020203" pitchFamily="34" charset="0"/>
              </a:rPr>
              <a:t>=</a:t>
            </a:r>
            <a:r>
              <a:rPr lang="ru-RU" sz="2400" dirty="0" err="1" smtClean="0">
                <a:latin typeface="Bahnschrift" panose="020B0502040204020203" pitchFamily="34" charset="0"/>
              </a:rPr>
              <a:t>менша</a:t>
            </a:r>
            <a:r>
              <a:rPr lang="ru-RU" sz="2400" dirty="0" smtClean="0">
                <a:latin typeface="Bahnschrift" panose="020B0502040204020203" pitchFamily="34" charset="0"/>
              </a:rPr>
              <a:t> </a:t>
            </a:r>
            <a:r>
              <a:rPr lang="ru-RU" sz="2400" dirty="0" err="1" smtClean="0">
                <a:latin typeface="Bahnschrift" panose="020B0502040204020203" pitchFamily="34" charset="0"/>
              </a:rPr>
              <a:t>вартість</a:t>
            </a:r>
            <a:r>
              <a:rPr lang="ru-RU" sz="2400" dirty="0" smtClean="0">
                <a:latin typeface="Bahnschrift" panose="020B0502040204020203" pitchFamily="34" charset="0"/>
              </a:rPr>
              <a:t> за </a:t>
            </a:r>
            <a:r>
              <a:rPr lang="ru-RU" sz="2400" dirty="0" err="1" smtClean="0">
                <a:latin typeface="Bahnschrift" panose="020B0502040204020203" pitchFamily="34" charset="0"/>
              </a:rPr>
              <a:t>клік</a:t>
            </a:r>
            <a:r>
              <a:rPr lang="ru-RU" sz="2400" dirty="0" smtClean="0">
                <a:latin typeface="Bahnschrift" panose="020B0502040204020203" pitchFamily="34" charset="0"/>
              </a:rPr>
              <a:t>).</a:t>
            </a:r>
            <a:endParaRPr lang="uk-UA" sz="2400" dirty="0" smtClean="0">
              <a:latin typeface="Bahnschrift" panose="020B0502040204020203" pitchFamily="34" charset="0"/>
            </a:endParaRPr>
          </a:p>
          <a:p>
            <a:endParaRPr lang="en-US" dirty="0" smtClean="0"/>
          </a:p>
          <a:p>
            <a:r>
              <a:rPr lang="en-US" dirty="0" smtClean="0"/>
              <a:t> </a:t>
            </a:r>
            <a:endParaRPr lang="en-US" dirty="0"/>
          </a:p>
        </p:txBody>
      </p:sp>
    </p:spTree>
    <p:extLst>
      <p:ext uri="{BB962C8B-B14F-4D97-AF65-F5344CB8AC3E}">
        <p14:creationId xmlns:p14="http://schemas.microsoft.com/office/powerpoint/2010/main" val="34531351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0629" y="0"/>
            <a:ext cx="11223171" cy="953589"/>
          </a:xfrm>
        </p:spPr>
        <p:txBody>
          <a:bodyPr/>
          <a:lstStyle/>
          <a:p>
            <a:r>
              <a:rPr lang="ru-RU" dirty="0" smtClean="0"/>
              <a:t>. </a:t>
            </a:r>
            <a:r>
              <a:rPr lang="ru-RU" sz="3600" b="1" dirty="0" smtClean="0">
                <a:latin typeface="Bahnschrift" panose="020B0502040204020203" pitchFamily="34" charset="0"/>
              </a:rPr>
              <a:t>Метрики </a:t>
            </a:r>
            <a:r>
              <a:rPr lang="ru-RU" sz="3600" b="1" dirty="0" err="1" smtClean="0">
                <a:latin typeface="Bahnschrift" panose="020B0502040204020203" pitchFamily="34" charset="0"/>
              </a:rPr>
              <a:t>ефективності</a:t>
            </a:r>
            <a:r>
              <a:rPr lang="ru-RU" sz="3600" b="1" dirty="0" smtClean="0">
                <a:latin typeface="Bahnschrift" panose="020B0502040204020203" pitchFamily="34" charset="0"/>
              </a:rPr>
              <a:t> </a:t>
            </a:r>
            <a:r>
              <a:rPr lang="ru-RU" sz="3600" b="1" dirty="0" err="1" smtClean="0">
                <a:latin typeface="Bahnschrift" panose="020B0502040204020203" pitchFamily="34" charset="0"/>
              </a:rPr>
              <a:t>контекстної</a:t>
            </a:r>
            <a:r>
              <a:rPr lang="ru-RU" sz="3600" b="1" dirty="0" smtClean="0">
                <a:latin typeface="Bahnschrift" panose="020B0502040204020203" pitchFamily="34" charset="0"/>
              </a:rPr>
              <a:t> </a:t>
            </a:r>
            <a:r>
              <a:rPr lang="ru-RU" sz="3600" b="1" dirty="0" err="1" smtClean="0">
                <a:latin typeface="Bahnschrift" panose="020B0502040204020203" pitchFamily="34" charset="0"/>
              </a:rPr>
              <a:t>реклами</a:t>
            </a:r>
            <a:endParaRPr lang="en-US" sz="3600" b="1" dirty="0">
              <a:latin typeface="Bahnschrift" panose="020B0502040204020203" pitchFamily="34" charset="0"/>
            </a:endParaRPr>
          </a:p>
        </p:txBody>
      </p:sp>
      <p:sp>
        <p:nvSpPr>
          <p:cNvPr id="3" name="Объект 2"/>
          <p:cNvSpPr>
            <a:spLocks noGrp="1"/>
          </p:cNvSpPr>
          <p:nvPr>
            <p:ph idx="1"/>
          </p:nvPr>
        </p:nvSpPr>
        <p:spPr>
          <a:xfrm>
            <a:off x="130629" y="953588"/>
            <a:ext cx="11874137" cy="5904411"/>
          </a:xfrm>
        </p:spPr>
        <p:txBody>
          <a:bodyPr>
            <a:normAutofit lnSpcReduction="10000"/>
          </a:bodyPr>
          <a:lstStyle/>
          <a:p>
            <a:r>
              <a:rPr lang="ru-RU" dirty="0" err="1" smtClean="0"/>
              <a:t>Аналітичні</a:t>
            </a:r>
            <a:r>
              <a:rPr lang="ru-RU" dirty="0" smtClean="0"/>
              <a:t> </a:t>
            </a:r>
            <a:r>
              <a:rPr lang="ru-RU" dirty="0" err="1" smtClean="0"/>
              <a:t>інструменти</a:t>
            </a:r>
            <a:r>
              <a:rPr lang="ru-RU" dirty="0" smtClean="0"/>
              <a:t> </a:t>
            </a:r>
            <a:r>
              <a:rPr lang="ru-RU" dirty="0" err="1" smtClean="0"/>
              <a:t>надають</a:t>
            </a:r>
            <a:r>
              <a:rPr lang="ru-RU" dirty="0" smtClean="0"/>
              <a:t> ряд метрик </a:t>
            </a:r>
            <a:r>
              <a:rPr lang="ru-RU" dirty="0" err="1" smtClean="0"/>
              <a:t>поведінки</a:t>
            </a:r>
            <a:r>
              <a:rPr lang="ru-RU" dirty="0" smtClean="0"/>
              <a:t> </a:t>
            </a:r>
            <a:r>
              <a:rPr lang="ru-RU" dirty="0" err="1" smtClean="0"/>
              <a:t>користувача</a:t>
            </a:r>
            <a:r>
              <a:rPr lang="ru-RU" dirty="0" smtClean="0"/>
              <a:t>, </a:t>
            </a:r>
            <a:r>
              <a:rPr lang="ru-RU" dirty="0" err="1" smtClean="0"/>
              <a:t>які</a:t>
            </a:r>
            <a:r>
              <a:rPr lang="ru-RU" dirty="0" smtClean="0"/>
              <a:t> </a:t>
            </a:r>
            <a:r>
              <a:rPr lang="ru-RU" dirty="0" err="1" smtClean="0"/>
              <a:t>відображають</a:t>
            </a:r>
            <a:r>
              <a:rPr lang="ru-RU" dirty="0" smtClean="0"/>
              <a:t> </a:t>
            </a:r>
            <a:r>
              <a:rPr lang="ru-RU" dirty="0" err="1" smtClean="0"/>
              <a:t>поточну</a:t>
            </a:r>
            <a:r>
              <a:rPr lang="ru-RU" dirty="0" smtClean="0"/>
              <a:t> </a:t>
            </a:r>
            <a:r>
              <a:rPr lang="ru-RU" dirty="0" err="1" smtClean="0"/>
              <a:t>інформацію</a:t>
            </a:r>
            <a:r>
              <a:rPr lang="ru-RU" dirty="0" smtClean="0"/>
              <a:t> про </a:t>
            </a:r>
            <a:r>
              <a:rPr lang="ru-RU" dirty="0" err="1" smtClean="0"/>
              <a:t>ефективність</a:t>
            </a:r>
            <a:r>
              <a:rPr lang="ru-RU" dirty="0" smtClean="0"/>
              <a:t>, </a:t>
            </a:r>
            <a:r>
              <a:rPr lang="ru-RU" dirty="0" err="1" smtClean="0"/>
              <a:t>релевантність</a:t>
            </a:r>
            <a:r>
              <a:rPr lang="ru-RU" dirty="0" smtClean="0"/>
              <a:t> </a:t>
            </a:r>
            <a:r>
              <a:rPr lang="ru-RU" dirty="0" err="1" smtClean="0"/>
              <a:t>трафіку</a:t>
            </a:r>
            <a:r>
              <a:rPr lang="ru-RU" dirty="0" smtClean="0"/>
              <a:t> і </a:t>
            </a:r>
            <a:r>
              <a:rPr lang="ru-RU" dirty="0" err="1" smtClean="0"/>
              <a:t>привабливості</a:t>
            </a:r>
            <a:r>
              <a:rPr lang="ru-RU" dirty="0" smtClean="0"/>
              <a:t> </a:t>
            </a:r>
            <a:r>
              <a:rPr lang="ru-RU" dirty="0" err="1" smtClean="0"/>
              <a:t>оголошення</a:t>
            </a:r>
            <a:r>
              <a:rPr lang="ru-RU" dirty="0" smtClean="0"/>
              <a:t>. </a:t>
            </a:r>
            <a:r>
              <a:rPr lang="ru-RU" dirty="0" err="1" smtClean="0"/>
              <a:t>Наступні</a:t>
            </a:r>
            <a:r>
              <a:rPr lang="ru-RU" dirty="0" smtClean="0"/>
              <a:t> метрики </a:t>
            </a:r>
            <a:r>
              <a:rPr lang="ru-RU" dirty="0" err="1" smtClean="0"/>
              <a:t>вже</a:t>
            </a:r>
            <a:r>
              <a:rPr lang="ru-RU" dirty="0" smtClean="0"/>
              <a:t> </a:t>
            </a:r>
            <a:r>
              <a:rPr lang="ru-RU" dirty="0" err="1" smtClean="0"/>
              <a:t>розраховані</a:t>
            </a:r>
            <a:r>
              <a:rPr lang="ru-RU" dirty="0" smtClean="0"/>
              <a:t> </a:t>
            </a:r>
            <a:r>
              <a:rPr lang="ru-RU" dirty="0" err="1" smtClean="0"/>
              <a:t>сервісом</a:t>
            </a:r>
            <a:r>
              <a:rPr lang="ru-RU" dirty="0" smtClean="0"/>
              <a:t>:</a:t>
            </a:r>
          </a:p>
          <a:p>
            <a:r>
              <a:rPr lang="ru-RU" dirty="0" smtClean="0"/>
              <a:t>    </a:t>
            </a:r>
            <a:r>
              <a:rPr lang="ru-RU" dirty="0" err="1" smtClean="0"/>
              <a:t>Кліки</a:t>
            </a:r>
            <a:r>
              <a:rPr lang="ru-RU" dirty="0" smtClean="0"/>
              <a:t> - </a:t>
            </a:r>
            <a:r>
              <a:rPr lang="ru-RU" dirty="0" err="1" smtClean="0"/>
              <a:t>скільки</a:t>
            </a:r>
            <a:r>
              <a:rPr lang="ru-RU" dirty="0" smtClean="0"/>
              <a:t> </a:t>
            </a:r>
            <a:r>
              <a:rPr lang="ru-RU" dirty="0" err="1" smtClean="0"/>
              <a:t>разів</a:t>
            </a:r>
            <a:r>
              <a:rPr lang="ru-RU" dirty="0" smtClean="0"/>
              <a:t> </a:t>
            </a:r>
            <a:r>
              <a:rPr lang="ru-RU" dirty="0" err="1" smtClean="0"/>
              <a:t>відвідувачі</a:t>
            </a:r>
            <a:r>
              <a:rPr lang="ru-RU" dirty="0" smtClean="0"/>
              <a:t> сайту кликали на </a:t>
            </a:r>
            <a:r>
              <a:rPr lang="ru-RU" dirty="0" err="1" smtClean="0"/>
              <a:t>банер</a:t>
            </a:r>
            <a:r>
              <a:rPr lang="ru-RU" dirty="0" smtClean="0"/>
              <a:t>, </a:t>
            </a:r>
            <a:r>
              <a:rPr lang="ru-RU" dirty="0" err="1" smtClean="0"/>
              <a:t>щоб</a:t>
            </a:r>
            <a:r>
              <a:rPr lang="ru-RU" dirty="0" smtClean="0"/>
              <a:t> </a:t>
            </a:r>
            <a:r>
              <a:rPr lang="ru-RU" dirty="0" err="1" smtClean="0"/>
              <a:t>потрапити</a:t>
            </a:r>
            <a:r>
              <a:rPr lang="ru-RU" dirty="0" smtClean="0"/>
              <a:t> на ваш сайт;</a:t>
            </a:r>
          </a:p>
          <a:p>
            <a:r>
              <a:rPr lang="ru-RU" dirty="0" smtClean="0"/>
              <a:t>    </a:t>
            </a:r>
            <a:r>
              <a:rPr lang="ru-RU" dirty="0" err="1" smtClean="0"/>
              <a:t>Покази</a:t>
            </a:r>
            <a:r>
              <a:rPr lang="ru-RU" dirty="0" smtClean="0"/>
              <a:t> - </a:t>
            </a:r>
            <a:r>
              <a:rPr lang="ru-RU" dirty="0" err="1" smtClean="0"/>
              <a:t>кількість</a:t>
            </a:r>
            <a:r>
              <a:rPr lang="ru-RU" dirty="0" smtClean="0"/>
              <a:t> </a:t>
            </a:r>
            <a:r>
              <a:rPr lang="ru-RU" dirty="0" err="1" smtClean="0"/>
              <a:t>показів</a:t>
            </a:r>
            <a:r>
              <a:rPr lang="ru-RU" dirty="0" smtClean="0"/>
              <a:t> </a:t>
            </a:r>
            <a:r>
              <a:rPr lang="ru-RU" dirty="0" err="1" smtClean="0"/>
              <a:t>вашої</a:t>
            </a:r>
            <a:r>
              <a:rPr lang="ru-RU" dirty="0" smtClean="0"/>
              <a:t> </a:t>
            </a:r>
            <a:r>
              <a:rPr lang="ru-RU" dirty="0" err="1" smtClean="0"/>
              <a:t>реклами</a:t>
            </a:r>
            <a:r>
              <a:rPr lang="ru-RU" dirty="0" smtClean="0"/>
              <a:t>;</a:t>
            </a:r>
          </a:p>
          <a:p>
            <a:r>
              <a:rPr lang="ru-RU" dirty="0" smtClean="0"/>
              <a:t>    </a:t>
            </a:r>
            <a:r>
              <a:rPr lang="ru-RU" dirty="0" err="1" smtClean="0"/>
              <a:t>Відвідування</a:t>
            </a:r>
            <a:r>
              <a:rPr lang="ru-RU" dirty="0" smtClean="0"/>
              <a:t> </a:t>
            </a:r>
            <a:r>
              <a:rPr lang="ru-RU" dirty="0" err="1" smtClean="0"/>
              <a:t>або</a:t>
            </a:r>
            <a:r>
              <a:rPr lang="ru-RU" dirty="0" smtClean="0"/>
              <a:t> </a:t>
            </a:r>
            <a:r>
              <a:rPr lang="ru-RU" dirty="0" err="1" smtClean="0"/>
              <a:t>сеанси</a:t>
            </a:r>
            <a:r>
              <a:rPr lang="ru-RU" dirty="0" smtClean="0"/>
              <a:t> - число </a:t>
            </a:r>
            <a:r>
              <a:rPr lang="ru-RU" dirty="0" err="1" smtClean="0"/>
              <a:t>відвідувань</a:t>
            </a:r>
            <a:r>
              <a:rPr lang="ru-RU" dirty="0" smtClean="0"/>
              <a:t>, в </a:t>
            </a:r>
            <a:r>
              <a:rPr lang="ru-RU" dirty="0" err="1" smtClean="0"/>
              <a:t>ході</a:t>
            </a:r>
            <a:r>
              <a:rPr lang="ru-RU" dirty="0" smtClean="0"/>
              <a:t> </a:t>
            </a:r>
            <a:r>
              <a:rPr lang="ru-RU" dirty="0" err="1" smtClean="0"/>
              <a:t>яких</a:t>
            </a:r>
            <a:r>
              <a:rPr lang="ru-RU" dirty="0" smtClean="0"/>
              <a:t> </a:t>
            </a:r>
            <a:r>
              <a:rPr lang="ru-RU" dirty="0" err="1" smtClean="0"/>
              <a:t>гості</a:t>
            </a:r>
            <a:r>
              <a:rPr lang="ru-RU" dirty="0" smtClean="0"/>
              <a:t> </a:t>
            </a:r>
            <a:r>
              <a:rPr lang="ru-RU" dirty="0" err="1" smtClean="0"/>
              <a:t>взаємодіють</a:t>
            </a:r>
            <a:r>
              <a:rPr lang="ru-RU" dirty="0" smtClean="0"/>
              <a:t> з веб-сайтом;</a:t>
            </a:r>
          </a:p>
          <a:p>
            <a:r>
              <a:rPr lang="ru-RU" dirty="0" smtClean="0"/>
              <a:t>    </a:t>
            </a:r>
            <a:r>
              <a:rPr lang="ru-RU" dirty="0" err="1" smtClean="0"/>
              <a:t>Середня</a:t>
            </a:r>
            <a:r>
              <a:rPr lang="ru-RU" dirty="0" smtClean="0"/>
              <a:t> </a:t>
            </a:r>
            <a:r>
              <a:rPr lang="ru-RU" dirty="0" err="1" smtClean="0"/>
              <a:t>тривалість</a:t>
            </a:r>
            <a:r>
              <a:rPr lang="ru-RU" dirty="0" smtClean="0"/>
              <a:t> сеансу - </a:t>
            </a:r>
            <a:r>
              <a:rPr lang="ru-RU" dirty="0" err="1" smtClean="0"/>
              <a:t>середня</a:t>
            </a:r>
            <a:r>
              <a:rPr lang="ru-RU" dirty="0" smtClean="0"/>
              <a:t> </a:t>
            </a:r>
            <a:r>
              <a:rPr lang="ru-RU" dirty="0" err="1" smtClean="0"/>
              <a:t>кількість</a:t>
            </a:r>
            <a:r>
              <a:rPr lang="ru-RU" dirty="0" smtClean="0"/>
              <a:t> часу, проведена </a:t>
            </a:r>
            <a:r>
              <a:rPr lang="ru-RU" dirty="0" err="1" smtClean="0"/>
              <a:t>людиною</a:t>
            </a:r>
            <a:r>
              <a:rPr lang="ru-RU" dirty="0" smtClean="0"/>
              <a:t> на </a:t>
            </a:r>
            <a:r>
              <a:rPr lang="ru-RU" dirty="0" err="1" smtClean="0"/>
              <a:t>сторінці</a:t>
            </a:r>
            <a:r>
              <a:rPr lang="ru-RU" dirty="0" smtClean="0"/>
              <a:t> проекту;</a:t>
            </a:r>
          </a:p>
          <a:p>
            <a:r>
              <a:rPr lang="ru-RU" dirty="0" smtClean="0"/>
              <a:t>    </a:t>
            </a:r>
            <a:r>
              <a:rPr lang="ru-RU" dirty="0" err="1" smtClean="0"/>
              <a:t>Сторінки</a:t>
            </a:r>
            <a:r>
              <a:rPr lang="ru-RU" dirty="0" smtClean="0"/>
              <a:t> за сеанс - </a:t>
            </a:r>
            <a:r>
              <a:rPr lang="ru-RU" dirty="0" err="1" smtClean="0"/>
              <a:t>скільки</a:t>
            </a:r>
            <a:r>
              <a:rPr lang="ru-RU" dirty="0" smtClean="0"/>
              <a:t> </a:t>
            </a:r>
            <a:r>
              <a:rPr lang="ru-RU" dirty="0" err="1" smtClean="0"/>
              <a:t>сторінок</a:t>
            </a:r>
            <a:r>
              <a:rPr lang="ru-RU" dirty="0" smtClean="0"/>
              <a:t> </a:t>
            </a:r>
            <a:r>
              <a:rPr lang="ru-RU" dirty="0" err="1" smtClean="0"/>
              <a:t>було</a:t>
            </a:r>
            <a:r>
              <a:rPr lang="ru-RU" dirty="0" smtClean="0"/>
              <a:t> </a:t>
            </a:r>
            <a:r>
              <a:rPr lang="ru-RU" dirty="0" err="1" smtClean="0"/>
              <a:t>переглянуто</a:t>
            </a:r>
            <a:r>
              <a:rPr lang="ru-RU" dirty="0" smtClean="0"/>
              <a:t> </a:t>
            </a:r>
            <a:r>
              <a:rPr lang="ru-RU" dirty="0" err="1" smtClean="0"/>
              <a:t>під</a:t>
            </a:r>
            <a:r>
              <a:rPr lang="ru-RU" dirty="0" smtClean="0"/>
              <a:t> час сеансу;</a:t>
            </a:r>
          </a:p>
          <a:p>
            <a:r>
              <a:rPr lang="ru-RU" dirty="0" smtClean="0"/>
              <a:t>    </a:t>
            </a:r>
            <a:r>
              <a:rPr lang="ru-RU" dirty="0" err="1" smtClean="0"/>
              <a:t>Показник</a:t>
            </a:r>
            <a:r>
              <a:rPr lang="ru-RU" dirty="0" smtClean="0"/>
              <a:t> </a:t>
            </a:r>
            <a:r>
              <a:rPr lang="ru-RU" dirty="0" err="1" smtClean="0"/>
              <a:t>відмов</a:t>
            </a:r>
            <a:r>
              <a:rPr lang="ru-RU" dirty="0" smtClean="0"/>
              <a:t> - </a:t>
            </a:r>
            <a:r>
              <a:rPr lang="ru-RU" dirty="0" err="1" smtClean="0"/>
              <a:t>відсоток</a:t>
            </a:r>
            <a:r>
              <a:rPr lang="ru-RU" dirty="0" smtClean="0"/>
              <a:t> </a:t>
            </a:r>
            <a:r>
              <a:rPr lang="ru-RU" dirty="0" err="1" smtClean="0"/>
              <a:t>відвідувань</a:t>
            </a:r>
            <a:r>
              <a:rPr lang="ru-RU" dirty="0" smtClean="0"/>
              <a:t>, </a:t>
            </a:r>
            <a:r>
              <a:rPr lang="ru-RU" dirty="0" err="1" smtClean="0"/>
              <a:t>під</a:t>
            </a:r>
            <a:r>
              <a:rPr lang="ru-RU" dirty="0" smtClean="0"/>
              <a:t> час </a:t>
            </a:r>
            <a:r>
              <a:rPr lang="ru-RU" dirty="0" err="1" smtClean="0"/>
              <a:t>яких</a:t>
            </a:r>
            <a:r>
              <a:rPr lang="ru-RU" dirty="0" smtClean="0"/>
              <a:t> </a:t>
            </a:r>
            <a:r>
              <a:rPr lang="ru-RU" dirty="0" err="1" smtClean="0"/>
              <a:t>гості</a:t>
            </a:r>
            <a:r>
              <a:rPr lang="ru-RU" dirty="0" smtClean="0"/>
              <a:t> покинули веб-</a:t>
            </a:r>
            <a:r>
              <a:rPr lang="ru-RU" dirty="0" err="1" smtClean="0"/>
              <a:t>сторінку</a:t>
            </a:r>
            <a:r>
              <a:rPr lang="ru-RU" dirty="0" smtClean="0"/>
              <a:t>, не </a:t>
            </a:r>
            <a:r>
              <a:rPr lang="ru-RU" dirty="0" err="1" smtClean="0"/>
              <a:t>виконавши</a:t>
            </a:r>
            <a:r>
              <a:rPr lang="ru-RU" dirty="0" smtClean="0"/>
              <a:t> </a:t>
            </a:r>
            <a:r>
              <a:rPr lang="ru-RU" dirty="0" err="1" smtClean="0"/>
              <a:t>ніяких</a:t>
            </a:r>
            <a:r>
              <a:rPr lang="ru-RU" dirty="0" smtClean="0"/>
              <a:t> </a:t>
            </a:r>
            <a:r>
              <a:rPr lang="ru-RU" dirty="0" err="1" smtClean="0"/>
              <a:t>дій</a:t>
            </a:r>
            <a:r>
              <a:rPr lang="ru-RU" dirty="0" smtClean="0"/>
              <a:t> </a:t>
            </a:r>
            <a:r>
              <a:rPr lang="ru-RU" dirty="0" err="1" smtClean="0"/>
              <a:t>протягом</a:t>
            </a:r>
            <a:r>
              <a:rPr lang="ru-RU" dirty="0" smtClean="0"/>
              <a:t> 15 секунд.</a:t>
            </a:r>
            <a:endParaRPr lang="en-US" dirty="0"/>
          </a:p>
        </p:txBody>
      </p:sp>
    </p:spTree>
    <p:extLst>
      <p:ext uri="{BB962C8B-B14F-4D97-AF65-F5344CB8AC3E}">
        <p14:creationId xmlns:p14="http://schemas.microsoft.com/office/powerpoint/2010/main" val="33032233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809897" y="339634"/>
            <a:ext cx="10411097" cy="6335486"/>
          </a:xfrm>
          <a:prstGeom prst="rect">
            <a:avLst/>
          </a:prstGeom>
        </p:spPr>
      </p:pic>
    </p:spTree>
    <p:extLst>
      <p:ext uri="{BB962C8B-B14F-4D97-AF65-F5344CB8AC3E}">
        <p14:creationId xmlns:p14="http://schemas.microsoft.com/office/powerpoint/2010/main" val="32225197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1440" y="141752"/>
            <a:ext cx="12283440" cy="6647974"/>
          </a:xfrm>
          <a:prstGeom prst="rect">
            <a:avLst/>
          </a:prstGeom>
        </p:spPr>
        <p:txBody>
          <a:bodyPr wrap="square">
            <a:spAutoFit/>
          </a:bodyPr>
          <a:lstStyle/>
          <a:p>
            <a:r>
              <a:rPr lang="ru-RU" dirty="0" smtClean="0"/>
              <a:t> </a:t>
            </a:r>
            <a:r>
              <a:rPr lang="ru-RU" sz="2400" dirty="0" smtClean="0"/>
              <a:t>4 </a:t>
            </a:r>
            <a:r>
              <a:rPr lang="ru-RU" sz="2400" dirty="0" err="1" smtClean="0"/>
              <a:t>бізнес-орієнтованих</a:t>
            </a:r>
            <a:r>
              <a:rPr lang="ru-RU" sz="2400" dirty="0" smtClean="0"/>
              <a:t> </a:t>
            </a:r>
            <a:r>
              <a:rPr lang="en-US" sz="2400" dirty="0" smtClean="0"/>
              <a:t>KPI:</a:t>
            </a:r>
          </a:p>
          <a:p>
            <a:r>
              <a:rPr lang="en-US" sz="2400" dirty="0" smtClean="0"/>
              <a:t>    </a:t>
            </a:r>
            <a:r>
              <a:rPr lang="ru-RU" sz="2400" dirty="0" err="1" smtClean="0"/>
              <a:t>Показник</a:t>
            </a:r>
            <a:r>
              <a:rPr lang="ru-RU" sz="2400" dirty="0" smtClean="0"/>
              <a:t> </a:t>
            </a:r>
            <a:r>
              <a:rPr lang="ru-RU" sz="2400" dirty="0" err="1" smtClean="0"/>
              <a:t>клікабельності</a:t>
            </a:r>
            <a:r>
              <a:rPr lang="ru-RU" sz="2400" dirty="0" smtClean="0"/>
              <a:t> (</a:t>
            </a:r>
            <a:r>
              <a:rPr lang="en-US" sz="2400" dirty="0" smtClean="0"/>
              <a:t>Click-through Rate) - </a:t>
            </a:r>
            <a:r>
              <a:rPr lang="ru-RU" sz="2400" dirty="0" err="1" smtClean="0"/>
              <a:t>відношення</a:t>
            </a:r>
            <a:r>
              <a:rPr lang="ru-RU" sz="2400" dirty="0" smtClean="0"/>
              <a:t> числа </a:t>
            </a:r>
            <a:r>
              <a:rPr lang="ru-RU" sz="2400" dirty="0" err="1" smtClean="0"/>
              <a:t>кліків</a:t>
            </a:r>
            <a:r>
              <a:rPr lang="ru-RU" sz="2400" dirty="0" smtClean="0"/>
              <a:t> до числа </a:t>
            </a:r>
            <a:r>
              <a:rPr lang="ru-RU" sz="2400" dirty="0" err="1" smtClean="0"/>
              <a:t>показів</a:t>
            </a:r>
            <a:r>
              <a:rPr lang="ru-RU" sz="2400" dirty="0" smtClean="0"/>
              <a:t>. </a:t>
            </a:r>
            <a:r>
              <a:rPr lang="ru-RU" sz="2400" dirty="0" err="1" smtClean="0"/>
              <a:t>Іншими</a:t>
            </a:r>
            <a:r>
              <a:rPr lang="ru-RU" sz="2400" dirty="0" smtClean="0"/>
              <a:t> словами - </a:t>
            </a:r>
            <a:r>
              <a:rPr lang="ru-RU" sz="2400" dirty="0" err="1" smtClean="0"/>
              <a:t>відвідуваність</a:t>
            </a:r>
            <a:r>
              <a:rPr lang="ru-RU" sz="2400" dirty="0" smtClean="0"/>
              <a:t> </a:t>
            </a:r>
            <a:r>
              <a:rPr lang="ru-RU" sz="2400" dirty="0" err="1" smtClean="0"/>
              <a:t>оголошення</a:t>
            </a:r>
            <a:r>
              <a:rPr lang="ru-RU" sz="2400" dirty="0" smtClean="0"/>
              <a:t>. </a:t>
            </a:r>
            <a:r>
              <a:rPr lang="ru-RU" sz="2400" dirty="0" err="1" smtClean="0"/>
              <a:t>Він</a:t>
            </a:r>
            <a:r>
              <a:rPr lang="ru-RU" sz="2400" dirty="0" smtClean="0"/>
              <a:t> </a:t>
            </a:r>
            <a:r>
              <a:rPr lang="ru-RU" sz="2400" dirty="0" err="1" smtClean="0"/>
              <a:t>дозволяє</a:t>
            </a:r>
            <a:r>
              <a:rPr lang="ru-RU" sz="2400" dirty="0" smtClean="0"/>
              <a:t> </a:t>
            </a:r>
            <a:r>
              <a:rPr lang="ru-RU" sz="2400" dirty="0" err="1" smtClean="0"/>
              <a:t>оцінити</a:t>
            </a:r>
            <a:r>
              <a:rPr lang="ru-RU" sz="2400" dirty="0" smtClean="0"/>
              <a:t>, </a:t>
            </a:r>
            <a:r>
              <a:rPr lang="ru-RU" sz="2400" dirty="0" err="1" smtClean="0"/>
              <a:t>які</a:t>
            </a:r>
            <a:r>
              <a:rPr lang="ru-RU" sz="2400" dirty="0" smtClean="0"/>
              <a:t> </a:t>
            </a:r>
            <a:r>
              <a:rPr lang="ru-RU" sz="2400" dirty="0" err="1" smtClean="0"/>
              <a:t>публікації</a:t>
            </a:r>
            <a:r>
              <a:rPr lang="ru-RU" sz="2400" dirty="0" smtClean="0"/>
              <a:t> </a:t>
            </a:r>
            <a:r>
              <a:rPr lang="ru-RU" sz="2400" dirty="0" err="1" smtClean="0"/>
              <a:t>збільшують</a:t>
            </a:r>
            <a:r>
              <a:rPr lang="ru-RU" sz="2400" dirty="0" smtClean="0"/>
              <a:t> </a:t>
            </a:r>
            <a:r>
              <a:rPr lang="ru-RU" sz="2400" dirty="0" err="1" smtClean="0"/>
              <a:t>приплив</a:t>
            </a:r>
            <a:r>
              <a:rPr lang="ru-RU" sz="2400" dirty="0" smtClean="0"/>
              <a:t> </a:t>
            </a:r>
            <a:r>
              <a:rPr lang="ru-RU" sz="2400" dirty="0" err="1" smtClean="0"/>
              <a:t>відвідувачів</a:t>
            </a:r>
            <a:r>
              <a:rPr lang="ru-RU" sz="2400" dirty="0" smtClean="0"/>
              <a:t>, і </a:t>
            </a:r>
            <a:r>
              <a:rPr lang="ru-RU" sz="2400" dirty="0" err="1" smtClean="0"/>
              <a:t>побачити</a:t>
            </a:r>
            <a:r>
              <a:rPr lang="ru-RU" sz="2400" dirty="0" smtClean="0"/>
              <a:t> </a:t>
            </a:r>
            <a:r>
              <a:rPr lang="ru-RU" sz="2400" dirty="0" err="1" smtClean="0"/>
              <a:t>їх</a:t>
            </a:r>
            <a:r>
              <a:rPr lang="ru-RU" sz="2400" dirty="0" smtClean="0"/>
              <a:t> </a:t>
            </a:r>
            <a:r>
              <a:rPr lang="ru-RU" sz="2400" dirty="0" err="1" smtClean="0"/>
              <a:t>ефективність</a:t>
            </a:r>
            <a:r>
              <a:rPr lang="ru-RU" sz="2400" dirty="0" smtClean="0"/>
              <a:t> за </a:t>
            </a:r>
            <a:r>
              <a:rPr lang="ru-RU" sz="2400" dirty="0" err="1" smtClean="0"/>
              <a:t>різними</a:t>
            </a:r>
            <a:r>
              <a:rPr lang="ru-RU" sz="2400" dirty="0" smtClean="0"/>
              <a:t> </a:t>
            </a:r>
            <a:r>
              <a:rPr lang="ru-RU" sz="2400" dirty="0" err="1" smtClean="0"/>
              <a:t>критеріями</a:t>
            </a:r>
            <a:r>
              <a:rPr lang="ru-RU" sz="2400" dirty="0" smtClean="0"/>
              <a:t>, </a:t>
            </a:r>
            <a:r>
              <a:rPr lang="ru-RU" sz="2400" dirty="0" err="1" smtClean="0"/>
              <a:t>включаючи</a:t>
            </a:r>
            <a:r>
              <a:rPr lang="ru-RU" sz="2400" dirty="0" smtClean="0"/>
              <a:t> </a:t>
            </a:r>
            <a:r>
              <a:rPr lang="ru-RU" sz="2400" dirty="0" err="1" smtClean="0"/>
              <a:t>регіон</a:t>
            </a:r>
            <a:r>
              <a:rPr lang="ru-RU" sz="2400" dirty="0" smtClean="0"/>
              <a:t>, </a:t>
            </a:r>
            <a:r>
              <a:rPr lang="ru-RU" sz="2400" dirty="0" err="1" smtClean="0"/>
              <a:t>розміщення</a:t>
            </a:r>
            <a:r>
              <a:rPr lang="ru-RU" sz="2400" dirty="0" smtClean="0"/>
              <a:t>, день </a:t>
            </a:r>
            <a:r>
              <a:rPr lang="ru-RU" sz="2400" dirty="0" err="1" smtClean="0"/>
              <a:t>тижня</a:t>
            </a:r>
            <a:r>
              <a:rPr lang="ru-RU" sz="2400" dirty="0" smtClean="0"/>
              <a:t>, </a:t>
            </a:r>
            <a:r>
              <a:rPr lang="ru-RU" sz="2400" dirty="0" err="1" smtClean="0"/>
              <a:t>групу</a:t>
            </a:r>
            <a:r>
              <a:rPr lang="ru-RU" sz="2400" dirty="0" smtClean="0"/>
              <a:t> </a:t>
            </a:r>
            <a:r>
              <a:rPr lang="ru-RU" sz="2400" dirty="0" err="1" smtClean="0"/>
              <a:t>ключових</a:t>
            </a:r>
            <a:r>
              <a:rPr lang="ru-RU" sz="2400" dirty="0" smtClean="0"/>
              <a:t> </a:t>
            </a:r>
            <a:r>
              <a:rPr lang="ru-RU" sz="2400" dirty="0" err="1" smtClean="0"/>
              <a:t>слів</a:t>
            </a:r>
            <a:r>
              <a:rPr lang="ru-RU" sz="2400" dirty="0" smtClean="0"/>
              <a:t> і </a:t>
            </a:r>
            <a:r>
              <a:rPr lang="en-US" sz="2400" dirty="0" smtClean="0"/>
              <a:t>UTM-</a:t>
            </a:r>
            <a:r>
              <a:rPr lang="ru-RU" sz="2400" dirty="0" err="1" smtClean="0"/>
              <a:t>мітки</a:t>
            </a:r>
            <a:r>
              <a:rPr lang="ru-RU" sz="2400" dirty="0" smtClean="0"/>
              <a:t>.</a:t>
            </a:r>
          </a:p>
          <a:p>
            <a:r>
              <a:rPr lang="en-US" sz="2400" b="1" dirty="0" smtClean="0"/>
              <a:t>CTR = </a:t>
            </a:r>
            <a:r>
              <a:rPr lang="ru-RU" sz="2400" b="1" dirty="0" err="1" smtClean="0"/>
              <a:t>кількість</a:t>
            </a:r>
            <a:r>
              <a:rPr lang="ru-RU" sz="2400" b="1" dirty="0" smtClean="0"/>
              <a:t> </a:t>
            </a:r>
            <a:r>
              <a:rPr lang="ru-RU" sz="2400" b="1" dirty="0" err="1" smtClean="0"/>
              <a:t>кліків</a:t>
            </a:r>
            <a:r>
              <a:rPr lang="ru-RU" sz="2400" b="1" dirty="0" smtClean="0"/>
              <a:t> / </a:t>
            </a:r>
            <a:r>
              <a:rPr lang="ru-RU" sz="2400" b="1" dirty="0" err="1" smtClean="0"/>
              <a:t>кількість</a:t>
            </a:r>
            <a:r>
              <a:rPr lang="ru-RU" sz="2400" b="1" dirty="0" smtClean="0"/>
              <a:t> </a:t>
            </a:r>
            <a:r>
              <a:rPr lang="ru-RU" sz="2400" b="1" dirty="0" err="1" smtClean="0"/>
              <a:t>показів</a:t>
            </a:r>
            <a:r>
              <a:rPr lang="ru-RU" sz="2400" b="1" dirty="0" smtClean="0"/>
              <a:t> * 100%</a:t>
            </a:r>
          </a:p>
          <a:p>
            <a:r>
              <a:rPr lang="ru-RU" sz="2400" dirty="0" smtClean="0"/>
              <a:t>    </a:t>
            </a:r>
            <a:r>
              <a:rPr lang="ru-RU" sz="2400" dirty="0" err="1" smtClean="0"/>
              <a:t>Вартість</a:t>
            </a:r>
            <a:r>
              <a:rPr lang="ru-RU" sz="2400" dirty="0" smtClean="0"/>
              <a:t> </a:t>
            </a:r>
            <a:r>
              <a:rPr lang="ru-RU" sz="2400" dirty="0" err="1" smtClean="0"/>
              <a:t>підтвердженого</a:t>
            </a:r>
            <a:r>
              <a:rPr lang="ru-RU" sz="2400" dirty="0" smtClean="0"/>
              <a:t> </a:t>
            </a:r>
            <a:r>
              <a:rPr lang="ru-RU" sz="2400" dirty="0" err="1" smtClean="0"/>
              <a:t>замовлення</a:t>
            </a:r>
            <a:r>
              <a:rPr lang="ru-RU" sz="2400" dirty="0" smtClean="0"/>
              <a:t> </a:t>
            </a:r>
            <a:r>
              <a:rPr lang="ru-RU" sz="2400" dirty="0" err="1" smtClean="0"/>
              <a:t>користувача</a:t>
            </a:r>
            <a:r>
              <a:rPr lang="ru-RU" sz="2400" dirty="0" smtClean="0"/>
              <a:t> на </a:t>
            </a:r>
            <a:r>
              <a:rPr lang="ru-RU" sz="2400" dirty="0" err="1" smtClean="0"/>
              <a:t>сайті</a:t>
            </a:r>
            <a:r>
              <a:rPr lang="ru-RU" sz="2400" dirty="0" smtClean="0"/>
              <a:t> (</a:t>
            </a:r>
            <a:r>
              <a:rPr lang="en-US" sz="2400" dirty="0" smtClean="0"/>
              <a:t>CPO - Cost-per-Order) / </a:t>
            </a:r>
            <a:r>
              <a:rPr lang="ru-RU" sz="2400" dirty="0" err="1" smtClean="0"/>
              <a:t>Ціна</a:t>
            </a:r>
            <a:r>
              <a:rPr lang="ru-RU" sz="2400" dirty="0" smtClean="0"/>
              <a:t> за </a:t>
            </a:r>
            <a:r>
              <a:rPr lang="ru-RU" sz="2400" dirty="0" err="1" smtClean="0"/>
              <a:t>активну</a:t>
            </a:r>
            <a:r>
              <a:rPr lang="ru-RU" sz="2400" dirty="0" smtClean="0"/>
              <a:t> </a:t>
            </a:r>
            <a:r>
              <a:rPr lang="ru-RU" sz="2400" dirty="0" err="1" smtClean="0"/>
              <a:t>дію</a:t>
            </a:r>
            <a:r>
              <a:rPr lang="ru-RU" sz="2400" dirty="0" smtClean="0"/>
              <a:t> (</a:t>
            </a:r>
            <a:r>
              <a:rPr lang="en-US" sz="2400" dirty="0" smtClean="0"/>
              <a:t>CPA - Cost-Per-Action) - </a:t>
            </a:r>
            <a:r>
              <a:rPr lang="ru-RU" sz="2400" dirty="0" err="1" smtClean="0"/>
              <a:t>вартість</a:t>
            </a:r>
            <a:r>
              <a:rPr lang="ru-RU" sz="2400" dirty="0" smtClean="0"/>
              <a:t> одного </a:t>
            </a:r>
            <a:r>
              <a:rPr lang="ru-RU" sz="2400" dirty="0" err="1" smtClean="0"/>
              <a:t>взаємодії</a:t>
            </a:r>
            <a:r>
              <a:rPr lang="ru-RU" sz="2400" dirty="0" smtClean="0"/>
              <a:t> </a:t>
            </a:r>
            <a:r>
              <a:rPr lang="ru-RU" sz="2400" dirty="0" err="1" smtClean="0"/>
              <a:t>або</a:t>
            </a:r>
            <a:r>
              <a:rPr lang="ru-RU" sz="2400" dirty="0" smtClean="0"/>
              <a:t> </a:t>
            </a:r>
            <a:r>
              <a:rPr lang="ru-RU" sz="2400" dirty="0" err="1" smtClean="0"/>
              <a:t>цільового</a:t>
            </a:r>
            <a:r>
              <a:rPr lang="ru-RU" sz="2400" dirty="0" smtClean="0"/>
              <a:t> </a:t>
            </a:r>
            <a:r>
              <a:rPr lang="ru-RU" sz="2400" dirty="0" err="1" smtClean="0"/>
              <a:t>дії</a:t>
            </a:r>
            <a:r>
              <a:rPr lang="ru-RU" sz="2400" dirty="0" smtClean="0"/>
              <a:t>, такого, як </a:t>
            </a:r>
            <a:r>
              <a:rPr lang="ru-RU" sz="2400" dirty="0" err="1" smtClean="0"/>
              <a:t>замовлення</a:t>
            </a:r>
            <a:r>
              <a:rPr lang="ru-RU" sz="2400" dirty="0" smtClean="0"/>
              <a:t> </a:t>
            </a:r>
            <a:r>
              <a:rPr lang="ru-RU" sz="2400" dirty="0" err="1" smtClean="0"/>
              <a:t>або</a:t>
            </a:r>
            <a:r>
              <a:rPr lang="ru-RU" sz="2400" dirty="0" smtClean="0"/>
              <a:t> </a:t>
            </a:r>
            <a:r>
              <a:rPr lang="ru-RU" sz="2400" dirty="0" err="1" smtClean="0"/>
              <a:t>реєстрація</a:t>
            </a:r>
            <a:r>
              <a:rPr lang="ru-RU" sz="2400" dirty="0" smtClean="0"/>
              <a:t>, по </a:t>
            </a:r>
            <a:r>
              <a:rPr lang="ru-RU" sz="2400" dirty="0" err="1" smtClean="0"/>
              <a:t>всіх</a:t>
            </a:r>
            <a:r>
              <a:rPr lang="ru-RU" sz="2400" dirty="0" smtClean="0"/>
              <a:t> каналах.</a:t>
            </a:r>
          </a:p>
          <a:p>
            <a:r>
              <a:rPr lang="en-US" sz="2400" b="1" dirty="0" smtClean="0"/>
              <a:t>CPO = </a:t>
            </a:r>
            <a:r>
              <a:rPr lang="ru-RU" sz="2400" b="1" dirty="0" err="1" smtClean="0"/>
              <a:t>витрати</a:t>
            </a:r>
            <a:r>
              <a:rPr lang="ru-RU" sz="2400" b="1" dirty="0" smtClean="0"/>
              <a:t> / </a:t>
            </a:r>
            <a:r>
              <a:rPr lang="ru-RU" sz="2400" b="1" dirty="0" err="1" smtClean="0"/>
              <a:t>кількість</a:t>
            </a:r>
            <a:r>
              <a:rPr lang="ru-RU" sz="2400" b="1" dirty="0" smtClean="0"/>
              <a:t> </a:t>
            </a:r>
            <a:r>
              <a:rPr lang="ru-RU" sz="2400" b="1" dirty="0" err="1" smtClean="0"/>
              <a:t>вчинених</a:t>
            </a:r>
            <a:r>
              <a:rPr lang="ru-RU" sz="2400" b="1" dirty="0" smtClean="0"/>
              <a:t> </a:t>
            </a:r>
            <a:r>
              <a:rPr lang="ru-RU" sz="2400" b="1" dirty="0" err="1" smtClean="0"/>
              <a:t>дій</a:t>
            </a:r>
            <a:endParaRPr lang="ru-RU" sz="2400" b="1" dirty="0" smtClean="0"/>
          </a:p>
          <a:p>
            <a:r>
              <a:rPr lang="ru-RU" sz="2400" dirty="0" smtClean="0"/>
              <a:t>    </a:t>
            </a:r>
            <a:r>
              <a:rPr lang="ru-RU" sz="2400" dirty="0" err="1" smtClean="0"/>
              <a:t>Ціна</a:t>
            </a:r>
            <a:r>
              <a:rPr lang="ru-RU" sz="2400" dirty="0" smtClean="0"/>
              <a:t> за </a:t>
            </a:r>
            <a:r>
              <a:rPr lang="ru-RU" sz="2400" dirty="0" err="1" smtClean="0"/>
              <a:t>Лід</a:t>
            </a:r>
            <a:r>
              <a:rPr lang="ru-RU" sz="2400" dirty="0" smtClean="0"/>
              <a:t> (</a:t>
            </a:r>
            <a:r>
              <a:rPr lang="en-US" sz="2400" dirty="0" smtClean="0"/>
              <a:t>CPL - Cost-per-Lead) - </a:t>
            </a:r>
            <a:r>
              <a:rPr lang="ru-RU" sz="2400" dirty="0" err="1" smtClean="0"/>
              <a:t>це</a:t>
            </a:r>
            <a:r>
              <a:rPr lang="ru-RU" sz="2400" dirty="0" smtClean="0"/>
              <a:t> </a:t>
            </a:r>
            <a:r>
              <a:rPr lang="ru-RU" sz="2400" dirty="0" err="1" smtClean="0"/>
              <a:t>вартість</a:t>
            </a:r>
            <a:r>
              <a:rPr lang="ru-RU" sz="2400" dirty="0" smtClean="0"/>
              <a:t> </a:t>
            </a:r>
            <a:r>
              <a:rPr lang="ru-RU" sz="2400" dirty="0" err="1" smtClean="0"/>
              <a:t>придбання</a:t>
            </a:r>
            <a:r>
              <a:rPr lang="ru-RU" sz="2400" dirty="0" smtClean="0"/>
              <a:t> одного </a:t>
            </a:r>
            <a:r>
              <a:rPr lang="ru-RU" sz="2400" dirty="0" err="1" smtClean="0"/>
              <a:t>ліда</a:t>
            </a:r>
            <a:r>
              <a:rPr lang="ru-RU" sz="2400" dirty="0" smtClean="0"/>
              <a:t>, </a:t>
            </a:r>
            <a:r>
              <a:rPr lang="ru-RU" sz="2400" dirty="0" err="1" smtClean="0"/>
              <a:t>тобто</a:t>
            </a:r>
            <a:r>
              <a:rPr lang="ru-RU" sz="2400" dirty="0" smtClean="0"/>
              <a:t> </a:t>
            </a:r>
            <a:r>
              <a:rPr lang="ru-RU" sz="2400" dirty="0" err="1" smtClean="0"/>
              <a:t>користувача</a:t>
            </a:r>
            <a:r>
              <a:rPr lang="ru-RU" sz="2400" dirty="0" smtClean="0"/>
              <a:t>, </a:t>
            </a:r>
            <a:r>
              <a:rPr lang="ru-RU" sz="2400" dirty="0" err="1" smtClean="0"/>
              <a:t>який</a:t>
            </a:r>
            <a:r>
              <a:rPr lang="ru-RU" sz="2400" dirty="0" smtClean="0"/>
              <a:t> </a:t>
            </a:r>
            <a:r>
              <a:rPr lang="ru-RU" sz="2400" dirty="0" err="1" smtClean="0"/>
              <a:t>здійснив</a:t>
            </a:r>
            <a:r>
              <a:rPr lang="ru-RU" sz="2400" dirty="0" smtClean="0"/>
              <a:t> </a:t>
            </a:r>
            <a:r>
              <a:rPr lang="ru-RU" sz="2400" dirty="0" err="1" smtClean="0"/>
              <a:t>певну</a:t>
            </a:r>
            <a:r>
              <a:rPr lang="ru-RU" sz="2400" dirty="0" smtClean="0"/>
              <a:t> </a:t>
            </a:r>
            <a:r>
              <a:rPr lang="ru-RU" sz="2400" dirty="0" err="1" smtClean="0"/>
              <a:t>дію</a:t>
            </a:r>
            <a:r>
              <a:rPr lang="ru-RU" sz="2400" dirty="0" smtClean="0"/>
              <a:t>.</a:t>
            </a:r>
          </a:p>
          <a:p>
            <a:r>
              <a:rPr lang="en-US" sz="2400" b="1" dirty="0" smtClean="0"/>
              <a:t>CPL = </a:t>
            </a:r>
            <a:r>
              <a:rPr lang="ru-RU" sz="2400" b="1" dirty="0" err="1" smtClean="0"/>
              <a:t>витрати</a:t>
            </a:r>
            <a:r>
              <a:rPr lang="ru-RU" sz="2400" b="1" dirty="0" smtClean="0"/>
              <a:t> / </a:t>
            </a:r>
            <a:r>
              <a:rPr lang="ru-RU" sz="2400" b="1" dirty="0" err="1" smtClean="0"/>
              <a:t>кількість</a:t>
            </a:r>
            <a:r>
              <a:rPr lang="ru-RU" sz="2400" b="1" dirty="0" smtClean="0"/>
              <a:t> </a:t>
            </a:r>
            <a:r>
              <a:rPr lang="ru-RU" sz="2400" b="1" dirty="0" err="1" smtClean="0"/>
              <a:t>отриманих</a:t>
            </a:r>
            <a:r>
              <a:rPr lang="ru-RU" sz="2400" b="1" dirty="0" smtClean="0"/>
              <a:t> </a:t>
            </a:r>
            <a:r>
              <a:rPr lang="ru-RU" sz="2400" b="1" dirty="0" err="1" smtClean="0"/>
              <a:t>лидів</a:t>
            </a:r>
            <a:endParaRPr lang="ru-RU" sz="2400" b="1" dirty="0" smtClean="0"/>
          </a:p>
          <a:p>
            <a:r>
              <a:rPr lang="ru-RU" sz="2400" dirty="0" smtClean="0"/>
              <a:t>    </a:t>
            </a:r>
            <a:r>
              <a:rPr lang="ru-RU" sz="2400" dirty="0" err="1" smtClean="0"/>
              <a:t>Прибутковість</a:t>
            </a:r>
            <a:r>
              <a:rPr lang="ru-RU" sz="2400" dirty="0" smtClean="0"/>
              <a:t> </a:t>
            </a:r>
            <a:r>
              <a:rPr lang="ru-RU" sz="2400" dirty="0" err="1" smtClean="0"/>
              <a:t>інвестицій</a:t>
            </a:r>
            <a:r>
              <a:rPr lang="ru-RU" sz="2400" dirty="0" smtClean="0"/>
              <a:t> (</a:t>
            </a:r>
            <a:r>
              <a:rPr lang="en-US" sz="2400" dirty="0" smtClean="0"/>
              <a:t>ROI - Return on Investment) - </a:t>
            </a:r>
            <a:r>
              <a:rPr lang="ru-RU" sz="2400" dirty="0" err="1" smtClean="0"/>
              <a:t>показує</a:t>
            </a:r>
            <a:r>
              <a:rPr lang="ru-RU" sz="2400" dirty="0" smtClean="0"/>
              <a:t>, </a:t>
            </a:r>
            <a:r>
              <a:rPr lang="ru-RU" sz="2400" dirty="0" err="1" smtClean="0"/>
              <a:t>наскільки</a:t>
            </a:r>
            <a:r>
              <a:rPr lang="ru-RU" sz="2400" dirty="0" smtClean="0"/>
              <a:t> </a:t>
            </a:r>
            <a:r>
              <a:rPr lang="ru-RU" sz="2400" dirty="0" err="1" smtClean="0"/>
              <a:t>вигідні</a:t>
            </a:r>
            <a:r>
              <a:rPr lang="ru-RU" sz="2400" dirty="0" smtClean="0"/>
              <a:t> </a:t>
            </a:r>
            <a:r>
              <a:rPr lang="ru-RU" sz="2400" dirty="0" err="1" smtClean="0"/>
              <a:t>або</a:t>
            </a:r>
            <a:r>
              <a:rPr lang="ru-RU" sz="2400" dirty="0" smtClean="0"/>
              <a:t> </a:t>
            </a:r>
            <a:r>
              <a:rPr lang="ru-RU" sz="2400" dirty="0" err="1" smtClean="0"/>
              <a:t>збиткові</a:t>
            </a:r>
            <a:r>
              <a:rPr lang="ru-RU" sz="2400" dirty="0" smtClean="0"/>
              <a:t> </a:t>
            </a:r>
            <a:r>
              <a:rPr lang="ru-RU" sz="2400" dirty="0" err="1" smtClean="0"/>
              <a:t>інвестиції</a:t>
            </a:r>
            <a:r>
              <a:rPr lang="ru-RU" sz="2400" dirty="0" smtClean="0"/>
              <a:t> </a:t>
            </a:r>
            <a:r>
              <a:rPr lang="ru-RU" sz="2400" dirty="0" err="1" smtClean="0"/>
              <a:t>рекламодавця</a:t>
            </a:r>
            <a:r>
              <a:rPr lang="ru-RU" sz="2400" dirty="0" smtClean="0"/>
              <a:t> в контекст на </a:t>
            </a:r>
            <a:r>
              <a:rPr lang="ru-RU" sz="2400" dirty="0" err="1" smtClean="0"/>
              <a:t>даному</a:t>
            </a:r>
            <a:r>
              <a:rPr lang="ru-RU" sz="2400" dirty="0" smtClean="0"/>
              <a:t> </a:t>
            </a:r>
            <a:r>
              <a:rPr lang="ru-RU" sz="2400" dirty="0" err="1" smtClean="0"/>
              <a:t>етапі</a:t>
            </a:r>
            <a:r>
              <a:rPr lang="ru-RU" sz="2400" dirty="0" smtClean="0"/>
              <a:t>. </a:t>
            </a:r>
            <a:r>
              <a:rPr lang="ru-RU" sz="2400" dirty="0" err="1" smtClean="0"/>
              <a:t>Якщо</a:t>
            </a:r>
            <a:r>
              <a:rPr lang="ru-RU" sz="2400" dirty="0" smtClean="0"/>
              <a:t> </a:t>
            </a:r>
            <a:r>
              <a:rPr lang="ru-RU" sz="2400" dirty="0" err="1" smtClean="0"/>
              <a:t>ця</a:t>
            </a:r>
            <a:r>
              <a:rPr lang="ru-RU" sz="2400" dirty="0" smtClean="0"/>
              <a:t> ставка </a:t>
            </a:r>
            <a:r>
              <a:rPr lang="ru-RU" sz="2400" dirty="0" err="1" smtClean="0"/>
              <a:t>більше</a:t>
            </a:r>
            <a:r>
              <a:rPr lang="ru-RU" sz="2400" dirty="0" smtClean="0"/>
              <a:t> 100%, </a:t>
            </a:r>
            <a:r>
              <a:rPr lang="ru-RU" sz="2400" dirty="0" err="1" smtClean="0"/>
              <a:t>ваші</a:t>
            </a:r>
            <a:r>
              <a:rPr lang="ru-RU" sz="2400" dirty="0" smtClean="0"/>
              <a:t> </a:t>
            </a:r>
            <a:r>
              <a:rPr lang="ru-RU" sz="2400" dirty="0" err="1" smtClean="0"/>
              <a:t>інвестиції</a:t>
            </a:r>
            <a:r>
              <a:rPr lang="ru-RU" sz="2400" dirty="0" smtClean="0"/>
              <a:t> є </a:t>
            </a:r>
            <a:r>
              <a:rPr lang="ru-RU" sz="2400" dirty="0" err="1" smtClean="0"/>
              <a:t>прибутковими</a:t>
            </a:r>
            <a:r>
              <a:rPr lang="ru-RU" sz="2400" dirty="0" smtClean="0"/>
              <a:t>. </a:t>
            </a:r>
            <a:r>
              <a:rPr lang="ru-RU" sz="2400" dirty="0" err="1" smtClean="0"/>
              <a:t>Окупність</a:t>
            </a:r>
            <a:r>
              <a:rPr lang="ru-RU" sz="2400" dirty="0" smtClean="0"/>
              <a:t> </a:t>
            </a:r>
            <a:r>
              <a:rPr lang="ru-RU" sz="2400" dirty="0" err="1" smtClean="0"/>
              <a:t>інвестицій</a:t>
            </a:r>
            <a:r>
              <a:rPr lang="ru-RU" sz="2400" dirty="0" smtClean="0"/>
              <a:t> </a:t>
            </a:r>
            <a:r>
              <a:rPr lang="ru-RU" sz="2400" dirty="0" err="1" smtClean="0"/>
              <a:t>менш</a:t>
            </a:r>
            <a:r>
              <a:rPr lang="ru-RU" sz="2400" dirty="0" smtClean="0"/>
              <a:t> </a:t>
            </a:r>
            <a:r>
              <a:rPr lang="ru-RU" sz="2400" dirty="0" err="1" smtClean="0"/>
              <a:t>цього</a:t>
            </a:r>
            <a:r>
              <a:rPr lang="ru-RU" sz="2400" dirty="0" smtClean="0"/>
              <a:t> </a:t>
            </a:r>
            <a:r>
              <a:rPr lang="ru-RU" sz="2400" dirty="0" err="1" smtClean="0"/>
              <a:t>значення</a:t>
            </a:r>
            <a:r>
              <a:rPr lang="ru-RU" sz="2400" dirty="0" smtClean="0"/>
              <a:t> - </a:t>
            </a:r>
            <a:r>
              <a:rPr lang="ru-RU" sz="2400" dirty="0" err="1" smtClean="0"/>
              <a:t>втрата</a:t>
            </a:r>
            <a:r>
              <a:rPr lang="ru-RU" sz="2400" dirty="0" smtClean="0"/>
              <a:t> грошей.</a:t>
            </a:r>
          </a:p>
          <a:p>
            <a:r>
              <a:rPr lang="en-US" sz="2400" b="1" dirty="0" smtClean="0"/>
              <a:t>ROI = </a:t>
            </a:r>
            <a:r>
              <a:rPr lang="ru-RU" sz="2400" b="1" dirty="0" err="1" smtClean="0"/>
              <a:t>прибуток</a:t>
            </a:r>
            <a:r>
              <a:rPr lang="ru-RU" sz="2400" b="1" dirty="0" smtClean="0"/>
              <a:t> - </a:t>
            </a:r>
            <a:r>
              <a:rPr lang="ru-RU" sz="2400" b="1" dirty="0" err="1" smtClean="0"/>
              <a:t>обсяг</a:t>
            </a:r>
            <a:r>
              <a:rPr lang="ru-RU" sz="2400" b="1" dirty="0" smtClean="0"/>
              <a:t> </a:t>
            </a:r>
            <a:r>
              <a:rPr lang="ru-RU" sz="2400" b="1" dirty="0" err="1" smtClean="0"/>
              <a:t>інвестицій</a:t>
            </a:r>
            <a:r>
              <a:rPr lang="ru-RU" sz="2400" b="1" dirty="0" smtClean="0"/>
              <a:t> / </a:t>
            </a:r>
            <a:r>
              <a:rPr lang="ru-RU" sz="2400" b="1" dirty="0" err="1" smtClean="0"/>
              <a:t>обсяг</a:t>
            </a:r>
            <a:r>
              <a:rPr lang="ru-RU" sz="2400" b="1" dirty="0" smtClean="0"/>
              <a:t> </a:t>
            </a:r>
            <a:r>
              <a:rPr lang="ru-RU" sz="2400" b="1" dirty="0" err="1" smtClean="0"/>
              <a:t>інвестицій</a:t>
            </a:r>
            <a:r>
              <a:rPr lang="ru-RU" sz="2400" b="1" dirty="0" smtClean="0"/>
              <a:t> * 100%</a:t>
            </a:r>
          </a:p>
          <a:p>
            <a:endParaRPr lang="ru-RU" dirty="0" smtClean="0"/>
          </a:p>
        </p:txBody>
      </p:sp>
    </p:spTree>
    <p:extLst>
      <p:ext uri="{BB962C8B-B14F-4D97-AF65-F5344CB8AC3E}">
        <p14:creationId xmlns:p14="http://schemas.microsoft.com/office/powerpoint/2010/main" val="33058409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12296503" cy="1754326"/>
          </a:xfrm>
          <a:prstGeom prst="rect">
            <a:avLst/>
          </a:prstGeom>
        </p:spPr>
        <p:txBody>
          <a:bodyPr wrap="square">
            <a:spAutoFit/>
          </a:bodyPr>
          <a:lstStyle/>
          <a:p>
            <a:r>
              <a:rPr lang="ru-RU" dirty="0" err="1" smtClean="0"/>
              <a:t>Конверсія</a:t>
            </a:r>
            <a:r>
              <a:rPr lang="ru-RU" dirty="0" smtClean="0"/>
              <a:t> (</a:t>
            </a:r>
            <a:r>
              <a:rPr lang="en-US" dirty="0" smtClean="0"/>
              <a:t>conversion </a:t>
            </a:r>
            <a:r>
              <a:rPr lang="ru-RU" dirty="0" err="1" smtClean="0"/>
              <a:t>або</a:t>
            </a:r>
            <a:r>
              <a:rPr lang="ru-RU" dirty="0" smtClean="0"/>
              <a:t> </a:t>
            </a:r>
            <a:r>
              <a:rPr lang="en-US" dirty="0" smtClean="0"/>
              <a:t>CR), </a:t>
            </a:r>
            <a:r>
              <a:rPr lang="ru-RU" dirty="0" err="1" smtClean="0"/>
              <a:t>тобто</a:t>
            </a:r>
            <a:r>
              <a:rPr lang="ru-RU" dirty="0" smtClean="0"/>
              <a:t> </a:t>
            </a:r>
            <a:r>
              <a:rPr lang="ru-RU" dirty="0" err="1" smtClean="0"/>
              <a:t>співвідношення</a:t>
            </a:r>
            <a:r>
              <a:rPr lang="ru-RU" dirty="0" smtClean="0"/>
              <a:t> </a:t>
            </a:r>
            <a:r>
              <a:rPr lang="ru-RU" dirty="0" err="1" smtClean="0"/>
              <a:t>відвідувань</a:t>
            </a:r>
            <a:r>
              <a:rPr lang="ru-RU" dirty="0" smtClean="0"/>
              <a:t>, в </a:t>
            </a:r>
            <a:r>
              <a:rPr lang="ru-RU" dirty="0" err="1" smtClean="0"/>
              <a:t>ході</a:t>
            </a:r>
            <a:r>
              <a:rPr lang="ru-RU" dirty="0" smtClean="0"/>
              <a:t> </a:t>
            </a:r>
            <a:r>
              <a:rPr lang="ru-RU" dirty="0" err="1" smtClean="0"/>
              <a:t>яких</a:t>
            </a:r>
            <a:r>
              <a:rPr lang="ru-RU" dirty="0" smtClean="0"/>
              <a:t> люди </a:t>
            </a:r>
            <a:r>
              <a:rPr lang="ru-RU" dirty="0" err="1" smtClean="0"/>
              <a:t>зробили</a:t>
            </a:r>
            <a:r>
              <a:rPr lang="ru-RU" dirty="0" smtClean="0"/>
              <a:t> </a:t>
            </a:r>
            <a:r>
              <a:rPr lang="ru-RU" dirty="0" err="1" smtClean="0"/>
              <a:t>цільову</a:t>
            </a:r>
            <a:r>
              <a:rPr lang="ru-RU" dirty="0" smtClean="0"/>
              <a:t> </a:t>
            </a:r>
            <a:r>
              <a:rPr lang="ru-RU" dirty="0" err="1" smtClean="0"/>
              <a:t>дію</a:t>
            </a:r>
            <a:r>
              <a:rPr lang="ru-RU" dirty="0" smtClean="0"/>
              <a:t> (</a:t>
            </a:r>
            <a:r>
              <a:rPr lang="ru-RU" dirty="0" err="1" smtClean="0"/>
              <a:t>наприклад</a:t>
            </a:r>
            <a:r>
              <a:rPr lang="ru-RU" dirty="0" smtClean="0"/>
              <a:t>, </a:t>
            </a:r>
            <a:r>
              <a:rPr lang="ru-RU" dirty="0" err="1" smtClean="0"/>
              <a:t>дзвінок</a:t>
            </a:r>
            <a:r>
              <a:rPr lang="ru-RU" dirty="0" smtClean="0"/>
              <a:t>, </a:t>
            </a:r>
            <a:r>
              <a:rPr lang="ru-RU" dirty="0" err="1" smtClean="0"/>
              <a:t>заповнення</a:t>
            </a:r>
            <a:r>
              <a:rPr lang="ru-RU" dirty="0" smtClean="0"/>
              <a:t> </a:t>
            </a:r>
            <a:r>
              <a:rPr lang="ru-RU" dirty="0" err="1" smtClean="0"/>
              <a:t>форми</a:t>
            </a:r>
            <a:r>
              <a:rPr lang="ru-RU" dirty="0" smtClean="0"/>
              <a:t>, </a:t>
            </a:r>
            <a:r>
              <a:rPr lang="ru-RU" dirty="0" err="1" smtClean="0"/>
              <a:t>використання</a:t>
            </a:r>
            <a:r>
              <a:rPr lang="ru-RU" dirty="0" smtClean="0"/>
              <a:t> </a:t>
            </a:r>
            <a:r>
              <a:rPr lang="ru-RU" dirty="0" err="1" smtClean="0"/>
              <a:t>вікна</a:t>
            </a:r>
            <a:r>
              <a:rPr lang="ru-RU" dirty="0" smtClean="0"/>
              <a:t> чату) до </a:t>
            </a:r>
            <a:r>
              <a:rPr lang="ru-RU" dirty="0" err="1" smtClean="0"/>
              <a:t>загальної</a:t>
            </a:r>
            <a:r>
              <a:rPr lang="ru-RU" dirty="0" smtClean="0"/>
              <a:t> </a:t>
            </a:r>
            <a:r>
              <a:rPr lang="ru-RU" dirty="0" err="1" smtClean="0"/>
              <a:t>кількості</a:t>
            </a:r>
            <a:r>
              <a:rPr lang="ru-RU" dirty="0" smtClean="0"/>
              <a:t> </a:t>
            </a:r>
            <a:r>
              <a:rPr lang="ru-RU" dirty="0" err="1" smtClean="0"/>
              <a:t>відвідувачів</a:t>
            </a:r>
            <a:r>
              <a:rPr lang="ru-RU" dirty="0" smtClean="0"/>
              <a:t>. </a:t>
            </a:r>
            <a:r>
              <a:rPr lang="en-US" dirty="0" smtClean="0"/>
              <a:t>Google Analytics </a:t>
            </a:r>
            <a:r>
              <a:rPr lang="ru-RU" dirty="0" err="1" smtClean="0"/>
              <a:t>показує</a:t>
            </a:r>
            <a:r>
              <a:rPr lang="ru-RU" dirty="0" smtClean="0"/>
              <a:t> </a:t>
            </a:r>
            <a:r>
              <a:rPr lang="ru-RU" dirty="0" err="1" smtClean="0"/>
              <a:t>пов'язані</a:t>
            </a:r>
            <a:r>
              <a:rPr lang="ru-RU" dirty="0" smtClean="0"/>
              <a:t> метрики в </a:t>
            </a:r>
            <a:r>
              <a:rPr lang="ru-RU" dirty="0" err="1" smtClean="0"/>
              <a:t>стовпці</a:t>
            </a:r>
            <a:r>
              <a:rPr lang="ru-RU" dirty="0" smtClean="0"/>
              <a:t> «</a:t>
            </a:r>
            <a:r>
              <a:rPr lang="ru-RU" dirty="0" err="1" smtClean="0"/>
              <a:t>Конверсія</a:t>
            </a:r>
            <a:r>
              <a:rPr lang="ru-RU" dirty="0" smtClean="0"/>
              <a:t>».</a:t>
            </a:r>
          </a:p>
          <a:p>
            <a:r>
              <a:rPr lang="en-US" b="1" dirty="0" smtClean="0"/>
              <a:t>CR = </a:t>
            </a:r>
            <a:r>
              <a:rPr lang="ru-RU" b="1" dirty="0" err="1" smtClean="0"/>
              <a:t>Кількість</a:t>
            </a:r>
            <a:r>
              <a:rPr lang="ru-RU" b="1" dirty="0" smtClean="0"/>
              <a:t> </a:t>
            </a:r>
            <a:r>
              <a:rPr lang="ru-RU" b="1" dirty="0" err="1" smtClean="0"/>
              <a:t>цільових</a:t>
            </a:r>
            <a:r>
              <a:rPr lang="ru-RU" b="1" dirty="0" smtClean="0"/>
              <a:t> </a:t>
            </a:r>
            <a:r>
              <a:rPr lang="ru-RU" b="1" dirty="0" err="1" smtClean="0"/>
              <a:t>дій</a:t>
            </a:r>
            <a:r>
              <a:rPr lang="ru-RU" b="1" dirty="0" smtClean="0"/>
              <a:t> / </a:t>
            </a:r>
            <a:r>
              <a:rPr lang="ru-RU" b="1" dirty="0" err="1" smtClean="0"/>
              <a:t>Кількість</a:t>
            </a:r>
            <a:r>
              <a:rPr lang="ru-RU" b="1" dirty="0" smtClean="0"/>
              <a:t> </a:t>
            </a:r>
            <a:r>
              <a:rPr lang="ru-RU" b="1" dirty="0" err="1" smtClean="0"/>
              <a:t>відвідувачів</a:t>
            </a:r>
            <a:r>
              <a:rPr lang="ru-RU" b="1" dirty="0" smtClean="0"/>
              <a:t> * 100%.</a:t>
            </a:r>
          </a:p>
          <a:p>
            <a:r>
              <a:rPr lang="ru-RU" dirty="0" err="1" smtClean="0"/>
              <a:t>Всі</a:t>
            </a:r>
            <a:r>
              <a:rPr lang="ru-RU" dirty="0" smtClean="0"/>
              <a:t> </a:t>
            </a:r>
            <a:r>
              <a:rPr lang="ru-RU" dirty="0" err="1" smtClean="0"/>
              <a:t>індикатори</a:t>
            </a:r>
            <a:r>
              <a:rPr lang="ru-RU" dirty="0" smtClean="0"/>
              <a:t> </a:t>
            </a:r>
            <a:r>
              <a:rPr lang="ru-RU" dirty="0" err="1" smtClean="0"/>
              <a:t>можна</a:t>
            </a:r>
            <a:r>
              <a:rPr lang="ru-RU" dirty="0" smtClean="0"/>
              <a:t> </a:t>
            </a:r>
            <a:r>
              <a:rPr lang="ru-RU" dirty="0" err="1" smtClean="0"/>
              <a:t>побачити</a:t>
            </a:r>
            <a:r>
              <a:rPr lang="ru-RU" dirty="0" smtClean="0"/>
              <a:t> в </a:t>
            </a:r>
            <a:r>
              <a:rPr lang="ru-RU" dirty="0" err="1" smtClean="0"/>
              <a:t>своєму</a:t>
            </a:r>
            <a:r>
              <a:rPr lang="ru-RU" dirty="0" smtClean="0"/>
              <a:t> </a:t>
            </a:r>
            <a:r>
              <a:rPr lang="ru-RU" dirty="0" err="1" smtClean="0"/>
              <a:t>акаунті</a:t>
            </a:r>
            <a:r>
              <a:rPr lang="ru-RU" dirty="0" smtClean="0"/>
              <a:t>. Вони </a:t>
            </a:r>
            <a:r>
              <a:rPr lang="ru-RU" dirty="0" err="1" smtClean="0"/>
              <a:t>дадуть</a:t>
            </a:r>
            <a:r>
              <a:rPr lang="ru-RU" dirty="0" smtClean="0"/>
              <a:t> </a:t>
            </a:r>
            <a:r>
              <a:rPr lang="ru-RU" dirty="0" err="1" smtClean="0"/>
              <a:t>нові</a:t>
            </a:r>
            <a:r>
              <a:rPr lang="ru-RU" dirty="0" smtClean="0"/>
              <a:t> </a:t>
            </a:r>
            <a:r>
              <a:rPr lang="ru-RU" dirty="0" err="1" smtClean="0"/>
              <a:t>дані</a:t>
            </a:r>
            <a:r>
              <a:rPr lang="ru-RU" dirty="0" smtClean="0"/>
              <a:t> про </a:t>
            </a:r>
            <a:r>
              <a:rPr lang="ru-RU" dirty="0" err="1" smtClean="0"/>
              <a:t>успішність</a:t>
            </a:r>
            <a:r>
              <a:rPr lang="ru-RU" dirty="0" smtClean="0"/>
              <a:t> і дозволять </a:t>
            </a:r>
            <a:r>
              <a:rPr lang="ru-RU" dirty="0" err="1" smtClean="0"/>
              <a:t>аналізувати</a:t>
            </a:r>
            <a:r>
              <a:rPr lang="ru-RU" dirty="0" smtClean="0"/>
              <a:t> </a:t>
            </a:r>
            <a:r>
              <a:rPr lang="ru-RU" dirty="0" err="1" smtClean="0"/>
              <a:t>їх</a:t>
            </a:r>
            <a:r>
              <a:rPr lang="ru-RU" dirty="0" smtClean="0"/>
              <a:t> в </a:t>
            </a:r>
            <a:r>
              <a:rPr lang="ru-RU" dirty="0" err="1" smtClean="0"/>
              <a:t>подальшому</a:t>
            </a:r>
            <a:r>
              <a:rPr lang="ru-RU" dirty="0" smtClean="0"/>
              <a:t>, </a:t>
            </a:r>
            <a:r>
              <a:rPr lang="ru-RU" dirty="0" err="1" smtClean="0"/>
              <a:t>використовуючи</a:t>
            </a:r>
            <a:r>
              <a:rPr lang="ru-RU" dirty="0" smtClean="0"/>
              <a:t> </a:t>
            </a:r>
            <a:r>
              <a:rPr lang="ru-RU" dirty="0" err="1" smtClean="0"/>
              <a:t>потрібні</a:t>
            </a:r>
            <a:r>
              <a:rPr lang="ru-RU" dirty="0" smtClean="0"/>
              <a:t> </a:t>
            </a:r>
            <a:r>
              <a:rPr lang="ru-RU" dirty="0" err="1" smtClean="0"/>
              <a:t>критерії</a:t>
            </a:r>
            <a:endParaRPr lang="en-US" dirty="0"/>
          </a:p>
        </p:txBody>
      </p:sp>
      <p:pic>
        <p:nvPicPr>
          <p:cNvPr id="4" name="Рисунок 3"/>
          <p:cNvPicPr>
            <a:picLocks noChangeAspect="1"/>
          </p:cNvPicPr>
          <p:nvPr/>
        </p:nvPicPr>
        <p:blipFill>
          <a:blip r:embed="rId2"/>
          <a:stretch>
            <a:fillRect/>
          </a:stretch>
        </p:blipFill>
        <p:spPr>
          <a:xfrm>
            <a:off x="1110343" y="1938337"/>
            <a:ext cx="10097588" cy="5063354"/>
          </a:xfrm>
          <a:prstGeom prst="rect">
            <a:avLst/>
          </a:prstGeom>
        </p:spPr>
      </p:pic>
    </p:spTree>
    <p:extLst>
      <p:ext uri="{BB962C8B-B14F-4D97-AF65-F5344CB8AC3E}">
        <p14:creationId xmlns:p14="http://schemas.microsoft.com/office/powerpoint/2010/main" val="7911329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7566" y="-97410"/>
            <a:ext cx="12213772" cy="2862322"/>
          </a:xfrm>
          <a:prstGeom prst="rect">
            <a:avLst/>
          </a:prstGeom>
        </p:spPr>
        <p:txBody>
          <a:bodyPr wrap="square">
            <a:spAutoFit/>
          </a:bodyPr>
          <a:lstStyle/>
          <a:p>
            <a:r>
              <a:rPr lang="ru-RU" dirty="0" err="1" smtClean="0"/>
              <a:t>Аналітика</a:t>
            </a:r>
            <a:r>
              <a:rPr lang="ru-RU" dirty="0" smtClean="0"/>
              <a:t> </a:t>
            </a:r>
            <a:r>
              <a:rPr lang="ru-RU" dirty="0" err="1" smtClean="0"/>
              <a:t>дозволяє</a:t>
            </a:r>
            <a:r>
              <a:rPr lang="ru-RU" dirty="0" smtClean="0"/>
              <a:t> </a:t>
            </a:r>
            <a:r>
              <a:rPr lang="ru-RU" dirty="0" err="1" smtClean="0"/>
              <a:t>масштабувати</a:t>
            </a:r>
            <a:r>
              <a:rPr lang="ru-RU" dirty="0" smtClean="0"/>
              <a:t> </a:t>
            </a:r>
            <a:r>
              <a:rPr lang="ru-RU" dirty="0" err="1" smtClean="0"/>
              <a:t>успішні</a:t>
            </a:r>
            <a:r>
              <a:rPr lang="ru-RU" dirty="0" smtClean="0"/>
              <a:t> </a:t>
            </a:r>
            <a:r>
              <a:rPr lang="ru-RU" dirty="0" err="1" smtClean="0"/>
              <a:t>кампанії</a:t>
            </a:r>
            <a:r>
              <a:rPr lang="ru-RU" dirty="0" smtClean="0"/>
              <a:t> і </a:t>
            </a:r>
            <a:r>
              <a:rPr lang="ru-RU" dirty="0" err="1" smtClean="0"/>
              <a:t>оптимізувати</a:t>
            </a:r>
            <a:r>
              <a:rPr lang="ru-RU" dirty="0" smtClean="0"/>
              <a:t> </a:t>
            </a:r>
            <a:r>
              <a:rPr lang="ru-RU" dirty="0" err="1" smtClean="0"/>
              <a:t>слабкі</a:t>
            </a:r>
            <a:r>
              <a:rPr lang="ru-RU" dirty="0" smtClean="0"/>
              <a:t>. Аудит </a:t>
            </a:r>
            <a:r>
              <a:rPr lang="ru-RU" dirty="0" err="1" smtClean="0"/>
              <a:t>контекстної</a:t>
            </a:r>
            <a:r>
              <a:rPr lang="ru-RU" dirty="0" smtClean="0"/>
              <a:t> </a:t>
            </a:r>
            <a:r>
              <a:rPr lang="ru-RU" dirty="0" err="1" smtClean="0"/>
              <a:t>реклами</a:t>
            </a:r>
            <a:r>
              <a:rPr lang="ru-RU" dirty="0" smtClean="0"/>
              <a:t> дозволить вам:</a:t>
            </a:r>
          </a:p>
          <a:p>
            <a:endParaRPr lang="ru-RU" dirty="0" smtClean="0"/>
          </a:p>
          <a:p>
            <a:r>
              <a:rPr lang="ru-RU" dirty="0" smtClean="0"/>
              <a:t>    </a:t>
            </a:r>
            <a:r>
              <a:rPr lang="ru-RU" dirty="0" err="1" smtClean="0"/>
              <a:t>Відстежувати</a:t>
            </a:r>
            <a:r>
              <a:rPr lang="ru-RU" dirty="0" smtClean="0"/>
              <a:t> </a:t>
            </a:r>
            <a:r>
              <a:rPr lang="en-US" dirty="0" smtClean="0"/>
              <a:t>KPI </a:t>
            </a:r>
            <a:r>
              <a:rPr lang="ru-RU" dirty="0" smtClean="0"/>
              <a:t>в </a:t>
            </a:r>
            <a:r>
              <a:rPr lang="ru-RU" dirty="0" err="1" smtClean="0"/>
              <a:t>динаміці</a:t>
            </a:r>
            <a:r>
              <a:rPr lang="ru-RU" dirty="0" smtClean="0"/>
              <a:t> і </a:t>
            </a:r>
            <a:r>
              <a:rPr lang="ru-RU" dirty="0" err="1" smtClean="0"/>
              <a:t>розуміти</a:t>
            </a:r>
            <a:r>
              <a:rPr lang="ru-RU" dirty="0" smtClean="0"/>
              <a:t>, </a:t>
            </a:r>
            <a:r>
              <a:rPr lang="ru-RU" dirty="0" err="1" smtClean="0"/>
              <a:t>чи</a:t>
            </a:r>
            <a:r>
              <a:rPr lang="ru-RU" dirty="0" smtClean="0"/>
              <a:t> </a:t>
            </a:r>
            <a:r>
              <a:rPr lang="ru-RU" dirty="0" err="1" smtClean="0"/>
              <a:t>рухаєтеся</a:t>
            </a:r>
            <a:r>
              <a:rPr lang="ru-RU" dirty="0" smtClean="0"/>
              <a:t> </a:t>
            </a:r>
            <a:r>
              <a:rPr lang="ru-RU" dirty="0" err="1" smtClean="0"/>
              <a:t>ви</a:t>
            </a:r>
            <a:r>
              <a:rPr lang="ru-RU" dirty="0" smtClean="0"/>
              <a:t> в правильному </a:t>
            </a:r>
            <a:r>
              <a:rPr lang="ru-RU" dirty="0" err="1" smtClean="0"/>
              <a:t>напрямку</a:t>
            </a:r>
            <a:r>
              <a:rPr lang="ru-RU" dirty="0" smtClean="0"/>
              <a:t>.</a:t>
            </a:r>
          </a:p>
          <a:p>
            <a:r>
              <a:rPr lang="ru-RU" dirty="0" smtClean="0"/>
              <a:t>    </a:t>
            </a:r>
            <a:r>
              <a:rPr lang="ru-RU" dirty="0" err="1" smtClean="0"/>
              <a:t>Оцінювати</a:t>
            </a:r>
            <a:r>
              <a:rPr lang="ru-RU" dirty="0" smtClean="0"/>
              <a:t> </a:t>
            </a:r>
            <a:r>
              <a:rPr lang="en-US" dirty="0" smtClean="0"/>
              <a:t>CTR, </a:t>
            </a:r>
            <a:r>
              <a:rPr lang="ru-RU" dirty="0" err="1" smtClean="0"/>
              <a:t>дані</a:t>
            </a:r>
            <a:r>
              <a:rPr lang="ru-RU" dirty="0" smtClean="0"/>
              <a:t> по </a:t>
            </a:r>
            <a:r>
              <a:rPr lang="ru-RU" dirty="0" err="1" smtClean="0"/>
              <a:t>відмовах</a:t>
            </a:r>
            <a:r>
              <a:rPr lang="ru-RU" dirty="0" smtClean="0"/>
              <a:t> і </a:t>
            </a:r>
            <a:r>
              <a:rPr lang="ru-RU" dirty="0" err="1" smtClean="0"/>
              <a:t>конверсії</a:t>
            </a:r>
            <a:r>
              <a:rPr lang="ru-RU" dirty="0" smtClean="0"/>
              <a:t> для </a:t>
            </a:r>
            <a:r>
              <a:rPr lang="ru-RU" dirty="0" err="1" smtClean="0"/>
              <a:t>різних</a:t>
            </a:r>
            <a:r>
              <a:rPr lang="ru-RU" dirty="0" smtClean="0"/>
              <a:t> </a:t>
            </a:r>
            <a:r>
              <a:rPr lang="ru-RU" dirty="0" err="1" smtClean="0"/>
              <a:t>ключових</a:t>
            </a:r>
            <a:r>
              <a:rPr lang="ru-RU" dirty="0" smtClean="0"/>
              <a:t> фраз і </a:t>
            </a:r>
            <a:r>
              <a:rPr lang="ru-RU" dirty="0" err="1" smtClean="0"/>
              <a:t>розуміти</a:t>
            </a:r>
            <a:r>
              <a:rPr lang="ru-RU" dirty="0" smtClean="0"/>
              <a:t>, </a:t>
            </a:r>
            <a:r>
              <a:rPr lang="ru-RU" dirty="0" err="1" smtClean="0"/>
              <a:t>які</a:t>
            </a:r>
            <a:r>
              <a:rPr lang="ru-RU" dirty="0" smtClean="0"/>
              <a:t> </a:t>
            </a:r>
            <a:r>
              <a:rPr lang="ru-RU" dirty="0" err="1" smtClean="0"/>
              <a:t>підходять</a:t>
            </a:r>
            <a:r>
              <a:rPr lang="ru-RU" dirty="0" smtClean="0"/>
              <a:t>, а </a:t>
            </a:r>
            <a:r>
              <a:rPr lang="ru-RU" dirty="0" err="1" smtClean="0"/>
              <a:t>які</a:t>
            </a:r>
            <a:r>
              <a:rPr lang="ru-RU" dirty="0" smtClean="0"/>
              <a:t> </a:t>
            </a:r>
            <a:r>
              <a:rPr lang="ru-RU" dirty="0" err="1" smtClean="0"/>
              <a:t>можна</a:t>
            </a:r>
            <a:r>
              <a:rPr lang="ru-RU" dirty="0" smtClean="0"/>
              <a:t> </a:t>
            </a:r>
            <a:r>
              <a:rPr lang="ru-RU" dirty="0" err="1" smtClean="0"/>
              <a:t>прибрати</a:t>
            </a:r>
            <a:r>
              <a:rPr lang="ru-RU" dirty="0" smtClean="0"/>
              <a:t>, </a:t>
            </a:r>
            <a:r>
              <a:rPr lang="ru-RU" dirty="0" err="1" smtClean="0"/>
              <a:t>щоб</a:t>
            </a:r>
            <a:r>
              <a:rPr lang="ru-RU" dirty="0" smtClean="0"/>
              <a:t> </a:t>
            </a:r>
            <a:r>
              <a:rPr lang="ru-RU" dirty="0" err="1" smtClean="0"/>
              <a:t>заощадити</a:t>
            </a:r>
            <a:r>
              <a:rPr lang="ru-RU" dirty="0" smtClean="0"/>
              <a:t> бюджет;</a:t>
            </a:r>
          </a:p>
          <a:p>
            <a:r>
              <a:rPr lang="ru-RU" dirty="0" smtClean="0"/>
              <a:t> </a:t>
            </a:r>
            <a:r>
              <a:rPr lang="ru-RU" dirty="0" err="1" smtClean="0"/>
              <a:t>Відстежувати</a:t>
            </a:r>
            <a:r>
              <a:rPr lang="ru-RU" dirty="0" smtClean="0"/>
              <a:t> </a:t>
            </a:r>
            <a:r>
              <a:rPr lang="ru-RU" dirty="0" err="1" smtClean="0"/>
              <a:t>трафік</a:t>
            </a:r>
            <a:r>
              <a:rPr lang="ru-RU" dirty="0" smtClean="0"/>
              <a:t> за </a:t>
            </a:r>
            <a:r>
              <a:rPr lang="ru-RU" dirty="0" err="1" smtClean="0"/>
              <a:t>показником</a:t>
            </a:r>
            <a:r>
              <a:rPr lang="ru-RU" dirty="0" smtClean="0"/>
              <a:t> </a:t>
            </a:r>
            <a:r>
              <a:rPr lang="ru-RU" dirty="0" err="1" smtClean="0"/>
              <a:t>відмов</a:t>
            </a:r>
            <a:r>
              <a:rPr lang="ru-RU" dirty="0" smtClean="0"/>
              <a:t> і </a:t>
            </a:r>
            <a:r>
              <a:rPr lang="ru-RU" dirty="0" err="1" smtClean="0"/>
              <a:t>використовувати</a:t>
            </a:r>
            <a:r>
              <a:rPr lang="ru-RU" dirty="0" smtClean="0"/>
              <a:t> стоп-слова для </a:t>
            </a:r>
            <a:r>
              <a:rPr lang="ru-RU" dirty="0" err="1" smtClean="0"/>
              <a:t>запобігання</a:t>
            </a:r>
            <a:r>
              <a:rPr lang="ru-RU" dirty="0" smtClean="0"/>
              <a:t> показу по </a:t>
            </a:r>
            <a:r>
              <a:rPr lang="ru-RU" dirty="0" err="1" smtClean="0"/>
              <a:t>нерелевантним</a:t>
            </a:r>
            <a:r>
              <a:rPr lang="ru-RU" dirty="0" smtClean="0"/>
              <a:t> </a:t>
            </a:r>
            <a:r>
              <a:rPr lang="ru-RU" dirty="0" err="1" smtClean="0"/>
              <a:t>пошуковим</a:t>
            </a:r>
            <a:r>
              <a:rPr lang="ru-RU" dirty="0" smtClean="0"/>
              <a:t> </a:t>
            </a:r>
            <a:r>
              <a:rPr lang="ru-RU" dirty="0" err="1" smtClean="0"/>
              <a:t>запитам</a:t>
            </a:r>
            <a:r>
              <a:rPr lang="ru-RU" dirty="0" smtClean="0"/>
              <a:t>;</a:t>
            </a:r>
          </a:p>
          <a:p>
            <a:r>
              <a:rPr lang="ru-RU" dirty="0" smtClean="0"/>
              <a:t>    </a:t>
            </a:r>
            <a:r>
              <a:rPr lang="ru-RU" dirty="0" err="1" smtClean="0"/>
              <a:t>Поліпшити</a:t>
            </a:r>
            <a:r>
              <a:rPr lang="ru-RU" dirty="0" smtClean="0"/>
              <a:t> форму і </a:t>
            </a:r>
            <a:r>
              <a:rPr lang="ru-RU" dirty="0" err="1" smtClean="0"/>
              <a:t>зміст</a:t>
            </a:r>
            <a:r>
              <a:rPr lang="ru-RU" dirty="0" smtClean="0"/>
              <a:t> </a:t>
            </a:r>
            <a:r>
              <a:rPr lang="ru-RU" dirty="0" err="1" smtClean="0"/>
              <a:t>оголошень</a:t>
            </a:r>
            <a:r>
              <a:rPr lang="ru-RU" dirty="0" smtClean="0"/>
              <a:t>, </a:t>
            </a:r>
            <a:r>
              <a:rPr lang="ru-RU" dirty="0" err="1" smtClean="0"/>
              <a:t>щоб</a:t>
            </a:r>
            <a:r>
              <a:rPr lang="ru-RU" dirty="0" smtClean="0"/>
              <a:t> </a:t>
            </a:r>
            <a:r>
              <a:rPr lang="ru-RU" dirty="0" err="1" smtClean="0"/>
              <a:t>зміст</a:t>
            </a:r>
            <a:r>
              <a:rPr lang="ru-RU" dirty="0" smtClean="0"/>
              <a:t> і заголовок </a:t>
            </a:r>
            <a:r>
              <a:rPr lang="ru-RU" dirty="0" err="1" smtClean="0"/>
              <a:t>відповідали</a:t>
            </a:r>
            <a:r>
              <a:rPr lang="ru-RU" dirty="0" smtClean="0"/>
              <a:t> </a:t>
            </a:r>
            <a:r>
              <a:rPr lang="ru-RU" dirty="0" err="1" smtClean="0"/>
              <a:t>пошуковим</a:t>
            </a:r>
            <a:r>
              <a:rPr lang="ru-RU" dirty="0" smtClean="0"/>
              <a:t> </a:t>
            </a:r>
            <a:r>
              <a:rPr lang="ru-RU" dirty="0" err="1" smtClean="0"/>
              <a:t>запитам</a:t>
            </a:r>
            <a:r>
              <a:rPr lang="ru-RU" dirty="0" smtClean="0"/>
              <a:t>. Так </a:t>
            </a:r>
            <a:r>
              <a:rPr lang="ru-RU" dirty="0" err="1" smtClean="0"/>
              <a:t>ви</a:t>
            </a:r>
            <a:r>
              <a:rPr lang="ru-RU" dirty="0" smtClean="0"/>
              <a:t> </a:t>
            </a:r>
            <a:r>
              <a:rPr lang="ru-RU" dirty="0" err="1" smtClean="0"/>
              <a:t>підвищите</a:t>
            </a:r>
            <a:r>
              <a:rPr lang="ru-RU" dirty="0" smtClean="0"/>
              <a:t> </a:t>
            </a:r>
            <a:r>
              <a:rPr lang="ru-RU" dirty="0" err="1" smtClean="0"/>
              <a:t>клікабельність</a:t>
            </a:r>
            <a:r>
              <a:rPr lang="ru-RU" dirty="0" smtClean="0"/>
              <a:t> і </a:t>
            </a:r>
            <a:r>
              <a:rPr lang="ru-RU" dirty="0" err="1" smtClean="0"/>
              <a:t>знизите</a:t>
            </a:r>
            <a:r>
              <a:rPr lang="ru-RU" dirty="0" smtClean="0"/>
              <a:t> </a:t>
            </a:r>
            <a:r>
              <a:rPr lang="ru-RU" dirty="0" err="1" smtClean="0"/>
              <a:t>вартість</a:t>
            </a:r>
            <a:r>
              <a:rPr lang="ru-RU" dirty="0" smtClean="0"/>
              <a:t> одного </a:t>
            </a:r>
            <a:r>
              <a:rPr lang="ru-RU" dirty="0" err="1" smtClean="0"/>
              <a:t>кліка</a:t>
            </a:r>
            <a:r>
              <a:rPr lang="ru-RU" dirty="0" smtClean="0"/>
              <a:t>;</a:t>
            </a:r>
          </a:p>
          <a:p>
            <a:r>
              <a:rPr lang="ru-RU" dirty="0" smtClean="0"/>
              <a:t>    </a:t>
            </a:r>
            <a:r>
              <a:rPr lang="ru-RU" dirty="0" err="1" smtClean="0"/>
              <a:t>Знизити</a:t>
            </a:r>
            <a:r>
              <a:rPr lang="ru-RU" dirty="0" smtClean="0"/>
              <a:t> </a:t>
            </a:r>
            <a:r>
              <a:rPr lang="ru-RU" dirty="0" err="1" smtClean="0"/>
              <a:t>усереднену</a:t>
            </a:r>
            <a:r>
              <a:rPr lang="ru-RU" dirty="0" smtClean="0"/>
              <a:t> </a:t>
            </a:r>
            <a:r>
              <a:rPr lang="ru-RU" dirty="0" err="1" smtClean="0"/>
              <a:t>вартість</a:t>
            </a:r>
            <a:r>
              <a:rPr lang="ru-RU" dirty="0" smtClean="0"/>
              <a:t> </a:t>
            </a:r>
            <a:r>
              <a:rPr lang="ru-RU" dirty="0" err="1" smtClean="0"/>
              <a:t>залучення</a:t>
            </a:r>
            <a:r>
              <a:rPr lang="ru-RU" dirty="0" smtClean="0"/>
              <a:t> </a:t>
            </a:r>
            <a:r>
              <a:rPr lang="ru-RU" dirty="0" err="1" smtClean="0"/>
              <a:t>клієнтів</a:t>
            </a:r>
            <a:r>
              <a:rPr lang="ru-RU" dirty="0" smtClean="0"/>
              <a:t> і максимально </a:t>
            </a:r>
            <a:r>
              <a:rPr lang="ru-RU" dirty="0" err="1" smtClean="0"/>
              <a:t>збільшити</a:t>
            </a:r>
            <a:r>
              <a:rPr lang="ru-RU" dirty="0" smtClean="0"/>
              <a:t> </a:t>
            </a:r>
            <a:r>
              <a:rPr lang="ru-RU" dirty="0" err="1" smtClean="0"/>
              <a:t>охоплення</a:t>
            </a:r>
            <a:r>
              <a:rPr lang="ru-RU" dirty="0" smtClean="0"/>
              <a:t> при </a:t>
            </a:r>
            <a:r>
              <a:rPr lang="ru-RU" dirty="0" err="1" smtClean="0"/>
              <a:t>мінімальних</a:t>
            </a:r>
            <a:r>
              <a:rPr lang="ru-RU" dirty="0" smtClean="0"/>
              <a:t> </a:t>
            </a:r>
            <a:r>
              <a:rPr lang="ru-RU" dirty="0" err="1" smtClean="0"/>
              <a:t>витратах</a:t>
            </a:r>
            <a:r>
              <a:rPr lang="ru-RU" dirty="0" smtClean="0"/>
              <a:t>.</a:t>
            </a:r>
            <a:endParaRPr lang="en-US" dirty="0"/>
          </a:p>
        </p:txBody>
      </p:sp>
      <p:pic>
        <p:nvPicPr>
          <p:cNvPr id="3" name="Рисунок 2"/>
          <p:cNvPicPr>
            <a:picLocks noChangeAspect="1"/>
          </p:cNvPicPr>
          <p:nvPr/>
        </p:nvPicPr>
        <p:blipFill>
          <a:blip r:embed="rId2"/>
          <a:stretch>
            <a:fillRect/>
          </a:stretch>
        </p:blipFill>
        <p:spPr>
          <a:xfrm>
            <a:off x="1828800" y="2991395"/>
            <a:ext cx="8321040" cy="3866606"/>
          </a:xfrm>
          <a:prstGeom prst="rect">
            <a:avLst/>
          </a:prstGeom>
        </p:spPr>
      </p:pic>
    </p:spTree>
    <p:extLst>
      <p:ext uri="{BB962C8B-B14F-4D97-AF65-F5344CB8AC3E}">
        <p14:creationId xmlns:p14="http://schemas.microsoft.com/office/powerpoint/2010/main" val="19449474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6943" y="234497"/>
            <a:ext cx="10515600" cy="470898"/>
          </a:xfrm>
        </p:spPr>
        <p:txBody>
          <a:bodyPr>
            <a:normAutofit fontScale="90000"/>
          </a:bodyPr>
          <a:lstStyle/>
          <a:p>
            <a:r>
              <a:rPr lang="ru-RU" sz="2800" b="1" dirty="0" err="1" smtClean="0">
                <a:latin typeface="Bahnschrift" panose="020B0502040204020203" pitchFamily="34" charset="0"/>
              </a:rPr>
              <a:t>Приклади</a:t>
            </a:r>
            <a:r>
              <a:rPr lang="ru-RU" sz="2800" b="1" dirty="0" smtClean="0">
                <a:latin typeface="Bahnschrift" panose="020B0502040204020203" pitchFamily="34" charset="0"/>
              </a:rPr>
              <a:t> </a:t>
            </a:r>
            <a:r>
              <a:rPr lang="ru-RU" sz="2800" b="1" dirty="0" err="1" smtClean="0">
                <a:latin typeface="Bahnschrift" panose="020B0502040204020203" pitchFamily="34" charset="0"/>
              </a:rPr>
              <a:t>успішних</a:t>
            </a:r>
            <a:r>
              <a:rPr lang="ru-RU" sz="2800" b="1" dirty="0" smtClean="0">
                <a:latin typeface="Bahnschrift" panose="020B0502040204020203" pitchFamily="34" charset="0"/>
              </a:rPr>
              <a:t> </a:t>
            </a:r>
            <a:r>
              <a:rPr lang="ru-RU" sz="2800" b="1" dirty="0" err="1" smtClean="0">
                <a:latin typeface="Bahnschrift" panose="020B0502040204020203" pitchFamily="34" charset="0"/>
              </a:rPr>
              <a:t>кампаній</a:t>
            </a:r>
            <a:r>
              <a:rPr lang="ru-RU" sz="2800" b="1" dirty="0" smtClean="0">
                <a:latin typeface="Bahnschrift" panose="020B0502040204020203" pitchFamily="34" charset="0"/>
              </a:rPr>
              <a:t>:</a:t>
            </a:r>
            <a:endParaRPr lang="en-US" sz="2800" b="1" dirty="0">
              <a:latin typeface="Bahnschrift" panose="020B0502040204020203" pitchFamily="34" charset="0"/>
            </a:endParaRPr>
          </a:p>
        </p:txBody>
      </p:sp>
      <p:sp>
        <p:nvSpPr>
          <p:cNvPr id="3" name="Объект 2"/>
          <p:cNvSpPr>
            <a:spLocks noGrp="1"/>
          </p:cNvSpPr>
          <p:nvPr>
            <p:ph idx="1"/>
          </p:nvPr>
        </p:nvSpPr>
        <p:spPr>
          <a:xfrm>
            <a:off x="287383" y="888274"/>
            <a:ext cx="11586754" cy="5839097"/>
          </a:xfrm>
        </p:spPr>
        <p:txBody>
          <a:bodyPr/>
          <a:lstStyle/>
          <a:p>
            <a:r>
              <a:rPr lang="ru-RU" dirty="0" err="1" smtClean="0"/>
              <a:t>Клінінгова</a:t>
            </a:r>
            <a:r>
              <a:rPr lang="ru-RU" dirty="0" smtClean="0"/>
              <a:t> </a:t>
            </a:r>
            <a:r>
              <a:rPr lang="ru-RU" dirty="0" err="1" smtClean="0"/>
              <a:t>компанія</a:t>
            </a:r>
            <a:r>
              <a:rPr lang="ru-RU" dirty="0" smtClean="0"/>
              <a:t> з </a:t>
            </a:r>
            <a:r>
              <a:rPr lang="ru-RU" dirty="0" err="1" smtClean="0"/>
              <a:t>геотаргетингом</a:t>
            </a:r>
            <a:r>
              <a:rPr lang="ru-RU" dirty="0" smtClean="0"/>
              <a:t>:</a:t>
            </a:r>
          </a:p>
          <a:p>
            <a:r>
              <a:rPr lang="ru-RU" dirty="0" err="1" smtClean="0"/>
              <a:t>Компанія</a:t>
            </a:r>
            <a:r>
              <a:rPr lang="ru-RU" dirty="0" smtClean="0"/>
              <a:t> </a:t>
            </a:r>
            <a:r>
              <a:rPr lang="ru-RU" dirty="0" err="1" smtClean="0"/>
              <a:t>скоригувала</a:t>
            </a:r>
            <a:r>
              <a:rPr lang="ru-RU" dirty="0" smtClean="0"/>
              <a:t> </a:t>
            </a:r>
            <a:r>
              <a:rPr lang="ru-RU" dirty="0" err="1" smtClean="0"/>
              <a:t>геотаргетинг</a:t>
            </a:r>
            <a:r>
              <a:rPr lang="ru-RU" dirty="0" smtClean="0"/>
              <a:t>, </a:t>
            </a:r>
            <a:r>
              <a:rPr lang="ru-RU" dirty="0" err="1" smtClean="0"/>
              <a:t>щоб</a:t>
            </a:r>
            <a:r>
              <a:rPr lang="ru-RU" dirty="0" smtClean="0"/>
              <a:t> </a:t>
            </a:r>
            <a:r>
              <a:rPr lang="ru-RU" dirty="0" err="1" smtClean="0"/>
              <a:t>показувати</a:t>
            </a:r>
            <a:r>
              <a:rPr lang="ru-RU" dirty="0" smtClean="0"/>
              <a:t> рекламу </a:t>
            </a:r>
            <a:r>
              <a:rPr lang="ru-RU" dirty="0" err="1" smtClean="0"/>
              <a:t>тільки</a:t>
            </a:r>
            <a:r>
              <a:rPr lang="ru-RU" dirty="0" smtClean="0"/>
              <a:t> </a:t>
            </a:r>
            <a:r>
              <a:rPr lang="ru-RU" dirty="0" err="1" smtClean="0"/>
              <a:t>тим</a:t>
            </a:r>
            <a:r>
              <a:rPr lang="ru-RU" dirty="0" smtClean="0"/>
              <a:t>, </a:t>
            </a:r>
            <a:r>
              <a:rPr lang="ru-RU" dirty="0" err="1" smtClean="0"/>
              <a:t>хто</a:t>
            </a:r>
            <a:r>
              <a:rPr lang="ru-RU" dirty="0" smtClean="0"/>
              <a:t> </a:t>
            </a:r>
            <a:r>
              <a:rPr lang="ru-RU" dirty="0" err="1" smtClean="0"/>
              <a:t>фізично</a:t>
            </a:r>
            <a:r>
              <a:rPr lang="ru-RU" dirty="0" smtClean="0"/>
              <a:t> </a:t>
            </a:r>
            <a:r>
              <a:rPr lang="ru-RU" dirty="0" err="1" smtClean="0"/>
              <a:t>перебуває</a:t>
            </a:r>
            <a:r>
              <a:rPr lang="ru-RU" dirty="0" smtClean="0"/>
              <a:t> у </a:t>
            </a:r>
            <a:r>
              <a:rPr lang="ru-RU" dirty="0" err="1" smtClean="0"/>
              <a:t>цільових</a:t>
            </a:r>
            <a:r>
              <a:rPr lang="ru-RU" dirty="0" smtClean="0"/>
              <a:t> </a:t>
            </a:r>
            <a:r>
              <a:rPr lang="ru-RU" dirty="0" err="1" smtClean="0"/>
              <a:t>містах</a:t>
            </a:r>
            <a:r>
              <a:rPr lang="ru-RU" dirty="0" smtClean="0"/>
              <a:t>, </a:t>
            </a:r>
            <a:r>
              <a:rPr lang="ru-RU" dirty="0" err="1" smtClean="0"/>
              <a:t>що</a:t>
            </a:r>
            <a:r>
              <a:rPr lang="ru-RU" dirty="0" smtClean="0"/>
              <a:t> </a:t>
            </a:r>
            <a:r>
              <a:rPr lang="ru-RU" dirty="0" err="1" smtClean="0"/>
              <a:t>допомогло</a:t>
            </a:r>
            <a:r>
              <a:rPr lang="ru-RU" dirty="0" smtClean="0"/>
              <a:t> </a:t>
            </a:r>
            <a:r>
              <a:rPr lang="ru-RU" dirty="0" err="1" smtClean="0"/>
              <a:t>зберегти</a:t>
            </a:r>
            <a:r>
              <a:rPr lang="ru-RU" dirty="0" smtClean="0"/>
              <a:t> бюджет та </a:t>
            </a:r>
            <a:r>
              <a:rPr lang="ru-RU" dirty="0" err="1" smtClean="0"/>
              <a:t>ефективніше</a:t>
            </a:r>
            <a:r>
              <a:rPr lang="ru-RU" dirty="0" smtClean="0"/>
              <a:t> </a:t>
            </a:r>
            <a:r>
              <a:rPr lang="ru-RU" dirty="0" err="1" smtClean="0"/>
              <a:t>залучати</a:t>
            </a:r>
            <a:r>
              <a:rPr lang="ru-RU" dirty="0" smtClean="0"/>
              <a:t> </a:t>
            </a:r>
            <a:r>
              <a:rPr lang="ru-RU" dirty="0" err="1" smtClean="0"/>
              <a:t>клієнтів</a:t>
            </a:r>
            <a:r>
              <a:rPr lang="ru-RU" dirty="0" smtClean="0"/>
              <a:t>, </a:t>
            </a:r>
            <a:r>
              <a:rPr lang="ru-RU" dirty="0" err="1" smtClean="0"/>
              <a:t>які</a:t>
            </a:r>
            <a:r>
              <a:rPr lang="ru-RU" dirty="0" smtClean="0"/>
              <a:t> </a:t>
            </a:r>
            <a:r>
              <a:rPr lang="ru-RU" dirty="0" err="1" smtClean="0"/>
              <a:t>потребують</a:t>
            </a:r>
            <a:r>
              <a:rPr lang="ru-RU" dirty="0" smtClean="0"/>
              <a:t> </a:t>
            </a:r>
            <a:r>
              <a:rPr lang="ru-RU" dirty="0" err="1" smtClean="0"/>
              <a:t>послуг</a:t>
            </a:r>
            <a:r>
              <a:rPr lang="ru-RU" dirty="0" smtClean="0"/>
              <a:t> тут і зараз,</a:t>
            </a:r>
          </a:p>
          <a:p>
            <a:r>
              <a:rPr lang="ru-RU" dirty="0" err="1" smtClean="0"/>
              <a:t>Клінінгова</a:t>
            </a:r>
            <a:r>
              <a:rPr lang="ru-RU" dirty="0" smtClean="0"/>
              <a:t> </a:t>
            </a:r>
            <a:r>
              <a:rPr lang="ru-RU" dirty="0" err="1" smtClean="0"/>
              <a:t>компанія</a:t>
            </a:r>
            <a:r>
              <a:rPr lang="ru-RU" dirty="0" smtClean="0"/>
              <a:t> </a:t>
            </a:r>
            <a:r>
              <a:rPr lang="ru-RU" dirty="0" err="1" smtClean="0"/>
              <a:t>вже</a:t>
            </a:r>
            <a:r>
              <a:rPr lang="ru-RU" dirty="0" smtClean="0"/>
              <a:t> запускала рекламу з </a:t>
            </a:r>
            <a:r>
              <a:rPr lang="ru-RU" dirty="0" err="1" smtClean="0"/>
              <a:t>гео</a:t>
            </a:r>
            <a:r>
              <a:rPr lang="ru-RU" dirty="0" smtClean="0"/>
              <a:t> у </a:t>
            </a:r>
            <a:r>
              <a:rPr lang="ru-RU" dirty="0" err="1" smtClean="0"/>
              <a:t>Львові</a:t>
            </a:r>
            <a:r>
              <a:rPr lang="ru-RU" dirty="0" smtClean="0"/>
              <a:t>. </a:t>
            </a:r>
            <a:r>
              <a:rPr lang="ru-RU" dirty="0" err="1" smtClean="0"/>
              <a:t>Провівши</a:t>
            </a:r>
            <a:r>
              <a:rPr lang="ru-RU" dirty="0" smtClean="0"/>
              <a:t> аудит </a:t>
            </a:r>
            <a:r>
              <a:rPr lang="ru-RU" dirty="0" err="1" smtClean="0"/>
              <a:t>кампанії</a:t>
            </a:r>
            <a:r>
              <a:rPr lang="ru-RU" dirty="0" smtClean="0"/>
              <a:t>, </a:t>
            </a:r>
            <a:r>
              <a:rPr lang="ru-RU" dirty="0" err="1" smtClean="0"/>
              <a:t>скорегували</a:t>
            </a:r>
            <a:r>
              <a:rPr lang="ru-RU" dirty="0" smtClean="0"/>
              <a:t> </a:t>
            </a:r>
            <a:r>
              <a:rPr lang="ru-RU" dirty="0" err="1" smtClean="0"/>
              <a:t>геотаргетинг</a:t>
            </a:r>
            <a:r>
              <a:rPr lang="ru-RU" dirty="0" smtClean="0"/>
              <a:t> — </a:t>
            </a:r>
            <a:r>
              <a:rPr lang="ru-RU" dirty="0" err="1" smtClean="0"/>
              <a:t>вимкнули</a:t>
            </a:r>
            <a:r>
              <a:rPr lang="ru-RU" dirty="0" smtClean="0"/>
              <a:t> показ </a:t>
            </a:r>
            <a:r>
              <a:rPr lang="ru-RU" dirty="0" err="1" smtClean="0"/>
              <a:t>реклами</a:t>
            </a:r>
            <a:r>
              <a:rPr lang="ru-RU" dirty="0" smtClean="0"/>
              <a:t> за параметром «</a:t>
            </a:r>
            <a:r>
              <a:rPr lang="ru-RU" dirty="0" err="1" smtClean="0"/>
              <a:t>інтерес</a:t>
            </a:r>
            <a:r>
              <a:rPr lang="ru-RU" dirty="0" smtClean="0"/>
              <a:t>», </a:t>
            </a:r>
            <a:r>
              <a:rPr lang="ru-RU" dirty="0" err="1" smtClean="0"/>
              <a:t>натомість</a:t>
            </a:r>
            <a:r>
              <a:rPr lang="ru-RU" dirty="0" smtClean="0"/>
              <a:t> лишили за параметром «</a:t>
            </a:r>
            <a:r>
              <a:rPr lang="ru-RU" dirty="0" err="1" smtClean="0"/>
              <a:t>присутність</a:t>
            </a:r>
            <a:r>
              <a:rPr lang="ru-RU" dirty="0" smtClean="0"/>
              <a:t>». </a:t>
            </a:r>
            <a:r>
              <a:rPr lang="ru-RU" dirty="0" err="1" smtClean="0"/>
              <a:t>Це</a:t>
            </a:r>
            <a:r>
              <a:rPr lang="ru-RU" dirty="0" smtClean="0"/>
              <a:t> </a:t>
            </a:r>
            <a:r>
              <a:rPr lang="ru-RU" dirty="0" err="1" smtClean="0"/>
              <a:t>допомогло</a:t>
            </a:r>
            <a:r>
              <a:rPr lang="ru-RU" dirty="0" smtClean="0"/>
              <a:t> </a:t>
            </a:r>
            <a:r>
              <a:rPr lang="ru-RU" dirty="0" err="1" smtClean="0"/>
              <a:t>зберегти</a:t>
            </a:r>
            <a:r>
              <a:rPr lang="ru-RU" dirty="0" smtClean="0"/>
              <a:t> бюджет, </a:t>
            </a:r>
            <a:r>
              <a:rPr lang="ru-RU" dirty="0" err="1" smtClean="0"/>
              <a:t>адже</a:t>
            </a:r>
            <a:r>
              <a:rPr lang="ru-RU" dirty="0" smtClean="0"/>
              <a:t> реклама </a:t>
            </a:r>
            <a:r>
              <a:rPr lang="ru-RU" dirty="0" err="1" smtClean="0"/>
              <a:t>показувалась</a:t>
            </a:r>
            <a:r>
              <a:rPr lang="ru-RU" dirty="0" smtClean="0"/>
              <a:t> </a:t>
            </a:r>
            <a:r>
              <a:rPr lang="ru-RU" dirty="0" err="1" smtClean="0"/>
              <a:t>лише</a:t>
            </a:r>
            <a:r>
              <a:rPr lang="ru-RU" dirty="0" smtClean="0"/>
              <a:t> </a:t>
            </a:r>
            <a:r>
              <a:rPr lang="ru-RU" dirty="0" err="1" smtClean="0"/>
              <a:t>тим</a:t>
            </a:r>
            <a:r>
              <a:rPr lang="ru-RU" dirty="0" smtClean="0"/>
              <a:t>, </a:t>
            </a:r>
            <a:r>
              <a:rPr lang="ru-RU" dirty="0" err="1" smtClean="0"/>
              <a:t>хто</a:t>
            </a:r>
            <a:r>
              <a:rPr lang="ru-RU" dirty="0" smtClean="0"/>
              <a:t> </a:t>
            </a:r>
            <a:r>
              <a:rPr lang="ru-RU" dirty="0" err="1" smtClean="0"/>
              <a:t>фізично</a:t>
            </a:r>
            <a:r>
              <a:rPr lang="ru-RU" dirty="0" smtClean="0"/>
              <a:t> </a:t>
            </a:r>
            <a:r>
              <a:rPr lang="ru-RU" dirty="0" err="1" smtClean="0"/>
              <a:t>знаходився</a:t>
            </a:r>
            <a:r>
              <a:rPr lang="ru-RU" dirty="0" smtClean="0"/>
              <a:t> у </a:t>
            </a:r>
            <a:r>
              <a:rPr lang="ru-RU" dirty="0" err="1" smtClean="0"/>
              <a:t>цільових</a:t>
            </a:r>
            <a:r>
              <a:rPr lang="ru-RU" dirty="0" smtClean="0"/>
              <a:t> </a:t>
            </a:r>
            <a:r>
              <a:rPr lang="ru-RU" dirty="0" err="1" smtClean="0"/>
              <a:t>містах</a:t>
            </a:r>
            <a:r>
              <a:rPr lang="ru-RU" dirty="0" smtClean="0"/>
              <a:t>. </a:t>
            </a:r>
          </a:p>
          <a:p>
            <a:r>
              <a:rPr lang="ru-RU" dirty="0" err="1" smtClean="0"/>
              <a:t>Також</a:t>
            </a:r>
            <a:r>
              <a:rPr lang="ru-RU" dirty="0" smtClean="0"/>
              <a:t> </a:t>
            </a:r>
            <a:r>
              <a:rPr lang="ru-RU" dirty="0" err="1" smtClean="0"/>
              <a:t>розширили</a:t>
            </a:r>
            <a:r>
              <a:rPr lang="ru-RU" dirty="0" smtClean="0"/>
              <a:t> </a:t>
            </a:r>
            <a:r>
              <a:rPr lang="ru-RU" dirty="0" err="1" smtClean="0"/>
              <a:t>мовні</a:t>
            </a:r>
            <a:r>
              <a:rPr lang="ru-RU" dirty="0" smtClean="0"/>
              <a:t> </a:t>
            </a:r>
            <a:r>
              <a:rPr lang="ru-RU" dirty="0" err="1" smtClean="0"/>
              <a:t>налаштування</a:t>
            </a:r>
            <a:r>
              <a:rPr lang="ru-RU" dirty="0" smtClean="0"/>
              <a:t> й </a:t>
            </a:r>
            <a:r>
              <a:rPr lang="ru-RU" dirty="0" err="1" smtClean="0"/>
              <a:t>увімкнули</a:t>
            </a:r>
            <a:r>
              <a:rPr lang="ru-RU" dirty="0" smtClean="0"/>
              <a:t> показ </a:t>
            </a:r>
            <a:r>
              <a:rPr lang="ru-RU" dirty="0" err="1" smtClean="0"/>
              <a:t>реклами</a:t>
            </a:r>
            <a:r>
              <a:rPr lang="ru-RU" dirty="0" smtClean="0"/>
              <a:t> «для </a:t>
            </a:r>
            <a:r>
              <a:rPr lang="ru-RU" dirty="0" err="1" smtClean="0"/>
              <a:t>всіх</a:t>
            </a:r>
            <a:r>
              <a:rPr lang="ru-RU" dirty="0" smtClean="0"/>
              <a:t> </a:t>
            </a:r>
            <a:r>
              <a:rPr lang="ru-RU" dirty="0" err="1" smtClean="0"/>
              <a:t>мов</a:t>
            </a:r>
            <a:r>
              <a:rPr lang="ru-RU" dirty="0" smtClean="0"/>
              <a:t>», </a:t>
            </a:r>
            <a:r>
              <a:rPr lang="ru-RU" dirty="0" err="1" smtClean="0"/>
              <a:t>щоб</a:t>
            </a:r>
            <a:r>
              <a:rPr lang="ru-RU" dirty="0" smtClean="0"/>
              <a:t> </a:t>
            </a:r>
            <a:r>
              <a:rPr lang="ru-RU" dirty="0" err="1" smtClean="0"/>
              <a:t>охопити</a:t>
            </a:r>
            <a:r>
              <a:rPr lang="ru-RU" dirty="0" smtClean="0"/>
              <a:t> </a:t>
            </a:r>
            <a:r>
              <a:rPr lang="ru-RU" dirty="0" err="1" smtClean="0"/>
              <a:t>більше</a:t>
            </a:r>
            <a:r>
              <a:rPr lang="ru-RU" dirty="0" smtClean="0"/>
              <a:t> </a:t>
            </a:r>
            <a:r>
              <a:rPr lang="ru-RU" dirty="0" err="1" smtClean="0"/>
              <a:t>користувачів</a:t>
            </a:r>
            <a:r>
              <a:rPr lang="ru-RU" dirty="0" smtClean="0"/>
              <a:t>. </a:t>
            </a:r>
            <a:endParaRPr lang="en-US" dirty="0"/>
          </a:p>
        </p:txBody>
      </p:sp>
    </p:spTree>
    <p:extLst>
      <p:ext uri="{BB962C8B-B14F-4D97-AF65-F5344CB8AC3E}">
        <p14:creationId xmlns:p14="http://schemas.microsoft.com/office/powerpoint/2010/main" val="907879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29994"/>
            <a:ext cx="10515600" cy="823595"/>
          </a:xfrm>
        </p:spPr>
        <p:txBody>
          <a:bodyPr/>
          <a:lstStyle/>
          <a:p>
            <a:r>
              <a:rPr lang="ru-RU" sz="3200" b="1" dirty="0" err="1" smtClean="0">
                <a:latin typeface="Bahnschrift" panose="020B0502040204020203" pitchFamily="34" charset="0"/>
              </a:rPr>
              <a:t>Основні</a:t>
            </a:r>
            <a:r>
              <a:rPr lang="ru-RU" sz="3200" b="1" dirty="0" smtClean="0">
                <a:latin typeface="Bahnschrift" panose="020B0502040204020203" pitchFamily="34" charset="0"/>
              </a:rPr>
              <a:t> </a:t>
            </a:r>
            <a:r>
              <a:rPr lang="ru-RU" sz="3200" b="1" dirty="0" err="1" smtClean="0">
                <a:latin typeface="Bahnschrift" panose="020B0502040204020203" pitchFamily="34" charset="0"/>
              </a:rPr>
              <a:t>види</a:t>
            </a:r>
            <a:r>
              <a:rPr lang="ru-RU" sz="3200" b="1" dirty="0" smtClean="0">
                <a:latin typeface="Bahnschrift" panose="020B0502040204020203" pitchFamily="34" charset="0"/>
              </a:rPr>
              <a:t> </a:t>
            </a:r>
            <a:r>
              <a:rPr lang="ru-RU" sz="3200" b="1" dirty="0" err="1" smtClean="0">
                <a:latin typeface="Bahnschrift" panose="020B0502040204020203" pitchFamily="34" charset="0"/>
              </a:rPr>
              <a:t>контекстної</a:t>
            </a:r>
            <a:r>
              <a:rPr lang="ru-RU" sz="3200" b="1" dirty="0" smtClean="0">
                <a:latin typeface="Bahnschrift" panose="020B0502040204020203" pitchFamily="34" charset="0"/>
              </a:rPr>
              <a:t> </a:t>
            </a:r>
            <a:r>
              <a:rPr lang="ru-RU" sz="3200" b="1" dirty="0" err="1" smtClean="0">
                <a:latin typeface="Bahnschrift" panose="020B0502040204020203" pitchFamily="34" charset="0"/>
              </a:rPr>
              <a:t>реклами</a:t>
            </a:r>
            <a:r>
              <a:rPr lang="ru-RU" dirty="0" smtClean="0"/>
              <a:t>: </a:t>
            </a:r>
            <a:endParaRPr lang="en-US" dirty="0"/>
          </a:p>
        </p:txBody>
      </p:sp>
      <p:sp>
        <p:nvSpPr>
          <p:cNvPr id="3" name="Объект 2"/>
          <p:cNvSpPr>
            <a:spLocks noGrp="1"/>
          </p:cNvSpPr>
          <p:nvPr>
            <p:ph idx="1"/>
          </p:nvPr>
        </p:nvSpPr>
        <p:spPr>
          <a:xfrm>
            <a:off x="235131" y="953588"/>
            <a:ext cx="11652069" cy="5812971"/>
          </a:xfrm>
        </p:spPr>
        <p:txBody>
          <a:bodyPr>
            <a:normAutofit lnSpcReduction="10000"/>
          </a:bodyPr>
          <a:lstStyle/>
          <a:p>
            <a:r>
              <a:rPr lang="ru-RU" dirty="0" err="1" smtClean="0"/>
              <a:t>Контекстну</a:t>
            </a:r>
            <a:r>
              <a:rPr lang="ru-RU" dirty="0" smtClean="0"/>
              <a:t> рекламу </a:t>
            </a:r>
            <a:r>
              <a:rPr lang="ru-RU" dirty="0" err="1" smtClean="0"/>
              <a:t>можна</a:t>
            </a:r>
            <a:r>
              <a:rPr lang="ru-RU" dirty="0" smtClean="0"/>
              <a:t> </a:t>
            </a:r>
            <a:r>
              <a:rPr lang="ru-RU" dirty="0" err="1" smtClean="0"/>
              <a:t>класифікувати</a:t>
            </a:r>
            <a:r>
              <a:rPr lang="ru-RU" dirty="0" smtClean="0"/>
              <a:t> за </a:t>
            </a:r>
            <a:r>
              <a:rPr lang="ru-RU" dirty="0" err="1" smtClean="0"/>
              <a:t>декількома</a:t>
            </a:r>
            <a:r>
              <a:rPr lang="ru-RU" dirty="0" smtClean="0"/>
              <a:t> </a:t>
            </a:r>
            <a:r>
              <a:rPr lang="ru-RU" dirty="0" err="1" smtClean="0"/>
              <a:t>ознаками</a:t>
            </a:r>
            <a:r>
              <a:rPr lang="ru-RU" dirty="0" smtClean="0"/>
              <a:t>, але в </a:t>
            </a:r>
            <a:r>
              <a:rPr lang="ru-RU" dirty="0" err="1" smtClean="0"/>
              <a:t>цілому</a:t>
            </a:r>
            <a:r>
              <a:rPr lang="ru-RU" dirty="0" smtClean="0"/>
              <a:t> вона </a:t>
            </a:r>
            <a:r>
              <a:rPr lang="ru-RU" dirty="0" err="1" smtClean="0"/>
              <a:t>поділяється</a:t>
            </a:r>
            <a:r>
              <a:rPr lang="ru-RU" dirty="0" smtClean="0"/>
              <a:t> на </a:t>
            </a:r>
            <a:r>
              <a:rPr lang="ru-RU" dirty="0" err="1" smtClean="0"/>
              <a:t>великі</a:t>
            </a:r>
            <a:r>
              <a:rPr lang="ru-RU" dirty="0" smtClean="0"/>
              <a:t> </a:t>
            </a:r>
            <a:r>
              <a:rPr lang="ru-RU" dirty="0" err="1" smtClean="0"/>
              <a:t>групи</a:t>
            </a:r>
            <a:r>
              <a:rPr lang="ru-RU" dirty="0" smtClean="0"/>
              <a:t>. </a:t>
            </a:r>
            <a:r>
              <a:rPr lang="ru-RU" dirty="0" err="1" smtClean="0"/>
              <a:t>Це</a:t>
            </a:r>
            <a:r>
              <a:rPr lang="ru-RU" dirty="0" smtClean="0"/>
              <a:t> </a:t>
            </a:r>
            <a:r>
              <a:rPr lang="ru-RU" b="1" dirty="0" err="1" smtClean="0"/>
              <a:t>пошукова</a:t>
            </a:r>
            <a:r>
              <a:rPr lang="ru-RU" b="1" dirty="0" smtClean="0"/>
              <a:t> і </a:t>
            </a:r>
            <a:r>
              <a:rPr lang="ru-RU" b="1" dirty="0" err="1" smtClean="0"/>
              <a:t>тематична</a:t>
            </a:r>
            <a:r>
              <a:rPr lang="ru-RU" b="1" dirty="0" smtClean="0"/>
              <a:t> реклама.</a:t>
            </a:r>
          </a:p>
          <a:p>
            <a:r>
              <a:rPr lang="ru-RU" b="1" dirty="0" err="1" smtClean="0"/>
              <a:t>Пошукова</a:t>
            </a:r>
            <a:r>
              <a:rPr lang="ru-RU" b="1" dirty="0" smtClean="0"/>
              <a:t> реклама</a:t>
            </a:r>
            <a:r>
              <a:rPr lang="ru-RU" dirty="0" smtClean="0"/>
              <a:t>. </a:t>
            </a:r>
            <a:r>
              <a:rPr lang="ru-RU" dirty="0" err="1" smtClean="0"/>
              <a:t>Особливість</a:t>
            </a:r>
            <a:r>
              <a:rPr lang="ru-RU" dirty="0" smtClean="0"/>
              <a:t> </a:t>
            </a:r>
            <a:r>
              <a:rPr lang="ru-RU" dirty="0" err="1" smtClean="0"/>
              <a:t>цього</a:t>
            </a:r>
            <a:r>
              <a:rPr lang="ru-RU" dirty="0" smtClean="0"/>
              <a:t> виду </a:t>
            </a:r>
            <a:r>
              <a:rPr lang="ru-RU" dirty="0" err="1" smtClean="0"/>
              <a:t>полягає</a:t>
            </a:r>
            <a:r>
              <a:rPr lang="ru-RU" dirty="0" smtClean="0"/>
              <a:t> в тому, </a:t>
            </a:r>
            <a:r>
              <a:rPr lang="ru-RU" dirty="0" err="1" smtClean="0"/>
              <a:t>що</a:t>
            </a:r>
            <a:r>
              <a:rPr lang="ru-RU" dirty="0" smtClean="0"/>
              <a:t> </a:t>
            </a:r>
            <a:r>
              <a:rPr lang="ru-RU" dirty="0" err="1" smtClean="0"/>
              <a:t>рекламні</a:t>
            </a:r>
            <a:r>
              <a:rPr lang="ru-RU" dirty="0" smtClean="0"/>
              <a:t> </a:t>
            </a:r>
            <a:r>
              <a:rPr lang="ru-RU" dirty="0" err="1" smtClean="0"/>
              <a:t>оголошення</a:t>
            </a:r>
            <a:r>
              <a:rPr lang="ru-RU" dirty="0" smtClean="0"/>
              <a:t> </a:t>
            </a:r>
            <a:r>
              <a:rPr lang="ru-RU" dirty="0" err="1" smtClean="0"/>
              <a:t>показані</a:t>
            </a:r>
            <a:r>
              <a:rPr lang="ru-RU" dirty="0" smtClean="0"/>
              <a:t> з </a:t>
            </a:r>
            <a:r>
              <a:rPr lang="ru-RU" dirty="0" err="1" smtClean="0"/>
              <a:t>урахуванням</a:t>
            </a:r>
            <a:r>
              <a:rPr lang="ru-RU" dirty="0" smtClean="0"/>
              <a:t> </a:t>
            </a:r>
            <a:r>
              <a:rPr lang="ru-RU" dirty="0" err="1" smtClean="0"/>
              <a:t>запитів</a:t>
            </a:r>
            <a:r>
              <a:rPr lang="ru-RU" dirty="0" smtClean="0"/>
              <a:t>. </a:t>
            </a:r>
            <a:r>
              <a:rPr lang="ru-RU" dirty="0" err="1" smtClean="0"/>
              <a:t>Саме</a:t>
            </a:r>
            <a:r>
              <a:rPr lang="ru-RU" dirty="0" smtClean="0"/>
              <a:t> </a:t>
            </a:r>
            <a:r>
              <a:rPr lang="ru-RU" dirty="0" err="1" smtClean="0"/>
              <a:t>пошукова</a:t>
            </a:r>
            <a:r>
              <a:rPr lang="ru-RU" dirty="0" smtClean="0"/>
              <a:t> реклама </a:t>
            </a:r>
            <a:r>
              <a:rPr lang="ru-RU" dirty="0" err="1" smtClean="0"/>
              <a:t>вважається</a:t>
            </a:r>
            <a:r>
              <a:rPr lang="ru-RU" dirty="0" smtClean="0"/>
              <a:t> </a:t>
            </a:r>
            <a:r>
              <a:rPr lang="ru-RU" dirty="0" err="1" smtClean="0"/>
              <a:t>найефективнішою</a:t>
            </a:r>
            <a:r>
              <a:rPr lang="ru-RU" dirty="0" smtClean="0"/>
              <a:t>, тому </a:t>
            </a:r>
            <a:r>
              <a:rPr lang="ru-RU" dirty="0" err="1" smtClean="0"/>
              <a:t>що</a:t>
            </a:r>
            <a:r>
              <a:rPr lang="ru-RU" dirty="0" smtClean="0"/>
              <a:t> тематика </a:t>
            </a:r>
            <a:r>
              <a:rPr lang="ru-RU" dirty="0" err="1" smtClean="0"/>
              <a:t>оголошень</a:t>
            </a:r>
            <a:r>
              <a:rPr lang="ru-RU" dirty="0" smtClean="0"/>
              <a:t> </a:t>
            </a:r>
            <a:r>
              <a:rPr lang="ru-RU" dirty="0" err="1" smtClean="0"/>
              <a:t>повністю</a:t>
            </a:r>
            <a:r>
              <a:rPr lang="ru-RU" dirty="0" smtClean="0"/>
              <a:t> </a:t>
            </a:r>
            <a:r>
              <a:rPr lang="ru-RU" dirty="0" err="1" smtClean="0"/>
              <a:t>відповідає</a:t>
            </a:r>
            <a:r>
              <a:rPr lang="ru-RU" dirty="0" smtClean="0"/>
              <a:t> </a:t>
            </a:r>
            <a:r>
              <a:rPr lang="ru-RU" dirty="0" err="1" smtClean="0"/>
              <a:t>поточним</a:t>
            </a:r>
            <a:r>
              <a:rPr lang="ru-RU" dirty="0" smtClean="0"/>
              <a:t> </a:t>
            </a:r>
            <a:r>
              <a:rPr lang="ru-RU" dirty="0" err="1" smtClean="0"/>
              <a:t>інтересам</a:t>
            </a:r>
            <a:r>
              <a:rPr lang="ru-RU" dirty="0" smtClean="0"/>
              <a:t> </a:t>
            </a:r>
            <a:r>
              <a:rPr lang="ru-RU" dirty="0" err="1" smtClean="0"/>
              <a:t>користувача</a:t>
            </a:r>
            <a:r>
              <a:rPr lang="ru-RU" dirty="0" smtClean="0"/>
              <a:t>. </a:t>
            </a:r>
            <a:r>
              <a:rPr lang="ru-RU" dirty="0" err="1" smtClean="0"/>
              <a:t>Зовнішньо</a:t>
            </a:r>
            <a:r>
              <a:rPr lang="ru-RU" dirty="0" smtClean="0"/>
              <a:t> вона схожа на </a:t>
            </a:r>
            <a:r>
              <a:rPr lang="ru-RU" dirty="0" err="1" smtClean="0"/>
              <a:t>звичайні</a:t>
            </a:r>
            <a:r>
              <a:rPr lang="ru-RU" dirty="0" smtClean="0"/>
              <a:t> </a:t>
            </a:r>
            <a:r>
              <a:rPr lang="ru-RU" dirty="0" err="1" smtClean="0"/>
              <a:t>результати</a:t>
            </a:r>
            <a:r>
              <a:rPr lang="ru-RU" dirty="0" smtClean="0"/>
              <a:t> </a:t>
            </a:r>
            <a:r>
              <a:rPr lang="ru-RU" dirty="0" err="1" smtClean="0"/>
              <a:t>видачі</a:t>
            </a:r>
            <a:r>
              <a:rPr lang="ru-RU" dirty="0" smtClean="0"/>
              <a:t>, а </a:t>
            </a:r>
            <a:r>
              <a:rPr lang="ru-RU" dirty="0" err="1" smtClean="0"/>
              <a:t>її</a:t>
            </a:r>
            <a:r>
              <a:rPr lang="ru-RU" dirty="0" smtClean="0"/>
              <a:t> </a:t>
            </a:r>
            <a:r>
              <a:rPr lang="ru-RU" dirty="0" err="1" smtClean="0"/>
              <a:t>ефективність</a:t>
            </a:r>
            <a:r>
              <a:rPr lang="ru-RU" dirty="0" smtClean="0"/>
              <a:t> </a:t>
            </a:r>
            <a:r>
              <a:rPr lang="ru-RU" dirty="0" err="1" smtClean="0"/>
              <a:t>залежить</a:t>
            </a:r>
            <a:r>
              <a:rPr lang="ru-RU" dirty="0" smtClean="0"/>
              <a:t> </a:t>
            </a:r>
            <a:r>
              <a:rPr lang="ru-RU" dirty="0" err="1" smtClean="0"/>
              <a:t>від</a:t>
            </a:r>
            <a:r>
              <a:rPr lang="ru-RU" dirty="0" smtClean="0"/>
              <a:t> грамотного </a:t>
            </a:r>
            <a:r>
              <a:rPr lang="ru-RU" dirty="0" err="1" smtClean="0"/>
              <a:t>підбору</a:t>
            </a:r>
            <a:r>
              <a:rPr lang="ru-RU" dirty="0" smtClean="0"/>
              <a:t> </a:t>
            </a:r>
            <a:r>
              <a:rPr lang="ru-RU" dirty="0" err="1" smtClean="0"/>
              <a:t>ключових</a:t>
            </a:r>
            <a:r>
              <a:rPr lang="ru-RU" dirty="0" smtClean="0"/>
              <a:t> </a:t>
            </a:r>
            <a:r>
              <a:rPr lang="ru-RU" dirty="0" err="1" smtClean="0"/>
              <a:t>слів</a:t>
            </a:r>
            <a:r>
              <a:rPr lang="ru-RU" dirty="0" smtClean="0"/>
              <a:t>, </a:t>
            </a:r>
            <a:r>
              <a:rPr lang="ru-RU" dirty="0" err="1" smtClean="0"/>
              <a:t>тобто</a:t>
            </a:r>
            <a:r>
              <a:rPr lang="ru-RU" dirty="0" smtClean="0"/>
              <a:t> </a:t>
            </a:r>
            <a:r>
              <a:rPr lang="ru-RU" dirty="0" err="1" smtClean="0"/>
              <a:t>запитів</a:t>
            </a:r>
            <a:r>
              <a:rPr lang="ru-RU" dirty="0" smtClean="0"/>
              <a:t>, за </a:t>
            </a:r>
            <a:r>
              <a:rPr lang="ru-RU" dirty="0" err="1" smtClean="0"/>
              <a:t>якими</a:t>
            </a:r>
            <a:r>
              <a:rPr lang="ru-RU" dirty="0" smtClean="0"/>
              <a:t> </a:t>
            </a:r>
            <a:r>
              <a:rPr lang="ru-RU" dirty="0" err="1" smtClean="0"/>
              <a:t>оголошення</a:t>
            </a:r>
            <a:r>
              <a:rPr lang="ru-RU" dirty="0" smtClean="0"/>
              <a:t> </a:t>
            </a:r>
            <a:r>
              <a:rPr lang="ru-RU" dirty="0" err="1" smtClean="0"/>
              <a:t>будуть</a:t>
            </a:r>
            <a:r>
              <a:rPr lang="ru-RU" dirty="0" smtClean="0"/>
              <a:t> </a:t>
            </a:r>
            <a:r>
              <a:rPr lang="ru-RU" dirty="0" err="1" smtClean="0"/>
              <a:t>відображуватися</a:t>
            </a:r>
            <a:r>
              <a:rPr lang="ru-RU" dirty="0" smtClean="0"/>
              <a:t> в </a:t>
            </a:r>
            <a:r>
              <a:rPr lang="ru-RU" dirty="0" err="1" smtClean="0"/>
              <a:t>пошуку</a:t>
            </a:r>
            <a:r>
              <a:rPr lang="ru-RU" dirty="0" smtClean="0"/>
              <a:t>. При </a:t>
            </a:r>
            <a:r>
              <a:rPr lang="ru-RU" dirty="0" err="1" smtClean="0"/>
              <a:t>цьому</a:t>
            </a:r>
            <a:r>
              <a:rPr lang="ru-RU" dirty="0" smtClean="0"/>
              <a:t> </a:t>
            </a:r>
            <a:r>
              <a:rPr lang="ru-RU" dirty="0" err="1" smtClean="0"/>
              <a:t>кількість</a:t>
            </a:r>
            <a:r>
              <a:rPr lang="ru-RU" dirty="0" smtClean="0"/>
              <a:t> </a:t>
            </a:r>
            <a:r>
              <a:rPr lang="ru-RU" dirty="0" err="1" smtClean="0"/>
              <a:t>оголошень</a:t>
            </a:r>
            <a:r>
              <a:rPr lang="ru-RU" dirty="0" smtClean="0"/>
              <a:t> буде </a:t>
            </a:r>
            <a:r>
              <a:rPr lang="ru-RU" dirty="0" err="1" smtClean="0"/>
              <a:t>залежати</a:t>
            </a:r>
            <a:r>
              <a:rPr lang="ru-RU" dirty="0" smtClean="0"/>
              <a:t> </a:t>
            </a:r>
            <a:r>
              <a:rPr lang="ru-RU" dirty="0" err="1" smtClean="0"/>
              <a:t>від</a:t>
            </a:r>
            <a:r>
              <a:rPr lang="ru-RU" dirty="0" smtClean="0"/>
              <a:t> пристрою, з </a:t>
            </a:r>
            <a:r>
              <a:rPr lang="ru-RU" dirty="0" err="1" smtClean="0"/>
              <a:t>якого</a:t>
            </a:r>
            <a:r>
              <a:rPr lang="ru-RU" dirty="0" smtClean="0"/>
              <a:t> </a:t>
            </a:r>
            <a:r>
              <a:rPr lang="ru-RU" dirty="0" err="1" smtClean="0"/>
              <a:t>відбувається</a:t>
            </a:r>
            <a:r>
              <a:rPr lang="ru-RU" dirty="0" smtClean="0"/>
              <a:t> </a:t>
            </a:r>
            <a:r>
              <a:rPr lang="ru-RU" dirty="0" err="1" smtClean="0"/>
              <a:t>вихід</a:t>
            </a:r>
            <a:r>
              <a:rPr lang="ru-RU" dirty="0" smtClean="0"/>
              <a:t> в </a:t>
            </a:r>
            <a:r>
              <a:rPr lang="ru-RU" dirty="0" err="1" smtClean="0"/>
              <a:t>Інтернет</a:t>
            </a:r>
            <a:r>
              <a:rPr lang="ru-RU" dirty="0" smtClean="0"/>
              <a:t>.</a:t>
            </a:r>
          </a:p>
          <a:p>
            <a:r>
              <a:rPr lang="ru-RU" dirty="0" smtClean="0"/>
              <a:t>На </a:t>
            </a:r>
            <a:r>
              <a:rPr lang="ru-RU" dirty="0" err="1" smtClean="0"/>
              <a:t>сьогоднішній</a:t>
            </a:r>
            <a:r>
              <a:rPr lang="ru-RU" dirty="0" smtClean="0"/>
              <a:t> день </a:t>
            </a:r>
            <a:r>
              <a:rPr lang="ru-RU" dirty="0" err="1" smtClean="0"/>
              <a:t>використовується</a:t>
            </a:r>
            <a:r>
              <a:rPr lang="ru-RU" dirty="0" smtClean="0"/>
              <a:t> </a:t>
            </a:r>
            <a:r>
              <a:rPr lang="ru-RU" dirty="0" err="1" smtClean="0"/>
              <a:t>декілька</a:t>
            </a:r>
            <a:r>
              <a:rPr lang="ru-RU" dirty="0" smtClean="0"/>
              <a:t> </a:t>
            </a:r>
            <a:r>
              <a:rPr lang="ru-RU" dirty="0" err="1" smtClean="0"/>
              <a:t>варіантів</a:t>
            </a:r>
            <a:r>
              <a:rPr lang="ru-RU" dirty="0" smtClean="0"/>
              <a:t> </a:t>
            </a:r>
            <a:r>
              <a:rPr lang="ru-RU" dirty="0" err="1" smtClean="0"/>
              <a:t>розміщення</a:t>
            </a:r>
            <a:r>
              <a:rPr lang="ru-RU" dirty="0" smtClean="0"/>
              <a:t> </a:t>
            </a:r>
            <a:r>
              <a:rPr lang="ru-RU" dirty="0" err="1" smtClean="0"/>
              <a:t>пошукової</a:t>
            </a:r>
            <a:r>
              <a:rPr lang="ru-RU" dirty="0" smtClean="0"/>
              <a:t> </a:t>
            </a:r>
            <a:r>
              <a:rPr lang="ru-RU" dirty="0" err="1" smtClean="0"/>
              <a:t>контекстної</a:t>
            </a:r>
            <a:r>
              <a:rPr lang="ru-RU" dirty="0" smtClean="0"/>
              <a:t> </a:t>
            </a:r>
            <a:r>
              <a:rPr lang="ru-RU" dirty="0" err="1" smtClean="0"/>
              <a:t>реклами</a:t>
            </a:r>
            <a:r>
              <a:rPr lang="ru-RU" dirty="0" smtClean="0"/>
              <a:t>:</a:t>
            </a:r>
          </a:p>
          <a:p>
            <a:r>
              <a:rPr lang="ru-RU" dirty="0" smtClean="0"/>
              <a:t>    блок </a:t>
            </a:r>
            <a:r>
              <a:rPr lang="ru-RU" dirty="0" err="1" smtClean="0"/>
              <a:t>спецрозміщення</a:t>
            </a:r>
            <a:r>
              <a:rPr lang="ru-RU" dirty="0" smtClean="0"/>
              <a:t>: </a:t>
            </a:r>
            <a:r>
              <a:rPr lang="ru-RU" dirty="0" err="1" smtClean="0"/>
              <a:t>оголошення</a:t>
            </a:r>
            <a:r>
              <a:rPr lang="ru-RU" dirty="0" smtClean="0"/>
              <a:t>  </a:t>
            </a:r>
            <a:r>
              <a:rPr lang="ru-RU" dirty="0" err="1" smtClean="0"/>
              <a:t>розташовуються</a:t>
            </a:r>
            <a:r>
              <a:rPr lang="ru-RU" dirty="0" smtClean="0"/>
              <a:t> над результатами </a:t>
            </a:r>
            <a:r>
              <a:rPr lang="ru-RU" dirty="0" err="1" smtClean="0"/>
              <a:t>пошуку</a:t>
            </a:r>
            <a:r>
              <a:rPr lang="ru-RU" dirty="0" smtClean="0"/>
              <a:t> і </a:t>
            </a:r>
            <a:r>
              <a:rPr lang="ru-RU" dirty="0" err="1" smtClean="0"/>
              <a:t>приносять</a:t>
            </a:r>
            <a:r>
              <a:rPr lang="ru-RU" dirty="0" smtClean="0"/>
              <a:t> </a:t>
            </a:r>
            <a:r>
              <a:rPr lang="ru-RU" dirty="0" err="1" smtClean="0"/>
              <a:t>найбільшу</a:t>
            </a:r>
            <a:r>
              <a:rPr lang="ru-RU" dirty="0" smtClean="0"/>
              <a:t> </a:t>
            </a:r>
            <a:r>
              <a:rPr lang="ru-RU" dirty="0" err="1" smtClean="0"/>
              <a:t>кількість</a:t>
            </a:r>
            <a:r>
              <a:rPr lang="ru-RU" dirty="0" smtClean="0"/>
              <a:t> </a:t>
            </a:r>
            <a:r>
              <a:rPr lang="ru-RU" dirty="0" err="1" smtClean="0"/>
              <a:t>переходів</a:t>
            </a:r>
            <a:r>
              <a:rPr lang="ru-RU" dirty="0" smtClean="0"/>
              <a:t>;</a:t>
            </a:r>
          </a:p>
          <a:p>
            <a:endParaRPr lang="en-US" dirty="0"/>
          </a:p>
        </p:txBody>
      </p:sp>
    </p:spTree>
    <p:extLst>
      <p:ext uri="{BB962C8B-B14F-4D97-AF65-F5344CB8AC3E}">
        <p14:creationId xmlns:p14="http://schemas.microsoft.com/office/powerpoint/2010/main" val="21703193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838200" y="319406"/>
            <a:ext cx="10515600" cy="45719"/>
          </a:xfrm>
        </p:spPr>
        <p:txBody>
          <a:bodyPr>
            <a:normAutofit fontScale="90000"/>
          </a:bodyPr>
          <a:lstStyle/>
          <a:p>
            <a:endParaRPr lang="en-US" sz="800" dirty="0"/>
          </a:p>
        </p:txBody>
      </p:sp>
      <p:sp>
        <p:nvSpPr>
          <p:cNvPr id="3" name="Объект 2"/>
          <p:cNvSpPr>
            <a:spLocks noGrp="1"/>
          </p:cNvSpPr>
          <p:nvPr>
            <p:ph idx="1"/>
          </p:nvPr>
        </p:nvSpPr>
        <p:spPr>
          <a:xfrm>
            <a:off x="0" y="45086"/>
            <a:ext cx="12043954" cy="6656160"/>
          </a:xfrm>
        </p:spPr>
        <p:txBody>
          <a:bodyPr>
            <a:normAutofit/>
          </a:bodyPr>
          <a:lstStyle/>
          <a:p>
            <a:r>
              <a:rPr lang="ru-RU" sz="2400" dirty="0" smtClean="0"/>
              <a:t>Для </a:t>
            </a:r>
            <a:r>
              <a:rPr lang="ru-RU" sz="2400" dirty="0" err="1" smtClean="0"/>
              <a:t>клінінгової</a:t>
            </a:r>
            <a:r>
              <a:rPr lang="ru-RU" sz="2400" dirty="0" smtClean="0"/>
              <a:t> </a:t>
            </a:r>
            <a:r>
              <a:rPr lang="ru-RU" sz="2400" dirty="0" err="1" smtClean="0"/>
              <a:t>фірми</a:t>
            </a:r>
            <a:r>
              <a:rPr lang="ru-RU" sz="2400" dirty="0" smtClean="0"/>
              <a:t> </a:t>
            </a:r>
            <a:r>
              <a:rPr lang="en-US" sz="2400" dirty="0" err="1" smtClean="0"/>
              <a:t>Inweb</a:t>
            </a:r>
            <a:r>
              <a:rPr lang="en-US" sz="2400" dirty="0" smtClean="0"/>
              <a:t> </a:t>
            </a:r>
            <a:r>
              <a:rPr lang="ru-RU" sz="2400" dirty="0" err="1" smtClean="0"/>
              <a:t>розробила</a:t>
            </a:r>
            <a:r>
              <a:rPr lang="ru-RU" sz="2400" dirty="0" smtClean="0"/>
              <a:t> структуру </a:t>
            </a:r>
            <a:r>
              <a:rPr lang="ru-RU" sz="2400" dirty="0" err="1" smtClean="0"/>
              <a:t>із</a:t>
            </a:r>
            <a:r>
              <a:rPr lang="ru-RU" sz="2400" dirty="0" smtClean="0"/>
              <a:t> </a:t>
            </a:r>
            <a:r>
              <a:rPr lang="ru-RU" sz="2400" dirty="0" err="1" smtClean="0"/>
              <a:t>окремими</a:t>
            </a:r>
            <a:r>
              <a:rPr lang="ru-RU" sz="2400" dirty="0" smtClean="0"/>
              <a:t> </a:t>
            </a:r>
            <a:r>
              <a:rPr lang="ru-RU" sz="2400" dirty="0" err="1" smtClean="0"/>
              <a:t>пошуковими</a:t>
            </a:r>
            <a:r>
              <a:rPr lang="ru-RU" sz="2400" dirty="0" smtClean="0"/>
              <a:t> </a:t>
            </a:r>
            <a:r>
              <a:rPr lang="ru-RU" sz="2400" dirty="0" err="1" smtClean="0"/>
              <a:t>кампаніями</a:t>
            </a:r>
            <a:r>
              <a:rPr lang="ru-RU" sz="2400" dirty="0" smtClean="0"/>
              <a:t> для </a:t>
            </a:r>
            <a:r>
              <a:rPr lang="ru-RU" sz="2400" dirty="0" err="1" smtClean="0"/>
              <a:t>різних</a:t>
            </a:r>
            <a:r>
              <a:rPr lang="ru-RU" sz="2400" dirty="0" smtClean="0"/>
              <a:t> </a:t>
            </a:r>
            <a:r>
              <a:rPr lang="ru-RU" sz="2400" dirty="0" err="1" smtClean="0"/>
              <a:t>послуг</a:t>
            </a:r>
            <a:r>
              <a:rPr lang="ru-RU" sz="2400" dirty="0" smtClean="0"/>
              <a:t> (</a:t>
            </a:r>
            <a:r>
              <a:rPr lang="ru-RU" sz="2400" dirty="0" err="1" smtClean="0"/>
              <a:t>повне</a:t>
            </a:r>
            <a:r>
              <a:rPr lang="ru-RU" sz="2400" dirty="0" smtClean="0"/>
              <a:t> та </a:t>
            </a:r>
            <a:r>
              <a:rPr lang="ru-RU" sz="2400" dirty="0" err="1" smtClean="0"/>
              <a:t>часткове</a:t>
            </a:r>
            <a:r>
              <a:rPr lang="ru-RU" sz="2400" dirty="0" smtClean="0"/>
              <a:t> </a:t>
            </a:r>
            <a:r>
              <a:rPr lang="ru-RU" sz="2400" dirty="0" err="1" smtClean="0"/>
              <a:t>прибирання</a:t>
            </a:r>
            <a:r>
              <a:rPr lang="ru-RU" sz="2400" dirty="0" smtClean="0"/>
              <a:t>) у кожному </a:t>
            </a:r>
            <a:r>
              <a:rPr lang="ru-RU" sz="2400" dirty="0" err="1" smtClean="0"/>
              <a:t>місті</a:t>
            </a:r>
            <a:r>
              <a:rPr lang="ru-RU" sz="2400" dirty="0" smtClean="0"/>
              <a:t> (</a:t>
            </a:r>
            <a:r>
              <a:rPr lang="ru-RU" sz="2400" dirty="0" err="1" smtClean="0"/>
              <a:t>Львів</a:t>
            </a:r>
            <a:r>
              <a:rPr lang="ru-RU" sz="2400" dirty="0" smtClean="0"/>
              <a:t> та </a:t>
            </a:r>
            <a:r>
              <a:rPr lang="ru-RU" sz="2400" dirty="0" err="1" smtClean="0"/>
              <a:t>Київ</a:t>
            </a:r>
            <a:r>
              <a:rPr lang="ru-RU" sz="2400" dirty="0" smtClean="0"/>
              <a:t>), а </a:t>
            </a:r>
            <a:r>
              <a:rPr lang="ru-RU" sz="2400" dirty="0" err="1" smtClean="0"/>
              <a:t>також</a:t>
            </a:r>
            <a:r>
              <a:rPr lang="ru-RU" sz="2400" dirty="0" smtClean="0"/>
              <a:t> запустила </a:t>
            </a:r>
            <a:r>
              <a:rPr lang="ru-RU" sz="2400" dirty="0" err="1" smtClean="0"/>
              <a:t>брендовані</a:t>
            </a:r>
            <a:r>
              <a:rPr lang="ru-RU" sz="2400" dirty="0" smtClean="0"/>
              <a:t> </a:t>
            </a:r>
            <a:r>
              <a:rPr lang="ru-RU" sz="2400" dirty="0" err="1" smtClean="0"/>
              <a:t>кампанії</a:t>
            </a:r>
            <a:r>
              <a:rPr lang="ru-RU" sz="2400" dirty="0" smtClean="0"/>
              <a:t>. На </a:t>
            </a:r>
            <a:r>
              <a:rPr lang="ru-RU" sz="2400" dirty="0" err="1" smtClean="0"/>
              <a:t>додаток</a:t>
            </a:r>
            <a:r>
              <a:rPr lang="ru-RU" sz="2400" dirty="0" smtClean="0"/>
              <a:t> </a:t>
            </a:r>
            <a:r>
              <a:rPr lang="ru-RU" sz="2400" dirty="0" err="1" smtClean="0"/>
              <a:t>було</a:t>
            </a:r>
            <a:r>
              <a:rPr lang="ru-RU" sz="2400" dirty="0" smtClean="0"/>
              <a:t> </a:t>
            </a:r>
            <a:r>
              <a:rPr lang="ru-RU" sz="2400" dirty="0" err="1" smtClean="0"/>
              <a:t>реалізовано</a:t>
            </a:r>
            <a:r>
              <a:rPr lang="ru-RU" sz="2400" dirty="0" smtClean="0"/>
              <a:t> </a:t>
            </a:r>
            <a:r>
              <a:rPr lang="ru-RU" sz="2400" dirty="0" err="1" smtClean="0"/>
              <a:t>кампанію</a:t>
            </a:r>
            <a:r>
              <a:rPr lang="ru-RU" sz="2400" dirty="0" smtClean="0"/>
              <a:t> «</a:t>
            </a:r>
            <a:r>
              <a:rPr lang="en-US" sz="2400" dirty="0" smtClean="0"/>
              <a:t>Performance Max», </a:t>
            </a:r>
            <a:r>
              <a:rPr lang="ru-RU" sz="2400" dirty="0" smtClean="0"/>
              <a:t>яка </a:t>
            </a:r>
            <a:r>
              <a:rPr lang="ru-RU" sz="2400" dirty="0" err="1" smtClean="0"/>
              <a:t>охоплювала</a:t>
            </a:r>
            <a:r>
              <a:rPr lang="ru-RU" sz="2400" dirty="0" smtClean="0"/>
              <a:t> </a:t>
            </a:r>
            <a:r>
              <a:rPr lang="ru-RU" sz="2400" dirty="0" err="1" smtClean="0"/>
              <a:t>різні</a:t>
            </a:r>
            <a:r>
              <a:rPr lang="ru-RU" sz="2400" dirty="0" smtClean="0"/>
              <a:t> </a:t>
            </a:r>
            <a:r>
              <a:rPr lang="ru-RU" sz="2400" dirty="0" err="1" smtClean="0"/>
              <a:t>рекламні</a:t>
            </a:r>
            <a:r>
              <a:rPr lang="ru-RU" sz="2400" dirty="0" smtClean="0"/>
              <a:t> </a:t>
            </a:r>
            <a:r>
              <a:rPr lang="ru-RU" sz="2400" dirty="0" err="1" smtClean="0"/>
              <a:t>платформи</a:t>
            </a:r>
            <a:r>
              <a:rPr lang="ru-RU" sz="2400" dirty="0" smtClean="0"/>
              <a:t> (</a:t>
            </a:r>
            <a:r>
              <a:rPr lang="en-US" sz="2400" dirty="0" smtClean="0"/>
              <a:t>YouTube, </a:t>
            </a:r>
            <a:r>
              <a:rPr lang="ru-RU" sz="2400" dirty="0" err="1" smtClean="0"/>
              <a:t>пошук</a:t>
            </a:r>
            <a:r>
              <a:rPr lang="ru-RU" sz="2400" dirty="0" smtClean="0"/>
              <a:t>, </a:t>
            </a:r>
            <a:r>
              <a:rPr lang="en-US" sz="2400" dirty="0" smtClean="0"/>
              <a:t>Gmail). </a:t>
            </a:r>
            <a:endParaRPr lang="en-US" sz="2400" dirty="0"/>
          </a:p>
        </p:txBody>
      </p:sp>
      <p:pic>
        <p:nvPicPr>
          <p:cNvPr id="4" name="Рисунок 3"/>
          <p:cNvPicPr>
            <a:picLocks noChangeAspect="1"/>
          </p:cNvPicPr>
          <p:nvPr/>
        </p:nvPicPr>
        <p:blipFill>
          <a:blip r:embed="rId2"/>
          <a:stretch>
            <a:fillRect/>
          </a:stretch>
        </p:blipFill>
        <p:spPr>
          <a:xfrm>
            <a:off x="838200" y="1449976"/>
            <a:ext cx="9964783" cy="5617029"/>
          </a:xfrm>
          <a:prstGeom prst="rect">
            <a:avLst/>
          </a:prstGeom>
        </p:spPr>
      </p:pic>
    </p:spTree>
    <p:extLst>
      <p:ext uri="{BB962C8B-B14F-4D97-AF65-F5344CB8AC3E}">
        <p14:creationId xmlns:p14="http://schemas.microsoft.com/office/powerpoint/2010/main" val="27699207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16931"/>
            <a:ext cx="10515600" cy="45719"/>
          </a:xfrm>
        </p:spPr>
        <p:txBody>
          <a:bodyPr>
            <a:normAutofit fontScale="90000"/>
          </a:bodyPr>
          <a:lstStyle/>
          <a:p>
            <a:endParaRPr lang="en-US" sz="800" dirty="0"/>
          </a:p>
        </p:txBody>
      </p:sp>
      <p:sp>
        <p:nvSpPr>
          <p:cNvPr id="3" name="Объект 2"/>
          <p:cNvSpPr>
            <a:spLocks noGrp="1"/>
          </p:cNvSpPr>
          <p:nvPr>
            <p:ph idx="1"/>
          </p:nvPr>
        </p:nvSpPr>
        <p:spPr>
          <a:xfrm>
            <a:off x="209006" y="274320"/>
            <a:ext cx="11144794" cy="6583680"/>
          </a:xfrm>
        </p:spPr>
        <p:txBody>
          <a:bodyPr/>
          <a:lstStyle/>
          <a:p>
            <a:r>
              <a:rPr lang="ru-RU" dirty="0" smtClean="0"/>
              <a:t> </a:t>
            </a:r>
            <a:r>
              <a:rPr lang="ru-RU" dirty="0" err="1" smtClean="0"/>
              <a:t>після</a:t>
            </a:r>
            <a:r>
              <a:rPr lang="ru-RU" dirty="0" smtClean="0"/>
              <a:t> аудиту </a:t>
            </a:r>
            <a:r>
              <a:rPr lang="ru-RU" dirty="0" err="1" smtClean="0"/>
              <a:t>рекламної</a:t>
            </a:r>
            <a:r>
              <a:rPr lang="ru-RU" dirty="0" smtClean="0"/>
              <a:t> </a:t>
            </a:r>
            <a:r>
              <a:rPr lang="ru-RU" dirty="0" err="1" smtClean="0"/>
              <a:t>кампанії</a:t>
            </a:r>
            <a:r>
              <a:rPr lang="ru-RU" dirty="0" smtClean="0"/>
              <a:t> з </a:t>
            </a:r>
            <a:r>
              <a:rPr lang="ru-RU" dirty="0" err="1" smtClean="0"/>
              <a:t>гео</a:t>
            </a:r>
            <a:r>
              <a:rPr lang="ru-RU" dirty="0" smtClean="0"/>
              <a:t> </a:t>
            </a:r>
            <a:r>
              <a:rPr lang="ru-RU" dirty="0" err="1" smtClean="0"/>
              <a:t>Львів</a:t>
            </a:r>
            <a:r>
              <a:rPr lang="ru-RU" dirty="0" smtClean="0"/>
              <a:t> </a:t>
            </a:r>
            <a:r>
              <a:rPr lang="ru-RU" dirty="0" err="1" smtClean="0"/>
              <a:t>однією</a:t>
            </a:r>
            <a:r>
              <a:rPr lang="ru-RU" dirty="0" smtClean="0"/>
              <a:t> з </a:t>
            </a:r>
            <a:r>
              <a:rPr lang="ru-RU" dirty="0" err="1" smtClean="0"/>
              <a:t>ключових</a:t>
            </a:r>
            <a:r>
              <a:rPr lang="ru-RU" dirty="0" smtClean="0"/>
              <a:t> </a:t>
            </a:r>
            <a:r>
              <a:rPr lang="ru-RU" dirty="0" err="1" smtClean="0"/>
              <a:t>змін</a:t>
            </a:r>
            <a:r>
              <a:rPr lang="ru-RU" dirty="0" smtClean="0"/>
              <a:t> </a:t>
            </a:r>
            <a:r>
              <a:rPr lang="ru-RU" dirty="0" err="1" smtClean="0"/>
              <a:t>була</a:t>
            </a:r>
            <a:r>
              <a:rPr lang="ru-RU" dirty="0" smtClean="0"/>
              <a:t> </a:t>
            </a:r>
            <a:r>
              <a:rPr lang="ru-RU" dirty="0" err="1" smtClean="0"/>
              <a:t>зміна</a:t>
            </a:r>
            <a:r>
              <a:rPr lang="ru-RU" dirty="0" smtClean="0"/>
              <a:t> </a:t>
            </a:r>
            <a:r>
              <a:rPr lang="ru-RU" dirty="0" err="1" smtClean="0"/>
              <a:t>стратегії</a:t>
            </a:r>
            <a:r>
              <a:rPr lang="ru-RU" dirty="0" smtClean="0"/>
              <a:t> з «Максимум </a:t>
            </a:r>
            <a:r>
              <a:rPr lang="ru-RU" dirty="0" err="1" smtClean="0"/>
              <a:t>кліків</a:t>
            </a:r>
            <a:r>
              <a:rPr lang="ru-RU" dirty="0" smtClean="0"/>
              <a:t>» на «Максимум </a:t>
            </a:r>
            <a:r>
              <a:rPr lang="ru-RU" dirty="0" err="1" smtClean="0"/>
              <a:t>конверсій</a:t>
            </a:r>
            <a:r>
              <a:rPr lang="ru-RU" dirty="0" smtClean="0"/>
              <a:t>», </a:t>
            </a:r>
            <a:r>
              <a:rPr lang="ru-RU" dirty="0" err="1" smtClean="0"/>
              <a:t>що</a:t>
            </a:r>
            <a:r>
              <a:rPr lang="ru-RU" dirty="0" smtClean="0"/>
              <a:t> в </a:t>
            </a:r>
            <a:r>
              <a:rPr lang="ru-RU" dirty="0" err="1" smtClean="0"/>
              <a:t>поєднанні</a:t>
            </a:r>
            <a:r>
              <a:rPr lang="ru-RU" dirty="0" smtClean="0"/>
              <a:t> з </a:t>
            </a:r>
            <a:r>
              <a:rPr lang="ru-RU" dirty="0" err="1" smtClean="0"/>
              <a:t>іншими</a:t>
            </a:r>
            <a:r>
              <a:rPr lang="ru-RU" dirty="0" smtClean="0"/>
              <a:t> </a:t>
            </a:r>
            <a:r>
              <a:rPr lang="ru-RU" dirty="0" err="1" smtClean="0"/>
              <a:t>оптимізаціями</a:t>
            </a:r>
            <a:r>
              <a:rPr lang="ru-RU" dirty="0" smtClean="0"/>
              <a:t> дозволило </a:t>
            </a:r>
            <a:r>
              <a:rPr lang="ru-RU" dirty="0" err="1" smtClean="0"/>
              <a:t>знизити</a:t>
            </a:r>
            <a:r>
              <a:rPr lang="ru-RU" dirty="0" smtClean="0"/>
              <a:t> </a:t>
            </a:r>
            <a:r>
              <a:rPr lang="ru-RU" dirty="0" err="1" smtClean="0"/>
              <a:t>вартість</a:t>
            </a:r>
            <a:r>
              <a:rPr lang="ru-RU" dirty="0" smtClean="0"/>
              <a:t> за </a:t>
            </a:r>
            <a:r>
              <a:rPr lang="ru-RU" dirty="0" err="1" smtClean="0"/>
              <a:t>конверсію</a:t>
            </a:r>
            <a:r>
              <a:rPr lang="ru-RU" dirty="0" smtClean="0"/>
              <a:t> з 1 113 </a:t>
            </a:r>
            <a:r>
              <a:rPr lang="ru-RU" dirty="0" err="1" smtClean="0"/>
              <a:t>грн</a:t>
            </a:r>
            <a:r>
              <a:rPr lang="ru-RU" dirty="0" smtClean="0"/>
              <a:t> до 602 </a:t>
            </a:r>
            <a:r>
              <a:rPr lang="ru-RU" dirty="0" err="1" smtClean="0"/>
              <a:t>грн</a:t>
            </a:r>
            <a:r>
              <a:rPr lang="ru-RU" dirty="0" smtClean="0"/>
              <a:t> за 10 </a:t>
            </a:r>
            <a:r>
              <a:rPr lang="ru-RU" dirty="0" err="1" smtClean="0"/>
              <a:t>днів</a:t>
            </a:r>
            <a:r>
              <a:rPr lang="ru-RU" dirty="0" smtClean="0"/>
              <a:t>. А </a:t>
            </a:r>
            <a:r>
              <a:rPr lang="ru-RU" dirty="0" err="1" smtClean="0"/>
              <a:t>вартість</a:t>
            </a:r>
            <a:r>
              <a:rPr lang="ru-RU" dirty="0" smtClean="0"/>
              <a:t> </a:t>
            </a:r>
            <a:r>
              <a:rPr lang="ru-RU" dirty="0" err="1" smtClean="0"/>
              <a:t>конверсії</a:t>
            </a:r>
            <a:r>
              <a:rPr lang="ru-RU" dirty="0" smtClean="0"/>
              <a:t> з </a:t>
            </a:r>
            <a:r>
              <a:rPr lang="en-US" dirty="0" smtClean="0"/>
              <a:t>Performance Max </a:t>
            </a:r>
            <a:r>
              <a:rPr lang="ru-RU" dirty="0" smtClean="0"/>
              <a:t>становила 77,8 грн.</a:t>
            </a:r>
            <a:endParaRPr lang="en-US" dirty="0"/>
          </a:p>
        </p:txBody>
      </p:sp>
      <p:pic>
        <p:nvPicPr>
          <p:cNvPr id="4" name="Рисунок 3"/>
          <p:cNvPicPr>
            <a:picLocks noChangeAspect="1"/>
          </p:cNvPicPr>
          <p:nvPr/>
        </p:nvPicPr>
        <p:blipFill>
          <a:blip r:embed="rId2"/>
          <a:stretch>
            <a:fillRect/>
          </a:stretch>
        </p:blipFill>
        <p:spPr>
          <a:xfrm>
            <a:off x="209005" y="2347368"/>
            <a:ext cx="11547565" cy="4410075"/>
          </a:xfrm>
          <a:prstGeom prst="rect">
            <a:avLst/>
          </a:prstGeom>
        </p:spPr>
      </p:pic>
    </p:spTree>
    <p:extLst>
      <p:ext uri="{BB962C8B-B14F-4D97-AF65-F5344CB8AC3E}">
        <p14:creationId xmlns:p14="http://schemas.microsoft.com/office/powerpoint/2010/main" val="11691111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838200" y="0"/>
            <a:ext cx="10515600" cy="45719"/>
          </a:xfrm>
        </p:spPr>
        <p:txBody>
          <a:bodyPr>
            <a:normAutofit fontScale="90000"/>
          </a:bodyPr>
          <a:lstStyle/>
          <a:p>
            <a:endParaRPr lang="en-US" sz="800" dirty="0"/>
          </a:p>
        </p:txBody>
      </p:sp>
      <p:sp>
        <p:nvSpPr>
          <p:cNvPr id="3" name="Объект 2"/>
          <p:cNvSpPr>
            <a:spLocks noGrp="1"/>
          </p:cNvSpPr>
          <p:nvPr>
            <p:ph idx="1"/>
          </p:nvPr>
        </p:nvSpPr>
        <p:spPr>
          <a:xfrm>
            <a:off x="195943" y="195943"/>
            <a:ext cx="11834948" cy="6439988"/>
          </a:xfrm>
        </p:spPr>
        <p:txBody>
          <a:bodyPr/>
          <a:lstStyle/>
          <a:p>
            <a:r>
              <a:rPr lang="ru-RU" dirty="0" err="1" smtClean="0"/>
              <a:t>Після</a:t>
            </a:r>
            <a:r>
              <a:rPr lang="ru-RU" dirty="0" smtClean="0"/>
              <a:t> </a:t>
            </a:r>
            <a:r>
              <a:rPr lang="ru-RU" dirty="0" err="1" smtClean="0"/>
              <a:t>тривалого</a:t>
            </a:r>
            <a:r>
              <a:rPr lang="ru-RU" dirty="0" smtClean="0"/>
              <a:t> </a:t>
            </a:r>
            <a:r>
              <a:rPr lang="ru-RU" dirty="0" err="1" smtClean="0"/>
              <a:t>періоду</a:t>
            </a:r>
            <a:r>
              <a:rPr lang="ru-RU" dirty="0" smtClean="0"/>
              <a:t> </a:t>
            </a:r>
            <a:r>
              <a:rPr lang="ru-RU" dirty="0" err="1" smtClean="0"/>
              <a:t>рекламні</a:t>
            </a:r>
            <a:r>
              <a:rPr lang="ru-RU" dirty="0" smtClean="0"/>
              <a:t> </a:t>
            </a:r>
            <a:r>
              <a:rPr lang="ru-RU" dirty="0" err="1" smtClean="0"/>
              <a:t>кампанії</a:t>
            </a:r>
            <a:r>
              <a:rPr lang="ru-RU" dirty="0" smtClean="0"/>
              <a:t> </a:t>
            </a:r>
            <a:r>
              <a:rPr lang="ru-RU" dirty="0" err="1" smtClean="0"/>
              <a:t>клінінгу</a:t>
            </a:r>
            <a:r>
              <a:rPr lang="ru-RU" dirty="0" smtClean="0"/>
              <a:t> у </a:t>
            </a:r>
            <a:r>
              <a:rPr lang="ru-RU" dirty="0" err="1" smtClean="0"/>
              <a:t>Львові</a:t>
            </a:r>
            <a:r>
              <a:rPr lang="ru-RU" dirty="0" smtClean="0"/>
              <a:t> почали </a:t>
            </a:r>
            <a:r>
              <a:rPr lang="ru-RU" dirty="0" err="1" smtClean="0"/>
              <a:t>гірше</a:t>
            </a:r>
            <a:r>
              <a:rPr lang="ru-RU" dirty="0" smtClean="0"/>
              <a:t> </a:t>
            </a:r>
            <a:r>
              <a:rPr lang="ru-RU" dirty="0" err="1" smtClean="0"/>
              <a:t>працювати</a:t>
            </a:r>
            <a:r>
              <a:rPr lang="ru-RU" dirty="0" smtClean="0"/>
              <a:t>. </a:t>
            </a:r>
            <a:r>
              <a:rPr lang="ru-RU" dirty="0" err="1" smtClean="0"/>
              <a:t>Щоб</a:t>
            </a:r>
            <a:r>
              <a:rPr lang="ru-RU" dirty="0" smtClean="0"/>
              <a:t> </a:t>
            </a:r>
            <a:r>
              <a:rPr lang="ru-RU" dirty="0" err="1" smtClean="0"/>
              <a:t>покращити</a:t>
            </a:r>
            <a:r>
              <a:rPr lang="ru-RU" dirty="0" smtClean="0"/>
              <a:t> </a:t>
            </a:r>
            <a:r>
              <a:rPr lang="ru-RU" dirty="0" err="1" smtClean="0"/>
              <a:t>ситуацію</a:t>
            </a:r>
            <a:r>
              <a:rPr lang="ru-RU" dirty="0" smtClean="0"/>
              <a:t>, </a:t>
            </a:r>
            <a:r>
              <a:rPr lang="ru-RU" dirty="0" err="1" smtClean="0"/>
              <a:t>спеціалісти</a:t>
            </a:r>
            <a:r>
              <a:rPr lang="ru-RU" dirty="0" smtClean="0"/>
              <a:t> </a:t>
            </a:r>
            <a:r>
              <a:rPr lang="en-US" dirty="0" err="1" smtClean="0"/>
              <a:t>Inweb</a:t>
            </a:r>
            <a:r>
              <a:rPr lang="en-US" dirty="0" smtClean="0"/>
              <a:t> </a:t>
            </a:r>
            <a:r>
              <a:rPr lang="ru-RU" dirty="0" smtClean="0"/>
              <a:t>провели </a:t>
            </a:r>
            <a:r>
              <a:rPr lang="ru-RU" dirty="0" err="1" smtClean="0"/>
              <a:t>поглиблений</a:t>
            </a:r>
            <a:r>
              <a:rPr lang="ru-RU" dirty="0" smtClean="0"/>
              <a:t> </a:t>
            </a:r>
            <a:r>
              <a:rPr lang="ru-RU" dirty="0" err="1" smtClean="0"/>
              <a:t>аналіз</a:t>
            </a:r>
            <a:r>
              <a:rPr lang="ru-RU" dirty="0" smtClean="0"/>
              <a:t> </a:t>
            </a:r>
            <a:r>
              <a:rPr lang="ru-RU" dirty="0" err="1" smtClean="0"/>
              <a:t>пошукових</a:t>
            </a:r>
            <a:r>
              <a:rPr lang="ru-RU" dirty="0" smtClean="0"/>
              <a:t> </a:t>
            </a:r>
            <a:r>
              <a:rPr lang="ru-RU" dirty="0" err="1" smtClean="0"/>
              <a:t>запитів</a:t>
            </a:r>
            <a:r>
              <a:rPr lang="ru-RU" dirty="0" smtClean="0"/>
              <a:t>, </a:t>
            </a:r>
            <a:r>
              <a:rPr lang="ru-RU" dirty="0" err="1" smtClean="0"/>
              <a:t>оновили</a:t>
            </a:r>
            <a:r>
              <a:rPr lang="ru-RU" dirty="0" smtClean="0"/>
              <a:t> </a:t>
            </a:r>
            <a:r>
              <a:rPr lang="ru-RU" dirty="0" err="1" smtClean="0"/>
              <a:t>ключові</a:t>
            </a:r>
            <a:r>
              <a:rPr lang="ru-RU" dirty="0" smtClean="0"/>
              <a:t> слова та </a:t>
            </a:r>
            <a:r>
              <a:rPr lang="ru-RU" dirty="0" err="1" smtClean="0"/>
              <a:t>переглянули</a:t>
            </a:r>
            <a:r>
              <a:rPr lang="ru-RU" dirty="0" smtClean="0"/>
              <a:t> </a:t>
            </a:r>
            <a:r>
              <a:rPr lang="ru-RU" dirty="0" err="1" smtClean="0"/>
              <a:t>стратегію</a:t>
            </a:r>
            <a:r>
              <a:rPr lang="ru-RU" dirty="0" smtClean="0"/>
              <a:t> ставок. Результатом стало </a:t>
            </a:r>
            <a:r>
              <a:rPr lang="ru-RU" dirty="0" err="1" smtClean="0"/>
              <a:t>зниження</a:t>
            </a:r>
            <a:r>
              <a:rPr lang="ru-RU" dirty="0" smtClean="0"/>
              <a:t> </a:t>
            </a:r>
            <a:r>
              <a:rPr lang="en-US" dirty="0" smtClean="0"/>
              <a:t>CPA </a:t>
            </a:r>
            <a:r>
              <a:rPr lang="ru-RU" dirty="0" smtClean="0"/>
              <a:t>з 1 048 до 283 </a:t>
            </a:r>
            <a:r>
              <a:rPr lang="ru-RU" dirty="0" err="1" smtClean="0"/>
              <a:t>гривень</a:t>
            </a:r>
            <a:r>
              <a:rPr lang="ru-RU" dirty="0" smtClean="0"/>
              <a:t> </a:t>
            </a:r>
            <a:r>
              <a:rPr lang="ru-RU" dirty="0" err="1" smtClean="0"/>
              <a:t>лише</a:t>
            </a:r>
            <a:r>
              <a:rPr lang="ru-RU" dirty="0" smtClean="0"/>
              <a:t> за три </a:t>
            </a:r>
            <a:r>
              <a:rPr lang="ru-RU" dirty="0" err="1" smtClean="0"/>
              <a:t>тижні</a:t>
            </a:r>
            <a:r>
              <a:rPr lang="ru-RU" dirty="0" smtClean="0"/>
              <a:t>.</a:t>
            </a:r>
            <a:endParaRPr lang="en-US" dirty="0"/>
          </a:p>
        </p:txBody>
      </p:sp>
      <p:pic>
        <p:nvPicPr>
          <p:cNvPr id="4" name="Рисунок 3"/>
          <p:cNvPicPr>
            <a:picLocks noChangeAspect="1"/>
          </p:cNvPicPr>
          <p:nvPr/>
        </p:nvPicPr>
        <p:blipFill>
          <a:blip r:embed="rId2"/>
          <a:stretch>
            <a:fillRect/>
          </a:stretch>
        </p:blipFill>
        <p:spPr>
          <a:xfrm>
            <a:off x="1219200" y="2109787"/>
            <a:ext cx="9753600" cy="3742373"/>
          </a:xfrm>
          <a:prstGeom prst="rect">
            <a:avLst/>
          </a:prstGeom>
        </p:spPr>
      </p:pic>
    </p:spTree>
    <p:extLst>
      <p:ext uri="{BB962C8B-B14F-4D97-AF65-F5344CB8AC3E}">
        <p14:creationId xmlns:p14="http://schemas.microsoft.com/office/powerpoint/2010/main" val="25335690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9640" y="0"/>
            <a:ext cx="10515600" cy="79012"/>
          </a:xfrm>
        </p:spPr>
        <p:txBody>
          <a:bodyPr>
            <a:normAutofit fontScale="90000"/>
          </a:bodyPr>
          <a:lstStyle/>
          <a:p>
            <a:endParaRPr lang="en-US" sz="800" dirty="0"/>
          </a:p>
        </p:txBody>
      </p:sp>
      <p:sp>
        <p:nvSpPr>
          <p:cNvPr id="3" name="Объект 2"/>
          <p:cNvSpPr>
            <a:spLocks noGrp="1"/>
          </p:cNvSpPr>
          <p:nvPr>
            <p:ph idx="1"/>
          </p:nvPr>
        </p:nvSpPr>
        <p:spPr>
          <a:xfrm>
            <a:off x="195943" y="300446"/>
            <a:ext cx="11756571" cy="6335485"/>
          </a:xfrm>
        </p:spPr>
        <p:txBody>
          <a:bodyPr/>
          <a:lstStyle/>
          <a:p>
            <a:r>
              <a:rPr lang="ru-RU" dirty="0" err="1" smtClean="0"/>
              <a:t>клінінгова</a:t>
            </a:r>
            <a:r>
              <a:rPr lang="ru-RU" dirty="0" smtClean="0"/>
              <a:t> </a:t>
            </a:r>
            <a:r>
              <a:rPr lang="ru-RU" dirty="0" err="1" smtClean="0"/>
              <a:t>компанія</a:t>
            </a:r>
            <a:r>
              <a:rPr lang="ru-RU" dirty="0" smtClean="0"/>
              <a:t> </a:t>
            </a:r>
            <a:r>
              <a:rPr lang="ru-RU" dirty="0" err="1" smtClean="0"/>
              <a:t>розробила</a:t>
            </a:r>
            <a:r>
              <a:rPr lang="ru-RU" dirty="0" smtClean="0"/>
              <a:t> </a:t>
            </a:r>
            <a:r>
              <a:rPr lang="ru-RU" dirty="0" err="1" smtClean="0"/>
              <a:t>окремі</a:t>
            </a:r>
            <a:r>
              <a:rPr lang="ru-RU" dirty="0" smtClean="0"/>
              <a:t> </a:t>
            </a:r>
            <a:r>
              <a:rPr lang="ru-RU" dirty="0" err="1" smtClean="0"/>
              <a:t>креативи</a:t>
            </a:r>
            <a:r>
              <a:rPr lang="ru-RU" dirty="0" smtClean="0"/>
              <a:t> для </a:t>
            </a:r>
            <a:r>
              <a:rPr lang="ru-RU" dirty="0" err="1" smtClean="0"/>
              <a:t>кожної</a:t>
            </a:r>
            <a:r>
              <a:rPr lang="ru-RU" dirty="0" smtClean="0"/>
              <a:t> </a:t>
            </a:r>
            <a:r>
              <a:rPr lang="ru-RU" dirty="0" err="1" smtClean="0"/>
              <a:t>послуги</a:t>
            </a:r>
            <a:r>
              <a:rPr lang="ru-RU" dirty="0" smtClean="0"/>
              <a:t> та додала </a:t>
            </a:r>
            <a:r>
              <a:rPr lang="ru-RU" dirty="0" err="1" smtClean="0"/>
              <a:t>акційні</a:t>
            </a:r>
            <a:r>
              <a:rPr lang="ru-RU" dirty="0" smtClean="0"/>
              <a:t> </a:t>
            </a:r>
            <a:r>
              <a:rPr lang="ru-RU" dirty="0" err="1" smtClean="0"/>
              <a:t>пропозиції</a:t>
            </a:r>
            <a:r>
              <a:rPr lang="ru-RU" dirty="0" smtClean="0"/>
              <a:t> до </a:t>
            </a:r>
            <a:r>
              <a:rPr lang="en-US" dirty="0" smtClean="0"/>
              <a:t>Performance Max. </a:t>
            </a:r>
            <a:r>
              <a:rPr lang="ru-RU" dirty="0" err="1" smtClean="0"/>
              <a:t>Це</a:t>
            </a:r>
            <a:r>
              <a:rPr lang="ru-RU" dirty="0" smtClean="0"/>
              <a:t> </a:t>
            </a:r>
            <a:r>
              <a:rPr lang="ru-RU" dirty="0" err="1" smtClean="0"/>
              <a:t>допомогло</a:t>
            </a:r>
            <a:r>
              <a:rPr lang="ru-RU" dirty="0" smtClean="0"/>
              <a:t> </a:t>
            </a:r>
            <a:r>
              <a:rPr lang="ru-RU" dirty="0" err="1" smtClean="0"/>
              <a:t>знизити</a:t>
            </a:r>
            <a:r>
              <a:rPr lang="ru-RU" dirty="0" smtClean="0"/>
              <a:t> </a:t>
            </a:r>
            <a:r>
              <a:rPr lang="en-US" dirty="0" smtClean="0"/>
              <a:t>CPA </a:t>
            </a:r>
            <a:r>
              <a:rPr lang="ru-RU" dirty="0" smtClean="0"/>
              <a:t>до 144 </a:t>
            </a:r>
            <a:r>
              <a:rPr lang="ru-RU" dirty="0" err="1" smtClean="0"/>
              <a:t>гривень</a:t>
            </a:r>
            <a:r>
              <a:rPr lang="ru-RU" dirty="0" smtClean="0"/>
              <a:t>, а </a:t>
            </a:r>
            <a:r>
              <a:rPr lang="ru-RU" dirty="0" err="1" smtClean="0"/>
              <a:t>надалі</a:t>
            </a:r>
            <a:r>
              <a:rPr lang="ru-RU" dirty="0" smtClean="0"/>
              <a:t> </a:t>
            </a:r>
            <a:r>
              <a:rPr lang="ru-RU" dirty="0" err="1" smtClean="0"/>
              <a:t>тестування</a:t>
            </a:r>
            <a:r>
              <a:rPr lang="ru-RU" dirty="0" smtClean="0"/>
              <a:t> </a:t>
            </a:r>
            <a:r>
              <a:rPr lang="ru-RU" dirty="0" err="1" smtClean="0"/>
              <a:t>сигналів</a:t>
            </a:r>
            <a:r>
              <a:rPr lang="ru-RU" dirty="0" smtClean="0"/>
              <a:t> </a:t>
            </a:r>
            <a:r>
              <a:rPr lang="ru-RU" dirty="0" err="1" smtClean="0"/>
              <a:t>конкурентів</a:t>
            </a:r>
            <a:r>
              <a:rPr lang="ru-RU" dirty="0" smtClean="0"/>
              <a:t> </a:t>
            </a:r>
            <a:r>
              <a:rPr lang="ru-RU" dirty="0" err="1" smtClean="0"/>
              <a:t>зменшило</a:t>
            </a:r>
            <a:r>
              <a:rPr lang="ru-RU" dirty="0" smtClean="0"/>
              <a:t> </a:t>
            </a:r>
            <a:r>
              <a:rPr lang="ru-RU" dirty="0" err="1" smtClean="0"/>
              <a:t>цей</a:t>
            </a:r>
            <a:r>
              <a:rPr lang="ru-RU" dirty="0" smtClean="0"/>
              <a:t> </a:t>
            </a:r>
            <a:r>
              <a:rPr lang="ru-RU" dirty="0" err="1" smtClean="0"/>
              <a:t>показник</a:t>
            </a:r>
            <a:r>
              <a:rPr lang="ru-RU" dirty="0" smtClean="0"/>
              <a:t> до 96–112 </a:t>
            </a:r>
            <a:r>
              <a:rPr lang="ru-RU" dirty="0" err="1" smtClean="0"/>
              <a:t>гривень</a:t>
            </a:r>
            <a:r>
              <a:rPr lang="ru-RU" dirty="0" smtClean="0"/>
              <a:t>.</a:t>
            </a:r>
            <a:endParaRPr lang="en-US" dirty="0"/>
          </a:p>
        </p:txBody>
      </p:sp>
      <p:pic>
        <p:nvPicPr>
          <p:cNvPr id="4" name="Рисунок 3"/>
          <p:cNvPicPr>
            <a:picLocks noChangeAspect="1"/>
          </p:cNvPicPr>
          <p:nvPr/>
        </p:nvPicPr>
        <p:blipFill>
          <a:blip r:embed="rId2"/>
          <a:stretch>
            <a:fillRect/>
          </a:stretch>
        </p:blipFill>
        <p:spPr>
          <a:xfrm>
            <a:off x="788125" y="2418941"/>
            <a:ext cx="9753600" cy="3248025"/>
          </a:xfrm>
          <a:prstGeom prst="rect">
            <a:avLst/>
          </a:prstGeom>
        </p:spPr>
      </p:pic>
    </p:spTree>
    <p:extLst>
      <p:ext uri="{BB962C8B-B14F-4D97-AF65-F5344CB8AC3E}">
        <p14:creationId xmlns:p14="http://schemas.microsoft.com/office/powerpoint/2010/main" val="34409657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40401"/>
            <a:ext cx="12070080" cy="1200329"/>
          </a:xfrm>
          <a:prstGeom prst="rect">
            <a:avLst/>
          </a:prstGeom>
        </p:spPr>
        <p:txBody>
          <a:bodyPr wrap="square">
            <a:spAutoFit/>
          </a:bodyPr>
          <a:lstStyle/>
          <a:p>
            <a:r>
              <a:rPr lang="ru-RU" dirty="0" smtClean="0"/>
              <a:t>коли настав </a:t>
            </a:r>
            <a:r>
              <a:rPr lang="ru-RU" dirty="0" err="1" smtClean="0"/>
              <a:t>жовтень</a:t>
            </a:r>
            <a:r>
              <a:rPr lang="ru-RU" dirty="0" smtClean="0"/>
              <a:t> і </a:t>
            </a:r>
            <a:r>
              <a:rPr lang="ru-RU" dirty="0" err="1" smtClean="0"/>
              <a:t>сезонний</a:t>
            </a:r>
            <a:r>
              <a:rPr lang="ru-RU" dirty="0" smtClean="0"/>
              <a:t> попит на </a:t>
            </a:r>
            <a:r>
              <a:rPr lang="ru-RU" dirty="0" err="1" smtClean="0"/>
              <a:t>клінінгові</a:t>
            </a:r>
            <a:r>
              <a:rPr lang="ru-RU" dirty="0" smtClean="0"/>
              <a:t> </a:t>
            </a:r>
            <a:r>
              <a:rPr lang="ru-RU" dirty="0" err="1" smtClean="0"/>
              <a:t>послуги</a:t>
            </a:r>
            <a:r>
              <a:rPr lang="ru-RU" dirty="0" smtClean="0"/>
              <a:t> почав </a:t>
            </a:r>
            <a:r>
              <a:rPr lang="ru-RU" dirty="0" err="1" smtClean="0"/>
              <a:t>знижуватися</a:t>
            </a:r>
            <a:r>
              <a:rPr lang="ru-RU" dirty="0" smtClean="0"/>
              <a:t>, </a:t>
            </a:r>
            <a:r>
              <a:rPr lang="ru-RU" dirty="0" err="1" smtClean="0"/>
              <a:t>фахівці</a:t>
            </a:r>
            <a:r>
              <a:rPr lang="ru-RU" dirty="0" smtClean="0"/>
              <a:t> </a:t>
            </a:r>
            <a:r>
              <a:rPr lang="en-US" dirty="0" err="1" smtClean="0"/>
              <a:t>Inweb</a:t>
            </a:r>
            <a:r>
              <a:rPr lang="en-US" dirty="0" smtClean="0"/>
              <a:t> </a:t>
            </a:r>
            <a:r>
              <a:rPr lang="ru-RU" dirty="0" err="1" smtClean="0"/>
              <a:t>розширили</a:t>
            </a:r>
            <a:r>
              <a:rPr lang="ru-RU" dirty="0" smtClean="0"/>
              <a:t> </a:t>
            </a:r>
            <a:r>
              <a:rPr lang="ru-RU" dirty="0" err="1" smtClean="0"/>
              <a:t>стратегію</a:t>
            </a:r>
            <a:r>
              <a:rPr lang="ru-RU" dirty="0" smtClean="0"/>
              <a:t> та </a:t>
            </a:r>
            <a:r>
              <a:rPr lang="ru-RU" dirty="0" err="1" smtClean="0"/>
              <a:t>активували</a:t>
            </a:r>
            <a:r>
              <a:rPr lang="ru-RU" dirty="0" smtClean="0"/>
              <a:t> </a:t>
            </a:r>
            <a:r>
              <a:rPr lang="ru-RU" dirty="0" err="1" smtClean="0"/>
              <a:t>кампанії</a:t>
            </a:r>
            <a:r>
              <a:rPr lang="ru-RU" dirty="0" smtClean="0"/>
              <a:t> «</a:t>
            </a:r>
            <a:r>
              <a:rPr lang="en-US" dirty="0" smtClean="0"/>
              <a:t>Performance Max» </a:t>
            </a:r>
            <a:r>
              <a:rPr lang="ru-RU" dirty="0" smtClean="0"/>
              <a:t>для </a:t>
            </a:r>
            <a:r>
              <a:rPr lang="ru-RU" dirty="0" err="1" smtClean="0"/>
              <a:t>Києва</a:t>
            </a:r>
            <a:r>
              <a:rPr lang="ru-RU" dirty="0" smtClean="0"/>
              <a:t>. </a:t>
            </a:r>
            <a:r>
              <a:rPr lang="ru-RU" dirty="0" err="1" smtClean="0"/>
              <a:t>Це</a:t>
            </a:r>
            <a:r>
              <a:rPr lang="ru-RU" dirty="0" smtClean="0"/>
              <a:t> </a:t>
            </a:r>
            <a:r>
              <a:rPr lang="ru-RU" dirty="0" err="1" smtClean="0"/>
              <a:t>допомогло</a:t>
            </a:r>
            <a:r>
              <a:rPr lang="ru-RU" dirty="0" smtClean="0"/>
              <a:t> </a:t>
            </a:r>
            <a:r>
              <a:rPr lang="ru-RU" dirty="0" err="1" smtClean="0"/>
              <a:t>компенсувати</a:t>
            </a:r>
            <a:r>
              <a:rPr lang="ru-RU" dirty="0" smtClean="0"/>
              <a:t> </a:t>
            </a:r>
            <a:r>
              <a:rPr lang="ru-RU" dirty="0" err="1" smtClean="0"/>
              <a:t>сезонний</a:t>
            </a:r>
            <a:r>
              <a:rPr lang="ru-RU" dirty="0" smtClean="0"/>
              <a:t> спад і </a:t>
            </a:r>
            <a:r>
              <a:rPr lang="ru-RU" dirty="0" err="1" smtClean="0"/>
              <a:t>зберегти</a:t>
            </a:r>
            <a:r>
              <a:rPr lang="ru-RU" dirty="0" smtClean="0"/>
              <a:t> </a:t>
            </a:r>
            <a:r>
              <a:rPr lang="ru-RU" dirty="0" err="1" smtClean="0"/>
              <a:t>потік</a:t>
            </a:r>
            <a:r>
              <a:rPr lang="ru-RU" dirty="0" smtClean="0"/>
              <a:t> </a:t>
            </a:r>
            <a:r>
              <a:rPr lang="ru-RU" dirty="0" err="1" smtClean="0"/>
              <a:t>замовлень</a:t>
            </a:r>
            <a:r>
              <a:rPr lang="ru-RU" dirty="0" smtClean="0"/>
              <a:t>. При </a:t>
            </a:r>
            <a:r>
              <a:rPr lang="ru-RU" dirty="0" err="1" smtClean="0"/>
              <a:t>цьому</a:t>
            </a:r>
            <a:r>
              <a:rPr lang="ru-RU" dirty="0" smtClean="0"/>
              <a:t> </a:t>
            </a:r>
            <a:r>
              <a:rPr lang="ru-RU" dirty="0" err="1" smtClean="0"/>
              <a:t>вартість</a:t>
            </a:r>
            <a:r>
              <a:rPr lang="ru-RU" dirty="0" smtClean="0"/>
              <a:t> </a:t>
            </a:r>
            <a:r>
              <a:rPr lang="ru-RU" dirty="0" err="1" smtClean="0"/>
              <a:t>залучення</a:t>
            </a:r>
            <a:r>
              <a:rPr lang="ru-RU" dirty="0" smtClean="0"/>
              <a:t> одного </a:t>
            </a:r>
            <a:r>
              <a:rPr lang="ru-RU" dirty="0" err="1" smtClean="0"/>
              <a:t>клієнта</a:t>
            </a:r>
            <a:r>
              <a:rPr lang="ru-RU" dirty="0" smtClean="0"/>
              <a:t> у </a:t>
            </a:r>
            <a:r>
              <a:rPr lang="ru-RU" dirty="0" err="1" smtClean="0"/>
              <a:t>Києві</a:t>
            </a:r>
            <a:r>
              <a:rPr lang="ru-RU" dirty="0" smtClean="0"/>
              <a:t> становила 150–170 </a:t>
            </a:r>
            <a:r>
              <a:rPr lang="ru-RU" dirty="0" err="1" smtClean="0"/>
              <a:t>гривень</a:t>
            </a:r>
            <a:r>
              <a:rPr lang="ru-RU" dirty="0" smtClean="0"/>
              <a:t>, </a:t>
            </a:r>
            <a:r>
              <a:rPr lang="ru-RU" dirty="0" err="1" smtClean="0"/>
              <a:t>що</a:t>
            </a:r>
            <a:r>
              <a:rPr lang="ru-RU" dirty="0" smtClean="0"/>
              <a:t> </a:t>
            </a:r>
            <a:r>
              <a:rPr lang="ru-RU" dirty="0" err="1" smtClean="0"/>
              <a:t>значно</a:t>
            </a:r>
            <a:r>
              <a:rPr lang="ru-RU" dirty="0" smtClean="0"/>
              <a:t> </a:t>
            </a:r>
            <a:r>
              <a:rPr lang="ru-RU" dirty="0" err="1" smtClean="0"/>
              <a:t>нижче</a:t>
            </a:r>
            <a:r>
              <a:rPr lang="ru-RU" dirty="0" smtClean="0"/>
              <a:t> за </a:t>
            </a:r>
            <a:r>
              <a:rPr lang="ru-RU" dirty="0" err="1" smtClean="0"/>
              <a:t>попередні</a:t>
            </a:r>
            <a:r>
              <a:rPr lang="ru-RU" dirty="0" smtClean="0"/>
              <a:t> </a:t>
            </a:r>
            <a:r>
              <a:rPr lang="ru-RU" dirty="0" err="1" smtClean="0"/>
              <a:t>показники</a:t>
            </a:r>
            <a:r>
              <a:rPr lang="ru-RU" dirty="0" smtClean="0"/>
              <a:t>. </a:t>
            </a:r>
            <a:endParaRPr lang="en-US" dirty="0"/>
          </a:p>
        </p:txBody>
      </p:sp>
      <p:pic>
        <p:nvPicPr>
          <p:cNvPr id="3" name="Рисунок 2"/>
          <p:cNvPicPr>
            <a:picLocks noChangeAspect="1"/>
          </p:cNvPicPr>
          <p:nvPr/>
        </p:nvPicPr>
        <p:blipFill>
          <a:blip r:embed="rId2"/>
          <a:stretch>
            <a:fillRect/>
          </a:stretch>
        </p:blipFill>
        <p:spPr>
          <a:xfrm>
            <a:off x="522514" y="1340730"/>
            <a:ext cx="11090366" cy="5309643"/>
          </a:xfrm>
          <a:prstGeom prst="rect">
            <a:avLst/>
          </a:prstGeom>
        </p:spPr>
      </p:pic>
    </p:spTree>
    <p:extLst>
      <p:ext uri="{BB962C8B-B14F-4D97-AF65-F5344CB8AC3E}">
        <p14:creationId xmlns:p14="http://schemas.microsoft.com/office/powerpoint/2010/main" val="18507018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94955" y="195309"/>
            <a:ext cx="10515600" cy="588464"/>
          </a:xfrm>
        </p:spPr>
        <p:txBody>
          <a:bodyPr>
            <a:normAutofit/>
          </a:bodyPr>
          <a:lstStyle/>
          <a:p>
            <a:r>
              <a:rPr lang="ru-RU" sz="3600" b="1" dirty="0" err="1" smtClean="0">
                <a:latin typeface="Bahnschrift" panose="020B0502040204020203" pitchFamily="34" charset="0"/>
              </a:rPr>
              <a:t>Переваги</a:t>
            </a:r>
            <a:r>
              <a:rPr lang="ru-RU" sz="3600" b="1" dirty="0" smtClean="0">
                <a:latin typeface="Bahnschrift" panose="020B0502040204020203" pitchFamily="34" charset="0"/>
              </a:rPr>
              <a:t> та </a:t>
            </a:r>
            <a:r>
              <a:rPr lang="ru-RU" sz="3600" b="1" dirty="0" err="1" smtClean="0">
                <a:latin typeface="Bahnschrift" panose="020B0502040204020203" pitchFamily="34" charset="0"/>
              </a:rPr>
              <a:t>недоліки</a:t>
            </a:r>
            <a:r>
              <a:rPr lang="ru-RU" sz="3600" b="1" dirty="0" smtClean="0">
                <a:latin typeface="Bahnschrift" panose="020B0502040204020203" pitchFamily="34" charset="0"/>
              </a:rPr>
              <a:t> </a:t>
            </a:r>
            <a:r>
              <a:rPr lang="ru-RU" sz="3600" b="1" dirty="0" err="1" smtClean="0">
                <a:latin typeface="Bahnschrift" panose="020B0502040204020203" pitchFamily="34" charset="0"/>
              </a:rPr>
              <a:t>контекстної</a:t>
            </a:r>
            <a:r>
              <a:rPr lang="ru-RU" sz="3600" b="1" dirty="0" smtClean="0">
                <a:latin typeface="Bahnschrift" panose="020B0502040204020203" pitchFamily="34" charset="0"/>
              </a:rPr>
              <a:t> </a:t>
            </a:r>
            <a:r>
              <a:rPr lang="ru-RU" sz="3600" b="1" dirty="0" err="1" smtClean="0">
                <a:latin typeface="Bahnschrift" panose="020B0502040204020203" pitchFamily="34" charset="0"/>
              </a:rPr>
              <a:t>реклами</a:t>
            </a:r>
            <a:endParaRPr lang="en-US" sz="3600" b="1" dirty="0">
              <a:latin typeface="Bahnschrift" panose="020B0502040204020203" pitchFamily="34"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626850929"/>
              </p:ext>
            </p:extLst>
          </p:nvPr>
        </p:nvGraphicFramePr>
        <p:xfrm>
          <a:off x="248195" y="1567543"/>
          <a:ext cx="11353800" cy="5290457"/>
        </p:xfrm>
        <a:graphic>
          <a:graphicData uri="http://schemas.openxmlformats.org/drawingml/2006/table">
            <a:tbl>
              <a:tblPr/>
              <a:tblGrid>
                <a:gridCol w="5676900">
                  <a:extLst>
                    <a:ext uri="{9D8B030D-6E8A-4147-A177-3AD203B41FA5}">
                      <a16:colId xmlns:a16="http://schemas.microsoft.com/office/drawing/2014/main" val="1804627505"/>
                    </a:ext>
                  </a:extLst>
                </a:gridCol>
                <a:gridCol w="5676900">
                  <a:extLst>
                    <a:ext uri="{9D8B030D-6E8A-4147-A177-3AD203B41FA5}">
                      <a16:colId xmlns:a16="http://schemas.microsoft.com/office/drawing/2014/main" val="1972250641"/>
                    </a:ext>
                  </a:extLst>
                </a:gridCol>
              </a:tblGrid>
              <a:tr h="516143">
                <a:tc>
                  <a:txBody>
                    <a:bodyPr/>
                    <a:lstStyle/>
                    <a:p>
                      <a:r>
                        <a:rPr lang="ru-RU" b="1" dirty="0"/>
                        <a:t>ПЕРЕВАГИ</a:t>
                      </a:r>
                      <a:endParaRPr lang="ru-RU" dirty="0"/>
                    </a:p>
                  </a:txBody>
                  <a:tcPr anchor="ctr">
                    <a:lnL>
                      <a:noFill/>
                    </a:lnL>
                    <a:lnR>
                      <a:noFill/>
                    </a:lnR>
                    <a:lnT>
                      <a:noFill/>
                    </a:lnT>
                    <a:lnB>
                      <a:noFill/>
                    </a:lnB>
                  </a:tcPr>
                </a:tc>
                <a:tc>
                  <a:txBody>
                    <a:bodyPr/>
                    <a:lstStyle/>
                    <a:p>
                      <a:r>
                        <a:rPr lang="ru-RU" b="1"/>
                        <a:t>НЕДОЛІКИ</a:t>
                      </a:r>
                      <a:endParaRPr lang="ru-RU"/>
                    </a:p>
                  </a:txBody>
                  <a:tcPr anchor="ctr">
                    <a:lnL>
                      <a:noFill/>
                    </a:lnL>
                    <a:lnR>
                      <a:noFill/>
                    </a:lnR>
                    <a:lnT>
                      <a:noFill/>
                    </a:lnT>
                    <a:lnB>
                      <a:noFill/>
                    </a:lnB>
                  </a:tcPr>
                </a:tc>
                <a:extLst>
                  <a:ext uri="{0D108BD9-81ED-4DB2-BD59-A6C34878D82A}">
                    <a16:rowId xmlns:a16="http://schemas.microsoft.com/office/drawing/2014/main" val="2124142674"/>
                  </a:ext>
                </a:extLst>
              </a:tr>
              <a:tr h="4774314">
                <a:tc>
                  <a:txBody>
                    <a:bodyPr/>
                    <a:lstStyle/>
                    <a:p>
                      <a:r>
                        <a:rPr lang="ru-RU" b="1"/>
                        <a:t>Точне охоплення цільової аудиторії</a:t>
                      </a:r>
                      <a:br>
                        <a:rPr lang="ru-RU" b="1"/>
                      </a:br>
                      <a:r>
                        <a:rPr lang="ru-RU"/>
                        <a:t>Оголошення показуються тільки тим користувачам, які вже шукають подібні товари чи послуги, що підвищує ймовірність конверсії.</a:t>
                      </a:r>
                    </a:p>
                    <a:p>
                      <a:r>
                        <a:rPr lang="ru-RU" b="1"/>
                        <a:t>Висока релевантність</a:t>
                      </a:r>
                      <a:br>
                        <a:rPr lang="ru-RU" b="1"/>
                      </a:br>
                      <a:r>
                        <a:rPr lang="ru-RU"/>
                        <a:t>Реклама відображається за конкретними пошуковими запитами, що робить її максимально корисною для потенційних клієнтів.</a:t>
                      </a:r>
                    </a:p>
                    <a:p>
                      <a:r>
                        <a:rPr lang="ru-RU" b="1"/>
                        <a:t>Гнучкість у керуванні бюджетом</a:t>
                      </a:r>
                      <a:br>
                        <a:rPr lang="ru-RU" b="1"/>
                      </a:br>
                      <a:r>
                        <a:rPr lang="en-US"/>
                        <a:t>Google Ads </a:t>
                      </a:r>
                      <a:r>
                        <a:rPr lang="ru-RU"/>
                        <a:t>дозволяє налаштовувати денний бюджет і ставку за клік, що дає змогу ефективно контролювати витрати реклами.</a:t>
                      </a:r>
                    </a:p>
                  </a:txBody>
                  <a:tcPr anchor="ctr">
                    <a:lnL>
                      <a:noFill/>
                    </a:lnL>
                    <a:lnR>
                      <a:noFill/>
                    </a:lnR>
                    <a:lnT>
                      <a:noFill/>
                    </a:lnT>
                    <a:lnB>
                      <a:noFill/>
                    </a:lnB>
                  </a:tcPr>
                </a:tc>
                <a:tc>
                  <a:txBody>
                    <a:bodyPr/>
                    <a:lstStyle/>
                    <a:p>
                      <a:r>
                        <a:rPr lang="ru-RU" b="1" dirty="0" err="1"/>
                        <a:t>Висока</a:t>
                      </a:r>
                      <a:r>
                        <a:rPr lang="ru-RU" b="1" dirty="0"/>
                        <a:t> </a:t>
                      </a:r>
                      <a:r>
                        <a:rPr lang="ru-RU" b="1" dirty="0" err="1"/>
                        <a:t>конкуренція</a:t>
                      </a:r>
                      <a:r>
                        <a:rPr lang="ru-RU" b="1" dirty="0"/>
                        <a:t/>
                      </a:r>
                      <a:br>
                        <a:rPr lang="ru-RU" b="1" dirty="0"/>
                      </a:br>
                      <a:r>
                        <a:rPr lang="ru-RU" dirty="0" err="1"/>
                        <a:t>Популярні</a:t>
                      </a:r>
                      <a:r>
                        <a:rPr lang="ru-RU" dirty="0"/>
                        <a:t> </a:t>
                      </a:r>
                      <a:r>
                        <a:rPr lang="ru-RU" dirty="0" err="1"/>
                        <a:t>ключові</a:t>
                      </a:r>
                      <a:r>
                        <a:rPr lang="ru-RU" dirty="0"/>
                        <a:t> слова </a:t>
                      </a:r>
                      <a:r>
                        <a:rPr lang="ru-RU" dirty="0" err="1"/>
                        <a:t>можуть</a:t>
                      </a:r>
                      <a:r>
                        <a:rPr lang="ru-RU" dirty="0"/>
                        <a:t> </a:t>
                      </a:r>
                      <a:r>
                        <a:rPr lang="ru-RU" dirty="0" err="1"/>
                        <a:t>мати</a:t>
                      </a:r>
                      <a:r>
                        <a:rPr lang="ru-RU" dirty="0"/>
                        <a:t> </a:t>
                      </a:r>
                      <a:r>
                        <a:rPr lang="ru-RU" dirty="0" err="1"/>
                        <a:t>високу</a:t>
                      </a:r>
                      <a:r>
                        <a:rPr lang="ru-RU" dirty="0"/>
                        <a:t> </a:t>
                      </a:r>
                      <a:r>
                        <a:rPr lang="ru-RU" dirty="0" err="1"/>
                        <a:t>вартість</a:t>
                      </a:r>
                      <a:r>
                        <a:rPr lang="ru-RU" dirty="0"/>
                        <a:t>, </a:t>
                      </a:r>
                      <a:r>
                        <a:rPr lang="ru-RU" dirty="0" err="1"/>
                        <a:t>що</a:t>
                      </a:r>
                      <a:r>
                        <a:rPr lang="ru-RU" dirty="0"/>
                        <a:t> </a:t>
                      </a:r>
                      <a:r>
                        <a:rPr lang="ru-RU" dirty="0" err="1"/>
                        <a:t>ускладнює</a:t>
                      </a:r>
                      <a:r>
                        <a:rPr lang="ru-RU" dirty="0"/>
                        <a:t> </a:t>
                      </a:r>
                      <a:r>
                        <a:rPr lang="ru-RU" dirty="0" err="1"/>
                        <a:t>конкуренцію</a:t>
                      </a:r>
                      <a:r>
                        <a:rPr lang="ru-RU" dirty="0"/>
                        <a:t>, особливо для малого </a:t>
                      </a:r>
                      <a:r>
                        <a:rPr lang="ru-RU" dirty="0" err="1"/>
                        <a:t>бізнесу</a:t>
                      </a:r>
                      <a:r>
                        <a:rPr lang="ru-RU" dirty="0"/>
                        <a:t>.</a:t>
                      </a:r>
                    </a:p>
                    <a:p>
                      <a:r>
                        <a:rPr lang="ru-RU" b="1" dirty="0"/>
                        <a:t>Потреба в </a:t>
                      </a:r>
                      <a:r>
                        <a:rPr lang="ru-RU" b="1" dirty="0" err="1"/>
                        <a:t>постійній</a:t>
                      </a:r>
                      <a:r>
                        <a:rPr lang="ru-RU" b="1" dirty="0"/>
                        <a:t> </a:t>
                      </a:r>
                      <a:r>
                        <a:rPr lang="ru-RU" b="1" dirty="0" err="1"/>
                        <a:t>оптимізації</a:t>
                      </a:r>
                      <a:r>
                        <a:rPr lang="ru-RU" b="1" dirty="0"/>
                        <a:t/>
                      </a:r>
                      <a:br>
                        <a:rPr lang="ru-RU" b="1" dirty="0"/>
                      </a:br>
                      <a:r>
                        <a:rPr lang="ru-RU" dirty="0"/>
                        <a:t>Для </a:t>
                      </a:r>
                      <a:r>
                        <a:rPr lang="ru-RU" dirty="0" err="1"/>
                        <a:t>досягнення</a:t>
                      </a:r>
                      <a:r>
                        <a:rPr lang="ru-RU" dirty="0"/>
                        <a:t> хороших </a:t>
                      </a:r>
                      <a:r>
                        <a:rPr lang="ru-RU" dirty="0" err="1"/>
                        <a:t>результатів</a:t>
                      </a:r>
                      <a:r>
                        <a:rPr lang="ru-RU" dirty="0"/>
                        <a:t> </a:t>
                      </a:r>
                      <a:r>
                        <a:rPr lang="ru-RU" dirty="0" err="1"/>
                        <a:t>потрібно</a:t>
                      </a:r>
                      <a:r>
                        <a:rPr lang="ru-RU" dirty="0"/>
                        <a:t> регулярно </a:t>
                      </a:r>
                      <a:r>
                        <a:rPr lang="ru-RU" dirty="0" err="1"/>
                        <a:t>аналізувати</a:t>
                      </a:r>
                      <a:r>
                        <a:rPr lang="ru-RU" dirty="0"/>
                        <a:t> </a:t>
                      </a:r>
                      <a:r>
                        <a:rPr lang="ru-RU" dirty="0" err="1"/>
                        <a:t>кампанії</a:t>
                      </a:r>
                      <a:r>
                        <a:rPr lang="ru-RU" dirty="0"/>
                        <a:t>, </a:t>
                      </a:r>
                      <a:r>
                        <a:rPr lang="ru-RU" dirty="0" err="1"/>
                        <a:t>тестувати</a:t>
                      </a:r>
                      <a:r>
                        <a:rPr lang="ru-RU" dirty="0"/>
                        <a:t> </a:t>
                      </a:r>
                      <a:r>
                        <a:rPr lang="ru-RU" dirty="0" err="1"/>
                        <a:t>оголошення</a:t>
                      </a:r>
                      <a:r>
                        <a:rPr lang="ru-RU" dirty="0"/>
                        <a:t> та </a:t>
                      </a:r>
                      <a:r>
                        <a:rPr lang="ru-RU" dirty="0" err="1"/>
                        <a:t>вдосконалювати</a:t>
                      </a:r>
                      <a:r>
                        <a:rPr lang="ru-RU" dirty="0"/>
                        <a:t> </a:t>
                      </a:r>
                      <a:r>
                        <a:rPr lang="ru-RU" dirty="0" err="1"/>
                        <a:t>ключові</a:t>
                      </a:r>
                      <a:r>
                        <a:rPr lang="ru-RU" dirty="0"/>
                        <a:t> слова.</a:t>
                      </a:r>
                    </a:p>
                    <a:p>
                      <a:r>
                        <a:rPr lang="ru-RU" b="1" dirty="0" err="1"/>
                        <a:t>Обмеження</a:t>
                      </a:r>
                      <a:r>
                        <a:rPr lang="ru-RU" b="1" dirty="0"/>
                        <a:t> у </a:t>
                      </a:r>
                      <a:r>
                        <a:rPr lang="ru-RU" b="1" dirty="0" err="1"/>
                        <a:t>форматі</a:t>
                      </a:r>
                      <a:r>
                        <a:rPr lang="ru-RU" b="1" dirty="0"/>
                        <a:t/>
                      </a:r>
                      <a:br>
                        <a:rPr lang="ru-RU" b="1" dirty="0"/>
                      </a:br>
                      <a:r>
                        <a:rPr lang="ru-RU" dirty="0" err="1"/>
                        <a:t>Текстові</a:t>
                      </a:r>
                      <a:r>
                        <a:rPr lang="ru-RU" dirty="0"/>
                        <a:t> </a:t>
                      </a:r>
                      <a:r>
                        <a:rPr lang="ru-RU" dirty="0" err="1"/>
                        <a:t>оголошення</a:t>
                      </a:r>
                      <a:r>
                        <a:rPr lang="ru-RU" dirty="0"/>
                        <a:t> </a:t>
                      </a:r>
                      <a:r>
                        <a:rPr lang="ru-RU" dirty="0" err="1"/>
                        <a:t>мають</a:t>
                      </a:r>
                      <a:r>
                        <a:rPr lang="ru-RU" dirty="0"/>
                        <a:t> </a:t>
                      </a:r>
                      <a:r>
                        <a:rPr lang="ru-RU" dirty="0" err="1"/>
                        <a:t>обмежену</a:t>
                      </a:r>
                      <a:r>
                        <a:rPr lang="ru-RU" dirty="0"/>
                        <a:t> </a:t>
                      </a:r>
                      <a:r>
                        <a:rPr lang="ru-RU" dirty="0" err="1"/>
                        <a:t>кількість</a:t>
                      </a:r>
                      <a:r>
                        <a:rPr lang="ru-RU" dirty="0"/>
                        <a:t> </a:t>
                      </a:r>
                      <a:r>
                        <a:rPr lang="ru-RU" dirty="0" err="1"/>
                        <a:t>символів</a:t>
                      </a:r>
                      <a:r>
                        <a:rPr lang="ru-RU" dirty="0"/>
                        <a:t>, тому </a:t>
                      </a:r>
                      <a:r>
                        <a:rPr lang="ru-RU" dirty="0" err="1"/>
                        <a:t>важливо</a:t>
                      </a:r>
                      <a:r>
                        <a:rPr lang="ru-RU" dirty="0"/>
                        <a:t> </a:t>
                      </a:r>
                      <a:r>
                        <a:rPr lang="ru-RU" dirty="0" err="1"/>
                        <a:t>створювати</a:t>
                      </a:r>
                      <a:r>
                        <a:rPr lang="ru-RU" dirty="0"/>
                        <a:t> </a:t>
                      </a:r>
                      <a:r>
                        <a:rPr lang="ru-RU" dirty="0" err="1"/>
                        <a:t>інформативні</a:t>
                      </a:r>
                      <a:r>
                        <a:rPr lang="ru-RU" dirty="0"/>
                        <a:t> та </a:t>
                      </a:r>
                      <a:r>
                        <a:rPr lang="ru-RU" dirty="0" err="1"/>
                        <a:t>привабливі</a:t>
                      </a:r>
                      <a:r>
                        <a:rPr lang="ru-RU" dirty="0"/>
                        <a:t> </a:t>
                      </a:r>
                      <a:r>
                        <a:rPr lang="ru-RU" dirty="0" err="1"/>
                        <a:t>повідомлення</a:t>
                      </a:r>
                      <a:r>
                        <a:rPr lang="ru-RU" dirty="0"/>
                        <a:t>.</a:t>
                      </a:r>
                    </a:p>
                  </a:txBody>
                  <a:tcPr anchor="ctr">
                    <a:lnL>
                      <a:noFill/>
                    </a:lnL>
                    <a:lnR>
                      <a:noFill/>
                    </a:lnR>
                    <a:lnT>
                      <a:noFill/>
                    </a:lnT>
                    <a:lnB>
                      <a:noFill/>
                    </a:lnB>
                  </a:tcPr>
                </a:tc>
                <a:extLst>
                  <a:ext uri="{0D108BD9-81ED-4DB2-BD59-A6C34878D82A}">
                    <a16:rowId xmlns:a16="http://schemas.microsoft.com/office/drawing/2014/main" val="3315278758"/>
                  </a:ext>
                </a:extLst>
              </a:tr>
            </a:tbl>
          </a:graphicData>
        </a:graphic>
      </p:graphicFrame>
      <p:sp>
        <p:nvSpPr>
          <p:cNvPr id="5" name="Rectangle 1"/>
          <p:cNvSpPr>
            <a:spLocks noChangeArrowheads="1"/>
          </p:cNvSpPr>
          <p:nvPr/>
        </p:nvSpPr>
        <p:spPr bwMode="auto">
          <a:xfrm>
            <a:off x="248195" y="827707"/>
            <a:ext cx="494802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en-US" sz="1800" b="1" i="0" u="none" strike="noStrike" cap="none" normalizeH="0" baseline="0" dirty="0" smtClean="0">
                <a:ln>
                  <a:noFill/>
                </a:ln>
                <a:solidFill>
                  <a:schemeClr val="tx1"/>
                </a:solidFill>
                <a:effectLst/>
                <a:latin typeface="Arial" panose="020B0604020202020204" pitchFamily="34" charset="0"/>
              </a:rPr>
              <a:t>П</a:t>
            </a:r>
            <a:r>
              <a:rPr kumimoji="0" lang="en-US" altLang="en-US" sz="1800" b="1" i="0" u="none" strike="noStrike" cap="none" normalizeH="0" baseline="0" dirty="0" err="1" smtClean="0">
                <a:ln>
                  <a:noFill/>
                </a:ln>
                <a:solidFill>
                  <a:schemeClr val="tx1"/>
                </a:solidFill>
                <a:effectLst/>
                <a:latin typeface="Arial" panose="020B0604020202020204" pitchFamily="34" charset="0"/>
              </a:rPr>
              <a:t>ереваги</a:t>
            </a:r>
            <a:r>
              <a:rPr kumimoji="0" lang="en-US" altLang="en-US" sz="1800" b="1" i="0" u="none" strike="noStrike" cap="none" normalizeH="0" baseline="0" dirty="0" smtClean="0">
                <a:ln>
                  <a:noFill/>
                </a:ln>
                <a:solidFill>
                  <a:schemeClr val="tx1"/>
                </a:solidFill>
                <a:effectLst/>
                <a:latin typeface="Arial" panose="020B0604020202020204" pitchFamily="34" charset="0"/>
              </a:rPr>
              <a:t> </a:t>
            </a:r>
            <a:r>
              <a:rPr kumimoji="0" lang="en-US" altLang="en-US" sz="1800" b="1" i="0" u="none" strike="noStrike" cap="none" normalizeH="0" baseline="0" dirty="0" err="1" smtClean="0">
                <a:ln>
                  <a:noFill/>
                </a:ln>
                <a:solidFill>
                  <a:schemeClr val="tx1"/>
                </a:solidFill>
                <a:effectLst/>
                <a:latin typeface="Arial" panose="020B0604020202020204" pitchFamily="34" charset="0"/>
              </a:rPr>
              <a:t>та</a:t>
            </a:r>
            <a:r>
              <a:rPr kumimoji="0" lang="en-US" altLang="en-US" sz="1800" b="1" i="0" u="none" strike="noStrike" cap="none" normalizeH="0" baseline="0" dirty="0" smtClean="0">
                <a:ln>
                  <a:noFill/>
                </a:ln>
                <a:solidFill>
                  <a:schemeClr val="tx1"/>
                </a:solidFill>
                <a:effectLst/>
                <a:latin typeface="Arial" panose="020B0604020202020204" pitchFamily="34" charset="0"/>
              </a:rPr>
              <a:t> </a:t>
            </a:r>
            <a:r>
              <a:rPr kumimoji="0" lang="en-US" altLang="en-US" sz="1800" b="1" i="0" u="none" strike="noStrike" cap="none" normalizeH="0" baseline="0" dirty="0" err="1" smtClean="0">
                <a:ln>
                  <a:noFill/>
                </a:ln>
                <a:solidFill>
                  <a:schemeClr val="tx1"/>
                </a:solidFill>
                <a:effectLst/>
                <a:latin typeface="Arial" panose="020B0604020202020204" pitchFamily="34" charset="0"/>
              </a:rPr>
              <a:t>недоліки</a:t>
            </a:r>
            <a:r>
              <a:rPr kumimoji="0" lang="en-US" altLang="en-US" sz="1800" b="1" i="0" u="none" strike="noStrike" cap="none" normalizeH="0" baseline="0" dirty="0" smtClean="0">
                <a:ln>
                  <a:noFill/>
                </a:ln>
                <a:solidFill>
                  <a:schemeClr val="tx1"/>
                </a:solidFill>
                <a:effectLst/>
                <a:latin typeface="Arial" panose="020B0604020202020204" pitchFamily="34" charset="0"/>
              </a:rPr>
              <a:t> </a:t>
            </a:r>
            <a:r>
              <a:rPr kumimoji="0" lang="en-US" altLang="en-US" sz="1800" b="1" i="0" u="none" strike="noStrike" cap="none" normalizeH="0" baseline="0" dirty="0" err="1" smtClean="0">
                <a:ln>
                  <a:noFill/>
                </a:ln>
                <a:solidFill>
                  <a:schemeClr val="tx1"/>
                </a:solidFill>
                <a:effectLst/>
                <a:latin typeface="Arial" panose="020B0604020202020204" pitchFamily="34" charset="0"/>
              </a:rPr>
              <a:t>пошукової</a:t>
            </a:r>
            <a:r>
              <a:rPr kumimoji="0" lang="en-US" altLang="en-US" sz="1800" b="1" i="0" u="none" strike="noStrike" cap="none" normalizeH="0" baseline="0" dirty="0" smtClean="0">
                <a:ln>
                  <a:noFill/>
                </a:ln>
                <a:solidFill>
                  <a:schemeClr val="tx1"/>
                </a:solidFill>
                <a:effectLst/>
                <a:latin typeface="Arial" panose="020B0604020202020204" pitchFamily="34" charset="0"/>
              </a:rPr>
              <a:t> </a:t>
            </a:r>
            <a:r>
              <a:rPr kumimoji="0" lang="en-US" altLang="en-US" sz="1800" b="1" i="0" u="none" strike="noStrike" cap="none" normalizeH="0" baseline="0" dirty="0" err="1" smtClean="0">
                <a:ln>
                  <a:noFill/>
                </a:ln>
                <a:solidFill>
                  <a:schemeClr val="tx1"/>
                </a:solidFill>
                <a:effectLst/>
                <a:latin typeface="Arial" panose="020B0604020202020204" pitchFamily="34" charset="0"/>
              </a:rPr>
              <a:t>реклами</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210986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0"/>
            <a:ext cx="10515600" cy="666841"/>
          </a:xfrm>
        </p:spPr>
        <p:txBody>
          <a:bodyPr>
            <a:normAutofit/>
          </a:bodyPr>
          <a:lstStyle/>
          <a:p>
            <a:r>
              <a:rPr lang="ru-RU" sz="2800" b="1" dirty="0" err="1" smtClean="0">
                <a:latin typeface="Bahnschrift" panose="020B0502040204020203" pitchFamily="34" charset="0"/>
              </a:rPr>
              <a:t>Плюси</a:t>
            </a:r>
            <a:r>
              <a:rPr lang="ru-RU" sz="2800" b="1" dirty="0" smtClean="0">
                <a:latin typeface="Bahnschrift" panose="020B0502040204020203" pitchFamily="34" charset="0"/>
              </a:rPr>
              <a:t> та </a:t>
            </a:r>
            <a:r>
              <a:rPr lang="ru-RU" sz="2800" b="1" dirty="0" err="1" smtClean="0">
                <a:latin typeface="Bahnschrift" panose="020B0502040204020203" pitchFamily="34" charset="0"/>
              </a:rPr>
              <a:t>мінуси</a:t>
            </a:r>
            <a:r>
              <a:rPr lang="ru-RU" sz="2800" b="1" dirty="0" smtClean="0">
                <a:latin typeface="Bahnschrift" panose="020B0502040204020203" pitchFamily="34" charset="0"/>
              </a:rPr>
              <a:t> </a:t>
            </a:r>
            <a:r>
              <a:rPr lang="ru-RU" sz="2800" b="1" dirty="0" err="1" smtClean="0">
                <a:latin typeface="Bahnschrift" panose="020B0502040204020203" pitchFamily="34" charset="0"/>
              </a:rPr>
              <a:t>медійної</a:t>
            </a:r>
            <a:r>
              <a:rPr lang="ru-RU" sz="2800" b="1" dirty="0" smtClean="0">
                <a:latin typeface="Bahnschrift" panose="020B0502040204020203" pitchFamily="34" charset="0"/>
              </a:rPr>
              <a:t> </a:t>
            </a:r>
            <a:r>
              <a:rPr lang="ru-RU" sz="2800" b="1" dirty="0" err="1" smtClean="0">
                <a:latin typeface="Bahnschrift" panose="020B0502040204020203" pitchFamily="34" charset="0"/>
              </a:rPr>
              <a:t>реклами</a:t>
            </a:r>
            <a:endParaRPr lang="en-US" sz="2800" b="1" dirty="0">
              <a:latin typeface="Bahnschrift" panose="020B0502040204020203" pitchFamily="34"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257376427"/>
              </p:ext>
            </p:extLst>
          </p:nvPr>
        </p:nvGraphicFramePr>
        <p:xfrm>
          <a:off x="838200" y="783771"/>
          <a:ext cx="10515600" cy="5760720"/>
        </p:xfrm>
        <a:graphic>
          <a:graphicData uri="http://schemas.openxmlformats.org/drawingml/2006/table">
            <a:tbl>
              <a:tblPr/>
              <a:tblGrid>
                <a:gridCol w="5257800">
                  <a:extLst>
                    <a:ext uri="{9D8B030D-6E8A-4147-A177-3AD203B41FA5}">
                      <a16:colId xmlns:a16="http://schemas.microsoft.com/office/drawing/2014/main" val="2817489838"/>
                    </a:ext>
                  </a:extLst>
                </a:gridCol>
                <a:gridCol w="5257800">
                  <a:extLst>
                    <a:ext uri="{9D8B030D-6E8A-4147-A177-3AD203B41FA5}">
                      <a16:colId xmlns:a16="http://schemas.microsoft.com/office/drawing/2014/main" val="4209079978"/>
                    </a:ext>
                  </a:extLst>
                </a:gridCol>
              </a:tblGrid>
              <a:tr h="606392">
                <a:tc>
                  <a:txBody>
                    <a:bodyPr/>
                    <a:lstStyle/>
                    <a:p>
                      <a:r>
                        <a:rPr lang="ru-RU" dirty="0" smtClean="0"/>
                        <a:t>ПЛЮСИ</a:t>
                      </a:r>
                      <a:endParaRPr lang="ru-RU" dirty="0"/>
                    </a:p>
                  </a:txBody>
                  <a:tcPr anchor="ctr">
                    <a:lnL>
                      <a:noFill/>
                    </a:lnL>
                    <a:lnR>
                      <a:noFill/>
                    </a:lnR>
                    <a:lnT>
                      <a:noFill/>
                    </a:lnT>
                    <a:lnB>
                      <a:noFill/>
                    </a:lnB>
                  </a:tcPr>
                </a:tc>
                <a:tc>
                  <a:txBody>
                    <a:bodyPr/>
                    <a:lstStyle/>
                    <a:p>
                      <a:r>
                        <a:rPr lang="ru-RU"/>
                        <a:t>МІНУСИ</a:t>
                      </a:r>
                    </a:p>
                  </a:txBody>
                  <a:tcPr anchor="ctr">
                    <a:lnL>
                      <a:noFill/>
                    </a:lnL>
                    <a:lnR>
                      <a:noFill/>
                    </a:lnR>
                    <a:lnT>
                      <a:noFill/>
                    </a:lnT>
                    <a:lnB>
                      <a:noFill/>
                    </a:lnB>
                  </a:tcPr>
                </a:tc>
                <a:extLst>
                  <a:ext uri="{0D108BD9-81ED-4DB2-BD59-A6C34878D82A}">
                    <a16:rowId xmlns:a16="http://schemas.microsoft.com/office/drawing/2014/main" val="1996982828"/>
                  </a:ext>
                </a:extLst>
              </a:tr>
              <a:tr h="5154328">
                <a:tc>
                  <a:txBody>
                    <a:bodyPr/>
                    <a:lstStyle/>
                    <a:p>
                      <a:r>
                        <a:rPr lang="ru-RU" b="1"/>
                        <a:t>Візуальна привабливість:</a:t>
                      </a:r>
                      <a:r>
                        <a:rPr lang="ru-RU"/>
                        <a:t> медійна реклама може бути візуально привабливою, оскільки вона дає можливість використовувати відео-, графічні або звукові елементи для привернення уваги аудиторії.</a:t>
                      </a:r>
                    </a:p>
                    <a:p>
                      <a:r>
                        <a:rPr lang="ru-RU" b="1"/>
                        <a:t>Широкий охоплення аудиторії:</a:t>
                      </a:r>
                      <a:r>
                        <a:rPr lang="ru-RU"/>
                        <a:t> вона дозволяє досягти великої аудиторії шляхом використання популярних медіа-каналів. Рекламодавці мають можливість вплинути на широке коло потенційних клієнтів та підвищити свідомість про бренд або товар.</a:t>
                      </a:r>
                    </a:p>
                  </a:txBody>
                  <a:tcPr anchor="ctr">
                    <a:lnL>
                      <a:noFill/>
                    </a:lnL>
                    <a:lnR>
                      <a:noFill/>
                    </a:lnR>
                    <a:lnT>
                      <a:noFill/>
                    </a:lnT>
                    <a:lnB>
                      <a:noFill/>
                    </a:lnB>
                  </a:tcPr>
                </a:tc>
                <a:tc>
                  <a:txBody>
                    <a:bodyPr/>
                    <a:lstStyle/>
                    <a:p>
                      <a:r>
                        <a:rPr lang="ru-RU" b="1" dirty="0" err="1"/>
                        <a:t>Високі</a:t>
                      </a:r>
                      <a:r>
                        <a:rPr lang="ru-RU" b="1" dirty="0"/>
                        <a:t> </a:t>
                      </a:r>
                      <a:r>
                        <a:rPr lang="ru-RU" b="1" dirty="0" err="1"/>
                        <a:t>витрати</a:t>
                      </a:r>
                      <a:r>
                        <a:rPr lang="ru-RU" b="1" dirty="0"/>
                        <a:t>:</a:t>
                      </a:r>
                      <a:r>
                        <a:rPr lang="ru-RU" dirty="0"/>
                        <a:t> </a:t>
                      </a:r>
                      <a:r>
                        <a:rPr lang="ru-RU" dirty="0" err="1"/>
                        <a:t>медійна</a:t>
                      </a:r>
                      <a:r>
                        <a:rPr lang="ru-RU" dirty="0"/>
                        <a:t> реклама, особливо на </a:t>
                      </a:r>
                      <a:r>
                        <a:rPr lang="ru-RU" dirty="0" err="1"/>
                        <a:t>популярних</a:t>
                      </a:r>
                      <a:r>
                        <a:rPr lang="ru-RU" dirty="0"/>
                        <a:t> каналах, </a:t>
                      </a:r>
                      <a:r>
                        <a:rPr lang="ru-RU" dirty="0" err="1"/>
                        <a:t>може</a:t>
                      </a:r>
                      <a:r>
                        <a:rPr lang="ru-RU" dirty="0"/>
                        <a:t> бути </a:t>
                      </a:r>
                      <a:r>
                        <a:rPr lang="ru-RU" dirty="0" err="1"/>
                        <a:t>витратною</a:t>
                      </a:r>
                      <a:r>
                        <a:rPr lang="ru-RU" dirty="0"/>
                        <a:t>. </a:t>
                      </a:r>
                      <a:r>
                        <a:rPr lang="ru-RU" dirty="0" err="1"/>
                        <a:t>Вартість</a:t>
                      </a:r>
                      <a:r>
                        <a:rPr lang="ru-RU" dirty="0"/>
                        <a:t> </a:t>
                      </a:r>
                      <a:r>
                        <a:rPr lang="ru-RU" dirty="0" err="1"/>
                        <a:t>залежить</a:t>
                      </a:r>
                      <a:r>
                        <a:rPr lang="ru-RU" dirty="0"/>
                        <a:t> </a:t>
                      </a:r>
                      <a:r>
                        <a:rPr lang="ru-RU" dirty="0" err="1"/>
                        <a:t>від</a:t>
                      </a:r>
                      <a:r>
                        <a:rPr lang="ru-RU" dirty="0"/>
                        <a:t> </a:t>
                      </a:r>
                      <a:r>
                        <a:rPr lang="ru-RU" dirty="0" err="1"/>
                        <a:t>багатьох</a:t>
                      </a:r>
                      <a:r>
                        <a:rPr lang="ru-RU" dirty="0"/>
                        <a:t> </a:t>
                      </a:r>
                      <a:r>
                        <a:rPr lang="ru-RU" dirty="0" err="1"/>
                        <a:t>факторів</a:t>
                      </a:r>
                      <a:r>
                        <a:rPr lang="ru-RU" dirty="0"/>
                        <a:t>, </a:t>
                      </a:r>
                      <a:r>
                        <a:rPr lang="ru-RU" dirty="0" err="1"/>
                        <a:t>включаючи</a:t>
                      </a:r>
                      <a:r>
                        <a:rPr lang="ru-RU" dirty="0"/>
                        <a:t> </a:t>
                      </a:r>
                      <a:r>
                        <a:rPr lang="ru-RU" dirty="0" err="1"/>
                        <a:t>популярність</a:t>
                      </a:r>
                      <a:r>
                        <a:rPr lang="ru-RU" dirty="0"/>
                        <a:t> каналу, час показу та формат </a:t>
                      </a:r>
                      <a:r>
                        <a:rPr lang="ru-RU" dirty="0" err="1"/>
                        <a:t>реклами</a:t>
                      </a:r>
                      <a:r>
                        <a:rPr lang="ru-RU" dirty="0"/>
                        <a:t>.</a:t>
                      </a:r>
                    </a:p>
                    <a:p>
                      <a:r>
                        <a:rPr lang="ru-RU" b="1" dirty="0" err="1"/>
                        <a:t>Можливість</a:t>
                      </a:r>
                      <a:r>
                        <a:rPr lang="ru-RU" b="1" dirty="0"/>
                        <a:t> </a:t>
                      </a:r>
                      <a:r>
                        <a:rPr lang="ru-RU" b="1" dirty="0" err="1"/>
                        <a:t>блокування</a:t>
                      </a:r>
                      <a:r>
                        <a:rPr lang="ru-RU" b="1" dirty="0"/>
                        <a:t> </a:t>
                      </a:r>
                      <a:r>
                        <a:rPr lang="ru-RU" b="1" dirty="0" err="1"/>
                        <a:t>реклами</a:t>
                      </a:r>
                      <a:r>
                        <a:rPr lang="ru-RU" b="1" dirty="0"/>
                        <a:t>: </a:t>
                      </a:r>
                      <a:r>
                        <a:rPr lang="ru-RU" dirty="0" err="1"/>
                        <a:t>деякі</a:t>
                      </a:r>
                      <a:r>
                        <a:rPr lang="ru-RU" dirty="0"/>
                        <a:t> </a:t>
                      </a:r>
                      <a:r>
                        <a:rPr lang="ru-RU" dirty="0" err="1"/>
                        <a:t>користувачі</a:t>
                      </a:r>
                      <a:r>
                        <a:rPr lang="ru-RU" dirty="0"/>
                        <a:t> </a:t>
                      </a:r>
                      <a:r>
                        <a:rPr lang="ru-RU" dirty="0" err="1"/>
                        <a:t>використовують</a:t>
                      </a:r>
                      <a:r>
                        <a:rPr lang="ru-RU" dirty="0"/>
                        <a:t> </a:t>
                      </a:r>
                      <a:r>
                        <a:rPr lang="ru-RU" dirty="0" err="1"/>
                        <a:t>блокувальники</a:t>
                      </a:r>
                      <a:r>
                        <a:rPr lang="ru-RU" dirty="0"/>
                        <a:t> </a:t>
                      </a:r>
                      <a:r>
                        <a:rPr lang="ru-RU" dirty="0" err="1"/>
                        <a:t>реклами</a:t>
                      </a:r>
                      <a:r>
                        <a:rPr lang="ru-RU" dirty="0"/>
                        <a:t>, </a:t>
                      </a:r>
                      <a:r>
                        <a:rPr lang="ru-RU" dirty="0" err="1"/>
                        <a:t>що</a:t>
                      </a:r>
                      <a:r>
                        <a:rPr lang="ru-RU" dirty="0"/>
                        <a:t> </a:t>
                      </a:r>
                      <a:r>
                        <a:rPr lang="ru-RU" dirty="0" err="1"/>
                        <a:t>може</a:t>
                      </a:r>
                      <a:r>
                        <a:rPr lang="ru-RU" dirty="0"/>
                        <a:t> </a:t>
                      </a:r>
                      <a:r>
                        <a:rPr lang="ru-RU" dirty="0" err="1"/>
                        <a:t>призвести</a:t>
                      </a:r>
                      <a:r>
                        <a:rPr lang="ru-RU" dirty="0"/>
                        <a:t> до </a:t>
                      </a:r>
                      <a:r>
                        <a:rPr lang="ru-RU" dirty="0" err="1"/>
                        <a:t>зменшення</a:t>
                      </a:r>
                      <a:r>
                        <a:rPr lang="ru-RU" dirty="0"/>
                        <a:t> </a:t>
                      </a:r>
                      <a:r>
                        <a:rPr lang="ru-RU" dirty="0" err="1"/>
                        <a:t>кількості</a:t>
                      </a:r>
                      <a:r>
                        <a:rPr lang="ru-RU" dirty="0"/>
                        <a:t> </a:t>
                      </a:r>
                      <a:r>
                        <a:rPr lang="ru-RU" dirty="0" err="1"/>
                        <a:t>переглядів</a:t>
                      </a:r>
                      <a:r>
                        <a:rPr lang="ru-RU" dirty="0"/>
                        <a:t> </a:t>
                      </a:r>
                      <a:r>
                        <a:rPr lang="ru-RU" dirty="0" err="1"/>
                        <a:t>реклами</a:t>
                      </a:r>
                      <a:r>
                        <a:rPr lang="ru-RU" dirty="0"/>
                        <a:t>. </a:t>
                      </a:r>
                      <a:r>
                        <a:rPr lang="ru-RU" dirty="0" err="1"/>
                        <a:t>Це</a:t>
                      </a:r>
                      <a:r>
                        <a:rPr lang="ru-RU" dirty="0"/>
                        <a:t> </a:t>
                      </a:r>
                      <a:r>
                        <a:rPr lang="ru-RU" dirty="0" err="1"/>
                        <a:t>може</a:t>
                      </a:r>
                      <a:r>
                        <a:rPr lang="ru-RU" dirty="0"/>
                        <a:t> </a:t>
                      </a:r>
                      <a:r>
                        <a:rPr lang="ru-RU" dirty="0" err="1"/>
                        <a:t>обмежити</a:t>
                      </a:r>
                      <a:r>
                        <a:rPr lang="ru-RU" dirty="0"/>
                        <a:t> </a:t>
                      </a:r>
                      <a:r>
                        <a:rPr lang="ru-RU" dirty="0" err="1"/>
                        <a:t>ефективність</a:t>
                      </a:r>
                      <a:r>
                        <a:rPr lang="ru-RU" dirty="0"/>
                        <a:t> </a:t>
                      </a:r>
                      <a:r>
                        <a:rPr lang="ru-RU" dirty="0" err="1"/>
                        <a:t>медійної</a:t>
                      </a:r>
                      <a:r>
                        <a:rPr lang="ru-RU" dirty="0"/>
                        <a:t> </a:t>
                      </a:r>
                      <a:r>
                        <a:rPr lang="ru-RU" dirty="0" err="1"/>
                        <a:t>реклами</a:t>
                      </a:r>
                      <a:r>
                        <a:rPr lang="ru-RU" dirty="0"/>
                        <a:t> та </a:t>
                      </a:r>
                      <a:r>
                        <a:rPr lang="ru-RU" dirty="0" err="1"/>
                        <a:t>знизити</a:t>
                      </a:r>
                      <a:r>
                        <a:rPr lang="ru-RU" dirty="0"/>
                        <a:t> </a:t>
                      </a:r>
                      <a:r>
                        <a:rPr lang="ru-RU" dirty="0" err="1"/>
                        <a:t>її</a:t>
                      </a:r>
                      <a:r>
                        <a:rPr lang="ru-RU" dirty="0"/>
                        <a:t> </a:t>
                      </a:r>
                      <a:r>
                        <a:rPr lang="ru-RU" dirty="0" err="1"/>
                        <a:t>досяжність</a:t>
                      </a:r>
                      <a:r>
                        <a:rPr lang="ru-RU" dirty="0"/>
                        <a:t>.</a:t>
                      </a:r>
                    </a:p>
                  </a:txBody>
                  <a:tcPr anchor="ctr">
                    <a:lnL>
                      <a:noFill/>
                    </a:lnL>
                    <a:lnR>
                      <a:noFill/>
                    </a:lnR>
                    <a:lnT>
                      <a:noFill/>
                    </a:lnT>
                    <a:lnB>
                      <a:noFill/>
                    </a:lnB>
                  </a:tcPr>
                </a:tc>
                <a:extLst>
                  <a:ext uri="{0D108BD9-81ED-4DB2-BD59-A6C34878D82A}">
                    <a16:rowId xmlns:a16="http://schemas.microsoft.com/office/drawing/2014/main" val="4115364799"/>
                  </a:ext>
                </a:extLst>
              </a:tr>
            </a:tbl>
          </a:graphicData>
        </a:graphic>
      </p:graphicFrame>
    </p:spTree>
    <p:extLst>
      <p:ext uri="{BB962C8B-B14F-4D97-AF65-F5344CB8AC3E}">
        <p14:creationId xmlns:p14="http://schemas.microsoft.com/office/powerpoint/2010/main" val="5158796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29994"/>
            <a:ext cx="10515600" cy="497024"/>
          </a:xfrm>
        </p:spPr>
        <p:txBody>
          <a:bodyPr>
            <a:normAutofit fontScale="90000"/>
          </a:bodyPr>
          <a:lstStyle/>
          <a:p>
            <a:r>
              <a:rPr lang="ru-RU" sz="3600" b="1" dirty="0" err="1" smtClean="0">
                <a:latin typeface="Bahnschrift" panose="020B0502040204020203" pitchFamily="34" charset="0"/>
              </a:rPr>
              <a:t>Переваги</a:t>
            </a:r>
            <a:r>
              <a:rPr lang="ru-RU" sz="3600" b="1" dirty="0" smtClean="0">
                <a:latin typeface="Bahnschrift" panose="020B0502040204020203" pitchFamily="34" charset="0"/>
              </a:rPr>
              <a:t> та </a:t>
            </a:r>
            <a:r>
              <a:rPr lang="ru-RU" sz="3600" b="1" dirty="0" err="1" smtClean="0">
                <a:latin typeface="Bahnschrift" panose="020B0502040204020203" pitchFamily="34" charset="0"/>
              </a:rPr>
              <a:t>недоліки</a:t>
            </a:r>
            <a:r>
              <a:rPr lang="ru-RU" sz="3600" b="1" dirty="0" smtClean="0">
                <a:latin typeface="Bahnschrift" panose="020B0502040204020203" pitchFamily="34" charset="0"/>
              </a:rPr>
              <a:t> </a:t>
            </a:r>
            <a:r>
              <a:rPr lang="ru-RU" sz="3600" b="1" dirty="0" err="1" smtClean="0">
                <a:latin typeface="Bahnschrift" panose="020B0502040204020203" pitchFamily="34" charset="0"/>
              </a:rPr>
              <a:t>торгової</a:t>
            </a:r>
            <a:r>
              <a:rPr lang="ru-RU" sz="3600" b="1" dirty="0" smtClean="0">
                <a:latin typeface="Bahnschrift" panose="020B0502040204020203" pitchFamily="34" charset="0"/>
              </a:rPr>
              <a:t> </a:t>
            </a:r>
            <a:r>
              <a:rPr lang="ru-RU" sz="3600" b="1" dirty="0" err="1" smtClean="0">
                <a:latin typeface="Bahnschrift" panose="020B0502040204020203" pitchFamily="34" charset="0"/>
              </a:rPr>
              <a:t>реклами</a:t>
            </a:r>
            <a:endParaRPr lang="en-US" sz="3600" b="1" dirty="0">
              <a:latin typeface="Bahnschrift" panose="020B0502040204020203" pitchFamily="34"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562923100"/>
              </p:ext>
            </p:extLst>
          </p:nvPr>
        </p:nvGraphicFramePr>
        <p:xfrm>
          <a:off x="838200" y="849086"/>
          <a:ext cx="10515600" cy="5747657"/>
        </p:xfrm>
        <a:graphic>
          <a:graphicData uri="http://schemas.openxmlformats.org/drawingml/2006/table">
            <a:tbl>
              <a:tblPr/>
              <a:tblGrid>
                <a:gridCol w="5257800">
                  <a:extLst>
                    <a:ext uri="{9D8B030D-6E8A-4147-A177-3AD203B41FA5}">
                      <a16:colId xmlns:a16="http://schemas.microsoft.com/office/drawing/2014/main" val="552000615"/>
                    </a:ext>
                  </a:extLst>
                </a:gridCol>
                <a:gridCol w="5257800">
                  <a:extLst>
                    <a:ext uri="{9D8B030D-6E8A-4147-A177-3AD203B41FA5}">
                      <a16:colId xmlns:a16="http://schemas.microsoft.com/office/drawing/2014/main" val="4132212812"/>
                    </a:ext>
                  </a:extLst>
                </a:gridCol>
              </a:tblGrid>
              <a:tr h="605017">
                <a:tc>
                  <a:txBody>
                    <a:bodyPr/>
                    <a:lstStyle/>
                    <a:p>
                      <a:r>
                        <a:rPr lang="ru-RU"/>
                        <a:t>Переваги</a:t>
                      </a:r>
                    </a:p>
                  </a:txBody>
                  <a:tcPr anchor="ctr">
                    <a:lnL>
                      <a:noFill/>
                    </a:lnL>
                    <a:lnR>
                      <a:noFill/>
                    </a:lnR>
                    <a:lnT>
                      <a:noFill/>
                    </a:lnT>
                    <a:lnB>
                      <a:noFill/>
                    </a:lnB>
                  </a:tcPr>
                </a:tc>
                <a:tc>
                  <a:txBody>
                    <a:bodyPr/>
                    <a:lstStyle/>
                    <a:p>
                      <a:r>
                        <a:rPr lang="ru-RU"/>
                        <a:t>Недоліки</a:t>
                      </a:r>
                    </a:p>
                  </a:txBody>
                  <a:tcPr anchor="ctr">
                    <a:lnL>
                      <a:noFill/>
                    </a:lnL>
                    <a:lnR>
                      <a:noFill/>
                    </a:lnR>
                    <a:lnT>
                      <a:noFill/>
                    </a:lnT>
                    <a:lnB>
                      <a:noFill/>
                    </a:lnB>
                  </a:tcPr>
                </a:tc>
                <a:extLst>
                  <a:ext uri="{0D108BD9-81ED-4DB2-BD59-A6C34878D82A}">
                    <a16:rowId xmlns:a16="http://schemas.microsoft.com/office/drawing/2014/main" val="1680678404"/>
                  </a:ext>
                </a:extLst>
              </a:tr>
              <a:tr h="5142640">
                <a:tc>
                  <a:txBody>
                    <a:bodyPr/>
                    <a:lstStyle/>
                    <a:p>
                      <a:r>
                        <a:rPr lang="ru-RU" b="1"/>
                        <a:t>Збільшення продажів:</a:t>
                      </a:r>
                      <a:r>
                        <a:rPr lang="ru-RU"/>
                        <a:t> торгова реклама дозволяє привернути увагу до конкретних товарів або послуг і стимулювати покупців до їх придбання. Вона допомагає збільшити обсяг продажів та дохід для бізнесу.</a:t>
                      </a:r>
                    </a:p>
                    <a:p>
                      <a:r>
                        <a:rPr lang="ru-RU" b="1"/>
                        <a:t>Цільова аудиторія:</a:t>
                      </a:r>
                      <a:r>
                        <a:rPr lang="ru-RU"/>
                        <a:t> рекламні кампанії можна налаштовувати на певну цільову аудиторію, використовуючи вікові групи, інтереси, місцезнаходження та інші параметри. Це дозволяє рекламодавцям досягти більшої релевантності та ефективності.</a:t>
                      </a:r>
                    </a:p>
                  </a:txBody>
                  <a:tcPr anchor="ctr">
                    <a:lnL>
                      <a:noFill/>
                    </a:lnL>
                    <a:lnR>
                      <a:noFill/>
                    </a:lnR>
                    <a:lnT>
                      <a:noFill/>
                    </a:lnT>
                    <a:lnB>
                      <a:noFill/>
                    </a:lnB>
                  </a:tcPr>
                </a:tc>
                <a:tc>
                  <a:txBody>
                    <a:bodyPr/>
                    <a:lstStyle/>
                    <a:p>
                      <a:r>
                        <a:rPr lang="ru-RU" b="1" dirty="0" err="1"/>
                        <a:t>Конкуренція</a:t>
                      </a:r>
                      <a:r>
                        <a:rPr lang="ru-RU" b="1" dirty="0"/>
                        <a:t>:</a:t>
                      </a:r>
                      <a:r>
                        <a:rPr lang="ru-RU" dirty="0"/>
                        <a:t> у </a:t>
                      </a:r>
                      <a:r>
                        <a:rPr lang="ru-RU" dirty="0" err="1"/>
                        <a:t>сфері</a:t>
                      </a:r>
                      <a:r>
                        <a:rPr lang="ru-RU" dirty="0"/>
                        <a:t> </a:t>
                      </a:r>
                      <a:r>
                        <a:rPr lang="ru-RU" dirty="0" err="1"/>
                        <a:t>торгової</a:t>
                      </a:r>
                      <a:r>
                        <a:rPr lang="ru-RU" dirty="0"/>
                        <a:t> </a:t>
                      </a:r>
                      <a:r>
                        <a:rPr lang="ru-RU" dirty="0" err="1"/>
                        <a:t>реклами</a:t>
                      </a:r>
                      <a:r>
                        <a:rPr lang="ru-RU" dirty="0"/>
                        <a:t> часто </a:t>
                      </a:r>
                      <a:r>
                        <a:rPr lang="ru-RU" dirty="0" err="1"/>
                        <a:t>існує</a:t>
                      </a:r>
                      <a:r>
                        <a:rPr lang="ru-RU" dirty="0"/>
                        <a:t> велика </a:t>
                      </a:r>
                      <a:r>
                        <a:rPr lang="ru-RU" dirty="0" err="1"/>
                        <a:t>конкуренція</a:t>
                      </a:r>
                      <a:r>
                        <a:rPr lang="ru-RU" dirty="0"/>
                        <a:t>, особливо в </a:t>
                      </a:r>
                      <a:r>
                        <a:rPr lang="ru-RU" dirty="0" err="1"/>
                        <a:t>популярних</a:t>
                      </a:r>
                      <a:r>
                        <a:rPr lang="ru-RU" dirty="0"/>
                        <a:t> </a:t>
                      </a:r>
                      <a:r>
                        <a:rPr lang="ru-RU" dirty="0" err="1"/>
                        <a:t>нішах</a:t>
                      </a:r>
                      <a:r>
                        <a:rPr lang="ru-RU" dirty="0"/>
                        <a:t> </a:t>
                      </a:r>
                      <a:r>
                        <a:rPr lang="ru-RU" dirty="0" err="1"/>
                        <a:t>або</a:t>
                      </a:r>
                      <a:r>
                        <a:rPr lang="ru-RU" dirty="0"/>
                        <a:t> </a:t>
                      </a:r>
                      <a:r>
                        <a:rPr lang="ru-RU" dirty="0" err="1"/>
                        <a:t>галузях</a:t>
                      </a:r>
                      <a:r>
                        <a:rPr lang="ru-RU" dirty="0"/>
                        <a:t>. </a:t>
                      </a:r>
                      <a:r>
                        <a:rPr lang="ru-RU" dirty="0" err="1"/>
                        <a:t>Це</a:t>
                      </a:r>
                      <a:r>
                        <a:rPr lang="ru-RU" dirty="0"/>
                        <a:t> </a:t>
                      </a:r>
                      <a:r>
                        <a:rPr lang="ru-RU" dirty="0" err="1"/>
                        <a:t>може</a:t>
                      </a:r>
                      <a:r>
                        <a:rPr lang="ru-RU" dirty="0"/>
                        <a:t> </a:t>
                      </a:r>
                      <a:r>
                        <a:rPr lang="ru-RU" dirty="0" err="1"/>
                        <a:t>підвищити</a:t>
                      </a:r>
                      <a:r>
                        <a:rPr lang="ru-RU" dirty="0"/>
                        <a:t> </a:t>
                      </a:r>
                      <a:r>
                        <a:rPr lang="ru-RU" dirty="0" err="1"/>
                        <a:t>вартість</a:t>
                      </a:r>
                      <a:r>
                        <a:rPr lang="ru-RU" dirty="0"/>
                        <a:t> </a:t>
                      </a:r>
                      <a:r>
                        <a:rPr lang="ru-RU" dirty="0" err="1"/>
                        <a:t>реклами</a:t>
                      </a:r>
                      <a:r>
                        <a:rPr lang="ru-RU" dirty="0"/>
                        <a:t> і </a:t>
                      </a:r>
                      <a:r>
                        <a:rPr lang="ru-RU" dirty="0" err="1"/>
                        <a:t>складність</a:t>
                      </a:r>
                      <a:r>
                        <a:rPr lang="ru-RU" dirty="0"/>
                        <a:t> </a:t>
                      </a:r>
                      <a:r>
                        <a:rPr lang="ru-RU" dirty="0" err="1"/>
                        <a:t>досягнення</a:t>
                      </a:r>
                      <a:r>
                        <a:rPr lang="ru-RU" dirty="0"/>
                        <a:t> </a:t>
                      </a:r>
                      <a:r>
                        <a:rPr lang="ru-RU" dirty="0" err="1"/>
                        <a:t>видимості</a:t>
                      </a:r>
                      <a:r>
                        <a:rPr lang="ru-RU" dirty="0"/>
                        <a:t> </a:t>
                      </a:r>
                      <a:r>
                        <a:rPr lang="ru-RU" dirty="0" err="1"/>
                        <a:t>своєї</a:t>
                      </a:r>
                      <a:r>
                        <a:rPr lang="ru-RU" dirty="0"/>
                        <a:t> </a:t>
                      </a:r>
                      <a:r>
                        <a:rPr lang="ru-RU" dirty="0" err="1"/>
                        <a:t>реклами</a:t>
                      </a:r>
                      <a:r>
                        <a:rPr lang="ru-RU" dirty="0"/>
                        <a:t>.</a:t>
                      </a:r>
                    </a:p>
                    <a:p>
                      <a:r>
                        <a:rPr lang="ru-RU" b="1" dirty="0" err="1"/>
                        <a:t>Ризик</a:t>
                      </a:r>
                      <a:r>
                        <a:rPr lang="ru-RU" b="1" dirty="0"/>
                        <a:t> </a:t>
                      </a:r>
                      <a:r>
                        <a:rPr lang="ru-RU" b="1" dirty="0" err="1"/>
                        <a:t>низької</a:t>
                      </a:r>
                      <a:r>
                        <a:rPr lang="ru-RU" b="1" dirty="0"/>
                        <a:t> </a:t>
                      </a:r>
                      <a:r>
                        <a:rPr lang="ru-RU" b="1" dirty="0" err="1"/>
                        <a:t>конверсії</a:t>
                      </a:r>
                      <a:r>
                        <a:rPr lang="ru-RU" b="1" dirty="0"/>
                        <a:t>:</a:t>
                      </a:r>
                      <a:r>
                        <a:rPr lang="ru-RU" dirty="0"/>
                        <a:t> </a:t>
                      </a:r>
                      <a:r>
                        <a:rPr lang="ru-RU" dirty="0" err="1"/>
                        <a:t>торгова</a:t>
                      </a:r>
                      <a:r>
                        <a:rPr lang="ru-RU" dirty="0"/>
                        <a:t> реклама </a:t>
                      </a:r>
                      <a:r>
                        <a:rPr lang="ru-RU" dirty="0" err="1"/>
                        <a:t>може</a:t>
                      </a:r>
                      <a:r>
                        <a:rPr lang="ru-RU" dirty="0"/>
                        <a:t> не </a:t>
                      </a:r>
                      <a:r>
                        <a:rPr lang="ru-RU" dirty="0" err="1"/>
                        <a:t>завжди</a:t>
                      </a:r>
                      <a:r>
                        <a:rPr lang="ru-RU" dirty="0"/>
                        <a:t> </a:t>
                      </a:r>
                      <a:r>
                        <a:rPr lang="ru-RU" dirty="0" err="1"/>
                        <a:t>гарантувати</a:t>
                      </a:r>
                      <a:r>
                        <a:rPr lang="ru-RU" dirty="0"/>
                        <a:t> </a:t>
                      </a:r>
                      <a:r>
                        <a:rPr lang="ru-RU" dirty="0" err="1"/>
                        <a:t>високу</a:t>
                      </a:r>
                      <a:r>
                        <a:rPr lang="ru-RU" dirty="0"/>
                        <a:t> </a:t>
                      </a:r>
                      <a:r>
                        <a:rPr lang="ru-RU" dirty="0" err="1"/>
                        <a:t>конверсію</a:t>
                      </a:r>
                      <a:r>
                        <a:rPr lang="ru-RU" dirty="0"/>
                        <a:t> </a:t>
                      </a:r>
                      <a:r>
                        <a:rPr lang="ru-RU" dirty="0" err="1"/>
                        <a:t>або</a:t>
                      </a:r>
                      <a:r>
                        <a:rPr lang="ru-RU" dirty="0"/>
                        <a:t> </a:t>
                      </a:r>
                      <a:r>
                        <a:rPr lang="ru-RU" dirty="0" err="1"/>
                        <a:t>придбання</a:t>
                      </a:r>
                      <a:r>
                        <a:rPr lang="ru-RU" dirty="0"/>
                        <a:t> товару. </a:t>
                      </a:r>
                      <a:r>
                        <a:rPr lang="ru-RU" dirty="0" err="1"/>
                        <a:t>Потенційні</a:t>
                      </a:r>
                      <a:r>
                        <a:rPr lang="ru-RU" dirty="0"/>
                        <a:t> </a:t>
                      </a:r>
                      <a:r>
                        <a:rPr lang="ru-RU" dirty="0" err="1"/>
                        <a:t>покупці</a:t>
                      </a:r>
                      <a:r>
                        <a:rPr lang="ru-RU" dirty="0"/>
                        <a:t> </a:t>
                      </a:r>
                      <a:r>
                        <a:rPr lang="ru-RU" dirty="0" err="1"/>
                        <a:t>можуть</a:t>
                      </a:r>
                      <a:r>
                        <a:rPr lang="ru-RU" dirty="0"/>
                        <a:t> бути </a:t>
                      </a:r>
                      <a:r>
                        <a:rPr lang="ru-RU" dirty="0" err="1"/>
                        <a:t>незацікавленими</a:t>
                      </a:r>
                      <a:r>
                        <a:rPr lang="ru-RU" dirty="0"/>
                        <a:t> </a:t>
                      </a:r>
                      <a:r>
                        <a:rPr lang="ru-RU" dirty="0" err="1"/>
                        <a:t>або</a:t>
                      </a:r>
                      <a:r>
                        <a:rPr lang="ru-RU" dirty="0"/>
                        <a:t> не </a:t>
                      </a:r>
                      <a:r>
                        <a:rPr lang="ru-RU" dirty="0" err="1"/>
                        <a:t>готовими</a:t>
                      </a:r>
                      <a:r>
                        <a:rPr lang="ru-RU" dirty="0"/>
                        <a:t> </a:t>
                      </a:r>
                      <a:r>
                        <a:rPr lang="ru-RU" dirty="0" err="1"/>
                        <a:t>здійснити</a:t>
                      </a:r>
                      <a:r>
                        <a:rPr lang="ru-RU" dirty="0"/>
                        <a:t> покупку в момент показу </a:t>
                      </a:r>
                      <a:r>
                        <a:rPr lang="ru-RU" dirty="0" err="1"/>
                        <a:t>реклами</a:t>
                      </a:r>
                      <a:r>
                        <a:rPr lang="ru-RU" dirty="0"/>
                        <a:t>.</a:t>
                      </a:r>
                    </a:p>
                  </a:txBody>
                  <a:tcPr anchor="ctr">
                    <a:lnL>
                      <a:noFill/>
                    </a:lnL>
                    <a:lnR>
                      <a:noFill/>
                    </a:lnR>
                    <a:lnT>
                      <a:noFill/>
                    </a:lnT>
                    <a:lnB>
                      <a:noFill/>
                    </a:lnB>
                  </a:tcPr>
                </a:tc>
                <a:extLst>
                  <a:ext uri="{0D108BD9-81ED-4DB2-BD59-A6C34878D82A}">
                    <a16:rowId xmlns:a16="http://schemas.microsoft.com/office/drawing/2014/main" val="2495959958"/>
                  </a:ext>
                </a:extLst>
              </a:tr>
            </a:tbl>
          </a:graphicData>
        </a:graphic>
      </p:graphicFrame>
    </p:spTree>
    <p:extLst>
      <p:ext uri="{BB962C8B-B14F-4D97-AF65-F5344CB8AC3E}">
        <p14:creationId xmlns:p14="http://schemas.microsoft.com/office/powerpoint/2010/main" val="34425348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18200"/>
            <a:ext cx="10515600" cy="797469"/>
          </a:xfrm>
        </p:spPr>
        <p:txBody>
          <a:bodyPr>
            <a:normAutofit/>
          </a:bodyPr>
          <a:lstStyle/>
          <a:p>
            <a:r>
              <a:rPr lang="ru-RU" sz="3600" b="1" dirty="0" err="1" smtClean="0">
                <a:latin typeface="Bahnschrift" panose="020B0502040204020203" pitchFamily="34" charset="0"/>
              </a:rPr>
              <a:t>Переваги</a:t>
            </a:r>
            <a:r>
              <a:rPr lang="ru-RU" sz="3600" b="1" dirty="0" smtClean="0">
                <a:latin typeface="Bahnschrift" panose="020B0502040204020203" pitchFamily="34" charset="0"/>
              </a:rPr>
              <a:t> та </a:t>
            </a:r>
            <a:r>
              <a:rPr lang="ru-RU" sz="3600" b="1" dirty="0" err="1" smtClean="0">
                <a:latin typeface="Bahnschrift" panose="020B0502040204020203" pitchFamily="34" charset="0"/>
              </a:rPr>
              <a:t>недоліки</a:t>
            </a:r>
            <a:r>
              <a:rPr lang="ru-RU" sz="3600" b="1" dirty="0" smtClean="0">
                <a:latin typeface="Bahnschrift" panose="020B0502040204020203" pitchFamily="34" charset="0"/>
              </a:rPr>
              <a:t> </a:t>
            </a:r>
            <a:r>
              <a:rPr lang="ru-RU" sz="3600" b="1" dirty="0" err="1" smtClean="0">
                <a:latin typeface="Bahnschrift" panose="020B0502040204020203" pitchFamily="34" charset="0"/>
              </a:rPr>
              <a:t>локальної</a:t>
            </a:r>
            <a:r>
              <a:rPr lang="ru-RU" sz="3600" b="1" dirty="0" smtClean="0">
                <a:latin typeface="Bahnschrift" panose="020B0502040204020203" pitchFamily="34" charset="0"/>
              </a:rPr>
              <a:t> </a:t>
            </a:r>
            <a:r>
              <a:rPr lang="ru-RU" sz="3600" b="1" dirty="0" err="1" smtClean="0">
                <a:latin typeface="Bahnschrift" panose="020B0502040204020203" pitchFamily="34" charset="0"/>
              </a:rPr>
              <a:t>реклами</a:t>
            </a:r>
            <a:endParaRPr lang="en-US" sz="3600" b="1" dirty="0">
              <a:latin typeface="Bahnschrift" panose="020B0502040204020203" pitchFamily="34"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152312428"/>
              </p:ext>
            </p:extLst>
          </p:nvPr>
        </p:nvGraphicFramePr>
        <p:xfrm>
          <a:off x="838200" y="679269"/>
          <a:ext cx="10515600" cy="5734594"/>
        </p:xfrm>
        <a:graphic>
          <a:graphicData uri="http://schemas.openxmlformats.org/drawingml/2006/table">
            <a:tbl>
              <a:tblPr/>
              <a:tblGrid>
                <a:gridCol w="5257800">
                  <a:extLst>
                    <a:ext uri="{9D8B030D-6E8A-4147-A177-3AD203B41FA5}">
                      <a16:colId xmlns:a16="http://schemas.microsoft.com/office/drawing/2014/main" val="3655672089"/>
                    </a:ext>
                  </a:extLst>
                </a:gridCol>
                <a:gridCol w="5257800">
                  <a:extLst>
                    <a:ext uri="{9D8B030D-6E8A-4147-A177-3AD203B41FA5}">
                      <a16:colId xmlns:a16="http://schemas.microsoft.com/office/drawing/2014/main" val="2464258560"/>
                    </a:ext>
                  </a:extLst>
                </a:gridCol>
              </a:tblGrid>
              <a:tr h="655382">
                <a:tc>
                  <a:txBody>
                    <a:bodyPr/>
                    <a:lstStyle/>
                    <a:p>
                      <a:r>
                        <a:rPr lang="ru-RU"/>
                        <a:t>Переваги</a:t>
                      </a:r>
                    </a:p>
                  </a:txBody>
                  <a:tcPr anchor="ctr">
                    <a:lnL>
                      <a:noFill/>
                    </a:lnL>
                    <a:lnR>
                      <a:noFill/>
                    </a:lnR>
                    <a:lnT>
                      <a:noFill/>
                    </a:lnT>
                    <a:lnB>
                      <a:noFill/>
                    </a:lnB>
                  </a:tcPr>
                </a:tc>
                <a:tc>
                  <a:txBody>
                    <a:bodyPr/>
                    <a:lstStyle/>
                    <a:p>
                      <a:r>
                        <a:rPr lang="ru-RU"/>
                        <a:t>Недоліки</a:t>
                      </a:r>
                    </a:p>
                  </a:txBody>
                  <a:tcPr anchor="ctr">
                    <a:lnL>
                      <a:noFill/>
                    </a:lnL>
                    <a:lnR>
                      <a:noFill/>
                    </a:lnR>
                    <a:lnT>
                      <a:noFill/>
                    </a:lnT>
                    <a:lnB>
                      <a:noFill/>
                    </a:lnB>
                  </a:tcPr>
                </a:tc>
                <a:extLst>
                  <a:ext uri="{0D108BD9-81ED-4DB2-BD59-A6C34878D82A}">
                    <a16:rowId xmlns:a16="http://schemas.microsoft.com/office/drawing/2014/main" val="2532344826"/>
                  </a:ext>
                </a:extLst>
              </a:tr>
              <a:tr h="5079212">
                <a:tc>
                  <a:txBody>
                    <a:bodyPr/>
                    <a:lstStyle/>
                    <a:p>
                      <a:r>
                        <a:rPr lang="ru-RU" b="1"/>
                        <a:t>Збільшення свідомості про місцевий бізнес:</a:t>
                      </a:r>
                      <a:r>
                        <a:rPr lang="ru-RU"/>
                        <a:t> локальна реклама дозволяє місцевим підприємствам привертати увагу місцевих жителів і підвищувати свідомість про свої товари або послуги в межах конкретної локації.</a:t>
                      </a:r>
                    </a:p>
                    <a:p>
                      <a:r>
                        <a:rPr lang="ru-RU" b="1"/>
                        <a:t>Висока релевантність:</a:t>
                      </a:r>
                      <a:r>
                        <a:rPr lang="ru-RU"/>
                        <a:t> цей вид реклами забезпечує високу релевантність, оскільки спрямований на місцеву аудиторію, яка шукає конкретні товари або послуги у своєму районі. Це дозволяє залучати більш якісних потенційних клієнтів.</a:t>
                      </a:r>
                    </a:p>
                  </a:txBody>
                  <a:tcPr anchor="ctr">
                    <a:lnL>
                      <a:noFill/>
                    </a:lnL>
                    <a:lnR>
                      <a:noFill/>
                    </a:lnR>
                    <a:lnT>
                      <a:noFill/>
                    </a:lnT>
                    <a:lnB>
                      <a:noFill/>
                    </a:lnB>
                  </a:tcPr>
                </a:tc>
                <a:tc>
                  <a:txBody>
                    <a:bodyPr/>
                    <a:lstStyle/>
                    <a:p>
                      <a:r>
                        <a:rPr lang="ru-RU" b="1" dirty="0" err="1"/>
                        <a:t>Обмежене</a:t>
                      </a:r>
                      <a:r>
                        <a:rPr lang="ru-RU" b="1" dirty="0"/>
                        <a:t> </a:t>
                      </a:r>
                      <a:r>
                        <a:rPr lang="ru-RU" b="1" dirty="0" err="1"/>
                        <a:t>охоплення</a:t>
                      </a:r>
                      <a:r>
                        <a:rPr lang="ru-RU" b="1" dirty="0"/>
                        <a:t>:</a:t>
                      </a:r>
                      <a:r>
                        <a:rPr lang="ru-RU" dirty="0"/>
                        <a:t> локальна реклама </a:t>
                      </a:r>
                      <a:r>
                        <a:rPr lang="ru-RU" dirty="0" err="1"/>
                        <a:t>має</a:t>
                      </a:r>
                      <a:r>
                        <a:rPr lang="ru-RU" dirty="0"/>
                        <a:t> </a:t>
                      </a:r>
                      <a:r>
                        <a:rPr lang="ru-RU" dirty="0" err="1"/>
                        <a:t>обмежене</a:t>
                      </a:r>
                      <a:r>
                        <a:rPr lang="ru-RU" dirty="0"/>
                        <a:t> </a:t>
                      </a:r>
                      <a:r>
                        <a:rPr lang="ru-RU" dirty="0" err="1"/>
                        <a:t>охоплення</a:t>
                      </a:r>
                      <a:r>
                        <a:rPr lang="ru-RU" dirty="0"/>
                        <a:t>, </a:t>
                      </a:r>
                      <a:r>
                        <a:rPr lang="ru-RU" dirty="0" err="1"/>
                        <a:t>оскільки</a:t>
                      </a:r>
                      <a:r>
                        <a:rPr lang="ru-RU" dirty="0"/>
                        <a:t> </a:t>
                      </a:r>
                      <a:r>
                        <a:rPr lang="ru-RU" dirty="0" err="1"/>
                        <a:t>спрямована</a:t>
                      </a:r>
                      <a:r>
                        <a:rPr lang="ru-RU" dirty="0"/>
                        <a:t> </a:t>
                      </a:r>
                      <a:r>
                        <a:rPr lang="ru-RU" dirty="0" err="1"/>
                        <a:t>лише</a:t>
                      </a:r>
                      <a:r>
                        <a:rPr lang="ru-RU" dirty="0"/>
                        <a:t> на </a:t>
                      </a:r>
                      <a:r>
                        <a:rPr lang="ru-RU" dirty="0" err="1"/>
                        <a:t>місцеву</a:t>
                      </a:r>
                      <a:r>
                        <a:rPr lang="ru-RU" dirty="0"/>
                        <a:t> </a:t>
                      </a:r>
                      <a:r>
                        <a:rPr lang="ru-RU" dirty="0" err="1"/>
                        <a:t>аудиторію</a:t>
                      </a:r>
                      <a:r>
                        <a:rPr lang="ru-RU" dirty="0"/>
                        <a:t>. </a:t>
                      </a:r>
                      <a:r>
                        <a:rPr lang="ru-RU" dirty="0" err="1"/>
                        <a:t>Якщо</a:t>
                      </a:r>
                      <a:r>
                        <a:rPr lang="ru-RU" dirty="0"/>
                        <a:t> </a:t>
                      </a:r>
                      <a:r>
                        <a:rPr lang="ru-RU" dirty="0" err="1"/>
                        <a:t>бізнес</a:t>
                      </a:r>
                      <a:r>
                        <a:rPr lang="ru-RU" dirty="0"/>
                        <a:t> </a:t>
                      </a:r>
                      <a:r>
                        <a:rPr lang="ru-RU" dirty="0" err="1"/>
                        <a:t>має</a:t>
                      </a:r>
                      <a:r>
                        <a:rPr lang="ru-RU" dirty="0"/>
                        <a:t> </a:t>
                      </a:r>
                      <a:r>
                        <a:rPr lang="ru-RU" dirty="0" err="1"/>
                        <a:t>міжнародні</a:t>
                      </a:r>
                      <a:r>
                        <a:rPr lang="ru-RU" dirty="0"/>
                        <a:t> </a:t>
                      </a:r>
                      <a:r>
                        <a:rPr lang="ru-RU" dirty="0" err="1"/>
                        <a:t>або</a:t>
                      </a:r>
                      <a:r>
                        <a:rPr lang="ru-RU" dirty="0"/>
                        <a:t> </a:t>
                      </a:r>
                      <a:r>
                        <a:rPr lang="ru-RU" dirty="0" err="1"/>
                        <a:t>широкомасштабні</a:t>
                      </a:r>
                      <a:r>
                        <a:rPr lang="ru-RU" dirty="0"/>
                        <a:t> </a:t>
                      </a:r>
                      <a:r>
                        <a:rPr lang="ru-RU" dirty="0" err="1"/>
                        <a:t>цілі</a:t>
                      </a:r>
                      <a:r>
                        <a:rPr lang="ru-RU" dirty="0"/>
                        <a:t>, локальна реклама </a:t>
                      </a:r>
                      <a:r>
                        <a:rPr lang="ru-RU" dirty="0" err="1"/>
                        <a:t>може</a:t>
                      </a:r>
                      <a:r>
                        <a:rPr lang="ru-RU" dirty="0"/>
                        <a:t> бути не </a:t>
                      </a:r>
                      <a:r>
                        <a:rPr lang="ru-RU" dirty="0" err="1"/>
                        <a:t>настільки</a:t>
                      </a:r>
                      <a:r>
                        <a:rPr lang="ru-RU" dirty="0"/>
                        <a:t> </a:t>
                      </a:r>
                      <a:r>
                        <a:rPr lang="ru-RU" dirty="0" err="1"/>
                        <a:t>ефективною</a:t>
                      </a:r>
                      <a:r>
                        <a:rPr lang="ru-RU" dirty="0"/>
                        <a:t>.</a:t>
                      </a:r>
                    </a:p>
                    <a:p>
                      <a:r>
                        <a:rPr lang="ru-RU" b="1" dirty="0" err="1"/>
                        <a:t>Залежність</a:t>
                      </a:r>
                      <a:r>
                        <a:rPr lang="ru-RU" b="1" dirty="0"/>
                        <a:t> </a:t>
                      </a:r>
                      <a:r>
                        <a:rPr lang="ru-RU" b="1" dirty="0" err="1"/>
                        <a:t>від</a:t>
                      </a:r>
                      <a:r>
                        <a:rPr lang="ru-RU" b="1" dirty="0"/>
                        <a:t> </a:t>
                      </a:r>
                      <a:r>
                        <a:rPr lang="ru-RU" b="1" dirty="0" err="1"/>
                        <a:t>місцевої</a:t>
                      </a:r>
                      <a:r>
                        <a:rPr lang="ru-RU" b="1" dirty="0"/>
                        <a:t> </a:t>
                      </a:r>
                      <a:r>
                        <a:rPr lang="ru-RU" b="1" dirty="0" err="1"/>
                        <a:t>конкуренції</a:t>
                      </a:r>
                      <a:r>
                        <a:rPr lang="ru-RU" b="1" dirty="0"/>
                        <a:t>: </a:t>
                      </a:r>
                      <a:r>
                        <a:rPr lang="ru-RU" dirty="0"/>
                        <a:t>у </a:t>
                      </a:r>
                      <a:r>
                        <a:rPr lang="ru-RU" dirty="0" err="1"/>
                        <a:t>локальній</a:t>
                      </a:r>
                      <a:r>
                        <a:rPr lang="ru-RU" dirty="0"/>
                        <a:t> </a:t>
                      </a:r>
                      <a:r>
                        <a:rPr lang="ru-RU" dirty="0" err="1"/>
                        <a:t>рекламі</a:t>
                      </a:r>
                      <a:r>
                        <a:rPr lang="ru-RU" dirty="0"/>
                        <a:t> </a:t>
                      </a:r>
                      <a:r>
                        <a:rPr lang="ru-RU" dirty="0" err="1"/>
                        <a:t>може</a:t>
                      </a:r>
                      <a:r>
                        <a:rPr lang="ru-RU" dirty="0"/>
                        <a:t> бути </a:t>
                      </a:r>
                      <a:r>
                        <a:rPr lang="ru-RU" dirty="0" err="1"/>
                        <a:t>значна</a:t>
                      </a:r>
                      <a:r>
                        <a:rPr lang="ru-RU" dirty="0"/>
                        <a:t> </a:t>
                      </a:r>
                      <a:r>
                        <a:rPr lang="ru-RU" dirty="0" err="1"/>
                        <a:t>конкуренція</a:t>
                      </a:r>
                      <a:r>
                        <a:rPr lang="ru-RU" dirty="0"/>
                        <a:t>, особливо в </a:t>
                      </a:r>
                      <a:r>
                        <a:rPr lang="ru-RU" dirty="0" err="1"/>
                        <a:t>населених</a:t>
                      </a:r>
                      <a:r>
                        <a:rPr lang="ru-RU" dirty="0"/>
                        <a:t> районах </a:t>
                      </a:r>
                      <a:r>
                        <a:rPr lang="ru-RU" dirty="0" err="1"/>
                        <a:t>або</a:t>
                      </a:r>
                      <a:r>
                        <a:rPr lang="ru-RU" dirty="0"/>
                        <a:t> </a:t>
                      </a:r>
                      <a:r>
                        <a:rPr lang="ru-RU" dirty="0" err="1"/>
                        <a:t>містах</a:t>
                      </a:r>
                      <a:r>
                        <a:rPr lang="ru-RU" dirty="0"/>
                        <a:t> з великою </a:t>
                      </a:r>
                      <a:r>
                        <a:rPr lang="ru-RU" dirty="0" err="1"/>
                        <a:t>кількістю</a:t>
                      </a:r>
                      <a:r>
                        <a:rPr lang="ru-RU" dirty="0"/>
                        <a:t> </a:t>
                      </a:r>
                      <a:r>
                        <a:rPr lang="ru-RU" dirty="0" err="1"/>
                        <a:t>бізнесів</a:t>
                      </a:r>
                      <a:r>
                        <a:rPr lang="ru-RU" dirty="0"/>
                        <a:t>. </a:t>
                      </a:r>
                      <a:r>
                        <a:rPr lang="ru-RU" dirty="0" err="1"/>
                        <a:t>Це</a:t>
                      </a:r>
                      <a:r>
                        <a:rPr lang="ru-RU" dirty="0"/>
                        <a:t> </a:t>
                      </a:r>
                      <a:r>
                        <a:rPr lang="ru-RU" dirty="0" err="1"/>
                        <a:t>може</a:t>
                      </a:r>
                      <a:r>
                        <a:rPr lang="ru-RU" dirty="0"/>
                        <a:t> </a:t>
                      </a:r>
                      <a:r>
                        <a:rPr lang="ru-RU" dirty="0" err="1"/>
                        <a:t>підвищити</a:t>
                      </a:r>
                      <a:r>
                        <a:rPr lang="ru-RU" dirty="0"/>
                        <a:t> </a:t>
                      </a:r>
                      <a:r>
                        <a:rPr lang="ru-RU" dirty="0" err="1"/>
                        <a:t>вартість</a:t>
                      </a:r>
                      <a:r>
                        <a:rPr lang="ru-RU" dirty="0"/>
                        <a:t> </a:t>
                      </a:r>
                      <a:r>
                        <a:rPr lang="ru-RU" dirty="0" err="1"/>
                        <a:t>реклами</a:t>
                      </a:r>
                      <a:r>
                        <a:rPr lang="ru-RU" dirty="0"/>
                        <a:t> і </a:t>
                      </a:r>
                      <a:r>
                        <a:rPr lang="ru-RU" dirty="0" err="1"/>
                        <a:t>зробити</a:t>
                      </a:r>
                      <a:r>
                        <a:rPr lang="ru-RU" dirty="0"/>
                        <a:t> </a:t>
                      </a:r>
                      <a:r>
                        <a:rPr lang="ru-RU" dirty="0" err="1"/>
                        <a:t>її</a:t>
                      </a:r>
                      <a:r>
                        <a:rPr lang="ru-RU" dirty="0"/>
                        <a:t> </a:t>
                      </a:r>
                      <a:r>
                        <a:rPr lang="ru-RU" dirty="0" err="1"/>
                        <a:t>менш</a:t>
                      </a:r>
                      <a:r>
                        <a:rPr lang="ru-RU" dirty="0"/>
                        <a:t> </a:t>
                      </a:r>
                      <a:r>
                        <a:rPr lang="ru-RU" dirty="0" err="1"/>
                        <a:t>ефективною</a:t>
                      </a:r>
                      <a:r>
                        <a:rPr lang="ru-RU" dirty="0"/>
                        <a:t>.</a:t>
                      </a:r>
                    </a:p>
                  </a:txBody>
                  <a:tcPr anchor="ctr">
                    <a:lnL>
                      <a:noFill/>
                    </a:lnL>
                    <a:lnR>
                      <a:noFill/>
                    </a:lnR>
                    <a:lnT>
                      <a:noFill/>
                    </a:lnT>
                    <a:lnB>
                      <a:noFill/>
                    </a:lnB>
                  </a:tcPr>
                </a:tc>
                <a:extLst>
                  <a:ext uri="{0D108BD9-81ED-4DB2-BD59-A6C34878D82A}">
                    <a16:rowId xmlns:a16="http://schemas.microsoft.com/office/drawing/2014/main" val="3407724069"/>
                  </a:ext>
                </a:extLst>
              </a:tr>
            </a:tbl>
          </a:graphicData>
        </a:graphic>
      </p:graphicFrame>
    </p:spTree>
    <p:extLst>
      <p:ext uri="{BB962C8B-B14F-4D97-AF65-F5344CB8AC3E}">
        <p14:creationId xmlns:p14="http://schemas.microsoft.com/office/powerpoint/2010/main" val="12429230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510086"/>
          </a:xfrm>
        </p:spPr>
        <p:txBody>
          <a:bodyPr>
            <a:normAutofit fontScale="90000"/>
          </a:bodyPr>
          <a:lstStyle/>
          <a:p>
            <a:r>
              <a:rPr lang="ru-RU" sz="3200" b="1" dirty="0" err="1" smtClean="0">
                <a:latin typeface="Bahnschrift" panose="020B0502040204020203" pitchFamily="34" charset="0"/>
              </a:rPr>
              <a:t>Плюси</a:t>
            </a:r>
            <a:r>
              <a:rPr lang="ru-RU" sz="3200" b="1" dirty="0" smtClean="0">
                <a:latin typeface="Bahnschrift" panose="020B0502040204020203" pitchFamily="34" charset="0"/>
              </a:rPr>
              <a:t> та </a:t>
            </a:r>
            <a:r>
              <a:rPr lang="ru-RU" sz="3200" b="1" dirty="0" err="1" smtClean="0">
                <a:latin typeface="Bahnschrift" panose="020B0502040204020203" pitchFamily="34" charset="0"/>
              </a:rPr>
              <a:t>мінуси</a:t>
            </a:r>
            <a:r>
              <a:rPr lang="ru-RU" sz="3200" b="1" dirty="0" smtClean="0">
                <a:latin typeface="Bahnschrift" panose="020B0502040204020203" pitchFamily="34" charset="0"/>
              </a:rPr>
              <a:t> </a:t>
            </a:r>
            <a:r>
              <a:rPr lang="ru-RU" sz="3200" b="1" dirty="0" err="1" smtClean="0">
                <a:latin typeface="Bahnschrift" panose="020B0502040204020203" pitchFamily="34" charset="0"/>
              </a:rPr>
              <a:t>ретаргетингової</a:t>
            </a:r>
            <a:r>
              <a:rPr lang="ru-RU" sz="3200" b="1" dirty="0" smtClean="0">
                <a:latin typeface="Bahnschrift" panose="020B0502040204020203" pitchFamily="34" charset="0"/>
              </a:rPr>
              <a:t> </a:t>
            </a:r>
            <a:r>
              <a:rPr lang="ru-RU" sz="3200" b="1" dirty="0" err="1" smtClean="0">
                <a:latin typeface="Bahnschrift" panose="020B0502040204020203" pitchFamily="34" charset="0"/>
              </a:rPr>
              <a:t>реклами</a:t>
            </a:r>
            <a:endParaRPr lang="en-US" sz="3200" b="1" dirty="0">
              <a:latin typeface="Bahnschrift" panose="020B0502040204020203" pitchFamily="34"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621734200"/>
              </p:ext>
            </p:extLst>
          </p:nvPr>
        </p:nvGraphicFramePr>
        <p:xfrm>
          <a:off x="838200" y="1749742"/>
          <a:ext cx="10515600" cy="4468177"/>
        </p:xfrm>
        <a:graphic>
          <a:graphicData uri="http://schemas.openxmlformats.org/drawingml/2006/table">
            <a:tbl>
              <a:tblPr/>
              <a:tblGrid>
                <a:gridCol w="5257800">
                  <a:extLst>
                    <a:ext uri="{9D8B030D-6E8A-4147-A177-3AD203B41FA5}">
                      <a16:colId xmlns:a16="http://schemas.microsoft.com/office/drawing/2014/main" val="1138104829"/>
                    </a:ext>
                  </a:extLst>
                </a:gridCol>
                <a:gridCol w="5257800">
                  <a:extLst>
                    <a:ext uri="{9D8B030D-6E8A-4147-A177-3AD203B41FA5}">
                      <a16:colId xmlns:a16="http://schemas.microsoft.com/office/drawing/2014/main" val="120612343"/>
                    </a:ext>
                  </a:extLst>
                </a:gridCol>
              </a:tblGrid>
              <a:tr h="435920">
                <a:tc>
                  <a:txBody>
                    <a:bodyPr/>
                    <a:lstStyle/>
                    <a:p>
                      <a:r>
                        <a:rPr lang="ru-RU"/>
                        <a:t>Плюси</a:t>
                      </a:r>
                    </a:p>
                  </a:txBody>
                  <a:tcPr anchor="ctr">
                    <a:lnL>
                      <a:noFill/>
                    </a:lnL>
                    <a:lnR>
                      <a:noFill/>
                    </a:lnR>
                    <a:lnT>
                      <a:noFill/>
                    </a:lnT>
                    <a:lnB>
                      <a:noFill/>
                    </a:lnB>
                  </a:tcPr>
                </a:tc>
                <a:tc>
                  <a:txBody>
                    <a:bodyPr/>
                    <a:lstStyle/>
                    <a:p>
                      <a:r>
                        <a:rPr lang="ru-RU"/>
                        <a:t>Мінуси</a:t>
                      </a:r>
                    </a:p>
                  </a:txBody>
                  <a:tcPr anchor="ctr">
                    <a:lnL>
                      <a:noFill/>
                    </a:lnL>
                    <a:lnR>
                      <a:noFill/>
                    </a:lnR>
                    <a:lnT>
                      <a:noFill/>
                    </a:lnT>
                    <a:lnB>
                      <a:noFill/>
                    </a:lnB>
                  </a:tcPr>
                </a:tc>
                <a:extLst>
                  <a:ext uri="{0D108BD9-81ED-4DB2-BD59-A6C34878D82A}">
                    <a16:rowId xmlns:a16="http://schemas.microsoft.com/office/drawing/2014/main" val="797663364"/>
                  </a:ext>
                </a:extLst>
              </a:tr>
              <a:tr h="4032257">
                <a:tc>
                  <a:txBody>
                    <a:bodyPr/>
                    <a:lstStyle/>
                    <a:p>
                      <a:r>
                        <a:rPr lang="ru-RU" b="1"/>
                        <a:t>Підвищення конверсії: </a:t>
                      </a:r>
                      <a:r>
                        <a:rPr lang="ru-RU"/>
                        <a:t>ретаргетингова реклама дає змогу привернути увагу тих користувачів, які вже проявили інтерес до вашого продукту або послуги. Це стимулює їх до завершення покупки чи виконання іншої бажаної дії, що безпосередньо призводить до збільшення конверсії.</a:t>
                      </a:r>
                    </a:p>
                    <a:p>
                      <a:r>
                        <a:rPr lang="ru-RU" b="1"/>
                        <a:t>Вища релевантність:</a:t>
                      </a:r>
                      <a:r>
                        <a:rPr lang="ru-RU"/>
                        <a:t> завдяки ретаргетингу можна налаштувати </a:t>
                      </a:r>
                      <a:r>
                        <a:rPr lang="ru-RU" b="1"/>
                        <a:t>спеціальні рекламні повідомлення</a:t>
                      </a:r>
                      <a:r>
                        <a:rPr lang="ru-RU"/>
                        <a:t>, що відповідають інтересам і попереднім діям користувачів. Це дозволяє підвищити </a:t>
                      </a:r>
                      <a:r>
                        <a:rPr lang="ru-RU" b="1"/>
                        <a:t>релевантність реклами</a:t>
                      </a:r>
                      <a:r>
                        <a:rPr lang="ru-RU"/>
                        <a:t>, що збільшує шанси на виконання цільової дії.</a:t>
                      </a:r>
                    </a:p>
                  </a:txBody>
                  <a:tcPr anchor="ctr">
                    <a:lnL>
                      <a:noFill/>
                    </a:lnL>
                    <a:lnR>
                      <a:noFill/>
                    </a:lnR>
                    <a:lnT>
                      <a:noFill/>
                    </a:lnT>
                    <a:lnB>
                      <a:noFill/>
                    </a:lnB>
                  </a:tcPr>
                </a:tc>
                <a:tc>
                  <a:txBody>
                    <a:bodyPr/>
                    <a:lstStyle/>
                    <a:p>
                      <a:r>
                        <a:rPr lang="ru-RU" b="1" dirty="0" err="1"/>
                        <a:t>Втомленість</a:t>
                      </a:r>
                      <a:r>
                        <a:rPr lang="ru-RU" b="1" dirty="0"/>
                        <a:t> </a:t>
                      </a:r>
                      <a:r>
                        <a:rPr lang="ru-RU" b="1" dirty="0" err="1"/>
                        <a:t>аудиторії</a:t>
                      </a:r>
                      <a:r>
                        <a:rPr lang="ru-RU" b="1" dirty="0"/>
                        <a:t>:</a:t>
                      </a:r>
                      <a:r>
                        <a:rPr lang="ru-RU" dirty="0"/>
                        <a:t> </a:t>
                      </a:r>
                      <a:r>
                        <a:rPr lang="ru-RU" dirty="0" err="1"/>
                        <a:t>постійне</a:t>
                      </a:r>
                      <a:r>
                        <a:rPr lang="ru-RU" dirty="0"/>
                        <a:t> </a:t>
                      </a:r>
                      <a:r>
                        <a:rPr lang="ru-RU" dirty="0" err="1"/>
                        <a:t>показування</a:t>
                      </a:r>
                      <a:r>
                        <a:rPr lang="ru-RU" dirty="0"/>
                        <a:t> одних і тих же </a:t>
                      </a:r>
                      <a:r>
                        <a:rPr lang="ru-RU" dirty="0" err="1"/>
                        <a:t>оголошень</a:t>
                      </a:r>
                      <a:r>
                        <a:rPr lang="ru-RU" dirty="0"/>
                        <a:t> </a:t>
                      </a:r>
                      <a:r>
                        <a:rPr lang="ru-RU" dirty="0" err="1"/>
                        <a:t>одній</a:t>
                      </a:r>
                      <a:r>
                        <a:rPr lang="ru-RU" dirty="0"/>
                        <a:t> і </a:t>
                      </a:r>
                      <a:r>
                        <a:rPr lang="ru-RU" dirty="0" err="1"/>
                        <a:t>тій</a:t>
                      </a:r>
                      <a:r>
                        <a:rPr lang="ru-RU" dirty="0"/>
                        <a:t> </a:t>
                      </a:r>
                      <a:r>
                        <a:rPr lang="ru-RU" dirty="0" err="1"/>
                        <a:t>самій</a:t>
                      </a:r>
                      <a:r>
                        <a:rPr lang="ru-RU" dirty="0"/>
                        <a:t> </a:t>
                      </a:r>
                      <a:r>
                        <a:rPr lang="ru-RU" dirty="0" err="1"/>
                        <a:t>аудиторії</a:t>
                      </a:r>
                      <a:r>
                        <a:rPr lang="ru-RU" dirty="0"/>
                        <a:t> </a:t>
                      </a:r>
                      <a:r>
                        <a:rPr lang="ru-RU" dirty="0" err="1"/>
                        <a:t>може</a:t>
                      </a:r>
                      <a:r>
                        <a:rPr lang="ru-RU" dirty="0"/>
                        <a:t> </a:t>
                      </a:r>
                      <a:r>
                        <a:rPr lang="ru-RU" dirty="0" err="1"/>
                        <a:t>призвести</a:t>
                      </a:r>
                      <a:r>
                        <a:rPr lang="ru-RU" dirty="0"/>
                        <a:t> до </a:t>
                      </a:r>
                      <a:r>
                        <a:rPr lang="ru-RU" b="1" dirty="0" err="1"/>
                        <a:t>перевантаження</a:t>
                      </a:r>
                      <a:r>
                        <a:rPr lang="ru-RU" dirty="0"/>
                        <a:t> та </a:t>
                      </a:r>
                      <a:r>
                        <a:rPr lang="ru-RU" dirty="0" err="1"/>
                        <a:t>навіть</a:t>
                      </a:r>
                      <a:r>
                        <a:rPr lang="ru-RU" dirty="0"/>
                        <a:t> до негативного </a:t>
                      </a:r>
                      <a:r>
                        <a:rPr lang="ru-RU" dirty="0" err="1"/>
                        <a:t>сприйняття</a:t>
                      </a:r>
                      <a:r>
                        <a:rPr lang="ru-RU" dirty="0"/>
                        <a:t> </a:t>
                      </a:r>
                      <a:r>
                        <a:rPr lang="ru-RU" dirty="0" err="1"/>
                        <a:t>реклами</a:t>
                      </a:r>
                      <a:r>
                        <a:rPr lang="ru-RU" dirty="0"/>
                        <a:t>. </a:t>
                      </a:r>
                      <a:r>
                        <a:rPr lang="ru-RU" dirty="0" err="1"/>
                        <a:t>Якщо</a:t>
                      </a:r>
                      <a:r>
                        <a:rPr lang="ru-RU" dirty="0"/>
                        <a:t> </a:t>
                      </a:r>
                      <a:r>
                        <a:rPr lang="ru-RU" dirty="0" err="1"/>
                        <a:t>кампанія</a:t>
                      </a:r>
                      <a:r>
                        <a:rPr lang="ru-RU" dirty="0"/>
                        <a:t> </a:t>
                      </a:r>
                      <a:r>
                        <a:rPr lang="ru-RU" dirty="0" err="1"/>
                        <a:t>налаштована</a:t>
                      </a:r>
                      <a:r>
                        <a:rPr lang="ru-RU" dirty="0"/>
                        <a:t> не оптимально, реклама </a:t>
                      </a:r>
                      <a:r>
                        <a:rPr lang="ru-RU" dirty="0" err="1"/>
                        <a:t>може</a:t>
                      </a:r>
                      <a:r>
                        <a:rPr lang="ru-RU" dirty="0"/>
                        <a:t> стати </a:t>
                      </a:r>
                      <a:r>
                        <a:rPr lang="ru-RU" dirty="0" err="1"/>
                        <a:t>нав'язливою</a:t>
                      </a:r>
                      <a:r>
                        <a:rPr lang="ru-RU" dirty="0"/>
                        <a:t>.</a:t>
                      </a:r>
                    </a:p>
                    <a:p>
                      <a:r>
                        <a:rPr lang="ru-RU" b="1" dirty="0" err="1"/>
                        <a:t>Обмежене</a:t>
                      </a:r>
                      <a:r>
                        <a:rPr lang="ru-RU" b="1" dirty="0"/>
                        <a:t> </a:t>
                      </a:r>
                      <a:r>
                        <a:rPr lang="ru-RU" b="1" dirty="0" err="1"/>
                        <a:t>охоплення</a:t>
                      </a:r>
                      <a:r>
                        <a:rPr lang="ru-RU" b="1" dirty="0"/>
                        <a:t> </a:t>
                      </a:r>
                      <a:r>
                        <a:rPr lang="ru-RU" b="1" dirty="0" err="1"/>
                        <a:t>нових</a:t>
                      </a:r>
                      <a:r>
                        <a:rPr lang="ru-RU" b="1" dirty="0"/>
                        <a:t> </a:t>
                      </a:r>
                      <a:r>
                        <a:rPr lang="ru-RU" b="1" dirty="0" err="1"/>
                        <a:t>клієнтів</a:t>
                      </a:r>
                      <a:r>
                        <a:rPr lang="ru-RU" b="1" dirty="0"/>
                        <a:t>:</a:t>
                      </a:r>
                      <a:r>
                        <a:rPr lang="ru-RU" dirty="0"/>
                        <a:t> </a:t>
                      </a:r>
                      <a:r>
                        <a:rPr lang="ru-RU" dirty="0" err="1"/>
                        <a:t>ретаргетингова</a:t>
                      </a:r>
                      <a:r>
                        <a:rPr lang="ru-RU" dirty="0"/>
                        <a:t> реклама </a:t>
                      </a:r>
                      <a:r>
                        <a:rPr lang="ru-RU" dirty="0" err="1"/>
                        <a:t>спрямована</a:t>
                      </a:r>
                      <a:r>
                        <a:rPr lang="ru-RU" dirty="0"/>
                        <a:t> на людей, </a:t>
                      </a:r>
                      <a:r>
                        <a:rPr lang="ru-RU" dirty="0" err="1"/>
                        <a:t>які</a:t>
                      </a:r>
                      <a:r>
                        <a:rPr lang="ru-RU" dirty="0"/>
                        <a:t> </a:t>
                      </a:r>
                      <a:r>
                        <a:rPr lang="ru-RU" dirty="0" err="1"/>
                        <a:t>вже</a:t>
                      </a:r>
                      <a:r>
                        <a:rPr lang="ru-RU" dirty="0"/>
                        <a:t> </a:t>
                      </a:r>
                      <a:r>
                        <a:rPr lang="ru-RU" dirty="0" err="1"/>
                        <a:t>взаємодіяли</a:t>
                      </a:r>
                      <a:r>
                        <a:rPr lang="ru-RU" dirty="0"/>
                        <a:t> з вашим брендом, тому вона не </a:t>
                      </a:r>
                      <a:r>
                        <a:rPr lang="ru-RU" dirty="0" err="1"/>
                        <a:t>допомагає</a:t>
                      </a:r>
                      <a:r>
                        <a:rPr lang="ru-RU" dirty="0"/>
                        <a:t> </a:t>
                      </a:r>
                      <a:r>
                        <a:rPr lang="ru-RU" b="1" dirty="0" err="1"/>
                        <a:t>залучати</a:t>
                      </a:r>
                      <a:r>
                        <a:rPr lang="ru-RU" b="1" dirty="0"/>
                        <a:t> </a:t>
                      </a:r>
                      <a:r>
                        <a:rPr lang="ru-RU" b="1" dirty="0" err="1"/>
                        <a:t>нових</a:t>
                      </a:r>
                      <a:r>
                        <a:rPr lang="ru-RU" b="1" dirty="0"/>
                        <a:t> </a:t>
                      </a:r>
                      <a:r>
                        <a:rPr lang="ru-RU" b="1" dirty="0" err="1"/>
                        <a:t>клієнтів</a:t>
                      </a:r>
                      <a:r>
                        <a:rPr lang="ru-RU" dirty="0"/>
                        <a:t>, </a:t>
                      </a:r>
                      <a:r>
                        <a:rPr lang="ru-RU" dirty="0" err="1"/>
                        <a:t>які</a:t>
                      </a:r>
                      <a:r>
                        <a:rPr lang="ru-RU" dirty="0"/>
                        <a:t> </a:t>
                      </a:r>
                      <a:r>
                        <a:rPr lang="ru-RU" dirty="0" err="1"/>
                        <a:t>ще</a:t>
                      </a:r>
                      <a:r>
                        <a:rPr lang="ru-RU" dirty="0"/>
                        <a:t> не проявляли </a:t>
                      </a:r>
                      <a:r>
                        <a:rPr lang="ru-RU" dirty="0" err="1"/>
                        <a:t>інтересу</a:t>
                      </a:r>
                      <a:r>
                        <a:rPr lang="ru-RU" dirty="0"/>
                        <a:t> до </a:t>
                      </a:r>
                      <a:r>
                        <a:rPr lang="ru-RU" dirty="0" err="1"/>
                        <a:t>вашого</a:t>
                      </a:r>
                      <a:r>
                        <a:rPr lang="ru-RU" dirty="0"/>
                        <a:t> продукту </a:t>
                      </a:r>
                      <a:r>
                        <a:rPr lang="ru-RU" dirty="0" err="1"/>
                        <a:t>чи</a:t>
                      </a:r>
                      <a:r>
                        <a:rPr lang="ru-RU" dirty="0"/>
                        <a:t> </a:t>
                      </a:r>
                      <a:r>
                        <a:rPr lang="ru-RU" dirty="0" err="1"/>
                        <a:t>послуги</a:t>
                      </a:r>
                      <a:endParaRPr lang="ru-RU" dirty="0"/>
                    </a:p>
                  </a:txBody>
                  <a:tcPr anchor="ctr">
                    <a:lnL>
                      <a:noFill/>
                    </a:lnL>
                    <a:lnR>
                      <a:noFill/>
                    </a:lnR>
                    <a:lnT>
                      <a:noFill/>
                    </a:lnT>
                    <a:lnB>
                      <a:noFill/>
                    </a:lnB>
                  </a:tcPr>
                </a:tc>
                <a:extLst>
                  <a:ext uri="{0D108BD9-81ED-4DB2-BD59-A6C34878D82A}">
                    <a16:rowId xmlns:a16="http://schemas.microsoft.com/office/drawing/2014/main" val="3089089669"/>
                  </a:ext>
                </a:extLst>
              </a:tr>
            </a:tbl>
          </a:graphicData>
        </a:graphic>
      </p:graphicFrame>
    </p:spTree>
    <p:extLst>
      <p:ext uri="{BB962C8B-B14F-4D97-AF65-F5344CB8AC3E}">
        <p14:creationId xmlns:p14="http://schemas.microsoft.com/office/powerpoint/2010/main" val="3356573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888274" y="209006"/>
            <a:ext cx="10398035" cy="6439988"/>
          </a:xfrm>
          <a:prstGeom prst="rect">
            <a:avLst/>
          </a:prstGeom>
        </p:spPr>
      </p:pic>
    </p:spTree>
    <p:extLst>
      <p:ext uri="{BB962C8B-B14F-4D97-AF65-F5344CB8AC3E}">
        <p14:creationId xmlns:p14="http://schemas.microsoft.com/office/powerpoint/2010/main" val="33578324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0"/>
            <a:ext cx="10515600" cy="732155"/>
          </a:xfrm>
        </p:spPr>
        <p:txBody>
          <a:bodyPr>
            <a:normAutofit/>
          </a:bodyPr>
          <a:lstStyle/>
          <a:p>
            <a:r>
              <a:rPr lang="ru-RU" sz="3600" b="1" dirty="0" err="1" smtClean="0">
                <a:latin typeface="Bahnschrift" panose="020B0502040204020203" pitchFamily="34" charset="0"/>
              </a:rPr>
              <a:t>Тренди</a:t>
            </a:r>
            <a:r>
              <a:rPr lang="ru-RU" sz="3600" b="1" dirty="0" smtClean="0">
                <a:latin typeface="Bahnschrift" panose="020B0502040204020203" pitchFamily="34" charset="0"/>
              </a:rPr>
              <a:t> </a:t>
            </a:r>
            <a:r>
              <a:rPr lang="ru-RU" sz="3600" b="1" dirty="0" err="1" smtClean="0">
                <a:latin typeface="Bahnschrift" panose="020B0502040204020203" pitchFamily="34" charset="0"/>
              </a:rPr>
              <a:t>контекстної</a:t>
            </a:r>
            <a:r>
              <a:rPr lang="ru-RU" sz="3600" b="1" dirty="0" smtClean="0">
                <a:latin typeface="Bahnschrift" panose="020B0502040204020203" pitchFamily="34" charset="0"/>
              </a:rPr>
              <a:t> </a:t>
            </a:r>
            <a:r>
              <a:rPr lang="ru-RU" sz="3600" b="1" dirty="0" err="1" smtClean="0">
                <a:latin typeface="Bahnschrift" panose="020B0502040204020203" pitchFamily="34" charset="0"/>
              </a:rPr>
              <a:t>реклами</a:t>
            </a:r>
            <a:r>
              <a:rPr lang="ru-RU" sz="3600" b="1" dirty="0" smtClean="0">
                <a:latin typeface="Bahnschrift" panose="020B0502040204020203" pitchFamily="34" charset="0"/>
              </a:rPr>
              <a:t> 2025 року</a:t>
            </a:r>
            <a:endParaRPr lang="en-US" sz="3600" b="1" dirty="0">
              <a:latin typeface="Bahnschrift" panose="020B0502040204020203" pitchFamily="34" charset="0"/>
            </a:endParaRPr>
          </a:p>
        </p:txBody>
      </p:sp>
      <p:sp>
        <p:nvSpPr>
          <p:cNvPr id="3" name="Объект 2"/>
          <p:cNvSpPr>
            <a:spLocks noGrp="1"/>
          </p:cNvSpPr>
          <p:nvPr>
            <p:ph idx="1"/>
          </p:nvPr>
        </p:nvSpPr>
        <p:spPr>
          <a:xfrm>
            <a:off x="143691" y="732155"/>
            <a:ext cx="11652069" cy="6125845"/>
          </a:xfrm>
        </p:spPr>
        <p:txBody>
          <a:bodyPr>
            <a:normAutofit fontScale="77500" lnSpcReduction="20000"/>
          </a:bodyPr>
          <a:lstStyle/>
          <a:p>
            <a:r>
              <a:rPr lang="ru-RU" b="1" dirty="0" err="1" smtClean="0"/>
              <a:t>Автоматизація</a:t>
            </a:r>
            <a:r>
              <a:rPr lang="ru-RU" b="1" dirty="0" smtClean="0"/>
              <a:t> та </a:t>
            </a:r>
            <a:r>
              <a:rPr lang="ru-RU" b="1" dirty="0" err="1" smtClean="0"/>
              <a:t>використання</a:t>
            </a:r>
            <a:r>
              <a:rPr lang="ru-RU" b="1" dirty="0" smtClean="0"/>
              <a:t> АІ</a:t>
            </a:r>
          </a:p>
          <a:p>
            <a:r>
              <a:rPr lang="ru-RU" dirty="0" smtClean="0"/>
              <a:t>За статистикою </a:t>
            </a:r>
            <a:r>
              <a:rPr lang="en-US" dirty="0" smtClean="0"/>
              <a:t>Google, </a:t>
            </a:r>
            <a:r>
              <a:rPr lang="ru-RU" dirty="0" err="1" smtClean="0"/>
              <a:t>бізнеси</a:t>
            </a:r>
            <a:r>
              <a:rPr lang="ru-RU" dirty="0" smtClean="0"/>
              <a:t>, </a:t>
            </a:r>
            <a:r>
              <a:rPr lang="ru-RU" dirty="0" err="1" smtClean="0"/>
              <a:t>які</a:t>
            </a:r>
            <a:r>
              <a:rPr lang="ru-RU" dirty="0" smtClean="0"/>
              <a:t> </a:t>
            </a:r>
            <a:r>
              <a:rPr lang="ru-RU" dirty="0" err="1" smtClean="0"/>
              <a:t>користуються</a:t>
            </a:r>
            <a:r>
              <a:rPr lang="ru-RU" dirty="0" smtClean="0"/>
              <a:t> ШІ, </a:t>
            </a:r>
            <a:r>
              <a:rPr lang="ru-RU" dirty="0" err="1" smtClean="0"/>
              <a:t>працюють</a:t>
            </a:r>
            <a:r>
              <a:rPr lang="ru-RU" dirty="0" smtClean="0"/>
              <a:t> на 40% </a:t>
            </a:r>
            <a:r>
              <a:rPr lang="ru-RU" dirty="0" err="1" smtClean="0"/>
              <a:t>ефективніше</a:t>
            </a:r>
            <a:r>
              <a:rPr lang="ru-RU" dirty="0" smtClean="0"/>
              <a:t>. </a:t>
            </a:r>
            <a:r>
              <a:rPr lang="ru-RU" dirty="0" err="1" smtClean="0"/>
              <a:t>Автоматизовані</a:t>
            </a:r>
            <a:r>
              <a:rPr lang="ru-RU" dirty="0" smtClean="0"/>
              <a:t> </a:t>
            </a:r>
            <a:r>
              <a:rPr lang="ru-RU" dirty="0" err="1" smtClean="0"/>
              <a:t>торгові</a:t>
            </a:r>
            <a:r>
              <a:rPr lang="ru-RU" dirty="0" smtClean="0"/>
              <a:t> </a:t>
            </a:r>
            <a:r>
              <a:rPr lang="ru-RU" dirty="0" err="1" smtClean="0"/>
              <a:t>стратегії</a:t>
            </a:r>
            <a:r>
              <a:rPr lang="ru-RU" dirty="0" smtClean="0"/>
              <a:t> </a:t>
            </a:r>
            <a:r>
              <a:rPr lang="ru-RU" dirty="0" err="1" smtClean="0"/>
              <a:t>дозволяють</a:t>
            </a:r>
            <a:r>
              <a:rPr lang="ru-RU" dirty="0" smtClean="0"/>
              <a:t> </a:t>
            </a:r>
            <a:r>
              <a:rPr lang="ru-RU" dirty="0" err="1" smtClean="0"/>
              <a:t>аналізувати</a:t>
            </a:r>
            <a:r>
              <a:rPr lang="ru-RU" dirty="0" smtClean="0"/>
              <a:t> десятки </a:t>
            </a:r>
            <a:r>
              <a:rPr lang="ru-RU" dirty="0" err="1" smtClean="0"/>
              <a:t>мільйонів</a:t>
            </a:r>
            <a:r>
              <a:rPr lang="ru-RU" dirty="0" smtClean="0"/>
              <a:t> </a:t>
            </a:r>
            <a:r>
              <a:rPr lang="ru-RU" dirty="0" err="1" smtClean="0"/>
              <a:t>сигналів</a:t>
            </a:r>
            <a:r>
              <a:rPr lang="ru-RU" dirty="0" smtClean="0"/>
              <a:t> в </a:t>
            </a:r>
            <a:r>
              <a:rPr lang="ru-RU" dirty="0" err="1" smtClean="0"/>
              <a:t>режимі</a:t>
            </a:r>
            <a:r>
              <a:rPr lang="ru-RU" dirty="0" smtClean="0"/>
              <a:t> реального часу, </a:t>
            </a:r>
            <a:r>
              <a:rPr lang="ru-RU" dirty="0" err="1" smtClean="0"/>
              <a:t>максимізуючи</a:t>
            </a:r>
            <a:r>
              <a:rPr lang="ru-RU" dirty="0" smtClean="0"/>
              <a:t> </a:t>
            </a:r>
            <a:r>
              <a:rPr lang="ru-RU" dirty="0" err="1" smtClean="0"/>
              <a:t>конверсію</a:t>
            </a:r>
            <a:r>
              <a:rPr lang="ru-RU" dirty="0" smtClean="0"/>
              <a:t> – </a:t>
            </a:r>
            <a:r>
              <a:rPr lang="en-US" dirty="0" smtClean="0"/>
              <a:t>Target ROAS </a:t>
            </a:r>
            <a:r>
              <a:rPr lang="ru-RU" dirty="0" smtClean="0"/>
              <a:t>і </a:t>
            </a:r>
            <a:r>
              <a:rPr lang="en-US" dirty="0" smtClean="0"/>
              <a:t>Target CPA, Performance Max </a:t>
            </a:r>
            <a:r>
              <a:rPr lang="ru-RU" dirty="0" err="1" smtClean="0"/>
              <a:t>тощо</a:t>
            </a:r>
            <a:r>
              <a:rPr lang="ru-RU" dirty="0" smtClean="0"/>
              <a:t>. Для </a:t>
            </a:r>
            <a:r>
              <a:rPr lang="ru-RU" dirty="0" err="1" smtClean="0"/>
              <a:t>пошукової</a:t>
            </a:r>
            <a:r>
              <a:rPr lang="ru-RU" dirty="0" smtClean="0"/>
              <a:t> </a:t>
            </a:r>
            <a:r>
              <a:rPr lang="ru-RU" dirty="0" err="1" smtClean="0"/>
              <a:t>реклами</a:t>
            </a:r>
            <a:r>
              <a:rPr lang="ru-RU" dirty="0" smtClean="0"/>
              <a:t> в </a:t>
            </a:r>
            <a:r>
              <a:rPr lang="en-US" dirty="0" smtClean="0"/>
              <a:t>Google Ads </a:t>
            </a:r>
            <a:r>
              <a:rPr lang="ru-RU" dirty="0" smtClean="0"/>
              <a:t>додано </a:t>
            </a:r>
            <a:r>
              <a:rPr lang="ru-RU" dirty="0" err="1" smtClean="0"/>
              <a:t>підказки</a:t>
            </a:r>
            <a:r>
              <a:rPr lang="ru-RU" dirty="0" smtClean="0"/>
              <a:t> ШІ з </a:t>
            </a:r>
            <a:r>
              <a:rPr lang="ru-RU" dirty="0" err="1" smtClean="0"/>
              <a:t>підбору</a:t>
            </a:r>
            <a:r>
              <a:rPr lang="ru-RU" dirty="0" smtClean="0"/>
              <a:t> </a:t>
            </a:r>
            <a:r>
              <a:rPr lang="ru-RU" dirty="0" err="1" smtClean="0"/>
              <a:t>найбільш</a:t>
            </a:r>
            <a:r>
              <a:rPr lang="ru-RU" dirty="0" smtClean="0"/>
              <a:t> </a:t>
            </a:r>
            <a:r>
              <a:rPr lang="ru-RU" dirty="0" err="1" smtClean="0"/>
              <a:t>релевантних</a:t>
            </a:r>
            <a:r>
              <a:rPr lang="ru-RU" dirty="0" smtClean="0"/>
              <a:t> </a:t>
            </a:r>
            <a:r>
              <a:rPr lang="ru-RU" dirty="0" err="1" smtClean="0"/>
              <a:t>запитів</a:t>
            </a:r>
            <a:r>
              <a:rPr lang="ru-RU" dirty="0" smtClean="0"/>
              <a:t> та </a:t>
            </a:r>
            <a:r>
              <a:rPr lang="ru-RU" dirty="0" err="1" smtClean="0"/>
              <a:t>автоматичне</a:t>
            </a:r>
            <a:r>
              <a:rPr lang="ru-RU" dirty="0" smtClean="0"/>
              <a:t> </a:t>
            </a:r>
            <a:r>
              <a:rPr lang="ru-RU" dirty="0" err="1" smtClean="0"/>
              <a:t>підтягування</a:t>
            </a:r>
            <a:r>
              <a:rPr lang="ru-RU" dirty="0" smtClean="0"/>
              <a:t> </a:t>
            </a:r>
            <a:r>
              <a:rPr lang="ru-RU" dirty="0" err="1" smtClean="0"/>
              <a:t>відгуків</a:t>
            </a:r>
            <a:r>
              <a:rPr lang="ru-RU" dirty="0" smtClean="0"/>
              <a:t> і </a:t>
            </a:r>
            <a:r>
              <a:rPr lang="ru-RU" dirty="0" err="1" smtClean="0"/>
              <a:t>акцій</a:t>
            </a:r>
            <a:r>
              <a:rPr lang="ru-RU" dirty="0" smtClean="0"/>
              <a:t> до тексту </a:t>
            </a:r>
            <a:r>
              <a:rPr lang="ru-RU" dirty="0" err="1" smtClean="0"/>
              <a:t>оголошення</a:t>
            </a:r>
            <a:r>
              <a:rPr lang="ru-RU" dirty="0" smtClean="0"/>
              <a:t>. </a:t>
            </a:r>
            <a:r>
              <a:rPr lang="ru-RU" dirty="0" err="1" smtClean="0"/>
              <a:t>Також</a:t>
            </a:r>
            <a:r>
              <a:rPr lang="ru-RU" dirty="0" smtClean="0"/>
              <a:t> </a:t>
            </a:r>
            <a:r>
              <a:rPr lang="en-US" dirty="0" smtClean="0"/>
              <a:t>Google Ads </a:t>
            </a:r>
            <a:r>
              <a:rPr lang="ru-RU" dirty="0" err="1" smtClean="0"/>
              <a:t>інтегрувався</a:t>
            </a:r>
            <a:r>
              <a:rPr lang="ru-RU" dirty="0" smtClean="0"/>
              <a:t> з </a:t>
            </a:r>
            <a:r>
              <a:rPr lang="en-US" dirty="0" smtClean="0"/>
              <a:t>Google Lens. </a:t>
            </a:r>
            <a:r>
              <a:rPr lang="ru-RU" dirty="0" err="1" smtClean="0"/>
              <a:t>Клієнт</a:t>
            </a:r>
            <a:r>
              <a:rPr lang="ru-RU" dirty="0" smtClean="0"/>
              <a:t> </a:t>
            </a:r>
            <a:r>
              <a:rPr lang="ru-RU" dirty="0" err="1" smtClean="0"/>
              <a:t>робить</a:t>
            </a:r>
            <a:r>
              <a:rPr lang="ru-RU" dirty="0" smtClean="0"/>
              <a:t> фото товару – і реклама </a:t>
            </a:r>
            <a:r>
              <a:rPr lang="ru-RU" dirty="0" err="1" smtClean="0"/>
              <a:t>видає</a:t>
            </a:r>
            <a:r>
              <a:rPr lang="ru-RU" dirty="0" smtClean="0"/>
              <a:t> вашу </a:t>
            </a:r>
            <a:r>
              <a:rPr lang="ru-RU" dirty="0" err="1" smtClean="0"/>
              <a:t>продукцію.АІ</a:t>
            </a:r>
            <a:r>
              <a:rPr lang="ru-RU" dirty="0" smtClean="0"/>
              <a:t> </a:t>
            </a:r>
            <a:r>
              <a:rPr lang="ru-RU" dirty="0" err="1" smtClean="0"/>
              <a:t>створює</a:t>
            </a:r>
            <a:r>
              <a:rPr lang="ru-RU" dirty="0" smtClean="0"/>
              <a:t> </a:t>
            </a:r>
            <a:r>
              <a:rPr lang="ru-RU" dirty="0" err="1" smtClean="0"/>
              <a:t>унікальні</a:t>
            </a:r>
            <a:r>
              <a:rPr lang="ru-RU" dirty="0" smtClean="0"/>
              <a:t> </a:t>
            </a:r>
            <a:r>
              <a:rPr lang="ru-RU" dirty="0" err="1" smtClean="0"/>
              <a:t>повідомлення</a:t>
            </a:r>
            <a:r>
              <a:rPr lang="ru-RU" dirty="0" smtClean="0"/>
              <a:t> для </a:t>
            </a:r>
            <a:r>
              <a:rPr lang="ru-RU" dirty="0" err="1" smtClean="0"/>
              <a:t>користувачів</a:t>
            </a:r>
            <a:r>
              <a:rPr lang="ru-RU" dirty="0" smtClean="0"/>
              <a:t>, </a:t>
            </a:r>
            <a:r>
              <a:rPr lang="ru-RU" dirty="0" err="1" smtClean="0"/>
              <a:t>адаптуючись</a:t>
            </a:r>
            <a:r>
              <a:rPr lang="ru-RU" dirty="0" smtClean="0"/>
              <a:t> до </a:t>
            </a:r>
            <a:r>
              <a:rPr lang="ru-RU" dirty="0" err="1" smtClean="0"/>
              <a:t>історії</a:t>
            </a:r>
            <a:r>
              <a:rPr lang="ru-RU" dirty="0" smtClean="0"/>
              <a:t> </a:t>
            </a:r>
            <a:r>
              <a:rPr lang="ru-RU" dirty="0" err="1" smtClean="0"/>
              <a:t>пошуку</a:t>
            </a:r>
            <a:r>
              <a:rPr lang="ru-RU" dirty="0" smtClean="0"/>
              <a:t>, </a:t>
            </a:r>
            <a:r>
              <a:rPr lang="ru-RU" dirty="0" err="1" smtClean="0"/>
              <a:t>демографії</a:t>
            </a:r>
            <a:r>
              <a:rPr lang="ru-RU" dirty="0" smtClean="0"/>
              <a:t> та </a:t>
            </a:r>
            <a:r>
              <a:rPr lang="ru-RU" dirty="0" err="1" smtClean="0"/>
              <a:t>поведінки</a:t>
            </a:r>
            <a:r>
              <a:rPr lang="ru-RU" dirty="0" smtClean="0"/>
              <a:t> в </a:t>
            </a:r>
            <a:r>
              <a:rPr lang="ru-RU" dirty="0" err="1" smtClean="0"/>
              <a:t>інтернеті</a:t>
            </a:r>
            <a:r>
              <a:rPr lang="ru-RU" dirty="0" smtClean="0"/>
              <a:t>.</a:t>
            </a:r>
          </a:p>
          <a:p>
            <a:r>
              <a:rPr lang="ru-RU" b="1" dirty="0" err="1" smtClean="0"/>
              <a:t>Мультиплатформенність</a:t>
            </a:r>
            <a:endParaRPr lang="ru-RU" b="1" dirty="0" smtClean="0"/>
          </a:p>
          <a:p>
            <a:r>
              <a:rPr lang="ru-RU" dirty="0" err="1" smtClean="0"/>
              <a:t>Споживачі</a:t>
            </a:r>
            <a:r>
              <a:rPr lang="ru-RU" dirty="0" smtClean="0"/>
              <a:t> </a:t>
            </a:r>
            <a:r>
              <a:rPr lang="ru-RU" dirty="0" err="1" smtClean="0"/>
              <a:t>використовують</a:t>
            </a:r>
            <a:r>
              <a:rPr lang="ru-RU" dirty="0" smtClean="0"/>
              <a:t> до 4 </a:t>
            </a:r>
            <a:r>
              <a:rPr lang="ru-RU" dirty="0" err="1" smtClean="0"/>
              <a:t>гаджетів</a:t>
            </a:r>
            <a:r>
              <a:rPr lang="ru-RU" dirty="0" smtClean="0"/>
              <a:t>, </a:t>
            </a:r>
            <a:r>
              <a:rPr lang="ru-RU" dirty="0" err="1" smtClean="0"/>
              <a:t>тож</a:t>
            </a:r>
            <a:r>
              <a:rPr lang="ru-RU" dirty="0" smtClean="0"/>
              <a:t> </a:t>
            </a:r>
            <a:r>
              <a:rPr lang="ru-RU" dirty="0" err="1" smtClean="0"/>
              <a:t>новий</a:t>
            </a:r>
            <a:r>
              <a:rPr lang="ru-RU" dirty="0" smtClean="0"/>
              <a:t> тренд у </a:t>
            </a:r>
            <a:r>
              <a:rPr lang="ru-RU" dirty="0" err="1" smtClean="0"/>
              <a:t>контекстній</a:t>
            </a:r>
            <a:r>
              <a:rPr lang="ru-RU" dirty="0" smtClean="0"/>
              <a:t> </a:t>
            </a:r>
            <a:r>
              <a:rPr lang="ru-RU" dirty="0" err="1" smtClean="0"/>
              <a:t>рекламі</a:t>
            </a:r>
            <a:r>
              <a:rPr lang="ru-RU" dirty="0" smtClean="0"/>
              <a:t> 2025 року </a:t>
            </a:r>
            <a:r>
              <a:rPr lang="ru-RU" dirty="0" err="1" smtClean="0"/>
              <a:t>передбачає</a:t>
            </a:r>
            <a:r>
              <a:rPr lang="ru-RU" dirty="0" smtClean="0"/>
              <a:t> </a:t>
            </a:r>
            <a:r>
              <a:rPr lang="ru-RU" dirty="0" err="1" smtClean="0"/>
              <a:t>синхронізацію</a:t>
            </a:r>
            <a:r>
              <a:rPr lang="ru-RU" dirty="0" smtClean="0"/>
              <a:t> </a:t>
            </a:r>
            <a:r>
              <a:rPr lang="ru-RU" dirty="0" err="1" smtClean="0"/>
              <a:t>інформації</a:t>
            </a:r>
            <a:r>
              <a:rPr lang="ru-RU" dirty="0" smtClean="0"/>
              <a:t> </a:t>
            </a:r>
            <a:r>
              <a:rPr lang="ru-RU" dirty="0" err="1" smtClean="0"/>
              <a:t>усіх</a:t>
            </a:r>
            <a:r>
              <a:rPr lang="ru-RU" dirty="0" smtClean="0"/>
              <a:t> </a:t>
            </a:r>
            <a:r>
              <a:rPr lang="ru-RU" dirty="0" err="1" smtClean="0"/>
              <a:t>каналів</a:t>
            </a:r>
            <a:r>
              <a:rPr lang="ru-RU" dirty="0" smtClean="0"/>
              <a:t>, </a:t>
            </a:r>
            <a:r>
              <a:rPr lang="ru-RU" dirty="0" err="1" smtClean="0"/>
              <a:t>узгодження</a:t>
            </a:r>
            <a:r>
              <a:rPr lang="ru-RU" dirty="0" smtClean="0"/>
              <a:t> і </a:t>
            </a:r>
            <a:r>
              <a:rPr lang="ru-RU" dirty="0" err="1" smtClean="0"/>
              <a:t>послідовність</a:t>
            </a:r>
            <a:r>
              <a:rPr lang="ru-RU" dirty="0" smtClean="0"/>
              <a:t> </a:t>
            </a:r>
            <a:r>
              <a:rPr lang="ru-RU" dirty="0" err="1" smtClean="0"/>
              <a:t>комунікації</a:t>
            </a:r>
            <a:r>
              <a:rPr lang="ru-RU" dirty="0" smtClean="0"/>
              <a:t> платформ та </a:t>
            </a:r>
            <a:r>
              <a:rPr lang="ru-RU" dirty="0" err="1" smtClean="0"/>
              <a:t>інтеграцію</a:t>
            </a:r>
            <a:r>
              <a:rPr lang="ru-RU" dirty="0" smtClean="0"/>
              <a:t> з </a:t>
            </a:r>
            <a:r>
              <a:rPr lang="en-US" dirty="0" smtClean="0"/>
              <a:t>offline </a:t>
            </a:r>
            <a:r>
              <a:rPr lang="ru-RU" dirty="0" smtClean="0"/>
              <a:t>каналами – </a:t>
            </a:r>
            <a:r>
              <a:rPr lang="en-US" dirty="0" smtClean="0"/>
              <a:t>CRM </a:t>
            </a:r>
            <a:r>
              <a:rPr lang="ru-RU" dirty="0" smtClean="0"/>
              <a:t>і </a:t>
            </a:r>
            <a:r>
              <a:rPr lang="ru-RU" dirty="0" err="1" smtClean="0"/>
              <a:t>торговими</a:t>
            </a:r>
            <a:r>
              <a:rPr lang="ru-RU" dirty="0" smtClean="0"/>
              <a:t> точками. За </a:t>
            </a:r>
            <a:r>
              <a:rPr lang="ru-RU" dirty="0" err="1" smtClean="0"/>
              <a:t>даними</a:t>
            </a:r>
            <a:r>
              <a:rPr lang="ru-RU" dirty="0" smtClean="0"/>
              <a:t> </a:t>
            </a:r>
            <a:r>
              <a:rPr lang="en-US" dirty="0" smtClean="0"/>
              <a:t>dash-agency.com.ua, </a:t>
            </a:r>
            <a:r>
              <a:rPr lang="ru-RU" dirty="0" err="1" smtClean="0"/>
              <a:t>це</a:t>
            </a:r>
            <a:r>
              <a:rPr lang="ru-RU" dirty="0" smtClean="0"/>
              <a:t> </a:t>
            </a:r>
            <a:r>
              <a:rPr lang="ru-RU" dirty="0" err="1" smtClean="0"/>
              <a:t>значно</a:t>
            </a:r>
            <a:r>
              <a:rPr lang="ru-RU" dirty="0" smtClean="0"/>
              <a:t> </a:t>
            </a:r>
            <a:r>
              <a:rPr lang="ru-RU" dirty="0" err="1" smtClean="0"/>
              <a:t>підвищує</a:t>
            </a:r>
            <a:r>
              <a:rPr lang="ru-RU" dirty="0" smtClean="0"/>
              <a:t> </a:t>
            </a:r>
            <a:r>
              <a:rPr lang="ru-RU" dirty="0" err="1" smtClean="0"/>
              <a:t>продажі</a:t>
            </a:r>
            <a:r>
              <a:rPr lang="ru-RU" dirty="0" smtClean="0"/>
              <a:t> та </a:t>
            </a:r>
            <a:r>
              <a:rPr lang="ru-RU" dirty="0" err="1" smtClean="0"/>
              <a:t>залучення</a:t>
            </a:r>
            <a:r>
              <a:rPr lang="ru-RU" dirty="0" smtClean="0"/>
              <a:t> </a:t>
            </a:r>
            <a:r>
              <a:rPr lang="ru-RU" dirty="0" err="1" smtClean="0"/>
              <a:t>потенційних</a:t>
            </a:r>
            <a:r>
              <a:rPr lang="ru-RU" dirty="0" smtClean="0"/>
              <a:t> </a:t>
            </a:r>
            <a:r>
              <a:rPr lang="ru-RU" dirty="0" err="1" smtClean="0"/>
              <a:t>покупців</a:t>
            </a:r>
            <a:r>
              <a:rPr lang="ru-RU" dirty="0" smtClean="0"/>
              <a:t>.</a:t>
            </a:r>
          </a:p>
          <a:p>
            <a:r>
              <a:rPr lang="ru-RU" b="1" dirty="0" err="1" smtClean="0"/>
              <a:t>Інтерактив</a:t>
            </a:r>
            <a:r>
              <a:rPr lang="ru-RU" b="1" dirty="0" smtClean="0"/>
              <a:t> та </a:t>
            </a:r>
            <a:r>
              <a:rPr lang="ru-RU" b="1" dirty="0" err="1" smtClean="0"/>
              <a:t>відеореклама</a:t>
            </a:r>
            <a:endParaRPr lang="ru-RU" b="1" dirty="0" smtClean="0"/>
          </a:p>
          <a:p>
            <a:r>
              <a:rPr lang="ru-RU" dirty="0" err="1" smtClean="0"/>
              <a:t>Прогнозують</a:t>
            </a:r>
            <a:r>
              <a:rPr lang="ru-RU" dirty="0" smtClean="0"/>
              <a:t>, </a:t>
            </a:r>
            <a:r>
              <a:rPr lang="ru-RU" dirty="0" err="1" smtClean="0"/>
              <a:t>що</a:t>
            </a:r>
            <a:r>
              <a:rPr lang="ru-RU" dirty="0" smtClean="0"/>
              <a:t> до </a:t>
            </a:r>
            <a:r>
              <a:rPr lang="ru-RU" dirty="0" err="1" smtClean="0"/>
              <a:t>кінця</a:t>
            </a:r>
            <a:r>
              <a:rPr lang="ru-RU" dirty="0" smtClean="0"/>
              <a:t> 2025 року </a:t>
            </a:r>
            <a:r>
              <a:rPr lang="ru-RU" dirty="0" err="1" smtClean="0"/>
              <a:t>відео</a:t>
            </a:r>
            <a:r>
              <a:rPr lang="ru-RU" dirty="0" smtClean="0"/>
              <a:t> займе 82 % </a:t>
            </a:r>
            <a:r>
              <a:rPr lang="ru-RU" dirty="0" err="1" smtClean="0"/>
              <a:t>трафіку</a:t>
            </a:r>
            <a:r>
              <a:rPr lang="ru-RU" dirty="0" smtClean="0"/>
              <a:t>, тому </a:t>
            </a:r>
            <a:r>
              <a:rPr lang="ru-RU" dirty="0" err="1" smtClean="0"/>
              <a:t>відеореклама</a:t>
            </a:r>
            <a:r>
              <a:rPr lang="ru-RU" dirty="0" smtClean="0"/>
              <a:t> – </a:t>
            </a:r>
            <a:r>
              <a:rPr lang="ru-RU" dirty="0" err="1" smtClean="0"/>
              <a:t>невід’ємний</a:t>
            </a:r>
            <a:r>
              <a:rPr lang="ru-RU" dirty="0" smtClean="0"/>
              <a:t> </a:t>
            </a:r>
            <a:r>
              <a:rPr lang="ru-RU" dirty="0" err="1" smtClean="0"/>
              <a:t>елемент</a:t>
            </a:r>
            <a:r>
              <a:rPr lang="ru-RU" dirty="0" smtClean="0"/>
              <a:t> </a:t>
            </a:r>
            <a:r>
              <a:rPr lang="ru-RU" dirty="0" err="1" smtClean="0"/>
              <a:t>контекстної</a:t>
            </a:r>
            <a:r>
              <a:rPr lang="ru-RU" dirty="0" smtClean="0"/>
              <a:t> </a:t>
            </a:r>
            <a:r>
              <a:rPr lang="ru-RU" dirty="0" err="1" smtClean="0"/>
              <a:t>кампанії</a:t>
            </a:r>
            <a:r>
              <a:rPr lang="ru-RU" dirty="0" smtClean="0"/>
              <a:t>.</a:t>
            </a:r>
          </a:p>
          <a:p>
            <a:r>
              <a:rPr lang="ru-RU" dirty="0" err="1" smtClean="0"/>
              <a:t>Використовуйте</a:t>
            </a:r>
            <a:r>
              <a:rPr lang="ru-RU" dirty="0" smtClean="0"/>
              <a:t> </a:t>
            </a:r>
            <a:r>
              <a:rPr lang="en-US" dirty="0" err="1" smtClean="0"/>
              <a:t>TikTok</a:t>
            </a:r>
            <a:r>
              <a:rPr lang="en-US" dirty="0" smtClean="0"/>
              <a:t>, Reels </a:t>
            </a:r>
            <a:r>
              <a:rPr lang="ru-RU" dirty="0" smtClean="0"/>
              <a:t>в </a:t>
            </a:r>
            <a:r>
              <a:rPr lang="en-US" dirty="0" smtClean="0"/>
              <a:t>Instagram </a:t>
            </a:r>
            <a:r>
              <a:rPr lang="ru-RU" dirty="0" smtClean="0"/>
              <a:t>і </a:t>
            </a:r>
            <a:r>
              <a:rPr lang="en-US" dirty="0" smtClean="0"/>
              <a:t>YouTube Shorts – </a:t>
            </a:r>
            <a:r>
              <a:rPr lang="ru-RU" dirty="0" err="1" smtClean="0"/>
              <a:t>вертикальний</a:t>
            </a:r>
            <a:r>
              <a:rPr lang="ru-RU" dirty="0" smtClean="0"/>
              <a:t> </a:t>
            </a:r>
            <a:r>
              <a:rPr lang="ru-RU" dirty="0" err="1" smtClean="0"/>
              <a:t>відеоформат</a:t>
            </a:r>
            <a:r>
              <a:rPr lang="ru-RU" dirty="0" smtClean="0"/>
              <a:t>, </a:t>
            </a:r>
            <a:r>
              <a:rPr lang="ru-RU" dirty="0" err="1" smtClean="0"/>
              <a:t>короткі</a:t>
            </a:r>
            <a:r>
              <a:rPr lang="ru-RU" dirty="0" smtClean="0"/>
              <a:t> ролики </a:t>
            </a:r>
            <a:r>
              <a:rPr lang="ru-RU" dirty="0" err="1" smtClean="0"/>
              <a:t>від</a:t>
            </a:r>
            <a:r>
              <a:rPr lang="ru-RU" dirty="0" smtClean="0"/>
              <a:t> 6 секунд, </a:t>
            </a:r>
            <a:r>
              <a:rPr lang="ru-RU" dirty="0" err="1" smtClean="0"/>
              <a:t>інтерактивні</a:t>
            </a:r>
            <a:r>
              <a:rPr lang="ru-RU" dirty="0" smtClean="0"/>
              <a:t> </a:t>
            </a:r>
            <a:r>
              <a:rPr lang="ru-RU" dirty="0" err="1" smtClean="0"/>
              <a:t>елементи</a:t>
            </a:r>
            <a:r>
              <a:rPr lang="ru-RU" dirty="0" smtClean="0"/>
              <a:t> з </a:t>
            </a:r>
            <a:r>
              <a:rPr lang="ru-RU" dirty="0" err="1" smtClean="0"/>
              <a:t>вбудованою</a:t>
            </a:r>
            <a:r>
              <a:rPr lang="ru-RU" dirty="0" smtClean="0"/>
              <a:t> </a:t>
            </a:r>
            <a:r>
              <a:rPr lang="ru-RU" dirty="0" err="1" smtClean="0"/>
              <a:t>кнопкою</a:t>
            </a:r>
            <a:r>
              <a:rPr lang="ru-RU" dirty="0" smtClean="0"/>
              <a:t> «</a:t>
            </a:r>
            <a:r>
              <a:rPr lang="ru-RU" dirty="0" err="1" smtClean="0"/>
              <a:t>Купити</a:t>
            </a:r>
            <a:r>
              <a:rPr lang="ru-RU" dirty="0" smtClean="0"/>
              <a:t>» </a:t>
            </a:r>
            <a:r>
              <a:rPr lang="ru-RU" dirty="0" err="1" smtClean="0"/>
              <a:t>або</a:t>
            </a:r>
            <a:r>
              <a:rPr lang="ru-RU" dirty="0" smtClean="0"/>
              <a:t> </a:t>
            </a:r>
            <a:r>
              <a:rPr lang="ru-RU" dirty="0" err="1" smtClean="0"/>
              <a:t>опитуванням</a:t>
            </a:r>
            <a:r>
              <a:rPr lang="ru-RU" dirty="0" smtClean="0"/>
              <a:t> </a:t>
            </a:r>
            <a:r>
              <a:rPr lang="ru-RU" dirty="0" err="1" smtClean="0"/>
              <a:t>тощо</a:t>
            </a:r>
            <a:r>
              <a:rPr lang="ru-RU" dirty="0" smtClean="0"/>
              <a:t>.</a:t>
            </a:r>
            <a:endParaRPr lang="en-US" dirty="0"/>
          </a:p>
        </p:txBody>
      </p:sp>
    </p:spTree>
    <p:extLst>
      <p:ext uri="{BB962C8B-B14F-4D97-AF65-F5344CB8AC3E}">
        <p14:creationId xmlns:p14="http://schemas.microsoft.com/office/powerpoint/2010/main" val="1619536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2879" y="101378"/>
            <a:ext cx="11900263" cy="369332"/>
          </a:xfrm>
          <a:prstGeom prst="rect">
            <a:avLst/>
          </a:prstGeom>
        </p:spPr>
        <p:txBody>
          <a:bodyPr wrap="square">
            <a:spAutoFit/>
          </a:bodyPr>
          <a:lstStyle/>
          <a:p>
            <a:r>
              <a:rPr lang="ru-RU" dirty="0" smtClean="0"/>
              <a:t>блок </a:t>
            </a:r>
            <a:r>
              <a:rPr lang="ru-RU" dirty="0" err="1" smtClean="0"/>
              <a:t>гарантованих</a:t>
            </a:r>
            <a:r>
              <a:rPr lang="ru-RU" dirty="0" smtClean="0"/>
              <a:t> </a:t>
            </a:r>
            <a:r>
              <a:rPr lang="ru-RU" dirty="0" err="1" smtClean="0"/>
              <a:t>показів</a:t>
            </a:r>
            <a:r>
              <a:rPr lang="ru-RU" dirty="0" smtClean="0"/>
              <a:t>: </a:t>
            </a:r>
            <a:r>
              <a:rPr lang="ru-RU" dirty="0" err="1" smtClean="0"/>
              <a:t>розміщується</a:t>
            </a:r>
            <a:r>
              <a:rPr lang="ru-RU" dirty="0" smtClean="0"/>
              <a:t> </a:t>
            </a:r>
            <a:r>
              <a:rPr lang="ru-RU" dirty="0" err="1" smtClean="0"/>
              <a:t>під</a:t>
            </a:r>
            <a:r>
              <a:rPr lang="ru-RU" dirty="0" smtClean="0"/>
              <a:t> результатами </a:t>
            </a:r>
            <a:r>
              <a:rPr lang="ru-RU" dirty="0" err="1" smtClean="0"/>
              <a:t>пошуку</a:t>
            </a:r>
            <a:r>
              <a:rPr lang="ru-RU" dirty="0" smtClean="0"/>
              <a:t> </a:t>
            </a:r>
            <a:r>
              <a:rPr lang="ru-RU" dirty="0" err="1" smtClean="0"/>
              <a:t>або</a:t>
            </a:r>
            <a:r>
              <a:rPr lang="ru-RU" dirty="0" smtClean="0"/>
              <a:t> ж з </a:t>
            </a:r>
            <a:r>
              <a:rPr lang="ru-RU" dirty="0" err="1" smtClean="0"/>
              <a:t>праворуч</a:t>
            </a:r>
            <a:r>
              <a:rPr lang="ru-RU" dirty="0" smtClean="0"/>
              <a:t> </a:t>
            </a:r>
            <a:r>
              <a:rPr lang="ru-RU" dirty="0" err="1" smtClean="0"/>
              <a:t>від</a:t>
            </a:r>
            <a:r>
              <a:rPr lang="ru-RU" dirty="0" smtClean="0"/>
              <a:t> них;</a:t>
            </a:r>
            <a:endParaRPr lang="en-US" dirty="0"/>
          </a:p>
        </p:txBody>
      </p:sp>
      <p:pic>
        <p:nvPicPr>
          <p:cNvPr id="3" name="Рисунок 2"/>
          <p:cNvPicPr>
            <a:picLocks noChangeAspect="1"/>
          </p:cNvPicPr>
          <p:nvPr/>
        </p:nvPicPr>
        <p:blipFill>
          <a:blip r:embed="rId2"/>
          <a:stretch>
            <a:fillRect/>
          </a:stretch>
        </p:blipFill>
        <p:spPr>
          <a:xfrm>
            <a:off x="182879" y="470710"/>
            <a:ext cx="11560630" cy="6387290"/>
          </a:xfrm>
          <a:prstGeom prst="rect">
            <a:avLst/>
          </a:prstGeom>
        </p:spPr>
      </p:pic>
    </p:spTree>
    <p:extLst>
      <p:ext uri="{BB962C8B-B14F-4D97-AF65-F5344CB8AC3E}">
        <p14:creationId xmlns:p14="http://schemas.microsoft.com/office/powerpoint/2010/main" val="3101317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9816" y="150950"/>
            <a:ext cx="12022183" cy="646331"/>
          </a:xfrm>
          <a:prstGeom prst="rect">
            <a:avLst/>
          </a:prstGeom>
        </p:spPr>
        <p:txBody>
          <a:bodyPr wrap="square">
            <a:spAutoFit/>
          </a:bodyPr>
          <a:lstStyle/>
          <a:p>
            <a:r>
              <a:rPr lang="ru-RU" dirty="0" smtClean="0"/>
              <a:t>блок </a:t>
            </a:r>
            <a:r>
              <a:rPr lang="ru-RU" dirty="0" err="1" smtClean="0"/>
              <a:t>динамічних</a:t>
            </a:r>
            <a:r>
              <a:rPr lang="ru-RU" dirty="0" smtClean="0"/>
              <a:t> </a:t>
            </a:r>
            <a:r>
              <a:rPr lang="ru-RU" dirty="0" err="1" smtClean="0"/>
              <a:t>показів</a:t>
            </a:r>
            <a:r>
              <a:rPr lang="ru-RU" dirty="0" smtClean="0"/>
              <a:t>: </a:t>
            </a:r>
            <a:r>
              <a:rPr lang="ru-RU" dirty="0" err="1" smtClean="0"/>
              <a:t>зазвичай</a:t>
            </a:r>
            <a:r>
              <a:rPr lang="ru-RU" dirty="0" smtClean="0"/>
              <a:t> </a:t>
            </a:r>
            <a:r>
              <a:rPr lang="ru-RU" dirty="0" err="1" smtClean="0"/>
              <a:t>знаходиться</a:t>
            </a:r>
            <a:r>
              <a:rPr lang="ru-RU" dirty="0" smtClean="0"/>
              <a:t> </a:t>
            </a:r>
            <a:r>
              <a:rPr lang="ru-RU" dirty="0" err="1" smtClean="0"/>
              <a:t>під</a:t>
            </a:r>
            <a:r>
              <a:rPr lang="ru-RU" dirty="0" smtClean="0"/>
              <a:t> результатами </a:t>
            </a:r>
            <a:r>
              <a:rPr lang="ru-RU" dirty="0" err="1" smtClean="0"/>
              <a:t>пошуку</a:t>
            </a:r>
            <a:r>
              <a:rPr lang="ru-RU" dirty="0" smtClean="0"/>
              <a:t> на </a:t>
            </a:r>
            <a:r>
              <a:rPr lang="ru-RU" dirty="0" err="1" smtClean="0"/>
              <a:t>другій</a:t>
            </a:r>
            <a:r>
              <a:rPr lang="ru-RU" dirty="0" smtClean="0"/>
              <a:t> і </a:t>
            </a:r>
            <a:r>
              <a:rPr lang="ru-RU" dirty="0" err="1" smtClean="0"/>
              <a:t>наступних</a:t>
            </a:r>
            <a:r>
              <a:rPr lang="ru-RU" dirty="0" smtClean="0"/>
              <a:t> </a:t>
            </a:r>
            <a:r>
              <a:rPr lang="ru-RU" dirty="0" err="1" smtClean="0"/>
              <a:t>сторінках</a:t>
            </a:r>
            <a:r>
              <a:rPr lang="ru-RU" dirty="0" smtClean="0"/>
              <a:t>, а </a:t>
            </a:r>
            <a:r>
              <a:rPr lang="ru-RU" dirty="0" err="1" smtClean="0"/>
              <a:t>оголошення</a:t>
            </a:r>
            <a:r>
              <a:rPr lang="ru-RU" dirty="0" smtClean="0"/>
              <a:t> </a:t>
            </a:r>
            <a:r>
              <a:rPr lang="ru-RU" dirty="0" err="1" smtClean="0"/>
              <a:t>показуються</a:t>
            </a:r>
            <a:r>
              <a:rPr lang="ru-RU" dirty="0" smtClean="0"/>
              <a:t> в </a:t>
            </a:r>
            <a:r>
              <a:rPr lang="ru-RU" dirty="0" err="1" smtClean="0"/>
              <a:t>ротації</a:t>
            </a:r>
            <a:r>
              <a:rPr lang="ru-RU" dirty="0" smtClean="0"/>
              <a:t> з </a:t>
            </a:r>
            <a:r>
              <a:rPr lang="ru-RU" dirty="0" err="1" smtClean="0"/>
              <a:t>оголошеннями</a:t>
            </a:r>
            <a:r>
              <a:rPr lang="ru-RU" dirty="0" smtClean="0"/>
              <a:t> </a:t>
            </a:r>
            <a:r>
              <a:rPr lang="ru-RU" dirty="0" err="1" smtClean="0"/>
              <a:t>інших</a:t>
            </a:r>
            <a:r>
              <a:rPr lang="ru-RU" dirty="0" smtClean="0"/>
              <a:t> </a:t>
            </a:r>
            <a:r>
              <a:rPr lang="ru-RU" dirty="0" err="1" smtClean="0"/>
              <a:t>користувачів</a:t>
            </a:r>
            <a:endParaRPr lang="en-US" dirty="0"/>
          </a:p>
        </p:txBody>
      </p:sp>
      <p:pic>
        <p:nvPicPr>
          <p:cNvPr id="3" name="Рисунок 2"/>
          <p:cNvPicPr>
            <a:picLocks noChangeAspect="1"/>
          </p:cNvPicPr>
          <p:nvPr/>
        </p:nvPicPr>
        <p:blipFill>
          <a:blip r:embed="rId2"/>
          <a:stretch>
            <a:fillRect/>
          </a:stretch>
        </p:blipFill>
        <p:spPr>
          <a:xfrm>
            <a:off x="953589" y="797280"/>
            <a:ext cx="10345781" cy="5838651"/>
          </a:xfrm>
          <a:prstGeom prst="rect">
            <a:avLst/>
          </a:prstGeom>
        </p:spPr>
      </p:pic>
    </p:spTree>
    <p:extLst>
      <p:ext uri="{BB962C8B-B14F-4D97-AF65-F5344CB8AC3E}">
        <p14:creationId xmlns:p14="http://schemas.microsoft.com/office/powerpoint/2010/main" val="1292448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12331337" cy="2585323"/>
          </a:xfrm>
          <a:prstGeom prst="rect">
            <a:avLst/>
          </a:prstGeom>
        </p:spPr>
        <p:txBody>
          <a:bodyPr wrap="square">
            <a:spAutoFit/>
          </a:bodyPr>
          <a:lstStyle/>
          <a:p>
            <a:r>
              <a:rPr lang="ru-RU" b="1" dirty="0" err="1" smtClean="0"/>
              <a:t>Тематична</a:t>
            </a:r>
            <a:r>
              <a:rPr lang="ru-RU" b="1" dirty="0" smtClean="0"/>
              <a:t> </a:t>
            </a:r>
            <a:r>
              <a:rPr lang="ru-RU" b="1" dirty="0" err="1" smtClean="0"/>
              <a:t>контекстна</a:t>
            </a:r>
            <a:r>
              <a:rPr lang="ru-RU" b="1" dirty="0" smtClean="0"/>
              <a:t> реклама (</a:t>
            </a:r>
            <a:r>
              <a:rPr lang="ru-RU" b="1" dirty="0" err="1" smtClean="0"/>
              <a:t>медійна</a:t>
            </a:r>
            <a:r>
              <a:rPr lang="ru-RU" b="1" dirty="0" smtClean="0"/>
              <a:t> мережа). </a:t>
            </a:r>
            <a:r>
              <a:rPr lang="ru-RU" dirty="0" err="1" smtClean="0"/>
              <a:t>Оголошення</a:t>
            </a:r>
            <a:r>
              <a:rPr lang="ru-RU" dirty="0" smtClean="0"/>
              <a:t>, тематика </a:t>
            </a:r>
            <a:r>
              <a:rPr lang="ru-RU" dirty="0" err="1" smtClean="0"/>
              <a:t>яких</a:t>
            </a:r>
            <a:r>
              <a:rPr lang="ru-RU" dirty="0" smtClean="0"/>
              <a:t> </a:t>
            </a:r>
            <a:r>
              <a:rPr lang="ru-RU" dirty="0" err="1" smtClean="0"/>
              <a:t>відповідає</a:t>
            </a:r>
            <a:r>
              <a:rPr lang="ru-RU" dirty="0" smtClean="0"/>
              <a:t> </a:t>
            </a:r>
            <a:r>
              <a:rPr lang="ru-RU" dirty="0" err="1" smtClean="0"/>
              <a:t>інтересам</a:t>
            </a:r>
            <a:r>
              <a:rPr lang="ru-RU" dirty="0" smtClean="0"/>
              <a:t> </a:t>
            </a:r>
            <a:r>
              <a:rPr lang="ru-RU" dirty="0" err="1" smtClean="0"/>
              <a:t>користувача</a:t>
            </a:r>
            <a:r>
              <a:rPr lang="ru-RU" dirty="0" smtClean="0"/>
              <a:t>, </a:t>
            </a:r>
            <a:r>
              <a:rPr lang="ru-RU" dirty="0" err="1" smtClean="0"/>
              <a:t>показуються</a:t>
            </a:r>
            <a:r>
              <a:rPr lang="ru-RU" dirty="0" smtClean="0"/>
              <a:t> на </a:t>
            </a:r>
            <a:r>
              <a:rPr lang="ru-RU" dirty="0" err="1" smtClean="0"/>
              <a:t>сторінці</a:t>
            </a:r>
            <a:r>
              <a:rPr lang="ru-RU" dirty="0" smtClean="0"/>
              <a:t> сайту, </a:t>
            </a:r>
            <a:r>
              <a:rPr lang="ru-RU" dirty="0" err="1" smtClean="0"/>
              <a:t>що</a:t>
            </a:r>
            <a:r>
              <a:rPr lang="ru-RU" dirty="0" smtClean="0"/>
              <a:t> входить до </a:t>
            </a:r>
            <a:r>
              <a:rPr lang="ru-RU" dirty="0" err="1" smtClean="0"/>
              <a:t>Партнерської</a:t>
            </a:r>
            <a:r>
              <a:rPr lang="ru-RU" dirty="0" smtClean="0"/>
              <a:t> </a:t>
            </a:r>
            <a:r>
              <a:rPr lang="ru-RU" dirty="0" err="1" smtClean="0"/>
              <a:t>мережі</a:t>
            </a:r>
            <a:r>
              <a:rPr lang="ru-RU" dirty="0" smtClean="0"/>
              <a:t> </a:t>
            </a:r>
            <a:r>
              <a:rPr lang="ru-RU" dirty="0" err="1" smtClean="0"/>
              <a:t>рекламних</a:t>
            </a:r>
            <a:r>
              <a:rPr lang="ru-RU" dirty="0" smtClean="0"/>
              <a:t> систем. </a:t>
            </a:r>
            <a:r>
              <a:rPr lang="ru-RU" dirty="0" err="1" smtClean="0"/>
              <a:t>Це</a:t>
            </a:r>
            <a:r>
              <a:rPr lang="ru-RU" dirty="0" smtClean="0"/>
              <a:t> </a:t>
            </a:r>
            <a:r>
              <a:rPr lang="ru-RU" dirty="0" err="1" smtClean="0"/>
              <a:t>можуть</a:t>
            </a:r>
            <a:r>
              <a:rPr lang="ru-RU" dirty="0" smtClean="0"/>
              <a:t> бути як </a:t>
            </a:r>
            <a:r>
              <a:rPr lang="ru-RU" dirty="0" err="1" smtClean="0"/>
              <a:t>тематичні</a:t>
            </a:r>
            <a:r>
              <a:rPr lang="ru-RU" dirty="0" smtClean="0"/>
              <a:t> </a:t>
            </a:r>
            <a:r>
              <a:rPr lang="ru-RU" dirty="0" err="1" smtClean="0"/>
              <a:t>портали</a:t>
            </a:r>
            <a:r>
              <a:rPr lang="ru-RU" dirty="0" smtClean="0"/>
              <a:t>, так і </a:t>
            </a:r>
            <a:r>
              <a:rPr lang="ru-RU" dirty="0" err="1" smtClean="0"/>
              <a:t>новинні</a:t>
            </a:r>
            <a:r>
              <a:rPr lang="ru-RU" dirty="0" smtClean="0"/>
              <a:t> </a:t>
            </a:r>
            <a:r>
              <a:rPr lang="ru-RU" dirty="0" err="1" smtClean="0"/>
              <a:t>сайти</a:t>
            </a:r>
            <a:r>
              <a:rPr lang="ru-RU" dirty="0" smtClean="0"/>
              <a:t>, блоги і </a:t>
            </a:r>
            <a:r>
              <a:rPr lang="ru-RU" dirty="0" err="1" smtClean="0"/>
              <a:t>багато</a:t>
            </a:r>
            <a:r>
              <a:rPr lang="ru-RU" dirty="0" smtClean="0"/>
              <a:t> </a:t>
            </a:r>
            <a:r>
              <a:rPr lang="ru-RU" dirty="0" err="1" smtClean="0"/>
              <a:t>іншого</a:t>
            </a:r>
            <a:r>
              <a:rPr lang="ru-RU" dirty="0" smtClean="0"/>
              <a:t>.</a:t>
            </a:r>
          </a:p>
          <a:p>
            <a:r>
              <a:rPr lang="ru-RU" dirty="0" err="1" smtClean="0"/>
              <a:t>Оголошення</a:t>
            </a:r>
            <a:r>
              <a:rPr lang="ru-RU" dirty="0" smtClean="0"/>
              <a:t> </a:t>
            </a:r>
            <a:r>
              <a:rPr lang="ru-RU" dirty="0" err="1" smtClean="0"/>
              <a:t>демонструються</a:t>
            </a:r>
            <a:r>
              <a:rPr lang="ru-RU" dirty="0" smtClean="0"/>
              <a:t> як на </a:t>
            </a:r>
            <a:r>
              <a:rPr lang="ru-RU" dirty="0" err="1" smtClean="0"/>
              <a:t>головних</a:t>
            </a:r>
            <a:r>
              <a:rPr lang="ru-RU" dirty="0" smtClean="0"/>
              <a:t>, так і на </a:t>
            </a:r>
            <a:r>
              <a:rPr lang="ru-RU" dirty="0" err="1" smtClean="0"/>
              <a:t>внутрішніх</a:t>
            </a:r>
            <a:r>
              <a:rPr lang="ru-RU" dirty="0" smtClean="0"/>
              <a:t> </a:t>
            </a:r>
            <a:r>
              <a:rPr lang="ru-RU" dirty="0" err="1" smtClean="0"/>
              <a:t>сторінках</a:t>
            </a:r>
            <a:r>
              <a:rPr lang="ru-RU" dirty="0" smtClean="0"/>
              <a:t>. Як правило, для </a:t>
            </a:r>
            <a:r>
              <a:rPr lang="ru-RU" dirty="0" err="1" smtClean="0"/>
              <a:t>цього</a:t>
            </a:r>
            <a:r>
              <a:rPr lang="ru-RU" dirty="0" smtClean="0"/>
              <a:t> </a:t>
            </a:r>
            <a:r>
              <a:rPr lang="ru-RU" dirty="0" err="1" smtClean="0"/>
              <a:t>обираються</a:t>
            </a:r>
            <a:r>
              <a:rPr lang="ru-RU" dirty="0" smtClean="0"/>
              <a:t> </a:t>
            </a:r>
            <a:r>
              <a:rPr lang="ru-RU" dirty="0" err="1" smtClean="0"/>
              <a:t>ресурси</a:t>
            </a:r>
            <a:r>
              <a:rPr lang="ru-RU" dirty="0" smtClean="0"/>
              <a:t> з </a:t>
            </a:r>
            <a:r>
              <a:rPr lang="ru-RU" dirty="0" err="1" smtClean="0"/>
              <a:t>більш</a:t>
            </a:r>
            <a:r>
              <a:rPr lang="ru-RU" dirty="0" smtClean="0"/>
              <a:t> </a:t>
            </a:r>
            <a:r>
              <a:rPr lang="ru-RU" dirty="0" err="1" smtClean="0"/>
              <a:t>високою</a:t>
            </a:r>
            <a:r>
              <a:rPr lang="ru-RU" dirty="0" smtClean="0"/>
              <a:t> </a:t>
            </a:r>
            <a:r>
              <a:rPr lang="ru-RU" dirty="0" err="1" smtClean="0"/>
              <a:t>добовою</a:t>
            </a:r>
            <a:r>
              <a:rPr lang="ru-RU" dirty="0" smtClean="0"/>
              <a:t> </a:t>
            </a:r>
            <a:r>
              <a:rPr lang="ru-RU" dirty="0" err="1" smtClean="0"/>
              <a:t>відвідуваністю</a:t>
            </a:r>
            <a:r>
              <a:rPr lang="ru-RU" dirty="0" smtClean="0"/>
              <a:t>.</a:t>
            </a:r>
          </a:p>
          <a:p>
            <a:r>
              <a:rPr lang="ru-RU" dirty="0" err="1" smtClean="0"/>
              <a:t>Наприклад</a:t>
            </a:r>
            <a:r>
              <a:rPr lang="ru-RU" dirty="0" smtClean="0"/>
              <a:t>, в </a:t>
            </a:r>
            <a:r>
              <a:rPr lang="ru-RU" dirty="0" err="1" smtClean="0"/>
              <a:t>пошуках</a:t>
            </a:r>
            <a:r>
              <a:rPr lang="ru-RU" dirty="0" smtClean="0"/>
              <a:t> </a:t>
            </a:r>
            <a:r>
              <a:rPr lang="ru-RU" dirty="0" err="1" smtClean="0"/>
              <a:t>інформації</a:t>
            </a:r>
            <a:r>
              <a:rPr lang="ru-RU" dirty="0" smtClean="0"/>
              <a:t> про </a:t>
            </a:r>
            <a:r>
              <a:rPr lang="ru-RU" dirty="0" err="1" smtClean="0"/>
              <a:t>програми</a:t>
            </a:r>
            <a:r>
              <a:rPr lang="ru-RU" dirty="0" smtClean="0"/>
              <a:t> для ландшафтного </a:t>
            </a:r>
            <a:r>
              <a:rPr lang="ru-RU" dirty="0" err="1" smtClean="0"/>
              <a:t>моделювання</a:t>
            </a:r>
            <a:r>
              <a:rPr lang="ru-RU" dirty="0" smtClean="0"/>
              <a:t> </a:t>
            </a:r>
            <a:r>
              <a:rPr lang="ru-RU" dirty="0" err="1" smtClean="0"/>
              <a:t>користувач</a:t>
            </a:r>
            <a:r>
              <a:rPr lang="ru-RU" dirty="0" smtClean="0"/>
              <a:t> заходить на </a:t>
            </a:r>
            <a:r>
              <a:rPr lang="ru-RU" dirty="0" err="1" smtClean="0"/>
              <a:t>відповідний</a:t>
            </a:r>
            <a:r>
              <a:rPr lang="ru-RU" dirty="0" smtClean="0"/>
              <a:t> сайт. А там </a:t>
            </a:r>
            <a:r>
              <a:rPr lang="ru-RU" dirty="0" err="1" smtClean="0"/>
              <a:t>він</a:t>
            </a:r>
            <a:r>
              <a:rPr lang="ru-RU" dirty="0" smtClean="0"/>
              <a:t> </a:t>
            </a:r>
            <a:r>
              <a:rPr lang="ru-RU" dirty="0" err="1" smtClean="0"/>
              <a:t>може</a:t>
            </a:r>
            <a:r>
              <a:rPr lang="ru-RU" dirty="0" smtClean="0"/>
              <a:t> </a:t>
            </a:r>
            <a:r>
              <a:rPr lang="ru-RU" dirty="0" err="1" smtClean="0"/>
              <a:t>побачити</a:t>
            </a:r>
            <a:r>
              <a:rPr lang="ru-RU" dirty="0" smtClean="0"/>
              <a:t> </a:t>
            </a:r>
            <a:r>
              <a:rPr lang="ru-RU" dirty="0" err="1" smtClean="0"/>
              <a:t>оголошення</a:t>
            </a:r>
            <a:r>
              <a:rPr lang="ru-RU" dirty="0" smtClean="0"/>
              <a:t> про продаж </a:t>
            </a:r>
            <a:r>
              <a:rPr lang="ru-RU" dirty="0" err="1" smtClean="0"/>
              <a:t>садових</a:t>
            </a:r>
            <a:r>
              <a:rPr lang="ru-RU" dirty="0" smtClean="0"/>
              <a:t> </a:t>
            </a:r>
            <a:r>
              <a:rPr lang="ru-RU" dirty="0" err="1" smtClean="0"/>
              <a:t>рослин</a:t>
            </a:r>
            <a:r>
              <a:rPr lang="ru-RU" dirty="0" smtClean="0"/>
              <a:t>, </a:t>
            </a:r>
            <a:r>
              <a:rPr lang="ru-RU" dirty="0" err="1" smtClean="0"/>
              <a:t>водяних</a:t>
            </a:r>
            <a:r>
              <a:rPr lang="ru-RU" dirty="0" smtClean="0"/>
              <a:t> </a:t>
            </a:r>
            <a:r>
              <a:rPr lang="ru-RU" dirty="0" err="1" smtClean="0"/>
              <a:t>насосів</a:t>
            </a:r>
            <a:r>
              <a:rPr lang="ru-RU" dirty="0" smtClean="0"/>
              <a:t> та </a:t>
            </a:r>
            <a:r>
              <a:rPr lang="ru-RU" dirty="0" err="1" smtClean="0"/>
              <a:t>інших</a:t>
            </a:r>
            <a:r>
              <a:rPr lang="ru-RU" dirty="0" smtClean="0"/>
              <a:t> </a:t>
            </a:r>
            <a:r>
              <a:rPr lang="ru-RU" dirty="0" err="1" smtClean="0"/>
              <a:t>товарів</a:t>
            </a:r>
            <a:r>
              <a:rPr lang="ru-RU" dirty="0" smtClean="0"/>
              <a:t>, </a:t>
            </a:r>
            <a:r>
              <a:rPr lang="ru-RU" dirty="0" err="1" smtClean="0"/>
              <a:t>що</a:t>
            </a:r>
            <a:r>
              <a:rPr lang="ru-RU" dirty="0" smtClean="0"/>
              <a:t> </a:t>
            </a:r>
            <a:r>
              <a:rPr lang="ru-RU" dirty="0" err="1" smtClean="0"/>
              <a:t>пов’язані</a:t>
            </a:r>
            <a:r>
              <a:rPr lang="ru-RU" dirty="0" smtClean="0"/>
              <a:t> тематикою.</a:t>
            </a:r>
          </a:p>
          <a:p>
            <a:r>
              <a:rPr lang="ru-RU" dirty="0" err="1" smtClean="0"/>
              <a:t>Медійна</a:t>
            </a:r>
            <a:r>
              <a:rPr lang="ru-RU" dirty="0" smtClean="0"/>
              <a:t> реклама</a:t>
            </a:r>
            <a:endParaRPr lang="en-US" dirty="0"/>
          </a:p>
        </p:txBody>
      </p:sp>
      <p:pic>
        <p:nvPicPr>
          <p:cNvPr id="3" name="Рисунок 2"/>
          <p:cNvPicPr>
            <a:picLocks noChangeAspect="1"/>
          </p:cNvPicPr>
          <p:nvPr/>
        </p:nvPicPr>
        <p:blipFill>
          <a:blip r:embed="rId2"/>
          <a:stretch>
            <a:fillRect/>
          </a:stretch>
        </p:blipFill>
        <p:spPr>
          <a:xfrm>
            <a:off x="849086" y="2717074"/>
            <a:ext cx="9235440" cy="4140926"/>
          </a:xfrm>
          <a:prstGeom prst="rect">
            <a:avLst/>
          </a:prstGeom>
        </p:spPr>
      </p:pic>
    </p:spTree>
    <p:extLst>
      <p:ext uri="{BB962C8B-B14F-4D97-AF65-F5344CB8AC3E}">
        <p14:creationId xmlns:p14="http://schemas.microsoft.com/office/powerpoint/2010/main" val="2851836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0297" y="132198"/>
            <a:ext cx="11991703" cy="3970318"/>
          </a:xfrm>
          <a:prstGeom prst="rect">
            <a:avLst/>
          </a:prstGeom>
        </p:spPr>
        <p:txBody>
          <a:bodyPr wrap="square">
            <a:spAutoFit/>
          </a:bodyPr>
          <a:lstStyle/>
          <a:p>
            <a:r>
              <a:rPr lang="ru-RU" dirty="0" err="1" smtClean="0"/>
              <a:t>Тематична</a:t>
            </a:r>
            <a:r>
              <a:rPr lang="ru-RU" dirty="0" smtClean="0"/>
              <a:t> реклама, на </a:t>
            </a:r>
            <a:r>
              <a:rPr lang="ru-RU" dirty="0" err="1" smtClean="0"/>
              <a:t>відміну</a:t>
            </a:r>
            <a:r>
              <a:rPr lang="ru-RU" dirty="0" smtClean="0"/>
              <a:t> </a:t>
            </a:r>
            <a:r>
              <a:rPr lang="ru-RU" dirty="0" err="1" smtClean="0"/>
              <a:t>від</a:t>
            </a:r>
            <a:r>
              <a:rPr lang="ru-RU" dirty="0" smtClean="0"/>
              <a:t> </a:t>
            </a:r>
            <a:r>
              <a:rPr lang="ru-RU" dirty="0" err="1" smtClean="0"/>
              <a:t>пошукової</a:t>
            </a:r>
            <a:r>
              <a:rPr lang="ru-RU" dirty="0" smtClean="0"/>
              <a:t>, є </a:t>
            </a:r>
            <a:r>
              <a:rPr lang="ru-RU" dirty="0" err="1" smtClean="0"/>
              <a:t>менш</a:t>
            </a:r>
            <a:r>
              <a:rPr lang="ru-RU" dirty="0" smtClean="0"/>
              <a:t> </a:t>
            </a:r>
            <a:r>
              <a:rPr lang="ru-RU" dirty="0" err="1" smtClean="0"/>
              <a:t>направленою</a:t>
            </a:r>
            <a:r>
              <a:rPr lang="ru-RU" dirty="0" smtClean="0"/>
              <a:t> на </a:t>
            </a:r>
            <a:r>
              <a:rPr lang="ru-RU" dirty="0" err="1" smtClean="0"/>
              <a:t>користувача</a:t>
            </a:r>
            <a:r>
              <a:rPr lang="ru-RU" dirty="0" smtClean="0"/>
              <a:t>, тому </a:t>
            </a:r>
            <a:r>
              <a:rPr lang="ru-RU" dirty="0" err="1" smtClean="0"/>
              <a:t>що</a:t>
            </a:r>
            <a:r>
              <a:rPr lang="ru-RU" dirty="0" smtClean="0"/>
              <a:t> </a:t>
            </a:r>
            <a:r>
              <a:rPr lang="ru-RU" dirty="0" err="1" smtClean="0"/>
              <a:t>він</a:t>
            </a:r>
            <a:r>
              <a:rPr lang="ru-RU" dirty="0" smtClean="0"/>
              <a:t> не </a:t>
            </a:r>
            <a:r>
              <a:rPr lang="ru-RU" dirty="0" err="1" smtClean="0"/>
              <a:t>зацікавлений</a:t>
            </a:r>
            <a:r>
              <a:rPr lang="ru-RU" dirty="0" smtClean="0"/>
              <a:t> в </a:t>
            </a:r>
            <a:r>
              <a:rPr lang="ru-RU" dirty="0" err="1" smtClean="0"/>
              <a:t>негайному</a:t>
            </a:r>
            <a:r>
              <a:rPr lang="ru-RU" dirty="0" smtClean="0"/>
              <a:t> </a:t>
            </a:r>
            <a:r>
              <a:rPr lang="ru-RU" dirty="0" err="1" smtClean="0"/>
              <a:t>результаті</a:t>
            </a:r>
            <a:r>
              <a:rPr lang="ru-RU" dirty="0" smtClean="0"/>
              <a:t>. </a:t>
            </a:r>
            <a:r>
              <a:rPr lang="ru-RU" dirty="0" err="1" smtClean="0"/>
              <a:t>Користувач</a:t>
            </a:r>
            <a:r>
              <a:rPr lang="ru-RU" dirty="0" smtClean="0"/>
              <a:t> </a:t>
            </a:r>
            <a:r>
              <a:rPr lang="ru-RU" dirty="0" err="1" smtClean="0"/>
              <a:t>може</a:t>
            </a:r>
            <a:r>
              <a:rPr lang="ru-RU" dirty="0" smtClean="0"/>
              <a:t> перейти за </a:t>
            </a:r>
            <a:r>
              <a:rPr lang="ru-RU" dirty="0" err="1" smtClean="0"/>
              <a:t>посиланням</a:t>
            </a:r>
            <a:r>
              <a:rPr lang="ru-RU" dirty="0" smtClean="0"/>
              <a:t>, але </a:t>
            </a:r>
            <a:r>
              <a:rPr lang="ru-RU" dirty="0" err="1" smtClean="0"/>
              <a:t>може</a:t>
            </a:r>
            <a:r>
              <a:rPr lang="ru-RU" dirty="0" smtClean="0"/>
              <a:t> </a:t>
            </a:r>
            <a:r>
              <a:rPr lang="ru-RU" dirty="0" err="1" smtClean="0"/>
              <a:t>пропустити</a:t>
            </a:r>
            <a:r>
              <a:rPr lang="ru-RU" dirty="0" smtClean="0"/>
              <a:t> </a:t>
            </a:r>
            <a:r>
              <a:rPr lang="ru-RU" dirty="0" err="1" smtClean="0"/>
              <a:t>його</a:t>
            </a:r>
            <a:r>
              <a:rPr lang="ru-RU" dirty="0" smtClean="0"/>
              <a:t>.</a:t>
            </a:r>
          </a:p>
          <a:p>
            <a:r>
              <a:rPr lang="ru-RU" dirty="0" smtClean="0"/>
              <a:t>Для показу </a:t>
            </a:r>
            <a:r>
              <a:rPr lang="ru-RU" dirty="0" err="1" smtClean="0"/>
              <a:t>тематичної</a:t>
            </a:r>
            <a:r>
              <a:rPr lang="ru-RU" dirty="0" smtClean="0"/>
              <a:t> </a:t>
            </a:r>
            <a:r>
              <a:rPr lang="ru-RU" dirty="0" err="1" smtClean="0"/>
              <a:t>реклами</a:t>
            </a:r>
            <a:r>
              <a:rPr lang="ru-RU" dirty="0" smtClean="0"/>
              <a:t> </a:t>
            </a:r>
            <a:r>
              <a:rPr lang="ru-RU" dirty="0" err="1" smtClean="0"/>
              <a:t>розроблені</a:t>
            </a:r>
            <a:r>
              <a:rPr lang="ru-RU" dirty="0" smtClean="0"/>
              <a:t> </a:t>
            </a:r>
            <a:r>
              <a:rPr lang="ru-RU" dirty="0" err="1" smtClean="0"/>
              <a:t>такі</a:t>
            </a:r>
            <a:r>
              <a:rPr lang="ru-RU" dirty="0" smtClean="0"/>
              <a:t> </a:t>
            </a:r>
            <a:r>
              <a:rPr lang="ru-RU" dirty="0" err="1" smtClean="0"/>
              <a:t>технології</a:t>
            </a:r>
            <a:r>
              <a:rPr lang="ru-RU" dirty="0" smtClean="0"/>
              <a:t>:</a:t>
            </a:r>
          </a:p>
          <a:p>
            <a:r>
              <a:rPr lang="ru-RU" dirty="0" smtClean="0"/>
              <a:t>    </a:t>
            </a:r>
            <a:r>
              <a:rPr lang="ru-RU" b="1" dirty="0" err="1" smtClean="0"/>
              <a:t>тематичний</a:t>
            </a:r>
            <a:r>
              <a:rPr lang="ru-RU" b="1" dirty="0" smtClean="0"/>
              <a:t> </a:t>
            </a:r>
            <a:r>
              <a:rPr lang="ru-RU" b="1" dirty="0" err="1" smtClean="0"/>
              <a:t>таргетинг</a:t>
            </a:r>
            <a:r>
              <a:rPr lang="ru-RU" dirty="0" smtClean="0"/>
              <a:t>: система </a:t>
            </a:r>
            <a:r>
              <a:rPr lang="ru-RU" dirty="0" err="1" smtClean="0"/>
              <a:t>зчитує</a:t>
            </a:r>
            <a:r>
              <a:rPr lang="ru-RU" dirty="0" smtClean="0"/>
              <a:t> контент </a:t>
            </a:r>
            <a:r>
              <a:rPr lang="ru-RU" dirty="0" err="1" smtClean="0"/>
              <a:t>сторінок</a:t>
            </a:r>
            <a:r>
              <a:rPr lang="ru-RU" dirty="0" smtClean="0"/>
              <a:t> сайту і </a:t>
            </a:r>
            <a:r>
              <a:rPr lang="ru-RU" dirty="0" err="1" smtClean="0"/>
              <a:t>показує</a:t>
            </a:r>
            <a:r>
              <a:rPr lang="ru-RU" dirty="0" smtClean="0"/>
              <a:t> </a:t>
            </a:r>
            <a:r>
              <a:rPr lang="ru-RU" dirty="0" err="1" smtClean="0"/>
              <a:t>рекламні</a:t>
            </a:r>
            <a:r>
              <a:rPr lang="ru-RU" dirty="0" smtClean="0"/>
              <a:t> </a:t>
            </a:r>
            <a:r>
              <a:rPr lang="ru-RU" dirty="0" err="1" smtClean="0"/>
              <a:t>оголошення</a:t>
            </a:r>
            <a:r>
              <a:rPr lang="ru-RU" dirty="0" smtClean="0"/>
              <a:t>, </a:t>
            </a:r>
            <a:r>
              <a:rPr lang="ru-RU" dirty="0" err="1" smtClean="0"/>
              <a:t>які</a:t>
            </a:r>
            <a:r>
              <a:rPr lang="ru-RU" dirty="0" smtClean="0"/>
              <a:t> максимально </a:t>
            </a:r>
            <a:r>
              <a:rPr lang="ru-RU" dirty="0" err="1" smtClean="0"/>
              <a:t>відповідають</a:t>
            </a:r>
            <a:r>
              <a:rPr lang="ru-RU" dirty="0" smtClean="0"/>
              <a:t> </a:t>
            </a:r>
            <a:r>
              <a:rPr lang="ru-RU" dirty="0" err="1" smtClean="0"/>
              <a:t>змісту</a:t>
            </a:r>
            <a:r>
              <a:rPr lang="ru-RU" dirty="0" smtClean="0"/>
              <a:t> </a:t>
            </a:r>
            <a:r>
              <a:rPr lang="ru-RU" dirty="0" err="1" smtClean="0"/>
              <a:t>сторінок</a:t>
            </a:r>
            <a:r>
              <a:rPr lang="ru-RU" dirty="0" smtClean="0"/>
              <a:t>;</a:t>
            </a:r>
          </a:p>
          <a:p>
            <a:r>
              <a:rPr lang="ru-RU" dirty="0" smtClean="0"/>
              <a:t>    </a:t>
            </a:r>
            <a:r>
              <a:rPr lang="ru-RU" b="1" dirty="0" err="1" smtClean="0"/>
              <a:t>поведінковий</a:t>
            </a:r>
            <a:r>
              <a:rPr lang="ru-RU" b="1" dirty="0" smtClean="0"/>
              <a:t> </a:t>
            </a:r>
            <a:r>
              <a:rPr lang="ru-RU" b="1" dirty="0" err="1" smtClean="0"/>
              <a:t>таргетинг</a:t>
            </a:r>
            <a:r>
              <a:rPr lang="ru-RU" dirty="0" smtClean="0"/>
              <a:t>: </a:t>
            </a:r>
            <a:r>
              <a:rPr lang="ru-RU" dirty="0" err="1" smtClean="0"/>
              <a:t>актуальні</a:t>
            </a:r>
            <a:r>
              <a:rPr lang="ru-RU" dirty="0" smtClean="0"/>
              <a:t> </a:t>
            </a:r>
            <a:r>
              <a:rPr lang="ru-RU" dirty="0" err="1" smtClean="0"/>
              <a:t>оголошення</a:t>
            </a:r>
            <a:r>
              <a:rPr lang="ru-RU" dirty="0" smtClean="0"/>
              <a:t> </a:t>
            </a:r>
            <a:r>
              <a:rPr lang="ru-RU" dirty="0" err="1" smtClean="0"/>
              <a:t>підбираються</a:t>
            </a:r>
            <a:r>
              <a:rPr lang="ru-RU" dirty="0" smtClean="0"/>
              <a:t> на </a:t>
            </a:r>
            <a:r>
              <a:rPr lang="ru-RU" dirty="0" err="1" smtClean="0"/>
              <a:t>основі</a:t>
            </a:r>
            <a:r>
              <a:rPr lang="ru-RU" dirty="0" smtClean="0"/>
              <a:t> </a:t>
            </a:r>
            <a:r>
              <a:rPr lang="ru-RU" dirty="0" err="1" smtClean="0"/>
              <a:t>аналізу</a:t>
            </a:r>
            <a:r>
              <a:rPr lang="ru-RU" dirty="0" smtClean="0"/>
              <a:t> </a:t>
            </a:r>
            <a:r>
              <a:rPr lang="ru-RU" dirty="0" err="1" smtClean="0"/>
              <a:t>пошукових</a:t>
            </a:r>
            <a:r>
              <a:rPr lang="ru-RU" dirty="0" smtClean="0"/>
              <a:t> </a:t>
            </a:r>
            <a:r>
              <a:rPr lang="ru-RU" dirty="0" err="1" smtClean="0"/>
              <a:t>запитів</a:t>
            </a:r>
            <a:r>
              <a:rPr lang="ru-RU" dirty="0" smtClean="0"/>
              <a:t> </a:t>
            </a:r>
            <a:r>
              <a:rPr lang="ru-RU" dirty="0" err="1" smtClean="0"/>
              <a:t>користувача</a:t>
            </a:r>
            <a:r>
              <a:rPr lang="ru-RU" dirty="0" smtClean="0"/>
              <a:t>;</a:t>
            </a:r>
          </a:p>
          <a:p>
            <a:r>
              <a:rPr lang="ru-RU" dirty="0" smtClean="0"/>
              <a:t>    </a:t>
            </a:r>
            <a:r>
              <a:rPr lang="ru-RU" b="1" dirty="0" smtClean="0"/>
              <a:t>ремаркетинг/</a:t>
            </a:r>
            <a:r>
              <a:rPr lang="ru-RU" b="1" dirty="0" err="1" smtClean="0"/>
              <a:t>ретаргетин</a:t>
            </a:r>
            <a:r>
              <a:rPr lang="ru-RU" dirty="0" err="1" smtClean="0"/>
              <a:t>г</a:t>
            </a:r>
            <a:r>
              <a:rPr lang="ru-RU" dirty="0" smtClean="0"/>
              <a:t>: рекламу </a:t>
            </a:r>
            <a:r>
              <a:rPr lang="ru-RU" dirty="0" err="1" smtClean="0"/>
              <a:t>побачать</a:t>
            </a:r>
            <a:r>
              <a:rPr lang="ru-RU" dirty="0" smtClean="0"/>
              <a:t> </a:t>
            </a:r>
            <a:r>
              <a:rPr lang="ru-RU" dirty="0" err="1" smtClean="0"/>
              <a:t>користувачі</a:t>
            </a:r>
            <a:r>
              <a:rPr lang="ru-RU" dirty="0" smtClean="0"/>
              <a:t>, </a:t>
            </a:r>
            <a:r>
              <a:rPr lang="ru-RU" dirty="0" err="1" smtClean="0"/>
              <a:t>які</a:t>
            </a:r>
            <a:r>
              <a:rPr lang="ru-RU" dirty="0" smtClean="0"/>
              <a:t> </a:t>
            </a:r>
            <a:r>
              <a:rPr lang="ru-RU" dirty="0" err="1" smtClean="0"/>
              <a:t>вже</a:t>
            </a:r>
            <a:r>
              <a:rPr lang="ru-RU" dirty="0" smtClean="0"/>
              <a:t> </a:t>
            </a:r>
            <a:r>
              <a:rPr lang="ru-RU" dirty="0" err="1" smtClean="0"/>
              <a:t>відвідували</a:t>
            </a:r>
            <a:r>
              <a:rPr lang="ru-RU" dirty="0" smtClean="0"/>
              <a:t> </a:t>
            </a:r>
            <a:r>
              <a:rPr lang="ru-RU" dirty="0" err="1" smtClean="0"/>
              <a:t>певний</a:t>
            </a:r>
            <a:r>
              <a:rPr lang="ru-RU" dirty="0" smtClean="0"/>
              <a:t> сайт, але так і не </a:t>
            </a:r>
            <a:r>
              <a:rPr lang="ru-RU" dirty="0" err="1" smtClean="0"/>
              <a:t>здійснили</a:t>
            </a:r>
            <a:r>
              <a:rPr lang="ru-RU" dirty="0" smtClean="0"/>
              <a:t> покупку.</a:t>
            </a:r>
          </a:p>
          <a:p>
            <a:r>
              <a:rPr lang="ru-RU" dirty="0" smtClean="0"/>
              <a:t> </a:t>
            </a:r>
            <a:r>
              <a:rPr lang="ru-RU" dirty="0" err="1" smtClean="0"/>
              <a:t>Також</a:t>
            </a:r>
            <a:r>
              <a:rPr lang="ru-RU" dirty="0" smtClean="0"/>
              <a:t> </a:t>
            </a:r>
            <a:r>
              <a:rPr lang="ru-RU" dirty="0" err="1" smtClean="0"/>
              <a:t>контекстну</a:t>
            </a:r>
            <a:r>
              <a:rPr lang="ru-RU" dirty="0" smtClean="0"/>
              <a:t> рекламу </a:t>
            </a:r>
            <a:r>
              <a:rPr lang="ru-RU" dirty="0" err="1" smtClean="0"/>
              <a:t>розрізняють</a:t>
            </a:r>
            <a:r>
              <a:rPr lang="ru-RU" dirty="0" smtClean="0"/>
              <a:t> в </a:t>
            </a:r>
            <a:r>
              <a:rPr lang="ru-RU" dirty="0" err="1" smtClean="0"/>
              <a:t>залежності</a:t>
            </a:r>
            <a:r>
              <a:rPr lang="ru-RU" dirty="0" smtClean="0"/>
              <a:t> </a:t>
            </a:r>
            <a:r>
              <a:rPr lang="ru-RU" dirty="0" err="1" smtClean="0"/>
              <a:t>від</a:t>
            </a:r>
            <a:r>
              <a:rPr lang="ru-RU" dirty="0" smtClean="0"/>
              <a:t> формату. Вона </a:t>
            </a:r>
            <a:r>
              <a:rPr lang="ru-RU" dirty="0" err="1" smtClean="0"/>
              <a:t>буває</a:t>
            </a:r>
            <a:r>
              <a:rPr lang="ru-RU" dirty="0" smtClean="0"/>
              <a:t> таких </a:t>
            </a:r>
            <a:r>
              <a:rPr lang="ru-RU" dirty="0" err="1" smtClean="0"/>
              <a:t>видів</a:t>
            </a:r>
            <a:r>
              <a:rPr lang="ru-RU" dirty="0" smtClean="0"/>
              <a:t>:</a:t>
            </a:r>
          </a:p>
          <a:p>
            <a:r>
              <a:rPr lang="ru-RU" dirty="0" smtClean="0"/>
              <a:t>    </a:t>
            </a:r>
            <a:r>
              <a:rPr lang="ru-RU" dirty="0" err="1" smtClean="0"/>
              <a:t>Текстова</a:t>
            </a:r>
            <a:r>
              <a:rPr lang="ru-RU" dirty="0" smtClean="0"/>
              <a:t>. </a:t>
            </a:r>
            <a:r>
              <a:rPr lang="ru-RU" dirty="0" err="1" smtClean="0"/>
              <a:t>Рекламні</a:t>
            </a:r>
            <a:r>
              <a:rPr lang="ru-RU" dirty="0" smtClean="0"/>
              <a:t> </a:t>
            </a:r>
            <a:r>
              <a:rPr lang="ru-RU" dirty="0" err="1" smtClean="0"/>
              <a:t>оголошення</a:t>
            </a:r>
            <a:r>
              <a:rPr lang="ru-RU" dirty="0" smtClean="0"/>
              <a:t> </a:t>
            </a:r>
            <a:r>
              <a:rPr lang="ru-RU" dirty="0" err="1" smtClean="0"/>
              <a:t>мають</a:t>
            </a:r>
            <a:r>
              <a:rPr lang="ru-RU" dirty="0" smtClean="0"/>
              <a:t> вид </a:t>
            </a:r>
            <a:r>
              <a:rPr lang="ru-RU" dirty="0" err="1" smtClean="0"/>
              <a:t>звичайного</a:t>
            </a:r>
            <a:r>
              <a:rPr lang="ru-RU" dirty="0" smtClean="0"/>
              <a:t> тексту з </a:t>
            </a:r>
            <a:r>
              <a:rPr lang="ru-RU" dirty="0" err="1" smtClean="0"/>
              <a:t>гіперпосиланням</a:t>
            </a:r>
            <a:r>
              <a:rPr lang="ru-RU" dirty="0" smtClean="0"/>
              <a:t>. Вони </a:t>
            </a:r>
            <a:r>
              <a:rPr lang="ru-RU" dirty="0" err="1" smtClean="0"/>
              <a:t>можуть</a:t>
            </a:r>
            <a:r>
              <a:rPr lang="ru-RU" dirty="0" smtClean="0"/>
              <a:t> бути </a:t>
            </a:r>
            <a:r>
              <a:rPr lang="ru-RU" dirty="0" err="1" smtClean="0"/>
              <a:t>відкритими</a:t>
            </a:r>
            <a:r>
              <a:rPr lang="ru-RU" dirty="0" smtClean="0"/>
              <a:t> </a:t>
            </a:r>
            <a:r>
              <a:rPr lang="ru-RU" dirty="0" err="1" smtClean="0"/>
              <a:t>або</a:t>
            </a:r>
            <a:r>
              <a:rPr lang="ru-RU" dirty="0" smtClean="0"/>
              <a:t> </a:t>
            </a:r>
            <a:r>
              <a:rPr lang="ru-RU" dirty="0" err="1" smtClean="0"/>
              <a:t>оформленими</a:t>
            </a:r>
            <a:r>
              <a:rPr lang="ru-RU" dirty="0" smtClean="0"/>
              <a:t> у </a:t>
            </a:r>
            <a:r>
              <a:rPr lang="ru-RU" dirty="0" err="1" smtClean="0"/>
              <a:t>вигляді</a:t>
            </a:r>
            <a:r>
              <a:rPr lang="ru-RU" dirty="0" smtClean="0"/>
              <a:t> текстового фрагменту.</a:t>
            </a:r>
          </a:p>
          <a:p>
            <a:r>
              <a:rPr lang="ru-RU" dirty="0" smtClean="0"/>
              <a:t>    </a:t>
            </a:r>
            <a:r>
              <a:rPr lang="ru-RU" dirty="0" err="1" smtClean="0"/>
              <a:t>Банерна</a:t>
            </a:r>
            <a:r>
              <a:rPr lang="ru-RU" dirty="0" smtClean="0"/>
              <a:t>. </a:t>
            </a:r>
            <a:r>
              <a:rPr lang="ru-RU" dirty="0" err="1" smtClean="0"/>
              <a:t>Користувачам</a:t>
            </a:r>
            <a:r>
              <a:rPr lang="ru-RU" dirty="0" smtClean="0"/>
              <a:t> </a:t>
            </a:r>
            <a:r>
              <a:rPr lang="ru-RU" dirty="0" err="1" smtClean="0"/>
              <a:t>показуються</a:t>
            </a:r>
            <a:r>
              <a:rPr lang="ru-RU" dirty="0" smtClean="0"/>
              <a:t> </a:t>
            </a:r>
            <a:r>
              <a:rPr lang="ru-RU" dirty="0" err="1" smtClean="0"/>
              <a:t>графічні</a:t>
            </a:r>
            <a:r>
              <a:rPr lang="ru-RU" dirty="0" smtClean="0"/>
              <a:t> </a:t>
            </a:r>
            <a:r>
              <a:rPr lang="ru-RU" dirty="0" err="1" smtClean="0"/>
              <a:t>зображення</a:t>
            </a:r>
            <a:r>
              <a:rPr lang="ru-RU" dirty="0" smtClean="0"/>
              <a:t> рекламного характеру. </a:t>
            </a:r>
            <a:r>
              <a:rPr lang="ru-RU" dirty="0" err="1" smtClean="0"/>
              <a:t>Це</a:t>
            </a:r>
            <a:r>
              <a:rPr lang="ru-RU" dirty="0" smtClean="0"/>
              <a:t> </a:t>
            </a:r>
            <a:r>
              <a:rPr lang="ru-RU" dirty="0" err="1" smtClean="0"/>
              <a:t>може</a:t>
            </a:r>
            <a:r>
              <a:rPr lang="ru-RU" dirty="0" smtClean="0"/>
              <a:t> бути </a:t>
            </a:r>
            <a:r>
              <a:rPr lang="ru-RU" dirty="0" err="1" smtClean="0"/>
              <a:t>тільки</a:t>
            </a:r>
            <a:r>
              <a:rPr lang="ru-RU" dirty="0" smtClean="0"/>
              <a:t> картинка </a:t>
            </a:r>
            <a:r>
              <a:rPr lang="ru-RU" dirty="0" err="1" smtClean="0"/>
              <a:t>або</a:t>
            </a:r>
            <a:r>
              <a:rPr lang="ru-RU" dirty="0" smtClean="0"/>
              <a:t> ж картинка з текстом і </a:t>
            </a:r>
            <a:r>
              <a:rPr lang="ru-RU" dirty="0" err="1" smtClean="0"/>
              <a:t>посиланням</a:t>
            </a:r>
            <a:r>
              <a:rPr lang="ru-RU" dirty="0" smtClean="0"/>
              <a:t>. </a:t>
            </a:r>
            <a:r>
              <a:rPr lang="ru-RU" dirty="0" err="1" smtClean="0"/>
              <a:t>Зображення</a:t>
            </a:r>
            <a:r>
              <a:rPr lang="ru-RU" dirty="0" smtClean="0"/>
              <a:t> </a:t>
            </a:r>
            <a:r>
              <a:rPr lang="ru-RU" dirty="0" err="1" smtClean="0"/>
              <a:t>можуть</a:t>
            </a:r>
            <a:r>
              <a:rPr lang="ru-RU" dirty="0" smtClean="0"/>
              <a:t> бути </a:t>
            </a:r>
            <a:r>
              <a:rPr lang="ru-RU" dirty="0" err="1" smtClean="0"/>
              <a:t>статичними</a:t>
            </a:r>
            <a:r>
              <a:rPr lang="ru-RU" dirty="0" smtClean="0"/>
              <a:t>, </a:t>
            </a:r>
            <a:r>
              <a:rPr lang="ru-RU" dirty="0" err="1" smtClean="0"/>
              <a:t>динамічними</a:t>
            </a:r>
            <a:r>
              <a:rPr lang="ru-RU" dirty="0" smtClean="0"/>
              <a:t>, </a:t>
            </a:r>
            <a:r>
              <a:rPr lang="ru-RU" dirty="0" err="1" smtClean="0"/>
              <a:t>інтерактивними</a:t>
            </a:r>
            <a:r>
              <a:rPr lang="ru-RU" dirty="0" smtClean="0"/>
              <a:t>.</a:t>
            </a:r>
          </a:p>
          <a:p>
            <a:r>
              <a:rPr lang="ru-RU" dirty="0" smtClean="0"/>
              <a:t>    </a:t>
            </a:r>
            <a:r>
              <a:rPr lang="ru-RU" dirty="0" err="1" smtClean="0"/>
              <a:t>Банерна</a:t>
            </a:r>
            <a:r>
              <a:rPr lang="ru-RU" dirty="0" smtClean="0"/>
              <a:t> реклама</a:t>
            </a:r>
            <a:endParaRPr lang="en-US" dirty="0"/>
          </a:p>
        </p:txBody>
      </p:sp>
      <p:pic>
        <p:nvPicPr>
          <p:cNvPr id="3" name="Рисунок 2"/>
          <p:cNvPicPr>
            <a:picLocks noChangeAspect="1"/>
          </p:cNvPicPr>
          <p:nvPr/>
        </p:nvPicPr>
        <p:blipFill>
          <a:blip r:embed="rId2"/>
          <a:stretch>
            <a:fillRect/>
          </a:stretch>
        </p:blipFill>
        <p:spPr>
          <a:xfrm>
            <a:off x="3513909" y="3814354"/>
            <a:ext cx="5577840" cy="3135086"/>
          </a:xfrm>
          <a:prstGeom prst="rect">
            <a:avLst/>
          </a:prstGeom>
        </p:spPr>
      </p:pic>
    </p:spTree>
    <p:extLst>
      <p:ext uri="{BB962C8B-B14F-4D97-AF65-F5344CB8AC3E}">
        <p14:creationId xmlns:p14="http://schemas.microsoft.com/office/powerpoint/2010/main" val="3754647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6754" y="166692"/>
            <a:ext cx="11861075" cy="369332"/>
          </a:xfrm>
          <a:prstGeom prst="rect">
            <a:avLst/>
          </a:prstGeom>
        </p:spPr>
        <p:txBody>
          <a:bodyPr wrap="square">
            <a:spAutoFit/>
          </a:bodyPr>
          <a:lstStyle/>
          <a:p>
            <a:r>
              <a:rPr lang="ru-RU" dirty="0" err="1" smtClean="0"/>
              <a:t>Відеореклама</a:t>
            </a:r>
            <a:r>
              <a:rPr lang="ru-RU" dirty="0" smtClean="0"/>
              <a:t>. </a:t>
            </a:r>
            <a:r>
              <a:rPr lang="ru-RU" dirty="0" err="1" smtClean="0"/>
              <a:t>Використовується</a:t>
            </a:r>
            <a:r>
              <a:rPr lang="ru-RU" dirty="0" smtClean="0"/>
              <a:t> </a:t>
            </a:r>
            <a:r>
              <a:rPr lang="ru-RU" dirty="0" err="1" smtClean="0"/>
              <a:t>спеціально</a:t>
            </a:r>
            <a:r>
              <a:rPr lang="ru-RU" dirty="0" smtClean="0"/>
              <a:t> </a:t>
            </a:r>
            <a:r>
              <a:rPr lang="ru-RU" dirty="0" err="1" smtClean="0"/>
              <a:t>підготовлений</a:t>
            </a:r>
            <a:r>
              <a:rPr lang="ru-RU" dirty="0" smtClean="0"/>
              <a:t> </a:t>
            </a:r>
            <a:r>
              <a:rPr lang="ru-RU" dirty="0" err="1" smtClean="0"/>
              <a:t>відеоролик</a:t>
            </a:r>
            <a:r>
              <a:rPr lang="ru-RU" dirty="0" smtClean="0"/>
              <a:t> з </a:t>
            </a:r>
            <a:r>
              <a:rPr lang="ru-RU" dirty="0" err="1" smtClean="0"/>
              <a:t>гіперпосиланням</a:t>
            </a:r>
            <a:r>
              <a:rPr lang="ru-RU" dirty="0" smtClean="0"/>
              <a:t>.</a:t>
            </a:r>
            <a:endParaRPr lang="en-US" dirty="0"/>
          </a:p>
        </p:txBody>
      </p:sp>
      <p:pic>
        <p:nvPicPr>
          <p:cNvPr id="3" name="Рисунок 2"/>
          <p:cNvPicPr>
            <a:picLocks noChangeAspect="1"/>
          </p:cNvPicPr>
          <p:nvPr/>
        </p:nvPicPr>
        <p:blipFill>
          <a:blip r:embed="rId2"/>
          <a:stretch>
            <a:fillRect/>
          </a:stretch>
        </p:blipFill>
        <p:spPr>
          <a:xfrm>
            <a:off x="1219200" y="542925"/>
            <a:ext cx="9753600" cy="5772150"/>
          </a:xfrm>
          <a:prstGeom prst="rect">
            <a:avLst/>
          </a:prstGeom>
        </p:spPr>
      </p:pic>
    </p:spTree>
    <p:extLst>
      <p:ext uri="{BB962C8B-B14F-4D97-AF65-F5344CB8AC3E}">
        <p14:creationId xmlns:p14="http://schemas.microsoft.com/office/powerpoint/2010/main" val="172212308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TotalTime>
  <Words>4262</Words>
  <Application>Microsoft Office PowerPoint</Application>
  <PresentationFormat>Широкоэкранный</PresentationFormat>
  <Paragraphs>229</Paragraphs>
  <Slides>40</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40</vt:i4>
      </vt:variant>
    </vt:vector>
  </HeadingPairs>
  <TitlesOfParts>
    <vt:vector size="45" baseType="lpstr">
      <vt:lpstr>Arial</vt:lpstr>
      <vt:lpstr>Bahnschrift</vt:lpstr>
      <vt:lpstr>Calibri</vt:lpstr>
      <vt:lpstr>Calibri Light</vt:lpstr>
      <vt:lpstr>Тема Office</vt:lpstr>
      <vt:lpstr>Контекстна реклама</vt:lpstr>
      <vt:lpstr>Презентация PowerPoint</vt:lpstr>
      <vt:lpstr>Основні види контекстної реклами: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Принципи показу та таргетування оголошень</vt:lpstr>
      <vt:lpstr>Презентация PowerPoint</vt:lpstr>
      <vt:lpstr>Презентация PowerPoint</vt:lpstr>
      <vt:lpstr>Презентация PowerPoint</vt:lpstr>
      <vt:lpstr>Основні платформи контекстної реклами</vt:lpstr>
      <vt:lpstr>Презентация PowerPoint</vt:lpstr>
      <vt:lpstr>Контекстна реклама чи Таргетинг</vt:lpstr>
      <vt:lpstr>Презентация PowerPoint</vt:lpstr>
      <vt:lpstr>Презентация PowerPoint</vt:lpstr>
      <vt:lpstr>Порівняння рекламних платформ</vt:lpstr>
      <vt:lpstr>Презентация PowerPoint</vt:lpstr>
      <vt:lpstr>Презентация PowerPoint</vt:lpstr>
      <vt:lpstr>Типи рекламних кампаній </vt:lpstr>
      <vt:lpstr>Презентация PowerPoint</vt:lpstr>
      <vt:lpstr>. Метрики ефективності контекстної реклами</vt:lpstr>
      <vt:lpstr>Презентация PowerPoint</vt:lpstr>
      <vt:lpstr>Презентация PowerPoint</vt:lpstr>
      <vt:lpstr>Презентация PowerPoint</vt:lpstr>
      <vt:lpstr>Презентация PowerPoint</vt:lpstr>
      <vt:lpstr>Приклади успішних кампаній:</vt:lpstr>
      <vt:lpstr>Презентация PowerPoint</vt:lpstr>
      <vt:lpstr>Презентация PowerPoint</vt:lpstr>
      <vt:lpstr>Презентация PowerPoint</vt:lpstr>
      <vt:lpstr>Презентация PowerPoint</vt:lpstr>
      <vt:lpstr>Презентация PowerPoint</vt:lpstr>
      <vt:lpstr>Переваги та недоліки контекстної реклами</vt:lpstr>
      <vt:lpstr>Плюси та мінуси медійної реклами</vt:lpstr>
      <vt:lpstr>Переваги та недоліки торгової реклами</vt:lpstr>
      <vt:lpstr>Переваги та недоліки локальної реклами</vt:lpstr>
      <vt:lpstr>Плюси та мінуси ретаргетингової реклами</vt:lpstr>
      <vt:lpstr>Тренди контекстної реклами 2025 року</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Контекстна реклама</dc:title>
  <dc:creator>Valeria Tymoshyk</dc:creator>
  <cp:lastModifiedBy>Valeria Tymoshyk</cp:lastModifiedBy>
  <cp:revision>11</cp:revision>
  <dcterms:created xsi:type="dcterms:W3CDTF">2025-10-07T12:09:53Z</dcterms:created>
  <dcterms:modified xsi:type="dcterms:W3CDTF">2025-10-07T13:36:23Z</dcterms:modified>
</cp:coreProperties>
</file>