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70" r:id="rId5"/>
    <p:sldId id="265" r:id="rId6"/>
    <p:sldId id="266" r:id="rId7"/>
    <p:sldId id="267" r:id="rId8"/>
    <p:sldId id="260" r:id="rId9"/>
    <p:sldId id="269" r:id="rId10"/>
    <p:sldId id="259" r:id="rId11"/>
    <p:sldId id="263" r:id="rId12"/>
    <p:sldId id="261" r:id="rId13"/>
    <p:sldId id="271" r:id="rId14"/>
    <p:sldId id="272" r:id="rId15"/>
    <p:sldId id="273" r:id="rId16"/>
    <p:sldId id="274" r:id="rId17"/>
    <p:sldId id="262" r:id="rId18"/>
    <p:sldId id="275" r:id="rId19"/>
    <p:sldId id="276" r:id="rId20"/>
    <p:sldId id="277" r:id="rId21"/>
    <p:sldId id="278" r:id="rId22"/>
    <p:sldId id="279" r:id="rId23"/>
    <p:sldId id="280" r:id="rId24"/>
    <p:sldId id="282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A30DE5-8670-4CEF-A24A-9BB474894F6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DDC3EA29-7E15-4ACF-B1EB-FB2AD53B18C9}">
      <dgm:prSet/>
      <dgm:spPr/>
      <dgm:t>
        <a:bodyPr/>
        <a:lstStyle/>
        <a:p>
          <a:pPr rtl="0"/>
          <a:r>
            <a:rPr lang="uk-UA" baseline="0" dirty="0" smtClean="0"/>
            <a:t>1. </a:t>
          </a:r>
          <a:r>
            <a:rPr lang="uk-UA" baseline="0" dirty="0" err="1" smtClean="0"/>
            <a:t>Екзит-пол</a:t>
          </a:r>
          <a:r>
            <a:rPr lang="uk-UA" baseline="0" dirty="0" smtClean="0"/>
            <a:t>: сутність і техніка проведення</a:t>
          </a:r>
          <a:endParaRPr lang="ru-RU" dirty="0"/>
        </a:p>
      </dgm:t>
    </dgm:pt>
    <dgm:pt modelId="{C75372F4-B995-4A5E-AEAF-1B3CF6247F69}" type="parTrans" cxnId="{F89BB09C-83FB-46D8-9003-E71C7757E355}">
      <dgm:prSet/>
      <dgm:spPr/>
      <dgm:t>
        <a:bodyPr/>
        <a:lstStyle/>
        <a:p>
          <a:endParaRPr lang="ru-RU"/>
        </a:p>
      </dgm:t>
    </dgm:pt>
    <dgm:pt modelId="{B3E2DE72-DD4E-41B9-AC66-0C4A1597363C}" type="sibTrans" cxnId="{F89BB09C-83FB-46D8-9003-E71C7757E355}">
      <dgm:prSet/>
      <dgm:spPr/>
      <dgm:t>
        <a:bodyPr/>
        <a:lstStyle/>
        <a:p>
          <a:endParaRPr lang="ru-RU"/>
        </a:p>
      </dgm:t>
    </dgm:pt>
    <dgm:pt modelId="{F802BC02-8AC4-4AFB-82EE-22CB76F0B152}">
      <dgm:prSet/>
      <dgm:spPr/>
      <dgm:t>
        <a:bodyPr/>
        <a:lstStyle/>
        <a:p>
          <a:pPr rtl="0"/>
          <a:r>
            <a:rPr lang="uk-UA" baseline="0" dirty="0" smtClean="0"/>
            <a:t>2. Іміджево-рекламні дослідження</a:t>
          </a:r>
          <a:endParaRPr lang="ru-RU" dirty="0"/>
        </a:p>
      </dgm:t>
    </dgm:pt>
    <dgm:pt modelId="{31C52AC9-4BF2-46CD-BE33-34C5B7F6FE7E}" type="parTrans" cxnId="{614B0CAC-376A-4DD5-BFE6-972757F2C738}">
      <dgm:prSet/>
      <dgm:spPr/>
      <dgm:t>
        <a:bodyPr/>
        <a:lstStyle/>
        <a:p>
          <a:endParaRPr lang="ru-RU"/>
        </a:p>
      </dgm:t>
    </dgm:pt>
    <dgm:pt modelId="{A79DE7F5-6CE5-4245-B7FB-0E53F90BE7B0}" type="sibTrans" cxnId="{614B0CAC-376A-4DD5-BFE6-972757F2C738}">
      <dgm:prSet/>
      <dgm:spPr/>
      <dgm:t>
        <a:bodyPr/>
        <a:lstStyle/>
        <a:p>
          <a:endParaRPr lang="ru-RU"/>
        </a:p>
      </dgm:t>
    </dgm:pt>
    <dgm:pt modelId="{3E84065D-014E-4176-89D1-01A36483C304}" type="pres">
      <dgm:prSet presAssocID="{B6A30DE5-8670-4CEF-A24A-9BB474894F6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4AEE7F-5D7D-4BC0-9E3D-6BF6D5394B10}" type="pres">
      <dgm:prSet presAssocID="{DDC3EA29-7E15-4ACF-B1EB-FB2AD53B18C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72FB6E-3238-436F-9C4D-0E9D936DB9EA}" type="pres">
      <dgm:prSet presAssocID="{B3E2DE72-DD4E-41B9-AC66-0C4A1597363C}" presName="spacer" presStyleCnt="0"/>
      <dgm:spPr/>
    </dgm:pt>
    <dgm:pt modelId="{EBAC85AF-C426-4FA5-86B8-09251ABD557E}" type="pres">
      <dgm:prSet presAssocID="{F802BC02-8AC4-4AFB-82EE-22CB76F0B15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BBFF06-4EC6-423E-A347-D1CD9E576BB2}" type="presOf" srcId="{DDC3EA29-7E15-4ACF-B1EB-FB2AD53B18C9}" destId="{F94AEE7F-5D7D-4BC0-9E3D-6BF6D5394B10}" srcOrd="0" destOrd="0" presId="urn:microsoft.com/office/officeart/2005/8/layout/vList2"/>
    <dgm:cxn modelId="{034365F6-C041-4648-81FE-40177867BAEC}" type="presOf" srcId="{B6A30DE5-8670-4CEF-A24A-9BB474894F66}" destId="{3E84065D-014E-4176-89D1-01A36483C304}" srcOrd="0" destOrd="0" presId="urn:microsoft.com/office/officeart/2005/8/layout/vList2"/>
    <dgm:cxn modelId="{F89BB09C-83FB-46D8-9003-E71C7757E355}" srcId="{B6A30DE5-8670-4CEF-A24A-9BB474894F66}" destId="{DDC3EA29-7E15-4ACF-B1EB-FB2AD53B18C9}" srcOrd="0" destOrd="0" parTransId="{C75372F4-B995-4A5E-AEAF-1B3CF6247F69}" sibTransId="{B3E2DE72-DD4E-41B9-AC66-0C4A1597363C}"/>
    <dgm:cxn modelId="{614B0CAC-376A-4DD5-BFE6-972757F2C738}" srcId="{B6A30DE5-8670-4CEF-A24A-9BB474894F66}" destId="{F802BC02-8AC4-4AFB-82EE-22CB76F0B152}" srcOrd="1" destOrd="0" parTransId="{31C52AC9-4BF2-46CD-BE33-34C5B7F6FE7E}" sibTransId="{A79DE7F5-6CE5-4245-B7FB-0E53F90BE7B0}"/>
    <dgm:cxn modelId="{2E7621A5-9481-465E-AB06-06001D13997A}" type="presOf" srcId="{F802BC02-8AC4-4AFB-82EE-22CB76F0B152}" destId="{EBAC85AF-C426-4FA5-86B8-09251ABD557E}" srcOrd="0" destOrd="0" presId="urn:microsoft.com/office/officeart/2005/8/layout/vList2"/>
    <dgm:cxn modelId="{6695DDAD-0BDF-4B8F-A4D7-AFC586D133C3}" type="presParOf" srcId="{3E84065D-014E-4176-89D1-01A36483C304}" destId="{F94AEE7F-5D7D-4BC0-9E3D-6BF6D5394B10}" srcOrd="0" destOrd="0" presId="urn:microsoft.com/office/officeart/2005/8/layout/vList2"/>
    <dgm:cxn modelId="{33799FBC-D5B3-4BDB-AB57-745131812C96}" type="presParOf" srcId="{3E84065D-014E-4176-89D1-01A36483C304}" destId="{CD72FB6E-3238-436F-9C4D-0E9D936DB9EA}" srcOrd="1" destOrd="0" presId="urn:microsoft.com/office/officeart/2005/8/layout/vList2"/>
    <dgm:cxn modelId="{2D794831-246B-4300-B8B8-7BBD05F72585}" type="presParOf" srcId="{3E84065D-014E-4176-89D1-01A36483C304}" destId="{EBAC85AF-C426-4FA5-86B8-09251ABD557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7E35AC-7F82-4B8B-A967-77F2FF6521B0}" type="doc">
      <dgm:prSet loTypeId="urn:microsoft.com/office/officeart/2005/8/layout/target3" loCatId="relationship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F8C64913-149A-452C-A4F0-F10026C70E97}">
      <dgm:prSet/>
      <dgm:spPr/>
      <dgm:t>
        <a:bodyPr/>
        <a:lstStyle/>
        <a:p>
          <a:pPr rtl="0"/>
          <a:r>
            <a:rPr lang="ru-RU" baseline="0" smtClean="0"/>
            <a:t>Прогнозування результатів голосування в день виборів</a:t>
          </a:r>
          <a:endParaRPr lang="ru-RU"/>
        </a:p>
      </dgm:t>
    </dgm:pt>
    <dgm:pt modelId="{2F69CB69-0279-45F6-A2A1-58F046E4E9FA}" type="parTrans" cxnId="{9B30D32A-0728-4EC6-B3F1-4A5E60C9EB84}">
      <dgm:prSet/>
      <dgm:spPr/>
      <dgm:t>
        <a:bodyPr/>
        <a:lstStyle/>
        <a:p>
          <a:endParaRPr lang="ru-RU"/>
        </a:p>
      </dgm:t>
    </dgm:pt>
    <dgm:pt modelId="{A320046B-3EA5-48C4-90D2-B412C3F56E45}" type="sibTrans" cxnId="{9B30D32A-0728-4EC6-B3F1-4A5E60C9EB84}">
      <dgm:prSet/>
      <dgm:spPr/>
      <dgm:t>
        <a:bodyPr/>
        <a:lstStyle/>
        <a:p>
          <a:endParaRPr lang="ru-RU"/>
        </a:p>
      </dgm:t>
    </dgm:pt>
    <dgm:pt modelId="{637E2A27-2C45-45CF-B221-169FA281CE1D}">
      <dgm:prSet/>
      <dgm:spPr/>
      <dgm:t>
        <a:bodyPr/>
        <a:lstStyle/>
        <a:p>
          <a:pPr rtl="0"/>
          <a:r>
            <a:rPr lang="ru-RU" baseline="0" smtClean="0"/>
            <a:t>Аналіз електоральної поведінки, а саме опис моделей підтримки виборцями партій, кандидатів та проблем вибору</a:t>
          </a:r>
          <a:endParaRPr lang="ru-RU"/>
        </a:p>
      </dgm:t>
    </dgm:pt>
    <dgm:pt modelId="{AFB395C9-DEAF-46EA-ABBA-A7A7CB11E66B}" type="parTrans" cxnId="{220C6075-BD67-4F55-96FC-647B7A02CBC4}">
      <dgm:prSet/>
      <dgm:spPr/>
      <dgm:t>
        <a:bodyPr/>
        <a:lstStyle/>
        <a:p>
          <a:endParaRPr lang="ru-RU"/>
        </a:p>
      </dgm:t>
    </dgm:pt>
    <dgm:pt modelId="{200E0019-6B3D-46A7-A49C-A6407EF034D3}" type="sibTrans" cxnId="{220C6075-BD67-4F55-96FC-647B7A02CBC4}">
      <dgm:prSet/>
      <dgm:spPr/>
      <dgm:t>
        <a:bodyPr/>
        <a:lstStyle/>
        <a:p>
          <a:endParaRPr lang="ru-RU"/>
        </a:p>
      </dgm:t>
    </dgm:pt>
    <dgm:pt modelId="{7A0D0F3B-2A9A-4F2B-BF92-019B44BDD6A3}">
      <dgm:prSet/>
      <dgm:spPr/>
      <dgm:t>
        <a:bodyPr/>
        <a:lstStyle/>
        <a:p>
          <a:pPr rtl="0"/>
          <a:r>
            <a:rPr lang="ru-RU" baseline="0" smtClean="0"/>
            <a:t>Підтримка подальших наукових досліджень</a:t>
          </a:r>
          <a:endParaRPr lang="ru-RU"/>
        </a:p>
      </dgm:t>
    </dgm:pt>
    <dgm:pt modelId="{54ED6016-7A46-4206-910D-0B18BE5F2B61}" type="parTrans" cxnId="{B5932FAF-8525-4002-958C-5A260BF58BE9}">
      <dgm:prSet/>
      <dgm:spPr/>
      <dgm:t>
        <a:bodyPr/>
        <a:lstStyle/>
        <a:p>
          <a:endParaRPr lang="ru-RU"/>
        </a:p>
      </dgm:t>
    </dgm:pt>
    <dgm:pt modelId="{57F8A3FD-22DB-4750-B641-09481DCCD57A}" type="sibTrans" cxnId="{B5932FAF-8525-4002-958C-5A260BF58BE9}">
      <dgm:prSet/>
      <dgm:spPr/>
      <dgm:t>
        <a:bodyPr/>
        <a:lstStyle/>
        <a:p>
          <a:endParaRPr lang="ru-RU"/>
        </a:p>
      </dgm:t>
    </dgm:pt>
    <dgm:pt modelId="{CF373CD0-CAAC-4D0A-9BF9-852071200659}">
      <dgm:prSet/>
      <dgm:spPr/>
      <dgm:t>
        <a:bodyPr/>
        <a:lstStyle/>
        <a:p>
          <a:pPr rtl="0"/>
          <a:r>
            <a:rPr lang="ru-RU" baseline="0" smtClean="0"/>
            <a:t>Громадський контроль за ходом виборів</a:t>
          </a:r>
          <a:endParaRPr lang="ru-RU"/>
        </a:p>
      </dgm:t>
    </dgm:pt>
    <dgm:pt modelId="{8227B6D7-9464-47B9-93DC-2368E1F5552E}" type="parTrans" cxnId="{FD46F8B9-8EC0-4E20-B06B-5C6B4E42B3C4}">
      <dgm:prSet/>
      <dgm:spPr/>
      <dgm:t>
        <a:bodyPr/>
        <a:lstStyle/>
        <a:p>
          <a:endParaRPr lang="ru-RU"/>
        </a:p>
      </dgm:t>
    </dgm:pt>
    <dgm:pt modelId="{67ACA014-36EA-47D0-8296-DF060D5505D8}" type="sibTrans" cxnId="{FD46F8B9-8EC0-4E20-B06B-5C6B4E42B3C4}">
      <dgm:prSet/>
      <dgm:spPr/>
      <dgm:t>
        <a:bodyPr/>
        <a:lstStyle/>
        <a:p>
          <a:endParaRPr lang="ru-RU"/>
        </a:p>
      </dgm:t>
    </dgm:pt>
    <dgm:pt modelId="{A5C2FE84-2D01-4766-B95D-45C2F76A67A8}" type="pres">
      <dgm:prSet presAssocID="{BC7E35AC-7F82-4B8B-A967-77F2FF6521B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E0D792-CBAE-4A16-B90B-06F18EE47BE4}" type="pres">
      <dgm:prSet presAssocID="{F8C64913-149A-452C-A4F0-F10026C70E97}" presName="circle1" presStyleLbl="node1" presStyleIdx="0" presStyleCnt="4"/>
      <dgm:spPr/>
    </dgm:pt>
    <dgm:pt modelId="{02C9D00F-BBD7-4FAD-9E3F-F1BAE50DE647}" type="pres">
      <dgm:prSet presAssocID="{F8C64913-149A-452C-A4F0-F10026C70E97}" presName="space" presStyleCnt="0"/>
      <dgm:spPr/>
    </dgm:pt>
    <dgm:pt modelId="{BD466659-D0B1-4B1C-8D16-F83213FD65CC}" type="pres">
      <dgm:prSet presAssocID="{F8C64913-149A-452C-A4F0-F10026C70E97}" presName="rect1" presStyleLbl="alignAcc1" presStyleIdx="0" presStyleCnt="4"/>
      <dgm:spPr/>
      <dgm:t>
        <a:bodyPr/>
        <a:lstStyle/>
        <a:p>
          <a:endParaRPr lang="ru-RU"/>
        </a:p>
      </dgm:t>
    </dgm:pt>
    <dgm:pt modelId="{44079620-B09B-46D2-B8BA-3704B718074A}" type="pres">
      <dgm:prSet presAssocID="{637E2A27-2C45-45CF-B221-169FA281CE1D}" presName="vertSpace2" presStyleLbl="node1" presStyleIdx="0" presStyleCnt="4"/>
      <dgm:spPr/>
    </dgm:pt>
    <dgm:pt modelId="{B73B00C6-B964-4CE8-B5B7-FE62CE5A9740}" type="pres">
      <dgm:prSet presAssocID="{637E2A27-2C45-45CF-B221-169FA281CE1D}" presName="circle2" presStyleLbl="node1" presStyleIdx="1" presStyleCnt="4"/>
      <dgm:spPr/>
    </dgm:pt>
    <dgm:pt modelId="{1083D0A1-5FC8-41D7-AD30-BCEA53D78105}" type="pres">
      <dgm:prSet presAssocID="{637E2A27-2C45-45CF-B221-169FA281CE1D}" presName="rect2" presStyleLbl="alignAcc1" presStyleIdx="1" presStyleCnt="4"/>
      <dgm:spPr/>
      <dgm:t>
        <a:bodyPr/>
        <a:lstStyle/>
        <a:p>
          <a:endParaRPr lang="ru-RU"/>
        </a:p>
      </dgm:t>
    </dgm:pt>
    <dgm:pt modelId="{FEDA36FF-4506-4ED2-8F7C-C3393D037DFD}" type="pres">
      <dgm:prSet presAssocID="{7A0D0F3B-2A9A-4F2B-BF92-019B44BDD6A3}" presName="vertSpace3" presStyleLbl="node1" presStyleIdx="1" presStyleCnt="4"/>
      <dgm:spPr/>
    </dgm:pt>
    <dgm:pt modelId="{EF95AC6A-CBA8-4466-9869-045E23CE3B04}" type="pres">
      <dgm:prSet presAssocID="{7A0D0F3B-2A9A-4F2B-BF92-019B44BDD6A3}" presName="circle3" presStyleLbl="node1" presStyleIdx="2" presStyleCnt="4"/>
      <dgm:spPr/>
    </dgm:pt>
    <dgm:pt modelId="{F735B99E-4BDA-408F-9F6B-AB7FE2C323EB}" type="pres">
      <dgm:prSet presAssocID="{7A0D0F3B-2A9A-4F2B-BF92-019B44BDD6A3}" presName="rect3" presStyleLbl="alignAcc1" presStyleIdx="2" presStyleCnt="4"/>
      <dgm:spPr/>
      <dgm:t>
        <a:bodyPr/>
        <a:lstStyle/>
        <a:p>
          <a:endParaRPr lang="ru-RU"/>
        </a:p>
      </dgm:t>
    </dgm:pt>
    <dgm:pt modelId="{44F0DE91-8D9D-4F2F-9533-649E66073900}" type="pres">
      <dgm:prSet presAssocID="{CF373CD0-CAAC-4D0A-9BF9-852071200659}" presName="vertSpace4" presStyleLbl="node1" presStyleIdx="2" presStyleCnt="4"/>
      <dgm:spPr/>
    </dgm:pt>
    <dgm:pt modelId="{461564C5-D010-47C9-882E-EBC90E629E80}" type="pres">
      <dgm:prSet presAssocID="{CF373CD0-CAAC-4D0A-9BF9-852071200659}" presName="circle4" presStyleLbl="node1" presStyleIdx="3" presStyleCnt="4"/>
      <dgm:spPr/>
    </dgm:pt>
    <dgm:pt modelId="{0F724924-A813-4D67-91B6-E5B2E5A8DDD7}" type="pres">
      <dgm:prSet presAssocID="{CF373CD0-CAAC-4D0A-9BF9-852071200659}" presName="rect4" presStyleLbl="alignAcc1" presStyleIdx="3" presStyleCnt="4"/>
      <dgm:spPr/>
      <dgm:t>
        <a:bodyPr/>
        <a:lstStyle/>
        <a:p>
          <a:endParaRPr lang="ru-RU"/>
        </a:p>
      </dgm:t>
    </dgm:pt>
    <dgm:pt modelId="{6930814F-139C-4050-A07C-349B9219DAF3}" type="pres">
      <dgm:prSet presAssocID="{F8C64913-149A-452C-A4F0-F10026C70E97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89E313-395A-4D7B-96C4-C7D964717687}" type="pres">
      <dgm:prSet presAssocID="{637E2A27-2C45-45CF-B221-169FA281CE1D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FD6F1-25B6-474E-A919-BDA63B3996AC}" type="pres">
      <dgm:prSet presAssocID="{7A0D0F3B-2A9A-4F2B-BF92-019B44BDD6A3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0F1FA-7829-464C-9EF6-861F2E2FC087}" type="pres">
      <dgm:prSet presAssocID="{CF373CD0-CAAC-4D0A-9BF9-852071200659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F0384D-90AB-4A79-B6C3-F74ECBC90BA8}" type="presOf" srcId="{BC7E35AC-7F82-4B8B-A967-77F2FF6521B0}" destId="{A5C2FE84-2D01-4766-B95D-45C2F76A67A8}" srcOrd="0" destOrd="0" presId="urn:microsoft.com/office/officeart/2005/8/layout/target3"/>
    <dgm:cxn modelId="{025750D7-BC70-4050-A3A5-328804514A44}" type="presOf" srcId="{7A0D0F3B-2A9A-4F2B-BF92-019B44BDD6A3}" destId="{F735B99E-4BDA-408F-9F6B-AB7FE2C323EB}" srcOrd="0" destOrd="0" presId="urn:microsoft.com/office/officeart/2005/8/layout/target3"/>
    <dgm:cxn modelId="{220C6075-BD67-4F55-96FC-647B7A02CBC4}" srcId="{BC7E35AC-7F82-4B8B-A967-77F2FF6521B0}" destId="{637E2A27-2C45-45CF-B221-169FA281CE1D}" srcOrd="1" destOrd="0" parTransId="{AFB395C9-DEAF-46EA-ABBA-A7A7CB11E66B}" sibTransId="{200E0019-6B3D-46A7-A49C-A6407EF034D3}"/>
    <dgm:cxn modelId="{EF578D2E-592B-40F0-8CF0-2252D9873E65}" type="presOf" srcId="{CF373CD0-CAAC-4D0A-9BF9-852071200659}" destId="{AE70F1FA-7829-464C-9EF6-861F2E2FC087}" srcOrd="1" destOrd="0" presId="urn:microsoft.com/office/officeart/2005/8/layout/target3"/>
    <dgm:cxn modelId="{F09BCC27-49A6-4697-A172-9476B8C56D3F}" type="presOf" srcId="{637E2A27-2C45-45CF-B221-169FA281CE1D}" destId="{1083D0A1-5FC8-41D7-AD30-BCEA53D78105}" srcOrd="0" destOrd="0" presId="urn:microsoft.com/office/officeart/2005/8/layout/target3"/>
    <dgm:cxn modelId="{FD46F8B9-8EC0-4E20-B06B-5C6B4E42B3C4}" srcId="{BC7E35AC-7F82-4B8B-A967-77F2FF6521B0}" destId="{CF373CD0-CAAC-4D0A-9BF9-852071200659}" srcOrd="3" destOrd="0" parTransId="{8227B6D7-9464-47B9-93DC-2368E1F5552E}" sibTransId="{67ACA014-36EA-47D0-8296-DF060D5505D8}"/>
    <dgm:cxn modelId="{F1A3C50A-DDF0-4B1C-981E-832EE7304AA2}" type="presOf" srcId="{F8C64913-149A-452C-A4F0-F10026C70E97}" destId="{6930814F-139C-4050-A07C-349B9219DAF3}" srcOrd="1" destOrd="0" presId="urn:microsoft.com/office/officeart/2005/8/layout/target3"/>
    <dgm:cxn modelId="{7C07CDED-8C14-4820-9008-1D6803265333}" type="presOf" srcId="{F8C64913-149A-452C-A4F0-F10026C70E97}" destId="{BD466659-D0B1-4B1C-8D16-F83213FD65CC}" srcOrd="0" destOrd="0" presId="urn:microsoft.com/office/officeart/2005/8/layout/target3"/>
    <dgm:cxn modelId="{96F4C554-109C-4273-B215-55204F7DF2E7}" type="presOf" srcId="{CF373CD0-CAAC-4D0A-9BF9-852071200659}" destId="{0F724924-A813-4D67-91B6-E5B2E5A8DDD7}" srcOrd="0" destOrd="0" presId="urn:microsoft.com/office/officeart/2005/8/layout/target3"/>
    <dgm:cxn modelId="{C8EB893B-3403-497D-9098-9CA1D75DA840}" type="presOf" srcId="{637E2A27-2C45-45CF-B221-169FA281CE1D}" destId="{4489E313-395A-4D7B-96C4-C7D964717687}" srcOrd="1" destOrd="0" presId="urn:microsoft.com/office/officeart/2005/8/layout/target3"/>
    <dgm:cxn modelId="{9B30D32A-0728-4EC6-B3F1-4A5E60C9EB84}" srcId="{BC7E35AC-7F82-4B8B-A967-77F2FF6521B0}" destId="{F8C64913-149A-452C-A4F0-F10026C70E97}" srcOrd="0" destOrd="0" parTransId="{2F69CB69-0279-45F6-A2A1-58F046E4E9FA}" sibTransId="{A320046B-3EA5-48C4-90D2-B412C3F56E45}"/>
    <dgm:cxn modelId="{B5932FAF-8525-4002-958C-5A260BF58BE9}" srcId="{BC7E35AC-7F82-4B8B-A967-77F2FF6521B0}" destId="{7A0D0F3B-2A9A-4F2B-BF92-019B44BDD6A3}" srcOrd="2" destOrd="0" parTransId="{54ED6016-7A46-4206-910D-0B18BE5F2B61}" sibTransId="{57F8A3FD-22DB-4750-B641-09481DCCD57A}"/>
    <dgm:cxn modelId="{0772E1DC-B531-483B-B131-79FAA1897DE1}" type="presOf" srcId="{7A0D0F3B-2A9A-4F2B-BF92-019B44BDD6A3}" destId="{641FD6F1-25B6-474E-A919-BDA63B3996AC}" srcOrd="1" destOrd="0" presId="urn:microsoft.com/office/officeart/2005/8/layout/target3"/>
    <dgm:cxn modelId="{99BDA59F-20A0-4EC2-B54E-862CF42B3504}" type="presParOf" srcId="{A5C2FE84-2D01-4766-B95D-45C2F76A67A8}" destId="{18E0D792-CBAE-4A16-B90B-06F18EE47BE4}" srcOrd="0" destOrd="0" presId="urn:microsoft.com/office/officeart/2005/8/layout/target3"/>
    <dgm:cxn modelId="{B4C9ADBC-27EB-4A27-B1E6-28684AAB6628}" type="presParOf" srcId="{A5C2FE84-2D01-4766-B95D-45C2F76A67A8}" destId="{02C9D00F-BBD7-4FAD-9E3F-F1BAE50DE647}" srcOrd="1" destOrd="0" presId="urn:microsoft.com/office/officeart/2005/8/layout/target3"/>
    <dgm:cxn modelId="{84B198DC-756E-4032-8324-9CD3990A9928}" type="presParOf" srcId="{A5C2FE84-2D01-4766-B95D-45C2F76A67A8}" destId="{BD466659-D0B1-4B1C-8D16-F83213FD65CC}" srcOrd="2" destOrd="0" presId="urn:microsoft.com/office/officeart/2005/8/layout/target3"/>
    <dgm:cxn modelId="{05B8DE1D-5941-46BD-A7B2-57761D6EBDD4}" type="presParOf" srcId="{A5C2FE84-2D01-4766-B95D-45C2F76A67A8}" destId="{44079620-B09B-46D2-B8BA-3704B718074A}" srcOrd="3" destOrd="0" presId="urn:microsoft.com/office/officeart/2005/8/layout/target3"/>
    <dgm:cxn modelId="{1E1BF103-115D-4B28-8E2A-00045C93F9C1}" type="presParOf" srcId="{A5C2FE84-2D01-4766-B95D-45C2F76A67A8}" destId="{B73B00C6-B964-4CE8-B5B7-FE62CE5A9740}" srcOrd="4" destOrd="0" presId="urn:microsoft.com/office/officeart/2005/8/layout/target3"/>
    <dgm:cxn modelId="{CF88B321-7322-41E8-BC98-4590625C9C08}" type="presParOf" srcId="{A5C2FE84-2D01-4766-B95D-45C2F76A67A8}" destId="{1083D0A1-5FC8-41D7-AD30-BCEA53D78105}" srcOrd="5" destOrd="0" presId="urn:microsoft.com/office/officeart/2005/8/layout/target3"/>
    <dgm:cxn modelId="{8C781544-B781-493A-BC95-3E03EC7992DF}" type="presParOf" srcId="{A5C2FE84-2D01-4766-B95D-45C2F76A67A8}" destId="{FEDA36FF-4506-4ED2-8F7C-C3393D037DFD}" srcOrd="6" destOrd="0" presId="urn:microsoft.com/office/officeart/2005/8/layout/target3"/>
    <dgm:cxn modelId="{773FAD9B-801F-4AD8-92D6-B67BEAB45D57}" type="presParOf" srcId="{A5C2FE84-2D01-4766-B95D-45C2F76A67A8}" destId="{EF95AC6A-CBA8-4466-9869-045E23CE3B04}" srcOrd="7" destOrd="0" presId="urn:microsoft.com/office/officeart/2005/8/layout/target3"/>
    <dgm:cxn modelId="{D66AC528-5985-4F42-8439-5CB2A59D07C7}" type="presParOf" srcId="{A5C2FE84-2D01-4766-B95D-45C2F76A67A8}" destId="{F735B99E-4BDA-408F-9F6B-AB7FE2C323EB}" srcOrd="8" destOrd="0" presId="urn:microsoft.com/office/officeart/2005/8/layout/target3"/>
    <dgm:cxn modelId="{261EF69A-3984-4E70-A337-D813A6A176F2}" type="presParOf" srcId="{A5C2FE84-2D01-4766-B95D-45C2F76A67A8}" destId="{44F0DE91-8D9D-4F2F-9533-649E66073900}" srcOrd="9" destOrd="0" presId="urn:microsoft.com/office/officeart/2005/8/layout/target3"/>
    <dgm:cxn modelId="{F81C78F4-0FC8-48B5-8A69-7958A5C04330}" type="presParOf" srcId="{A5C2FE84-2D01-4766-B95D-45C2F76A67A8}" destId="{461564C5-D010-47C9-882E-EBC90E629E80}" srcOrd="10" destOrd="0" presId="urn:microsoft.com/office/officeart/2005/8/layout/target3"/>
    <dgm:cxn modelId="{B2B1A006-87AB-4642-B56F-9B6D3031FBDA}" type="presParOf" srcId="{A5C2FE84-2D01-4766-B95D-45C2F76A67A8}" destId="{0F724924-A813-4D67-91B6-E5B2E5A8DDD7}" srcOrd="11" destOrd="0" presId="urn:microsoft.com/office/officeart/2005/8/layout/target3"/>
    <dgm:cxn modelId="{566B9B63-1AB2-46A9-B1BA-441E5DF2B62A}" type="presParOf" srcId="{A5C2FE84-2D01-4766-B95D-45C2F76A67A8}" destId="{6930814F-139C-4050-A07C-349B9219DAF3}" srcOrd="12" destOrd="0" presId="urn:microsoft.com/office/officeart/2005/8/layout/target3"/>
    <dgm:cxn modelId="{EE51B0D1-39EA-44E4-8C83-6830228463FD}" type="presParOf" srcId="{A5C2FE84-2D01-4766-B95D-45C2F76A67A8}" destId="{4489E313-395A-4D7B-96C4-C7D964717687}" srcOrd="13" destOrd="0" presId="urn:microsoft.com/office/officeart/2005/8/layout/target3"/>
    <dgm:cxn modelId="{1113CFF6-68BE-4656-B5FB-AF676930733B}" type="presParOf" srcId="{A5C2FE84-2D01-4766-B95D-45C2F76A67A8}" destId="{641FD6F1-25B6-474E-A919-BDA63B3996AC}" srcOrd="14" destOrd="0" presId="urn:microsoft.com/office/officeart/2005/8/layout/target3"/>
    <dgm:cxn modelId="{40E3C174-097D-453D-92D9-ABD577669D80}" type="presParOf" srcId="{A5C2FE84-2D01-4766-B95D-45C2F76A67A8}" destId="{AE70F1FA-7829-464C-9EF6-861F2E2FC087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59EE49-6167-4966-BF5D-5BF110E5AE6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734467BF-3999-4444-B290-1F43BD7C4FBE}">
      <dgm:prSet/>
      <dgm:spPr/>
      <dgm:t>
        <a:bodyPr/>
        <a:lstStyle/>
        <a:p>
          <a:pPr rtl="0"/>
          <a:r>
            <a:rPr lang="ru-RU" baseline="0" smtClean="0"/>
            <a:t>Під час першого туру чергових президентських виборів 2019 р. пройшли чотири екзит-поли. </a:t>
          </a:r>
          <a:endParaRPr lang="ru-RU"/>
        </a:p>
      </dgm:t>
    </dgm:pt>
    <dgm:pt modelId="{40B8B1D9-0771-4132-B5A6-D5779EA7325B}" type="parTrans" cxnId="{F8BBE75D-D789-4C36-AEF5-D29F69EFCAC9}">
      <dgm:prSet/>
      <dgm:spPr/>
      <dgm:t>
        <a:bodyPr/>
        <a:lstStyle/>
        <a:p>
          <a:endParaRPr lang="ru-RU"/>
        </a:p>
      </dgm:t>
    </dgm:pt>
    <dgm:pt modelId="{76B63BC1-6722-4C63-86CA-9A96AA49C410}" type="sibTrans" cxnId="{F8BBE75D-D789-4C36-AEF5-D29F69EFCAC9}">
      <dgm:prSet/>
      <dgm:spPr/>
      <dgm:t>
        <a:bodyPr/>
        <a:lstStyle/>
        <a:p>
          <a:endParaRPr lang="ru-RU"/>
        </a:p>
      </dgm:t>
    </dgm:pt>
    <dgm:pt modelId="{BDF54144-A3DF-4D07-ACB1-C1CF4655DF16}">
      <dgm:prSet/>
      <dgm:spPr/>
      <dgm:t>
        <a:bodyPr/>
        <a:lstStyle/>
        <a:p>
          <a:pPr rtl="0"/>
          <a:r>
            <a:rPr lang="ru-RU" baseline="0" smtClean="0"/>
            <a:t>традиційний Національний екзит-пол - Фонд «Демократичні ініціативи» ім. І. Кучеріва, Київський міжнародний інститут соціології та Український центр економічних і політичних досліджень ім. О. Разумкова</a:t>
          </a:r>
          <a:endParaRPr lang="ru-RU"/>
        </a:p>
      </dgm:t>
    </dgm:pt>
    <dgm:pt modelId="{FD7BD191-4A55-420F-952F-B9B26294E436}" type="parTrans" cxnId="{6E261420-08AE-4ABF-8C64-6C7909C55D3C}">
      <dgm:prSet/>
      <dgm:spPr/>
      <dgm:t>
        <a:bodyPr/>
        <a:lstStyle/>
        <a:p>
          <a:endParaRPr lang="ru-RU"/>
        </a:p>
      </dgm:t>
    </dgm:pt>
    <dgm:pt modelId="{D7938A04-8D17-479A-8B43-42F6BDD21C89}" type="sibTrans" cxnId="{6E261420-08AE-4ABF-8C64-6C7909C55D3C}">
      <dgm:prSet/>
      <dgm:spPr/>
      <dgm:t>
        <a:bodyPr/>
        <a:lstStyle/>
        <a:p>
          <a:endParaRPr lang="ru-RU"/>
        </a:p>
      </dgm:t>
    </dgm:pt>
    <dgm:pt modelId="{C8489B93-EA93-43B5-9856-E5FFC298A8D4}">
      <dgm:prSet/>
      <dgm:spPr/>
      <dgm:t>
        <a:bodyPr/>
        <a:lstStyle/>
        <a:p>
          <a:pPr rtl="0"/>
          <a:r>
            <a:rPr lang="ru-RU" baseline="0" smtClean="0"/>
            <a:t>два великі опитування Телевізійної служби новин (ТСН) телеканалу «1+1» провели дві дослідницькі організації компанії </a:t>
          </a:r>
          <a:r>
            <a:rPr lang="en-GB" baseline="0" smtClean="0"/>
            <a:t>Kantar TNS </a:t>
          </a:r>
          <a:r>
            <a:rPr lang="ru-RU" baseline="0" smtClean="0"/>
            <a:t>та </a:t>
          </a:r>
          <a:r>
            <a:rPr lang="en-GB" baseline="0" smtClean="0"/>
            <a:t>Info Sapiens</a:t>
          </a:r>
          <a:r>
            <a:rPr lang="en-GB" b="1" baseline="0" smtClean="0"/>
            <a:t>. </a:t>
          </a:r>
          <a:endParaRPr lang="ru-RU"/>
        </a:p>
      </dgm:t>
    </dgm:pt>
    <dgm:pt modelId="{CCA44D8E-A4C5-4910-80D0-3FF154ECADAA}" type="parTrans" cxnId="{7BA7B7C2-69E3-4B33-836E-3EBFAB00C2C4}">
      <dgm:prSet/>
      <dgm:spPr/>
      <dgm:t>
        <a:bodyPr/>
        <a:lstStyle/>
        <a:p>
          <a:endParaRPr lang="ru-RU"/>
        </a:p>
      </dgm:t>
    </dgm:pt>
    <dgm:pt modelId="{725D0B0E-2D30-46EA-9B61-845284081A69}" type="sibTrans" cxnId="{7BA7B7C2-69E3-4B33-836E-3EBFAB00C2C4}">
      <dgm:prSet/>
      <dgm:spPr/>
      <dgm:t>
        <a:bodyPr/>
        <a:lstStyle/>
        <a:p>
          <a:endParaRPr lang="ru-RU"/>
        </a:p>
      </dgm:t>
    </dgm:pt>
    <dgm:pt modelId="{C4263386-BD8D-4127-8BD5-396F2DC0AD0F}">
      <dgm:prSet/>
      <dgm:spPr/>
      <dgm:t>
        <a:bodyPr/>
        <a:lstStyle/>
        <a:p>
          <a:pPr rtl="0"/>
          <a:r>
            <a:rPr lang="ru-RU" baseline="0" smtClean="0"/>
            <a:t>опитування соціологічного центру «Социс». </a:t>
          </a:r>
          <a:endParaRPr lang="ru-RU"/>
        </a:p>
      </dgm:t>
    </dgm:pt>
    <dgm:pt modelId="{01B83A71-74DC-4A2B-8CBD-3CE2EF11C021}" type="parTrans" cxnId="{FF80DCE1-D938-4ABB-9E7E-B8BEB5404077}">
      <dgm:prSet/>
      <dgm:spPr/>
      <dgm:t>
        <a:bodyPr/>
        <a:lstStyle/>
        <a:p>
          <a:endParaRPr lang="ru-RU"/>
        </a:p>
      </dgm:t>
    </dgm:pt>
    <dgm:pt modelId="{9C273FA1-A1DF-42CD-964A-7E51EF9C8F1B}" type="sibTrans" cxnId="{FF80DCE1-D938-4ABB-9E7E-B8BEB5404077}">
      <dgm:prSet/>
      <dgm:spPr/>
      <dgm:t>
        <a:bodyPr/>
        <a:lstStyle/>
        <a:p>
          <a:endParaRPr lang="ru-RU"/>
        </a:p>
      </dgm:t>
    </dgm:pt>
    <dgm:pt modelId="{D23240D6-89B9-403E-BAAC-4B7E849A9FD0}">
      <dgm:prSet/>
      <dgm:spPr/>
      <dgm:t>
        <a:bodyPr/>
        <a:lstStyle/>
        <a:p>
          <a:pPr rtl="0"/>
          <a:r>
            <a:rPr lang="ru-RU" baseline="0" smtClean="0"/>
            <a:t>спільний екзит-пол телеканалів «112 Україна» і </a:t>
          </a:r>
          <a:r>
            <a:rPr lang="en-GB" baseline="0" smtClean="0"/>
            <a:t>NewsOne</a:t>
          </a:r>
          <a:r>
            <a:rPr lang="uk-UA" baseline="0" smtClean="0"/>
            <a:t> -</a:t>
          </a:r>
          <a:r>
            <a:rPr lang="ru-RU" baseline="0" smtClean="0"/>
            <a:t>Інститут соціальних досліджень і консалтингу </a:t>
          </a:r>
          <a:r>
            <a:rPr lang="en-GB" baseline="0" smtClean="0"/>
            <a:t>SORA </a:t>
          </a:r>
          <a:r>
            <a:rPr lang="ru-RU" baseline="0" smtClean="0"/>
            <a:t>спільно з українським центром «Соціальний моніторинг»</a:t>
          </a:r>
          <a:endParaRPr lang="ru-RU"/>
        </a:p>
      </dgm:t>
    </dgm:pt>
    <dgm:pt modelId="{A56998EF-4EB4-4F91-8DF6-C9B0601DC92A}" type="parTrans" cxnId="{E09ACAA5-C13A-4B19-825C-5147FDFD2FED}">
      <dgm:prSet/>
      <dgm:spPr/>
      <dgm:t>
        <a:bodyPr/>
        <a:lstStyle/>
        <a:p>
          <a:endParaRPr lang="ru-RU"/>
        </a:p>
      </dgm:t>
    </dgm:pt>
    <dgm:pt modelId="{666C932B-9422-4E0E-8B9D-43F7A7AE03DD}" type="sibTrans" cxnId="{E09ACAA5-C13A-4B19-825C-5147FDFD2FED}">
      <dgm:prSet/>
      <dgm:spPr/>
      <dgm:t>
        <a:bodyPr/>
        <a:lstStyle/>
        <a:p>
          <a:endParaRPr lang="ru-RU"/>
        </a:p>
      </dgm:t>
    </dgm:pt>
    <dgm:pt modelId="{AD89F567-4061-475B-B366-AD7AADC3BE2A}" type="pres">
      <dgm:prSet presAssocID="{C359EE49-6167-4966-BF5D-5BF110E5AE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67F821-BAA0-4B44-A0B7-FCED7A6F89D9}" type="pres">
      <dgm:prSet presAssocID="{734467BF-3999-4444-B290-1F43BD7C4FB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F0935B-05EA-4178-8D39-D051EB04B66A}" type="pres">
      <dgm:prSet presAssocID="{76B63BC1-6722-4C63-86CA-9A96AA49C410}" presName="spacer" presStyleCnt="0"/>
      <dgm:spPr/>
    </dgm:pt>
    <dgm:pt modelId="{A3556FE1-DA1A-4DE6-913D-1D4C2100CFCD}" type="pres">
      <dgm:prSet presAssocID="{BDF54144-A3DF-4D07-ACB1-C1CF4655DF1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246E04-5A34-431F-9077-173A21511257}" type="pres">
      <dgm:prSet presAssocID="{D7938A04-8D17-479A-8B43-42F6BDD21C89}" presName="spacer" presStyleCnt="0"/>
      <dgm:spPr/>
    </dgm:pt>
    <dgm:pt modelId="{FD57E957-FEA5-4A66-9D24-BA41F268D87D}" type="pres">
      <dgm:prSet presAssocID="{C8489B93-EA93-43B5-9856-E5FFC298A8D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A4594-6061-42F8-AE51-F029EFF75AB6}" type="pres">
      <dgm:prSet presAssocID="{725D0B0E-2D30-46EA-9B61-845284081A69}" presName="spacer" presStyleCnt="0"/>
      <dgm:spPr/>
    </dgm:pt>
    <dgm:pt modelId="{ABB141B2-DCEC-4498-86BD-7053DF787BC9}" type="pres">
      <dgm:prSet presAssocID="{C4263386-BD8D-4127-8BD5-396F2DC0AD0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54E275-A60F-4716-920C-57837AB2F1EB}" type="pres">
      <dgm:prSet presAssocID="{9C273FA1-A1DF-42CD-964A-7E51EF9C8F1B}" presName="spacer" presStyleCnt="0"/>
      <dgm:spPr/>
    </dgm:pt>
    <dgm:pt modelId="{DBC594AC-F876-4A63-9084-9B4B11178489}" type="pres">
      <dgm:prSet presAssocID="{D23240D6-89B9-403E-BAAC-4B7E849A9FD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B06844-320A-4FA9-9590-64398C3396CD}" type="presOf" srcId="{C8489B93-EA93-43B5-9856-E5FFC298A8D4}" destId="{FD57E957-FEA5-4A66-9D24-BA41F268D87D}" srcOrd="0" destOrd="0" presId="urn:microsoft.com/office/officeart/2005/8/layout/vList2"/>
    <dgm:cxn modelId="{FF80DCE1-D938-4ABB-9E7E-B8BEB5404077}" srcId="{C359EE49-6167-4966-BF5D-5BF110E5AE65}" destId="{C4263386-BD8D-4127-8BD5-396F2DC0AD0F}" srcOrd="3" destOrd="0" parTransId="{01B83A71-74DC-4A2B-8CBD-3CE2EF11C021}" sibTransId="{9C273FA1-A1DF-42CD-964A-7E51EF9C8F1B}"/>
    <dgm:cxn modelId="{E09ACAA5-C13A-4B19-825C-5147FDFD2FED}" srcId="{C359EE49-6167-4966-BF5D-5BF110E5AE65}" destId="{D23240D6-89B9-403E-BAAC-4B7E849A9FD0}" srcOrd="4" destOrd="0" parTransId="{A56998EF-4EB4-4F91-8DF6-C9B0601DC92A}" sibTransId="{666C932B-9422-4E0E-8B9D-43F7A7AE03DD}"/>
    <dgm:cxn modelId="{5D8E5680-0840-4F83-B671-7C403163E50B}" type="presOf" srcId="{BDF54144-A3DF-4D07-ACB1-C1CF4655DF16}" destId="{A3556FE1-DA1A-4DE6-913D-1D4C2100CFCD}" srcOrd="0" destOrd="0" presId="urn:microsoft.com/office/officeart/2005/8/layout/vList2"/>
    <dgm:cxn modelId="{6E261420-08AE-4ABF-8C64-6C7909C55D3C}" srcId="{C359EE49-6167-4966-BF5D-5BF110E5AE65}" destId="{BDF54144-A3DF-4D07-ACB1-C1CF4655DF16}" srcOrd="1" destOrd="0" parTransId="{FD7BD191-4A55-420F-952F-B9B26294E436}" sibTransId="{D7938A04-8D17-479A-8B43-42F6BDD21C89}"/>
    <dgm:cxn modelId="{74ED709C-6D28-4F85-B817-CEC62DA421BC}" type="presOf" srcId="{C4263386-BD8D-4127-8BD5-396F2DC0AD0F}" destId="{ABB141B2-DCEC-4498-86BD-7053DF787BC9}" srcOrd="0" destOrd="0" presId="urn:microsoft.com/office/officeart/2005/8/layout/vList2"/>
    <dgm:cxn modelId="{8BF49C24-C15B-465A-91A1-B8D25E3FFEC2}" type="presOf" srcId="{C359EE49-6167-4966-BF5D-5BF110E5AE65}" destId="{AD89F567-4061-475B-B366-AD7AADC3BE2A}" srcOrd="0" destOrd="0" presId="urn:microsoft.com/office/officeart/2005/8/layout/vList2"/>
    <dgm:cxn modelId="{F8BBE75D-D789-4C36-AEF5-D29F69EFCAC9}" srcId="{C359EE49-6167-4966-BF5D-5BF110E5AE65}" destId="{734467BF-3999-4444-B290-1F43BD7C4FBE}" srcOrd="0" destOrd="0" parTransId="{40B8B1D9-0771-4132-B5A6-D5779EA7325B}" sibTransId="{76B63BC1-6722-4C63-86CA-9A96AA49C410}"/>
    <dgm:cxn modelId="{D2775196-1368-42F6-A514-50CC545ADAF7}" type="presOf" srcId="{734467BF-3999-4444-B290-1F43BD7C4FBE}" destId="{8167F821-BAA0-4B44-A0B7-FCED7A6F89D9}" srcOrd="0" destOrd="0" presId="urn:microsoft.com/office/officeart/2005/8/layout/vList2"/>
    <dgm:cxn modelId="{506185E2-050E-4BB7-A1B8-1B6CA8DA51A7}" type="presOf" srcId="{D23240D6-89B9-403E-BAAC-4B7E849A9FD0}" destId="{DBC594AC-F876-4A63-9084-9B4B11178489}" srcOrd="0" destOrd="0" presId="urn:microsoft.com/office/officeart/2005/8/layout/vList2"/>
    <dgm:cxn modelId="{7BA7B7C2-69E3-4B33-836E-3EBFAB00C2C4}" srcId="{C359EE49-6167-4966-BF5D-5BF110E5AE65}" destId="{C8489B93-EA93-43B5-9856-E5FFC298A8D4}" srcOrd="2" destOrd="0" parTransId="{CCA44D8E-A4C5-4910-80D0-3FF154ECADAA}" sibTransId="{725D0B0E-2D30-46EA-9B61-845284081A69}"/>
    <dgm:cxn modelId="{1F2991F8-E82B-43FF-B572-5F4932421E71}" type="presParOf" srcId="{AD89F567-4061-475B-B366-AD7AADC3BE2A}" destId="{8167F821-BAA0-4B44-A0B7-FCED7A6F89D9}" srcOrd="0" destOrd="0" presId="urn:microsoft.com/office/officeart/2005/8/layout/vList2"/>
    <dgm:cxn modelId="{0BD4E450-029F-458D-A285-86DE3242F164}" type="presParOf" srcId="{AD89F567-4061-475B-B366-AD7AADC3BE2A}" destId="{BAF0935B-05EA-4178-8D39-D051EB04B66A}" srcOrd="1" destOrd="0" presId="urn:microsoft.com/office/officeart/2005/8/layout/vList2"/>
    <dgm:cxn modelId="{91A29590-00F3-4E9F-BF19-4A84C33AEB00}" type="presParOf" srcId="{AD89F567-4061-475B-B366-AD7AADC3BE2A}" destId="{A3556FE1-DA1A-4DE6-913D-1D4C2100CFCD}" srcOrd="2" destOrd="0" presId="urn:microsoft.com/office/officeart/2005/8/layout/vList2"/>
    <dgm:cxn modelId="{DFAF586F-00E8-4E0C-9BD2-E56FA1BBFE52}" type="presParOf" srcId="{AD89F567-4061-475B-B366-AD7AADC3BE2A}" destId="{37246E04-5A34-431F-9077-173A21511257}" srcOrd="3" destOrd="0" presId="urn:microsoft.com/office/officeart/2005/8/layout/vList2"/>
    <dgm:cxn modelId="{61883CFA-F4D0-4D76-A1BE-567543F621BC}" type="presParOf" srcId="{AD89F567-4061-475B-B366-AD7AADC3BE2A}" destId="{FD57E957-FEA5-4A66-9D24-BA41F268D87D}" srcOrd="4" destOrd="0" presId="urn:microsoft.com/office/officeart/2005/8/layout/vList2"/>
    <dgm:cxn modelId="{CC69F377-8F11-4FB3-AD41-11F7AD4A7D6C}" type="presParOf" srcId="{AD89F567-4061-475B-B366-AD7AADC3BE2A}" destId="{FDDA4594-6061-42F8-AE51-F029EFF75AB6}" srcOrd="5" destOrd="0" presId="urn:microsoft.com/office/officeart/2005/8/layout/vList2"/>
    <dgm:cxn modelId="{66F2570B-8CE5-41B4-87E4-229AE431FB05}" type="presParOf" srcId="{AD89F567-4061-475B-B366-AD7AADC3BE2A}" destId="{ABB141B2-DCEC-4498-86BD-7053DF787BC9}" srcOrd="6" destOrd="0" presId="urn:microsoft.com/office/officeart/2005/8/layout/vList2"/>
    <dgm:cxn modelId="{4DEF4C21-5205-463E-A151-62A6361EF3A9}" type="presParOf" srcId="{AD89F567-4061-475B-B366-AD7AADC3BE2A}" destId="{0254E275-A60F-4716-920C-57837AB2F1EB}" srcOrd="7" destOrd="0" presId="urn:microsoft.com/office/officeart/2005/8/layout/vList2"/>
    <dgm:cxn modelId="{66715E8F-ED65-4A28-B7C1-9FA02F903F05}" type="presParOf" srcId="{AD89F567-4061-475B-B366-AD7AADC3BE2A}" destId="{DBC594AC-F876-4A63-9084-9B4B1117848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F5ABF3E-BF39-4C9F-87C8-2F00BF2C7B1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34D4564B-8B45-499C-BF91-5F229C3857C2}">
      <dgm:prSet/>
      <dgm:spPr/>
      <dgm:t>
        <a:bodyPr/>
        <a:lstStyle/>
        <a:p>
          <a:pPr rtl="0"/>
          <a:r>
            <a:rPr lang="uk-UA" baseline="0" smtClean="0"/>
            <a:t>За кордоном – 150-400 дільниць</a:t>
          </a:r>
          <a:endParaRPr lang="ru-RU"/>
        </a:p>
      </dgm:t>
    </dgm:pt>
    <dgm:pt modelId="{EBE63FF8-680F-400A-BB3F-1B627B503811}" type="parTrans" cxnId="{226F665E-6A71-4F8C-9B1E-E7C58623B6FF}">
      <dgm:prSet/>
      <dgm:spPr/>
      <dgm:t>
        <a:bodyPr/>
        <a:lstStyle/>
        <a:p>
          <a:endParaRPr lang="ru-RU"/>
        </a:p>
      </dgm:t>
    </dgm:pt>
    <dgm:pt modelId="{2A3A5B23-BC11-433A-9F90-94BF37434B9C}" type="sibTrans" cxnId="{226F665E-6A71-4F8C-9B1E-E7C58623B6FF}">
      <dgm:prSet/>
      <dgm:spPr/>
      <dgm:t>
        <a:bodyPr/>
        <a:lstStyle/>
        <a:p>
          <a:endParaRPr lang="ru-RU"/>
        </a:p>
      </dgm:t>
    </dgm:pt>
    <dgm:pt modelId="{7440366B-2375-49BE-92B3-723D5AFE6439}">
      <dgm:prSet/>
      <dgm:spPr/>
      <dgm:t>
        <a:bodyPr/>
        <a:lstStyle/>
        <a:p>
          <a:pPr rtl="0"/>
          <a:r>
            <a:rPr lang="uk-UA" baseline="0" smtClean="0"/>
            <a:t>В Україні 300-1500 – щоб підвищити довіру до екзит полу</a:t>
          </a:r>
          <a:endParaRPr lang="ru-RU"/>
        </a:p>
      </dgm:t>
    </dgm:pt>
    <dgm:pt modelId="{BEB0BB68-AE1E-4D3A-900F-3A47367ED251}" type="parTrans" cxnId="{307E9CDC-9231-448D-B32F-C79277BF7CC5}">
      <dgm:prSet/>
      <dgm:spPr/>
      <dgm:t>
        <a:bodyPr/>
        <a:lstStyle/>
        <a:p>
          <a:endParaRPr lang="ru-RU"/>
        </a:p>
      </dgm:t>
    </dgm:pt>
    <dgm:pt modelId="{BE38AECF-8D5C-4327-AF66-0D0060524C25}" type="sibTrans" cxnId="{307E9CDC-9231-448D-B32F-C79277BF7CC5}">
      <dgm:prSet/>
      <dgm:spPr/>
      <dgm:t>
        <a:bodyPr/>
        <a:lstStyle/>
        <a:p>
          <a:endParaRPr lang="ru-RU"/>
        </a:p>
      </dgm:t>
    </dgm:pt>
    <dgm:pt modelId="{651E6118-0EDC-4B0B-91D9-47FF446B42D4}" type="pres">
      <dgm:prSet presAssocID="{4F5ABF3E-BF39-4C9F-87C8-2F00BF2C7B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21AD22-1508-48E6-81DE-A3C0956E0489}" type="pres">
      <dgm:prSet presAssocID="{34D4564B-8B45-499C-BF91-5F229C3857C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51231E-0820-4E24-B8CD-40E65161CED1}" type="pres">
      <dgm:prSet presAssocID="{2A3A5B23-BC11-433A-9F90-94BF37434B9C}" presName="spacer" presStyleCnt="0"/>
      <dgm:spPr/>
    </dgm:pt>
    <dgm:pt modelId="{48574D26-991E-4A32-89DC-3BFD8DD2AD56}" type="pres">
      <dgm:prSet presAssocID="{7440366B-2375-49BE-92B3-723D5AFE643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6F665E-6A71-4F8C-9B1E-E7C58623B6FF}" srcId="{4F5ABF3E-BF39-4C9F-87C8-2F00BF2C7B16}" destId="{34D4564B-8B45-499C-BF91-5F229C3857C2}" srcOrd="0" destOrd="0" parTransId="{EBE63FF8-680F-400A-BB3F-1B627B503811}" sibTransId="{2A3A5B23-BC11-433A-9F90-94BF37434B9C}"/>
    <dgm:cxn modelId="{307E9CDC-9231-448D-B32F-C79277BF7CC5}" srcId="{4F5ABF3E-BF39-4C9F-87C8-2F00BF2C7B16}" destId="{7440366B-2375-49BE-92B3-723D5AFE6439}" srcOrd="1" destOrd="0" parTransId="{BEB0BB68-AE1E-4D3A-900F-3A47367ED251}" sibTransId="{BE38AECF-8D5C-4327-AF66-0D0060524C25}"/>
    <dgm:cxn modelId="{D25EC1D4-9FAE-49A2-A69C-94794AC934B8}" type="presOf" srcId="{34D4564B-8B45-499C-BF91-5F229C3857C2}" destId="{0421AD22-1508-48E6-81DE-A3C0956E0489}" srcOrd="0" destOrd="0" presId="urn:microsoft.com/office/officeart/2005/8/layout/vList2"/>
    <dgm:cxn modelId="{F27460D8-7DDE-4008-907A-9F8D2B5EA7B7}" type="presOf" srcId="{7440366B-2375-49BE-92B3-723D5AFE6439}" destId="{48574D26-991E-4A32-89DC-3BFD8DD2AD56}" srcOrd="0" destOrd="0" presId="urn:microsoft.com/office/officeart/2005/8/layout/vList2"/>
    <dgm:cxn modelId="{EF42A469-25A0-46EA-A280-DB2CFEE8B243}" type="presOf" srcId="{4F5ABF3E-BF39-4C9F-87C8-2F00BF2C7B16}" destId="{651E6118-0EDC-4B0B-91D9-47FF446B42D4}" srcOrd="0" destOrd="0" presId="urn:microsoft.com/office/officeart/2005/8/layout/vList2"/>
    <dgm:cxn modelId="{D6CDBA47-D006-4DF1-8A55-662384AAC5B8}" type="presParOf" srcId="{651E6118-0EDC-4B0B-91D9-47FF446B42D4}" destId="{0421AD22-1508-48E6-81DE-A3C0956E0489}" srcOrd="0" destOrd="0" presId="urn:microsoft.com/office/officeart/2005/8/layout/vList2"/>
    <dgm:cxn modelId="{E70605CB-06A7-4FBF-BA0C-81F8A7C64137}" type="presParOf" srcId="{651E6118-0EDC-4B0B-91D9-47FF446B42D4}" destId="{1B51231E-0820-4E24-B8CD-40E65161CED1}" srcOrd="1" destOrd="0" presId="urn:microsoft.com/office/officeart/2005/8/layout/vList2"/>
    <dgm:cxn modelId="{6D035DA4-A50A-48CD-8846-5FAB18A63012}" type="presParOf" srcId="{651E6118-0EDC-4B0B-91D9-47FF446B42D4}" destId="{48574D26-991E-4A32-89DC-3BFD8DD2AD5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21F1D2-D5CE-43F8-84DE-EB06D3A8A098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73B24B9E-72BE-4CEE-9909-02F8893F9260}">
      <dgm:prSet/>
      <dgm:spPr/>
      <dgm:t>
        <a:bodyPr/>
        <a:lstStyle/>
        <a:p>
          <a:pPr rtl="0"/>
          <a:r>
            <a:rPr lang="uk-UA" baseline="0" smtClean="0"/>
            <a:t>Похибка вибірки</a:t>
          </a:r>
          <a:endParaRPr lang="ru-RU"/>
        </a:p>
      </dgm:t>
    </dgm:pt>
    <dgm:pt modelId="{283E01C5-504B-48E6-A186-EAFAD58E1BEF}" type="parTrans" cxnId="{5E0ED3E3-8836-4524-8E33-85805D085011}">
      <dgm:prSet/>
      <dgm:spPr/>
      <dgm:t>
        <a:bodyPr/>
        <a:lstStyle/>
        <a:p>
          <a:endParaRPr lang="ru-RU"/>
        </a:p>
      </dgm:t>
    </dgm:pt>
    <dgm:pt modelId="{30059C3E-5D3D-4B5B-BD7B-951BE44503D4}" type="sibTrans" cxnId="{5E0ED3E3-8836-4524-8E33-85805D085011}">
      <dgm:prSet/>
      <dgm:spPr/>
      <dgm:t>
        <a:bodyPr/>
        <a:lstStyle/>
        <a:p>
          <a:endParaRPr lang="ru-RU"/>
        </a:p>
      </dgm:t>
    </dgm:pt>
    <dgm:pt modelId="{BFBE2F4A-055D-4FE8-BEEB-A963B0E3D340}">
      <dgm:prSet/>
      <dgm:spPr/>
      <dgm:t>
        <a:bodyPr/>
        <a:lstStyle/>
        <a:p>
          <a:pPr rtl="0"/>
          <a:r>
            <a:rPr lang="ru-RU" baseline="0" smtClean="0"/>
            <a:t>відмови респондентів, порушення процедури опитування інтерв'юерами, сильний адміністративний тиск</a:t>
          </a:r>
          <a:endParaRPr lang="ru-RU"/>
        </a:p>
      </dgm:t>
    </dgm:pt>
    <dgm:pt modelId="{643382FA-E50F-4EB8-BAFB-DCA73C1A4992}" type="parTrans" cxnId="{C61AC743-480C-4E3C-9AF1-E9B666935ABD}">
      <dgm:prSet/>
      <dgm:spPr/>
      <dgm:t>
        <a:bodyPr/>
        <a:lstStyle/>
        <a:p>
          <a:endParaRPr lang="ru-RU"/>
        </a:p>
      </dgm:t>
    </dgm:pt>
    <dgm:pt modelId="{F6ECBF22-F9A1-4BB0-88C6-0C6986445A79}" type="sibTrans" cxnId="{C61AC743-480C-4E3C-9AF1-E9B666935ABD}">
      <dgm:prSet/>
      <dgm:spPr/>
      <dgm:t>
        <a:bodyPr/>
        <a:lstStyle/>
        <a:p>
          <a:endParaRPr lang="ru-RU"/>
        </a:p>
      </dgm:t>
    </dgm:pt>
    <dgm:pt modelId="{0C1A0017-2D14-4F29-A22A-6CDE45ECF5A3}" type="pres">
      <dgm:prSet presAssocID="{8721F1D2-D5CE-43F8-84DE-EB06D3A8A09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2CB97E-9381-48F2-B625-933C38ECBE64}" type="pres">
      <dgm:prSet presAssocID="{73B24B9E-72BE-4CEE-9909-02F8893F9260}" presName="circ1" presStyleLbl="vennNode1" presStyleIdx="0" presStyleCnt="2"/>
      <dgm:spPr/>
      <dgm:t>
        <a:bodyPr/>
        <a:lstStyle/>
        <a:p>
          <a:endParaRPr lang="ru-RU"/>
        </a:p>
      </dgm:t>
    </dgm:pt>
    <dgm:pt modelId="{80E480E6-3D54-462A-880E-FCAC2E873BEA}" type="pres">
      <dgm:prSet presAssocID="{73B24B9E-72BE-4CEE-9909-02F8893F926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AA0F53-F5DD-4827-8281-53DCE5B8C01C}" type="pres">
      <dgm:prSet presAssocID="{BFBE2F4A-055D-4FE8-BEEB-A963B0E3D340}" presName="circ2" presStyleLbl="vennNode1" presStyleIdx="1" presStyleCnt="2"/>
      <dgm:spPr/>
      <dgm:t>
        <a:bodyPr/>
        <a:lstStyle/>
        <a:p>
          <a:endParaRPr lang="ru-RU"/>
        </a:p>
      </dgm:t>
    </dgm:pt>
    <dgm:pt modelId="{68CE350B-2216-4A6D-A324-9D1E3ED7F0E5}" type="pres">
      <dgm:prSet presAssocID="{BFBE2F4A-055D-4FE8-BEEB-A963B0E3D34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1AC743-480C-4E3C-9AF1-E9B666935ABD}" srcId="{8721F1D2-D5CE-43F8-84DE-EB06D3A8A098}" destId="{BFBE2F4A-055D-4FE8-BEEB-A963B0E3D340}" srcOrd="1" destOrd="0" parTransId="{643382FA-E50F-4EB8-BAFB-DCA73C1A4992}" sibTransId="{F6ECBF22-F9A1-4BB0-88C6-0C6986445A79}"/>
    <dgm:cxn modelId="{7AEE5895-C537-42CD-870B-2181FF0D3FA6}" type="presOf" srcId="{8721F1D2-D5CE-43F8-84DE-EB06D3A8A098}" destId="{0C1A0017-2D14-4F29-A22A-6CDE45ECF5A3}" srcOrd="0" destOrd="0" presId="urn:microsoft.com/office/officeart/2005/8/layout/venn1"/>
    <dgm:cxn modelId="{5E0ED3E3-8836-4524-8E33-85805D085011}" srcId="{8721F1D2-D5CE-43F8-84DE-EB06D3A8A098}" destId="{73B24B9E-72BE-4CEE-9909-02F8893F9260}" srcOrd="0" destOrd="0" parTransId="{283E01C5-504B-48E6-A186-EAFAD58E1BEF}" sibTransId="{30059C3E-5D3D-4B5B-BD7B-951BE44503D4}"/>
    <dgm:cxn modelId="{A8FFB99B-E067-4ADF-8E73-85B6ACA94E20}" type="presOf" srcId="{BFBE2F4A-055D-4FE8-BEEB-A963B0E3D340}" destId="{2DAA0F53-F5DD-4827-8281-53DCE5B8C01C}" srcOrd="0" destOrd="0" presId="urn:microsoft.com/office/officeart/2005/8/layout/venn1"/>
    <dgm:cxn modelId="{6079AA09-5C8E-48AE-8232-CD55EC01359D}" type="presOf" srcId="{BFBE2F4A-055D-4FE8-BEEB-A963B0E3D340}" destId="{68CE350B-2216-4A6D-A324-9D1E3ED7F0E5}" srcOrd="1" destOrd="0" presId="urn:microsoft.com/office/officeart/2005/8/layout/venn1"/>
    <dgm:cxn modelId="{E9C1ACE7-482A-4962-AF02-4F9535A95E83}" type="presOf" srcId="{73B24B9E-72BE-4CEE-9909-02F8893F9260}" destId="{80E480E6-3D54-462A-880E-FCAC2E873BEA}" srcOrd="1" destOrd="0" presId="urn:microsoft.com/office/officeart/2005/8/layout/venn1"/>
    <dgm:cxn modelId="{A7F47EB8-0F71-4462-8D09-ED770EB499F3}" type="presOf" srcId="{73B24B9E-72BE-4CEE-9909-02F8893F9260}" destId="{742CB97E-9381-48F2-B625-933C38ECBE64}" srcOrd="0" destOrd="0" presId="urn:microsoft.com/office/officeart/2005/8/layout/venn1"/>
    <dgm:cxn modelId="{853977BC-0E1F-4925-9E65-4FF7389EB1D9}" type="presParOf" srcId="{0C1A0017-2D14-4F29-A22A-6CDE45ECF5A3}" destId="{742CB97E-9381-48F2-B625-933C38ECBE64}" srcOrd="0" destOrd="0" presId="urn:microsoft.com/office/officeart/2005/8/layout/venn1"/>
    <dgm:cxn modelId="{9606ACBD-B52C-4D29-9677-F02FF819F4C0}" type="presParOf" srcId="{0C1A0017-2D14-4F29-A22A-6CDE45ECF5A3}" destId="{80E480E6-3D54-462A-880E-FCAC2E873BEA}" srcOrd="1" destOrd="0" presId="urn:microsoft.com/office/officeart/2005/8/layout/venn1"/>
    <dgm:cxn modelId="{B18E64CD-27F9-45C5-A73D-F0C13599E3E7}" type="presParOf" srcId="{0C1A0017-2D14-4F29-A22A-6CDE45ECF5A3}" destId="{2DAA0F53-F5DD-4827-8281-53DCE5B8C01C}" srcOrd="2" destOrd="0" presId="urn:microsoft.com/office/officeart/2005/8/layout/venn1"/>
    <dgm:cxn modelId="{695C86CA-9F12-4BCB-9091-E7AB4EB1B88E}" type="presParOf" srcId="{0C1A0017-2D14-4F29-A22A-6CDE45ECF5A3}" destId="{68CE350B-2216-4A6D-A324-9D1E3ED7F0E5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1D70C6-9862-47AB-BB0A-C28577F95C2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FBE830D-D88D-4BED-ACEA-F81725F2CF3C}">
      <dgm:prSet/>
      <dgm:spPr/>
      <dgm:t>
        <a:bodyPr/>
        <a:lstStyle/>
        <a:p>
          <a:pPr rtl="0"/>
          <a:r>
            <a:rPr lang="ru-RU" baseline="0" dirty="0" err="1" smtClean="0"/>
            <a:t>відразу</a:t>
          </a:r>
          <a:r>
            <a:rPr lang="ru-RU" baseline="0" dirty="0" smtClean="0"/>
            <a:t> </a:t>
          </a:r>
          <a:r>
            <a:rPr lang="ru-RU" baseline="0" dirty="0" err="1" smtClean="0"/>
            <a:t>після</a:t>
          </a:r>
          <a:r>
            <a:rPr lang="ru-RU" baseline="0" dirty="0" smtClean="0"/>
            <a:t> </a:t>
          </a:r>
          <a:r>
            <a:rPr lang="ru-RU" baseline="0" dirty="0" err="1" smtClean="0"/>
            <a:t>закриття</a:t>
          </a:r>
          <a:r>
            <a:rPr lang="ru-RU" baseline="0" dirty="0" smtClean="0"/>
            <a:t> </a:t>
          </a:r>
          <a:r>
            <a:rPr lang="ru-RU" baseline="0" dirty="0" err="1" smtClean="0"/>
            <a:t>дільниць</a:t>
          </a:r>
          <a:r>
            <a:rPr lang="ru-RU" baseline="0" dirty="0" smtClean="0"/>
            <a:t> </a:t>
          </a:r>
          <a:r>
            <a:rPr lang="ru-RU" baseline="0" dirty="0" err="1" smtClean="0"/>
            <a:t>оголошують</a:t>
          </a:r>
          <a:r>
            <a:rPr lang="ru-RU" baseline="0" dirty="0" smtClean="0"/>
            <a:t> </a:t>
          </a:r>
          <a:r>
            <a:rPr lang="ru-RU" baseline="0" dirty="0" err="1" smtClean="0"/>
            <a:t>попередні</a:t>
          </a:r>
          <a:r>
            <a:rPr lang="ru-RU" baseline="0" dirty="0" smtClean="0"/>
            <a:t> </a:t>
          </a:r>
          <a:r>
            <a:rPr lang="ru-RU" baseline="0" dirty="0" err="1" smtClean="0"/>
            <a:t>дані</a:t>
          </a:r>
          <a:endParaRPr lang="ru-RU" dirty="0"/>
        </a:p>
      </dgm:t>
    </dgm:pt>
    <dgm:pt modelId="{BA833341-9D3F-4882-8363-E24F714699FC}" type="parTrans" cxnId="{E0FAA4F7-680B-4459-8D47-5621BC0C4D49}">
      <dgm:prSet/>
      <dgm:spPr/>
      <dgm:t>
        <a:bodyPr/>
        <a:lstStyle/>
        <a:p>
          <a:endParaRPr lang="ru-RU"/>
        </a:p>
      </dgm:t>
    </dgm:pt>
    <dgm:pt modelId="{7E373ABB-2279-49BC-B485-30FA4D95421A}" type="sibTrans" cxnId="{E0FAA4F7-680B-4459-8D47-5621BC0C4D49}">
      <dgm:prSet/>
      <dgm:spPr/>
      <dgm:t>
        <a:bodyPr/>
        <a:lstStyle/>
        <a:p>
          <a:endParaRPr lang="ru-RU"/>
        </a:p>
      </dgm:t>
    </dgm:pt>
    <dgm:pt modelId="{0099E806-0B3C-4FCE-9B9B-25BBAF1F3539}">
      <dgm:prSet/>
      <dgm:spPr/>
      <dgm:t>
        <a:bodyPr/>
        <a:lstStyle/>
        <a:p>
          <a:pPr rtl="0"/>
          <a:r>
            <a:rPr lang="ru-RU" baseline="0" dirty="0" smtClean="0"/>
            <a:t>через </a:t>
          </a:r>
          <a:r>
            <a:rPr lang="ru-RU" baseline="0" dirty="0" err="1" smtClean="0"/>
            <a:t>кілька</a:t>
          </a:r>
          <a:r>
            <a:rPr lang="ru-RU" baseline="0" dirty="0" smtClean="0"/>
            <a:t> годин </a:t>
          </a:r>
          <a:r>
            <a:rPr lang="ru-RU" baseline="0" dirty="0" err="1" smtClean="0"/>
            <a:t>надходять</a:t>
          </a:r>
          <a:r>
            <a:rPr lang="ru-RU" baseline="0" dirty="0" smtClean="0"/>
            <a:t> </a:t>
          </a:r>
          <a:r>
            <a:rPr lang="ru-RU" baseline="0" dirty="0" err="1" smtClean="0"/>
            <a:t>дані</a:t>
          </a:r>
          <a:r>
            <a:rPr lang="ru-RU" baseline="0" dirty="0" smtClean="0"/>
            <a:t>, </a:t>
          </a:r>
          <a:r>
            <a:rPr lang="ru-RU" baseline="0" dirty="0" err="1" smtClean="0"/>
            <a:t>отримані</a:t>
          </a:r>
          <a:r>
            <a:rPr lang="ru-RU" baseline="0" dirty="0" smtClean="0"/>
            <a:t> в </a:t>
          </a:r>
          <a:r>
            <a:rPr lang="ru-RU" baseline="0" dirty="0" err="1" smtClean="0"/>
            <a:t>останні</a:t>
          </a:r>
          <a:r>
            <a:rPr lang="ru-RU" baseline="0" dirty="0" smtClean="0"/>
            <a:t> </a:t>
          </a:r>
          <a:r>
            <a:rPr lang="ru-RU" baseline="0" dirty="0" err="1" smtClean="0"/>
            <a:t>години</a:t>
          </a:r>
          <a:r>
            <a:rPr lang="ru-RU" baseline="0" dirty="0" smtClean="0"/>
            <a:t> </a:t>
          </a:r>
          <a:r>
            <a:rPr lang="ru-RU" baseline="0" dirty="0" err="1" smtClean="0"/>
            <a:t>голосування</a:t>
          </a:r>
          <a:r>
            <a:rPr lang="ru-RU" baseline="0" dirty="0" smtClean="0"/>
            <a:t>, й </a:t>
          </a:r>
          <a:r>
            <a:rPr lang="ru-RU" baseline="0" dirty="0" err="1" smtClean="0"/>
            <a:t>оприлюднюється</a:t>
          </a:r>
          <a:r>
            <a:rPr lang="ru-RU" baseline="0" dirty="0" smtClean="0"/>
            <a:t> уточнений прогноз </a:t>
          </a:r>
          <a:endParaRPr lang="ru-RU" dirty="0"/>
        </a:p>
      </dgm:t>
    </dgm:pt>
    <dgm:pt modelId="{C42C5B62-EF5A-44FE-B9DB-A71FAC768A21}" type="parTrans" cxnId="{9E8814ED-C58F-40F6-BD49-CDD2E1DBF369}">
      <dgm:prSet/>
      <dgm:spPr/>
      <dgm:t>
        <a:bodyPr/>
        <a:lstStyle/>
        <a:p>
          <a:endParaRPr lang="ru-RU"/>
        </a:p>
      </dgm:t>
    </dgm:pt>
    <dgm:pt modelId="{1714E3FC-4E43-47CC-B410-276DB6CB77D3}" type="sibTrans" cxnId="{9E8814ED-C58F-40F6-BD49-CDD2E1DBF369}">
      <dgm:prSet/>
      <dgm:spPr/>
      <dgm:t>
        <a:bodyPr/>
        <a:lstStyle/>
        <a:p>
          <a:endParaRPr lang="ru-RU"/>
        </a:p>
      </dgm:t>
    </dgm:pt>
    <dgm:pt modelId="{1A39820F-190B-4E9C-8378-7042649F2113}">
      <dgm:prSet/>
      <dgm:spPr/>
      <dgm:t>
        <a:bodyPr/>
        <a:lstStyle/>
        <a:p>
          <a:pPr rtl="0"/>
          <a:r>
            <a:rPr lang="ru-RU" baseline="0" dirty="0" smtClean="0"/>
            <a:t>через </a:t>
          </a:r>
          <a:r>
            <a:rPr lang="ru-RU" baseline="0" dirty="0" err="1" smtClean="0"/>
            <a:t>декілька</a:t>
          </a:r>
          <a:r>
            <a:rPr lang="ru-RU" baseline="0" dirty="0" smtClean="0"/>
            <a:t> </a:t>
          </a:r>
          <a:r>
            <a:rPr lang="ru-RU" baseline="0" dirty="0" err="1" smtClean="0"/>
            <a:t>днів</a:t>
          </a:r>
          <a:r>
            <a:rPr lang="ru-RU" baseline="0" dirty="0" smtClean="0"/>
            <a:t> </a:t>
          </a:r>
          <a:r>
            <a:rPr lang="ru-RU" baseline="0" dirty="0" err="1" smtClean="0"/>
            <a:t>після</a:t>
          </a:r>
          <a:r>
            <a:rPr lang="ru-RU" baseline="0" dirty="0" smtClean="0"/>
            <a:t> </a:t>
          </a:r>
          <a:r>
            <a:rPr lang="ru-RU" baseline="0" dirty="0" err="1" smtClean="0"/>
            <a:t>голосування</a:t>
          </a:r>
          <a:r>
            <a:rPr lang="ru-RU" baseline="0" dirty="0" smtClean="0"/>
            <a:t> </a:t>
          </a:r>
          <a:r>
            <a:rPr lang="ru-RU" baseline="0" dirty="0" err="1" smtClean="0"/>
            <a:t>відбувається</a:t>
          </a:r>
          <a:r>
            <a:rPr lang="ru-RU" baseline="0" dirty="0" smtClean="0"/>
            <a:t> </a:t>
          </a:r>
          <a:r>
            <a:rPr lang="ru-RU" baseline="0" dirty="0" err="1" smtClean="0"/>
            <a:t>оприлюднення</a:t>
          </a:r>
          <a:r>
            <a:rPr lang="ru-RU" baseline="0" dirty="0" smtClean="0"/>
            <a:t> </a:t>
          </a:r>
          <a:r>
            <a:rPr lang="ru-RU" baseline="0" dirty="0" err="1" smtClean="0"/>
            <a:t>остаточних</a:t>
          </a:r>
          <a:r>
            <a:rPr lang="ru-RU" baseline="0" dirty="0" smtClean="0"/>
            <a:t> </a:t>
          </a:r>
          <a:r>
            <a:rPr lang="ru-RU" baseline="0" dirty="0" err="1" smtClean="0"/>
            <a:t>даних</a:t>
          </a:r>
          <a:r>
            <a:rPr lang="ru-RU" baseline="0" dirty="0" smtClean="0"/>
            <a:t> </a:t>
          </a:r>
          <a:r>
            <a:rPr lang="ru-RU" baseline="0" dirty="0" err="1" smtClean="0"/>
            <a:t>екзит</a:t>
          </a:r>
          <a:r>
            <a:rPr lang="ru-RU" baseline="0" dirty="0" smtClean="0"/>
            <a:t>-полу й </a:t>
          </a:r>
          <a:r>
            <a:rPr lang="ru-RU" baseline="0" dirty="0" err="1" smtClean="0"/>
            <a:t>порівняння</a:t>
          </a:r>
          <a:r>
            <a:rPr lang="ru-RU" baseline="0" dirty="0" smtClean="0"/>
            <a:t> </a:t>
          </a:r>
          <a:r>
            <a:rPr lang="ru-RU" baseline="0" dirty="0" err="1" smtClean="0"/>
            <a:t>їх</a:t>
          </a:r>
          <a:r>
            <a:rPr lang="ru-RU" baseline="0" dirty="0" smtClean="0"/>
            <a:t> </a:t>
          </a:r>
          <a:r>
            <a:rPr lang="ru-RU" baseline="0" dirty="0" err="1" smtClean="0"/>
            <a:t>із</a:t>
          </a:r>
          <a:r>
            <a:rPr lang="ru-RU" baseline="0" dirty="0" smtClean="0"/>
            <a:t> результатами </a:t>
          </a:r>
          <a:r>
            <a:rPr lang="ru-RU" baseline="0" dirty="0" err="1" smtClean="0"/>
            <a:t>виборів</a:t>
          </a:r>
          <a:r>
            <a:rPr lang="ru-RU" baseline="0" dirty="0" smtClean="0"/>
            <a:t>, </a:t>
          </a:r>
          <a:r>
            <a:rPr lang="ru-RU" baseline="0" dirty="0" err="1" smtClean="0"/>
            <a:t>які</a:t>
          </a:r>
          <a:r>
            <a:rPr lang="ru-RU" baseline="0" dirty="0" smtClean="0"/>
            <a:t> на той час уже </a:t>
          </a:r>
          <a:r>
            <a:rPr lang="ru-RU" baseline="0" dirty="0" err="1" smtClean="0"/>
            <a:t>відомі</a:t>
          </a:r>
          <a:r>
            <a:rPr lang="ru-RU" baseline="0" dirty="0" smtClean="0"/>
            <a:t>. </a:t>
          </a:r>
          <a:endParaRPr lang="ru-RU" dirty="0"/>
        </a:p>
      </dgm:t>
    </dgm:pt>
    <dgm:pt modelId="{27F2E33E-1F68-466C-A061-9C2D7362E492}" type="parTrans" cxnId="{CE8FC7ED-6E4A-4C38-8871-6ED997659022}">
      <dgm:prSet/>
      <dgm:spPr/>
      <dgm:t>
        <a:bodyPr/>
        <a:lstStyle/>
        <a:p>
          <a:endParaRPr lang="ru-RU"/>
        </a:p>
      </dgm:t>
    </dgm:pt>
    <dgm:pt modelId="{E4A6C209-DF7E-4D82-BEBE-C25C76CDCC74}" type="sibTrans" cxnId="{CE8FC7ED-6E4A-4C38-8871-6ED997659022}">
      <dgm:prSet/>
      <dgm:spPr/>
      <dgm:t>
        <a:bodyPr/>
        <a:lstStyle/>
        <a:p>
          <a:endParaRPr lang="ru-RU"/>
        </a:p>
      </dgm:t>
    </dgm:pt>
    <dgm:pt modelId="{C7AB68AE-8FB4-40F2-98BA-E362C826E654}" type="pres">
      <dgm:prSet presAssocID="{5D1D70C6-9862-47AB-BB0A-C28577F95C2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A47AB8-8A0B-423A-9580-BD78E47986D8}" type="pres">
      <dgm:prSet presAssocID="{1FBE830D-D88D-4BED-ACEA-F81725F2CF3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10E77D-B38E-42AF-B6D1-19750DF71B4C}" type="pres">
      <dgm:prSet presAssocID="{7E373ABB-2279-49BC-B485-30FA4D95421A}" presName="spacer" presStyleCnt="0"/>
      <dgm:spPr/>
    </dgm:pt>
    <dgm:pt modelId="{843C1073-CBD0-4384-95C8-36B38EECA559}" type="pres">
      <dgm:prSet presAssocID="{0099E806-0B3C-4FCE-9B9B-25BBAF1F353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7C8EEF-FE3F-47B3-9F2F-C566A3533AB2}" type="pres">
      <dgm:prSet presAssocID="{1714E3FC-4E43-47CC-B410-276DB6CB77D3}" presName="spacer" presStyleCnt="0"/>
      <dgm:spPr/>
    </dgm:pt>
    <dgm:pt modelId="{6AEE33E3-9A08-4879-885D-3B5A5EB08010}" type="pres">
      <dgm:prSet presAssocID="{1A39820F-190B-4E9C-8378-7042649F211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8FC7ED-6E4A-4C38-8871-6ED997659022}" srcId="{5D1D70C6-9862-47AB-BB0A-C28577F95C28}" destId="{1A39820F-190B-4E9C-8378-7042649F2113}" srcOrd="2" destOrd="0" parTransId="{27F2E33E-1F68-466C-A061-9C2D7362E492}" sibTransId="{E4A6C209-DF7E-4D82-BEBE-C25C76CDCC74}"/>
    <dgm:cxn modelId="{E0FAA4F7-680B-4459-8D47-5621BC0C4D49}" srcId="{5D1D70C6-9862-47AB-BB0A-C28577F95C28}" destId="{1FBE830D-D88D-4BED-ACEA-F81725F2CF3C}" srcOrd="0" destOrd="0" parTransId="{BA833341-9D3F-4882-8363-E24F714699FC}" sibTransId="{7E373ABB-2279-49BC-B485-30FA4D95421A}"/>
    <dgm:cxn modelId="{ADBFC770-009B-4646-ABFC-B552C04C0D8D}" type="presOf" srcId="{1FBE830D-D88D-4BED-ACEA-F81725F2CF3C}" destId="{7BA47AB8-8A0B-423A-9580-BD78E47986D8}" srcOrd="0" destOrd="0" presId="urn:microsoft.com/office/officeart/2005/8/layout/vList2"/>
    <dgm:cxn modelId="{95B3AAFE-2F1A-4E19-A239-11A8800932FF}" type="presOf" srcId="{1A39820F-190B-4E9C-8378-7042649F2113}" destId="{6AEE33E3-9A08-4879-885D-3B5A5EB08010}" srcOrd="0" destOrd="0" presId="urn:microsoft.com/office/officeart/2005/8/layout/vList2"/>
    <dgm:cxn modelId="{23B07C92-015B-42D8-A353-29B2822064E7}" type="presOf" srcId="{5D1D70C6-9862-47AB-BB0A-C28577F95C28}" destId="{C7AB68AE-8FB4-40F2-98BA-E362C826E654}" srcOrd="0" destOrd="0" presId="urn:microsoft.com/office/officeart/2005/8/layout/vList2"/>
    <dgm:cxn modelId="{549A480E-C2F3-4B44-B38E-E52C7D291B67}" type="presOf" srcId="{0099E806-0B3C-4FCE-9B9B-25BBAF1F3539}" destId="{843C1073-CBD0-4384-95C8-36B38EECA559}" srcOrd="0" destOrd="0" presId="urn:microsoft.com/office/officeart/2005/8/layout/vList2"/>
    <dgm:cxn modelId="{9E8814ED-C58F-40F6-BD49-CDD2E1DBF369}" srcId="{5D1D70C6-9862-47AB-BB0A-C28577F95C28}" destId="{0099E806-0B3C-4FCE-9B9B-25BBAF1F3539}" srcOrd="1" destOrd="0" parTransId="{C42C5B62-EF5A-44FE-B9DB-A71FAC768A21}" sibTransId="{1714E3FC-4E43-47CC-B410-276DB6CB77D3}"/>
    <dgm:cxn modelId="{802DFA2F-ED1C-485E-B2C0-2012EEF9C233}" type="presParOf" srcId="{C7AB68AE-8FB4-40F2-98BA-E362C826E654}" destId="{7BA47AB8-8A0B-423A-9580-BD78E47986D8}" srcOrd="0" destOrd="0" presId="urn:microsoft.com/office/officeart/2005/8/layout/vList2"/>
    <dgm:cxn modelId="{44C723F7-1C6B-441D-BC1F-D8F639E47E3E}" type="presParOf" srcId="{C7AB68AE-8FB4-40F2-98BA-E362C826E654}" destId="{9D10E77D-B38E-42AF-B6D1-19750DF71B4C}" srcOrd="1" destOrd="0" presId="urn:microsoft.com/office/officeart/2005/8/layout/vList2"/>
    <dgm:cxn modelId="{00E47D57-451C-41F0-99B7-BC465C3A110E}" type="presParOf" srcId="{C7AB68AE-8FB4-40F2-98BA-E362C826E654}" destId="{843C1073-CBD0-4384-95C8-36B38EECA559}" srcOrd="2" destOrd="0" presId="urn:microsoft.com/office/officeart/2005/8/layout/vList2"/>
    <dgm:cxn modelId="{66C46668-F21D-4829-8836-DF748FA56CAC}" type="presParOf" srcId="{C7AB68AE-8FB4-40F2-98BA-E362C826E654}" destId="{397C8EEF-FE3F-47B3-9F2F-C566A3533AB2}" srcOrd="3" destOrd="0" presId="urn:microsoft.com/office/officeart/2005/8/layout/vList2"/>
    <dgm:cxn modelId="{0FC02938-5769-4CE9-8C98-952AE3440F7A}" type="presParOf" srcId="{C7AB68AE-8FB4-40F2-98BA-E362C826E654}" destId="{6AEE33E3-9A08-4879-885D-3B5A5EB0801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0EBBC7-3C74-40D0-ADBC-6E8CB35E1FB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A58D0EA0-0296-4853-BAED-63CE23793E06}">
      <dgm:prSet/>
      <dgm:spPr/>
      <dgm:t>
        <a:bodyPr/>
        <a:lstStyle/>
        <a:p>
          <a:pPr rtl="0"/>
          <a:r>
            <a:rPr lang="ru-RU" baseline="0" smtClean="0"/>
            <a:t>Ваги компенсації невідповідей, які можуть компенсувати відхилення, створені різною участю в опитуванні соціально-демографічних, регіональних та поселенських груп виборців. Наприклад, при закінченні опитування у сільській місцевості за декілька годин до закриття дільниць використовуються ваги, що компенсують кількість «недоопитаних» респондентів. </a:t>
          </a:r>
          <a:endParaRPr lang="ru-RU"/>
        </a:p>
      </dgm:t>
    </dgm:pt>
    <dgm:pt modelId="{365F5657-0800-4A97-9A61-79E102DAEA6D}" type="parTrans" cxnId="{8DF2A35A-CA86-40EC-AA28-D893C893BE8D}">
      <dgm:prSet/>
      <dgm:spPr/>
      <dgm:t>
        <a:bodyPr/>
        <a:lstStyle/>
        <a:p>
          <a:endParaRPr lang="ru-RU"/>
        </a:p>
      </dgm:t>
    </dgm:pt>
    <dgm:pt modelId="{014132A9-49DF-4791-8AA2-A06D20DB850F}" type="sibTrans" cxnId="{8DF2A35A-CA86-40EC-AA28-D893C893BE8D}">
      <dgm:prSet/>
      <dgm:spPr/>
      <dgm:t>
        <a:bodyPr/>
        <a:lstStyle/>
        <a:p>
          <a:endParaRPr lang="ru-RU"/>
        </a:p>
      </dgm:t>
    </dgm:pt>
    <dgm:pt modelId="{D881EC1A-AA98-4FAE-9921-92672CDDB91D}">
      <dgm:prSet/>
      <dgm:spPr/>
      <dgm:t>
        <a:bodyPr/>
        <a:lstStyle/>
        <a:p>
          <a:pPr rtl="0"/>
          <a:r>
            <a:rPr lang="ru-RU" baseline="0" smtClean="0"/>
            <a:t>Різноманітні технічні ваги, які обумовлюються особливостями процедури проведення екзит-полу тією чи іншою дослідницькою агенцією</a:t>
          </a:r>
          <a:endParaRPr lang="ru-RU"/>
        </a:p>
      </dgm:t>
    </dgm:pt>
    <dgm:pt modelId="{4ADECEF3-3A5F-44DD-ACA5-0B0C3B86CE6D}" type="parTrans" cxnId="{1F74A9CD-E454-4019-9D25-FA66C9ADE0B7}">
      <dgm:prSet/>
      <dgm:spPr/>
      <dgm:t>
        <a:bodyPr/>
        <a:lstStyle/>
        <a:p>
          <a:endParaRPr lang="ru-RU"/>
        </a:p>
      </dgm:t>
    </dgm:pt>
    <dgm:pt modelId="{5EA2A399-661F-431F-8438-B911D93C5CD5}" type="sibTrans" cxnId="{1F74A9CD-E454-4019-9D25-FA66C9ADE0B7}">
      <dgm:prSet/>
      <dgm:spPr/>
      <dgm:t>
        <a:bodyPr/>
        <a:lstStyle/>
        <a:p>
          <a:endParaRPr lang="ru-RU"/>
        </a:p>
      </dgm:t>
    </dgm:pt>
    <dgm:pt modelId="{A1B7E20C-79DF-4F8C-ADC0-D4CD6B7B7CB6}" type="pres">
      <dgm:prSet presAssocID="{BD0EBBC7-3C74-40D0-ADBC-6E8CB35E1F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A40C90-FDA3-4D51-AFCD-AEEA80222064}" type="pres">
      <dgm:prSet presAssocID="{A58D0EA0-0296-4853-BAED-63CE23793E0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BD74F-D9BB-4B1A-B8F8-3C4E8F0CE299}" type="pres">
      <dgm:prSet presAssocID="{014132A9-49DF-4791-8AA2-A06D20DB850F}" presName="spacer" presStyleCnt="0"/>
      <dgm:spPr/>
    </dgm:pt>
    <dgm:pt modelId="{1ABA2ADE-BF08-4582-8E47-2C18BCE38F83}" type="pres">
      <dgm:prSet presAssocID="{D881EC1A-AA98-4FAE-9921-92672CDDB91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F2A35A-CA86-40EC-AA28-D893C893BE8D}" srcId="{BD0EBBC7-3C74-40D0-ADBC-6E8CB35E1FB0}" destId="{A58D0EA0-0296-4853-BAED-63CE23793E06}" srcOrd="0" destOrd="0" parTransId="{365F5657-0800-4A97-9A61-79E102DAEA6D}" sibTransId="{014132A9-49DF-4791-8AA2-A06D20DB850F}"/>
    <dgm:cxn modelId="{B59CAAB4-D08A-41AD-9400-C10DBB5367E7}" type="presOf" srcId="{D881EC1A-AA98-4FAE-9921-92672CDDB91D}" destId="{1ABA2ADE-BF08-4582-8E47-2C18BCE38F83}" srcOrd="0" destOrd="0" presId="urn:microsoft.com/office/officeart/2005/8/layout/vList2"/>
    <dgm:cxn modelId="{1F74A9CD-E454-4019-9D25-FA66C9ADE0B7}" srcId="{BD0EBBC7-3C74-40D0-ADBC-6E8CB35E1FB0}" destId="{D881EC1A-AA98-4FAE-9921-92672CDDB91D}" srcOrd="1" destOrd="0" parTransId="{4ADECEF3-3A5F-44DD-ACA5-0B0C3B86CE6D}" sibTransId="{5EA2A399-661F-431F-8438-B911D93C5CD5}"/>
    <dgm:cxn modelId="{0DF856BA-5545-4158-8776-23144F877030}" type="presOf" srcId="{A58D0EA0-0296-4853-BAED-63CE23793E06}" destId="{F4A40C90-FDA3-4D51-AFCD-AEEA80222064}" srcOrd="0" destOrd="0" presId="urn:microsoft.com/office/officeart/2005/8/layout/vList2"/>
    <dgm:cxn modelId="{769C7AEC-6751-45C7-B888-7C3C1F8E61DE}" type="presOf" srcId="{BD0EBBC7-3C74-40D0-ADBC-6E8CB35E1FB0}" destId="{A1B7E20C-79DF-4F8C-ADC0-D4CD6B7B7CB6}" srcOrd="0" destOrd="0" presId="urn:microsoft.com/office/officeart/2005/8/layout/vList2"/>
    <dgm:cxn modelId="{2044DE91-3A3E-4F90-B923-0AF5755B0A37}" type="presParOf" srcId="{A1B7E20C-79DF-4F8C-ADC0-D4CD6B7B7CB6}" destId="{F4A40C90-FDA3-4D51-AFCD-AEEA80222064}" srcOrd="0" destOrd="0" presId="urn:microsoft.com/office/officeart/2005/8/layout/vList2"/>
    <dgm:cxn modelId="{94228ABD-9129-475D-A886-21D6081E5E15}" type="presParOf" srcId="{A1B7E20C-79DF-4F8C-ADC0-D4CD6B7B7CB6}" destId="{B30BD74F-D9BB-4B1A-B8F8-3C4E8F0CE299}" srcOrd="1" destOrd="0" presId="urn:microsoft.com/office/officeart/2005/8/layout/vList2"/>
    <dgm:cxn modelId="{947EBABC-0FEC-4057-B9F0-9FA21A99A72E}" type="presParOf" srcId="{A1B7E20C-79DF-4F8C-ADC0-D4CD6B7B7CB6}" destId="{1ABA2ADE-BF08-4582-8E47-2C18BCE38F8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B84AC4D-BAFD-44FC-8C40-6D1A380F9365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E275A36F-5BE7-4DB8-AFC7-2FBF8B8227FC}">
      <dgm:prSet/>
      <dgm:spPr/>
      <dgm:t>
        <a:bodyPr/>
        <a:lstStyle/>
        <a:p>
          <a:pPr rtl="0"/>
          <a:r>
            <a:rPr lang="uk-UA" smtClean="0"/>
            <a:t>Виконують дві функції:</a:t>
          </a:r>
          <a:endParaRPr lang="ru-RU"/>
        </a:p>
      </dgm:t>
    </dgm:pt>
    <dgm:pt modelId="{234512D5-9C59-4327-8644-3F67FE858A02}" type="parTrans" cxnId="{1DCD528E-9E02-4B42-963E-8D22A1933479}">
      <dgm:prSet/>
      <dgm:spPr/>
      <dgm:t>
        <a:bodyPr/>
        <a:lstStyle/>
        <a:p>
          <a:endParaRPr lang="ru-RU"/>
        </a:p>
      </dgm:t>
    </dgm:pt>
    <dgm:pt modelId="{C357A3C2-66ED-4EFF-B729-BC40613DFF8B}" type="sibTrans" cxnId="{1DCD528E-9E02-4B42-963E-8D22A1933479}">
      <dgm:prSet/>
      <dgm:spPr/>
      <dgm:t>
        <a:bodyPr/>
        <a:lstStyle/>
        <a:p>
          <a:endParaRPr lang="ru-RU"/>
        </a:p>
      </dgm:t>
    </dgm:pt>
    <dgm:pt modelId="{2016A87D-EC73-462D-B82C-C04D49AAC341}">
      <dgm:prSet/>
      <dgm:spPr/>
      <dgm:t>
        <a:bodyPr/>
        <a:lstStyle/>
        <a:p>
          <a:pPr rtl="0"/>
          <a:r>
            <a:rPr lang="uk-UA" smtClean="0"/>
            <a:t>1. вивчення іміджу політика, рівня його впізнаваності +</a:t>
          </a:r>
          <a:endParaRPr lang="ru-RU"/>
        </a:p>
      </dgm:t>
    </dgm:pt>
    <dgm:pt modelId="{64BB5DF0-3162-44CD-8322-6A5488807FB4}" type="parTrans" cxnId="{22EF61E0-0973-4241-8F9E-76ED9CFF56FA}">
      <dgm:prSet/>
      <dgm:spPr/>
      <dgm:t>
        <a:bodyPr/>
        <a:lstStyle/>
        <a:p>
          <a:endParaRPr lang="ru-RU"/>
        </a:p>
      </dgm:t>
    </dgm:pt>
    <dgm:pt modelId="{FDE9263A-93FA-430F-9873-61557CC862AA}" type="sibTrans" cxnId="{22EF61E0-0973-4241-8F9E-76ED9CFF56FA}">
      <dgm:prSet/>
      <dgm:spPr/>
      <dgm:t>
        <a:bodyPr/>
        <a:lstStyle/>
        <a:p>
          <a:endParaRPr lang="ru-RU"/>
        </a:p>
      </dgm:t>
    </dgm:pt>
    <dgm:pt modelId="{7AEEAE5C-352C-489D-980D-2BF939E39582}">
      <dgm:prSet/>
      <dgm:spPr/>
      <dgm:t>
        <a:bodyPr/>
        <a:lstStyle/>
        <a:p>
          <a:pPr rtl="0"/>
          <a:r>
            <a:rPr lang="uk-UA" smtClean="0"/>
            <a:t>2. паралельне рекламування політика </a:t>
          </a:r>
          <a:endParaRPr lang="ru-RU"/>
        </a:p>
      </dgm:t>
    </dgm:pt>
    <dgm:pt modelId="{867072A6-6CAD-4CC9-9E31-BCA99FF12232}" type="parTrans" cxnId="{34237AF1-8666-4A84-9467-99BD903FCCEC}">
      <dgm:prSet/>
      <dgm:spPr/>
      <dgm:t>
        <a:bodyPr/>
        <a:lstStyle/>
        <a:p>
          <a:endParaRPr lang="ru-RU"/>
        </a:p>
      </dgm:t>
    </dgm:pt>
    <dgm:pt modelId="{B67F68C5-EFFE-43D2-8AEE-028EC4A685C1}" type="sibTrans" cxnId="{34237AF1-8666-4A84-9467-99BD903FCCEC}">
      <dgm:prSet/>
      <dgm:spPr/>
      <dgm:t>
        <a:bodyPr/>
        <a:lstStyle/>
        <a:p>
          <a:endParaRPr lang="ru-RU"/>
        </a:p>
      </dgm:t>
    </dgm:pt>
    <dgm:pt modelId="{D1752DAE-E68B-4624-AE81-A4E5E1B3F390}" type="pres">
      <dgm:prSet presAssocID="{1B84AC4D-BAFD-44FC-8C40-6D1A380F9365}" presName="linear" presStyleCnt="0">
        <dgm:presLayoutVars>
          <dgm:animLvl val="lvl"/>
          <dgm:resizeHandles val="exact"/>
        </dgm:presLayoutVars>
      </dgm:prSet>
      <dgm:spPr/>
    </dgm:pt>
    <dgm:pt modelId="{548B0530-1F54-4538-9CAD-F41682229A6F}" type="pres">
      <dgm:prSet presAssocID="{E275A36F-5BE7-4DB8-AFC7-2FBF8B8227F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A5325A3-7244-4D2E-9297-F8A53BD47822}" type="pres">
      <dgm:prSet presAssocID="{C357A3C2-66ED-4EFF-B729-BC40613DFF8B}" presName="spacer" presStyleCnt="0"/>
      <dgm:spPr/>
    </dgm:pt>
    <dgm:pt modelId="{B1B4FEEA-0E28-4254-A1EC-ACF9E6EEC644}" type="pres">
      <dgm:prSet presAssocID="{2016A87D-EC73-462D-B82C-C04D49AAC34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CFD3895-8817-49E2-AE1A-A85090622A9E}" type="pres">
      <dgm:prSet presAssocID="{FDE9263A-93FA-430F-9873-61557CC862AA}" presName="spacer" presStyleCnt="0"/>
      <dgm:spPr/>
    </dgm:pt>
    <dgm:pt modelId="{3FE53420-12D8-4BB6-A09F-1B0C680FD027}" type="pres">
      <dgm:prSet presAssocID="{7AEEAE5C-352C-489D-980D-2BF939E3958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2C5E05F-88C2-4F52-B37E-7E5369570047}" type="presOf" srcId="{1B84AC4D-BAFD-44FC-8C40-6D1A380F9365}" destId="{D1752DAE-E68B-4624-AE81-A4E5E1B3F390}" srcOrd="0" destOrd="0" presId="urn:microsoft.com/office/officeart/2005/8/layout/vList2"/>
    <dgm:cxn modelId="{34237AF1-8666-4A84-9467-99BD903FCCEC}" srcId="{1B84AC4D-BAFD-44FC-8C40-6D1A380F9365}" destId="{7AEEAE5C-352C-489D-980D-2BF939E39582}" srcOrd="2" destOrd="0" parTransId="{867072A6-6CAD-4CC9-9E31-BCA99FF12232}" sibTransId="{B67F68C5-EFFE-43D2-8AEE-028EC4A685C1}"/>
    <dgm:cxn modelId="{235BE60E-952E-4DC9-B64B-F46E24E952B6}" type="presOf" srcId="{7AEEAE5C-352C-489D-980D-2BF939E39582}" destId="{3FE53420-12D8-4BB6-A09F-1B0C680FD027}" srcOrd="0" destOrd="0" presId="urn:microsoft.com/office/officeart/2005/8/layout/vList2"/>
    <dgm:cxn modelId="{22EF61E0-0973-4241-8F9E-76ED9CFF56FA}" srcId="{1B84AC4D-BAFD-44FC-8C40-6D1A380F9365}" destId="{2016A87D-EC73-462D-B82C-C04D49AAC341}" srcOrd="1" destOrd="0" parTransId="{64BB5DF0-3162-44CD-8322-6A5488807FB4}" sibTransId="{FDE9263A-93FA-430F-9873-61557CC862AA}"/>
    <dgm:cxn modelId="{1DCD528E-9E02-4B42-963E-8D22A1933479}" srcId="{1B84AC4D-BAFD-44FC-8C40-6D1A380F9365}" destId="{E275A36F-5BE7-4DB8-AFC7-2FBF8B8227FC}" srcOrd="0" destOrd="0" parTransId="{234512D5-9C59-4327-8644-3F67FE858A02}" sibTransId="{C357A3C2-66ED-4EFF-B729-BC40613DFF8B}"/>
    <dgm:cxn modelId="{61675E75-E9A5-4937-B7F3-7758BA3027E8}" type="presOf" srcId="{2016A87D-EC73-462D-B82C-C04D49AAC341}" destId="{B1B4FEEA-0E28-4254-A1EC-ACF9E6EEC644}" srcOrd="0" destOrd="0" presId="urn:microsoft.com/office/officeart/2005/8/layout/vList2"/>
    <dgm:cxn modelId="{8B213CA6-E81C-41DD-AF60-9A35F4F3DE8D}" type="presOf" srcId="{E275A36F-5BE7-4DB8-AFC7-2FBF8B8227FC}" destId="{548B0530-1F54-4538-9CAD-F41682229A6F}" srcOrd="0" destOrd="0" presId="urn:microsoft.com/office/officeart/2005/8/layout/vList2"/>
    <dgm:cxn modelId="{9E15368E-B7D1-42D7-91CC-F9E290356E8A}" type="presParOf" srcId="{D1752DAE-E68B-4624-AE81-A4E5E1B3F390}" destId="{548B0530-1F54-4538-9CAD-F41682229A6F}" srcOrd="0" destOrd="0" presId="urn:microsoft.com/office/officeart/2005/8/layout/vList2"/>
    <dgm:cxn modelId="{42519F48-2F94-43A4-B3A3-B7B9BE1E6649}" type="presParOf" srcId="{D1752DAE-E68B-4624-AE81-A4E5E1B3F390}" destId="{AA5325A3-7244-4D2E-9297-F8A53BD47822}" srcOrd="1" destOrd="0" presId="urn:microsoft.com/office/officeart/2005/8/layout/vList2"/>
    <dgm:cxn modelId="{98CB1F40-89D7-43FF-AB95-A802A116501C}" type="presParOf" srcId="{D1752DAE-E68B-4624-AE81-A4E5E1B3F390}" destId="{B1B4FEEA-0E28-4254-A1EC-ACF9E6EEC644}" srcOrd="2" destOrd="0" presId="urn:microsoft.com/office/officeart/2005/8/layout/vList2"/>
    <dgm:cxn modelId="{6FE746CD-04D8-460A-B11D-8F34D9FE27E8}" type="presParOf" srcId="{D1752DAE-E68B-4624-AE81-A4E5E1B3F390}" destId="{9CFD3895-8817-49E2-AE1A-A85090622A9E}" srcOrd="3" destOrd="0" presId="urn:microsoft.com/office/officeart/2005/8/layout/vList2"/>
    <dgm:cxn modelId="{3153316F-2A1C-492A-8B67-07A24617CC59}" type="presParOf" srcId="{D1752DAE-E68B-4624-AE81-A4E5E1B3F390}" destId="{3FE53420-12D8-4BB6-A09F-1B0C680FD02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4AFC41D-68D3-414D-9915-6B6CBDB14DA6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D3F1F7AE-0940-4271-B9F8-A419F2BDF3A6}">
      <dgm:prSet/>
      <dgm:spPr/>
      <dgm:t>
        <a:bodyPr/>
        <a:lstStyle/>
        <a:p>
          <a:pPr rtl="0"/>
          <a:r>
            <a:rPr lang="uk-UA" smtClean="0"/>
            <a:t>Тест «Номіналії»</a:t>
          </a:r>
          <a:endParaRPr lang="ru-RU"/>
        </a:p>
      </dgm:t>
    </dgm:pt>
    <dgm:pt modelId="{E456F25C-4E53-4074-B19A-1FA5E8699010}" type="parTrans" cxnId="{2811EADC-3D33-4B30-9CBA-3C22CB81DC14}">
      <dgm:prSet/>
      <dgm:spPr/>
      <dgm:t>
        <a:bodyPr/>
        <a:lstStyle/>
        <a:p>
          <a:endParaRPr lang="ru-RU"/>
        </a:p>
      </dgm:t>
    </dgm:pt>
    <dgm:pt modelId="{4EFAE7A6-BC47-4151-A922-BBD7C95085EE}" type="sibTrans" cxnId="{2811EADC-3D33-4B30-9CBA-3C22CB81DC14}">
      <dgm:prSet/>
      <dgm:spPr/>
      <dgm:t>
        <a:bodyPr/>
        <a:lstStyle/>
        <a:p>
          <a:endParaRPr lang="ru-RU"/>
        </a:p>
      </dgm:t>
    </dgm:pt>
    <dgm:pt modelId="{D32ED25D-1093-4E5D-B599-FDA26ED4A0AF}">
      <dgm:prSet/>
      <dgm:spPr/>
      <dgm:t>
        <a:bodyPr/>
        <a:lstStyle/>
        <a:p>
          <a:pPr rtl="0"/>
          <a:r>
            <a:rPr lang="uk-UA" smtClean="0"/>
            <a:t>Тест «Словник»</a:t>
          </a:r>
          <a:endParaRPr lang="ru-RU"/>
        </a:p>
      </dgm:t>
    </dgm:pt>
    <dgm:pt modelId="{69A2B115-4871-44D1-A245-A978F56670FB}" type="parTrans" cxnId="{57752D62-0E81-491B-9E77-57686604B687}">
      <dgm:prSet/>
      <dgm:spPr/>
      <dgm:t>
        <a:bodyPr/>
        <a:lstStyle/>
        <a:p>
          <a:endParaRPr lang="ru-RU"/>
        </a:p>
      </dgm:t>
    </dgm:pt>
    <dgm:pt modelId="{B3946838-B177-4075-B036-44AD66ECE55F}" type="sibTrans" cxnId="{57752D62-0E81-491B-9E77-57686604B687}">
      <dgm:prSet/>
      <dgm:spPr/>
      <dgm:t>
        <a:bodyPr/>
        <a:lstStyle/>
        <a:p>
          <a:endParaRPr lang="ru-RU"/>
        </a:p>
      </dgm:t>
    </dgm:pt>
    <dgm:pt modelId="{E0AC0503-DECC-4ABC-8B00-94750F17DA17}">
      <dgm:prSet/>
      <dgm:spPr/>
      <dgm:t>
        <a:bodyPr/>
        <a:lstStyle/>
        <a:p>
          <a:pPr rtl="0"/>
          <a:r>
            <a:rPr lang="uk-UA" smtClean="0"/>
            <a:t>Тест «Заголовки»</a:t>
          </a:r>
          <a:endParaRPr lang="ru-RU"/>
        </a:p>
      </dgm:t>
    </dgm:pt>
    <dgm:pt modelId="{9F9BC76C-C4D1-4A80-8E1F-6B3CFB0B26FA}" type="parTrans" cxnId="{8E414635-9375-429E-BDEB-33733AB18032}">
      <dgm:prSet/>
      <dgm:spPr/>
      <dgm:t>
        <a:bodyPr/>
        <a:lstStyle/>
        <a:p>
          <a:endParaRPr lang="ru-RU"/>
        </a:p>
      </dgm:t>
    </dgm:pt>
    <dgm:pt modelId="{C70C0B74-8DB8-4AEA-A4AB-16AE725F7732}" type="sibTrans" cxnId="{8E414635-9375-429E-BDEB-33733AB18032}">
      <dgm:prSet/>
      <dgm:spPr/>
      <dgm:t>
        <a:bodyPr/>
        <a:lstStyle/>
        <a:p>
          <a:endParaRPr lang="ru-RU"/>
        </a:p>
      </dgm:t>
    </dgm:pt>
    <dgm:pt modelId="{598D1C28-26C0-4EAB-BF09-44DC7CC68139}" type="pres">
      <dgm:prSet presAssocID="{74AFC41D-68D3-414D-9915-6B6CBDB14DA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4FF3B4-C315-4270-B33D-2147E514C4B0}" type="pres">
      <dgm:prSet presAssocID="{D3F1F7AE-0940-4271-B9F8-A419F2BDF3A6}" presName="circ1" presStyleLbl="vennNode1" presStyleIdx="0" presStyleCnt="3"/>
      <dgm:spPr/>
      <dgm:t>
        <a:bodyPr/>
        <a:lstStyle/>
        <a:p>
          <a:endParaRPr lang="ru-RU"/>
        </a:p>
      </dgm:t>
    </dgm:pt>
    <dgm:pt modelId="{CE7FA183-1D84-4543-B5EA-7A8E928BD221}" type="pres">
      <dgm:prSet presAssocID="{D3F1F7AE-0940-4271-B9F8-A419F2BDF3A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030D0D-98CF-490B-B158-1F88477495CB}" type="pres">
      <dgm:prSet presAssocID="{D32ED25D-1093-4E5D-B599-FDA26ED4A0AF}" presName="circ2" presStyleLbl="vennNode1" presStyleIdx="1" presStyleCnt="3"/>
      <dgm:spPr/>
      <dgm:t>
        <a:bodyPr/>
        <a:lstStyle/>
        <a:p>
          <a:endParaRPr lang="ru-RU"/>
        </a:p>
      </dgm:t>
    </dgm:pt>
    <dgm:pt modelId="{61EE30CB-0EBD-41FC-AE7E-4BB172DEEBFD}" type="pres">
      <dgm:prSet presAssocID="{D32ED25D-1093-4E5D-B599-FDA26ED4A0A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67F773-2B06-42F3-BFA2-A98FD3B68923}" type="pres">
      <dgm:prSet presAssocID="{E0AC0503-DECC-4ABC-8B00-94750F17DA17}" presName="circ3" presStyleLbl="vennNode1" presStyleIdx="2" presStyleCnt="3"/>
      <dgm:spPr/>
      <dgm:t>
        <a:bodyPr/>
        <a:lstStyle/>
        <a:p>
          <a:endParaRPr lang="ru-RU"/>
        </a:p>
      </dgm:t>
    </dgm:pt>
    <dgm:pt modelId="{92230799-4BA5-461E-BC7F-56E9C344A71D}" type="pres">
      <dgm:prSet presAssocID="{E0AC0503-DECC-4ABC-8B00-94750F17DA1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8855ED-7934-4183-A259-A4E07BEC4D0E}" type="presOf" srcId="{D32ED25D-1093-4E5D-B599-FDA26ED4A0AF}" destId="{CB030D0D-98CF-490B-B158-1F88477495CB}" srcOrd="0" destOrd="0" presId="urn:microsoft.com/office/officeart/2005/8/layout/venn1"/>
    <dgm:cxn modelId="{2811EADC-3D33-4B30-9CBA-3C22CB81DC14}" srcId="{74AFC41D-68D3-414D-9915-6B6CBDB14DA6}" destId="{D3F1F7AE-0940-4271-B9F8-A419F2BDF3A6}" srcOrd="0" destOrd="0" parTransId="{E456F25C-4E53-4074-B19A-1FA5E8699010}" sibTransId="{4EFAE7A6-BC47-4151-A922-BBD7C95085EE}"/>
    <dgm:cxn modelId="{AAC47637-2583-421C-80DE-D89B8D41E4A6}" type="presOf" srcId="{E0AC0503-DECC-4ABC-8B00-94750F17DA17}" destId="{92230799-4BA5-461E-BC7F-56E9C344A71D}" srcOrd="1" destOrd="0" presId="urn:microsoft.com/office/officeart/2005/8/layout/venn1"/>
    <dgm:cxn modelId="{7A95E700-091D-47D3-B847-5F326827F6D7}" type="presOf" srcId="{D3F1F7AE-0940-4271-B9F8-A419F2BDF3A6}" destId="{CE7FA183-1D84-4543-B5EA-7A8E928BD221}" srcOrd="1" destOrd="0" presId="urn:microsoft.com/office/officeart/2005/8/layout/venn1"/>
    <dgm:cxn modelId="{AD60F052-EF22-47D9-A37C-D8CA039427A6}" type="presOf" srcId="{D3F1F7AE-0940-4271-B9F8-A419F2BDF3A6}" destId="{2B4FF3B4-C315-4270-B33D-2147E514C4B0}" srcOrd="0" destOrd="0" presId="urn:microsoft.com/office/officeart/2005/8/layout/venn1"/>
    <dgm:cxn modelId="{8E414635-9375-429E-BDEB-33733AB18032}" srcId="{74AFC41D-68D3-414D-9915-6B6CBDB14DA6}" destId="{E0AC0503-DECC-4ABC-8B00-94750F17DA17}" srcOrd="2" destOrd="0" parTransId="{9F9BC76C-C4D1-4A80-8E1F-6B3CFB0B26FA}" sibTransId="{C70C0B74-8DB8-4AEA-A4AB-16AE725F7732}"/>
    <dgm:cxn modelId="{81A6CC7D-69B9-4113-92AB-B7993AB5CD1F}" type="presOf" srcId="{E0AC0503-DECC-4ABC-8B00-94750F17DA17}" destId="{8367F773-2B06-42F3-BFA2-A98FD3B68923}" srcOrd="0" destOrd="0" presId="urn:microsoft.com/office/officeart/2005/8/layout/venn1"/>
    <dgm:cxn modelId="{D98535BA-2222-4B67-8A56-7991DADF37C6}" type="presOf" srcId="{74AFC41D-68D3-414D-9915-6B6CBDB14DA6}" destId="{598D1C28-26C0-4EAB-BF09-44DC7CC68139}" srcOrd="0" destOrd="0" presId="urn:microsoft.com/office/officeart/2005/8/layout/venn1"/>
    <dgm:cxn modelId="{57752D62-0E81-491B-9E77-57686604B687}" srcId="{74AFC41D-68D3-414D-9915-6B6CBDB14DA6}" destId="{D32ED25D-1093-4E5D-B599-FDA26ED4A0AF}" srcOrd="1" destOrd="0" parTransId="{69A2B115-4871-44D1-A245-A978F56670FB}" sibTransId="{B3946838-B177-4075-B036-44AD66ECE55F}"/>
    <dgm:cxn modelId="{3FBE3CF7-FB3E-40C3-BC32-9947ED80DEC3}" type="presOf" srcId="{D32ED25D-1093-4E5D-B599-FDA26ED4A0AF}" destId="{61EE30CB-0EBD-41FC-AE7E-4BB172DEEBFD}" srcOrd="1" destOrd="0" presId="urn:microsoft.com/office/officeart/2005/8/layout/venn1"/>
    <dgm:cxn modelId="{D3695B51-470F-4D58-ABE7-A759F8987195}" type="presParOf" srcId="{598D1C28-26C0-4EAB-BF09-44DC7CC68139}" destId="{2B4FF3B4-C315-4270-B33D-2147E514C4B0}" srcOrd="0" destOrd="0" presId="urn:microsoft.com/office/officeart/2005/8/layout/venn1"/>
    <dgm:cxn modelId="{E13ABF9A-B634-4D10-8B82-27231A47F033}" type="presParOf" srcId="{598D1C28-26C0-4EAB-BF09-44DC7CC68139}" destId="{CE7FA183-1D84-4543-B5EA-7A8E928BD221}" srcOrd="1" destOrd="0" presId="urn:microsoft.com/office/officeart/2005/8/layout/venn1"/>
    <dgm:cxn modelId="{51B8C587-A679-4CA2-B3E0-59771A77DEA4}" type="presParOf" srcId="{598D1C28-26C0-4EAB-BF09-44DC7CC68139}" destId="{CB030D0D-98CF-490B-B158-1F88477495CB}" srcOrd="2" destOrd="0" presId="urn:microsoft.com/office/officeart/2005/8/layout/venn1"/>
    <dgm:cxn modelId="{3DE4F323-D4DF-4383-B839-E9B4A9B745C0}" type="presParOf" srcId="{598D1C28-26C0-4EAB-BF09-44DC7CC68139}" destId="{61EE30CB-0EBD-41FC-AE7E-4BB172DEEBFD}" srcOrd="3" destOrd="0" presId="urn:microsoft.com/office/officeart/2005/8/layout/venn1"/>
    <dgm:cxn modelId="{2062A9CF-96E0-4293-8F00-C5969FD1BA02}" type="presParOf" srcId="{598D1C28-26C0-4EAB-BF09-44DC7CC68139}" destId="{8367F773-2B06-42F3-BFA2-A98FD3B68923}" srcOrd="4" destOrd="0" presId="urn:microsoft.com/office/officeart/2005/8/layout/venn1"/>
    <dgm:cxn modelId="{43B21866-1B61-4E7C-A67C-84025F27FC77}" type="presParOf" srcId="{598D1C28-26C0-4EAB-BF09-44DC7CC68139}" destId="{92230799-4BA5-461E-BC7F-56E9C344A71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AEE7F-5D7D-4BC0-9E3D-6BF6D5394B10}">
      <dsp:nvSpPr>
        <dsp:cNvPr id="0" name=""/>
        <dsp:cNvSpPr/>
      </dsp:nvSpPr>
      <dsp:spPr>
        <a:xfrm>
          <a:off x="0" y="37101"/>
          <a:ext cx="8229600" cy="21481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400" kern="1200" baseline="0" dirty="0" smtClean="0"/>
            <a:t>1. </a:t>
          </a:r>
          <a:r>
            <a:rPr lang="uk-UA" sz="5400" kern="1200" baseline="0" dirty="0" err="1" smtClean="0"/>
            <a:t>Екзит-пол</a:t>
          </a:r>
          <a:r>
            <a:rPr lang="uk-UA" sz="5400" kern="1200" baseline="0" dirty="0" smtClean="0"/>
            <a:t>: сутність і техніка проведення</a:t>
          </a:r>
          <a:endParaRPr lang="ru-RU" sz="5400" kern="1200" dirty="0"/>
        </a:p>
      </dsp:txBody>
      <dsp:txXfrm>
        <a:off x="104863" y="141964"/>
        <a:ext cx="8019874" cy="1938394"/>
      </dsp:txXfrm>
    </dsp:sp>
    <dsp:sp modelId="{EBAC85AF-C426-4FA5-86B8-09251ABD557E}">
      <dsp:nvSpPr>
        <dsp:cNvPr id="0" name=""/>
        <dsp:cNvSpPr/>
      </dsp:nvSpPr>
      <dsp:spPr>
        <a:xfrm>
          <a:off x="0" y="2340741"/>
          <a:ext cx="8229600" cy="2148120"/>
        </a:xfrm>
        <a:prstGeom prst="roundRect">
          <a:avLst/>
        </a:prstGeom>
        <a:solidFill>
          <a:schemeClr val="accent5">
            <a:hueOff val="619327"/>
            <a:satOff val="-65420"/>
            <a:lumOff val="2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400" kern="1200" baseline="0" dirty="0" smtClean="0"/>
            <a:t>2. Іміджево-рекламні дослідження</a:t>
          </a:r>
          <a:endParaRPr lang="ru-RU" sz="5400" kern="1200" dirty="0"/>
        </a:p>
      </dsp:txBody>
      <dsp:txXfrm>
        <a:off x="104863" y="2445604"/>
        <a:ext cx="8019874" cy="19383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0D792-CBAE-4A16-B90B-06F18EE47BE4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66659-D0B1-4B1C-8D16-F83213FD65CC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smtClean="0"/>
            <a:t>Прогнозування результатів голосування в день виборів</a:t>
          </a:r>
          <a:endParaRPr lang="ru-RU" sz="1900" kern="1200"/>
        </a:p>
      </dsp:txBody>
      <dsp:txXfrm>
        <a:off x="2262981" y="0"/>
        <a:ext cx="5966618" cy="961767"/>
      </dsp:txXfrm>
    </dsp:sp>
    <dsp:sp modelId="{B73B00C6-B964-4CE8-B5B7-FE62CE5A9740}">
      <dsp:nvSpPr>
        <dsp:cNvPr id="0" name=""/>
        <dsp:cNvSpPr/>
      </dsp:nvSpPr>
      <dsp:spPr>
        <a:xfrm>
          <a:off x="594032" y="961767"/>
          <a:ext cx="3337897" cy="3337897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83D0A1-5FC8-41D7-AD30-BCEA53D78105}">
      <dsp:nvSpPr>
        <dsp:cNvPr id="0" name=""/>
        <dsp:cNvSpPr/>
      </dsp:nvSpPr>
      <dsp:spPr>
        <a:xfrm>
          <a:off x="2262981" y="961767"/>
          <a:ext cx="5966618" cy="33378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smtClean="0"/>
            <a:t>Аналіз електоральної поведінки, а саме опис моделей підтримки виборцями партій, кандидатів та проблем вибору</a:t>
          </a:r>
          <a:endParaRPr lang="ru-RU" sz="1900" kern="1200"/>
        </a:p>
      </dsp:txBody>
      <dsp:txXfrm>
        <a:off x="2262981" y="961767"/>
        <a:ext cx="5966618" cy="961767"/>
      </dsp:txXfrm>
    </dsp:sp>
    <dsp:sp modelId="{EF95AC6A-CBA8-4466-9869-045E23CE3B04}">
      <dsp:nvSpPr>
        <dsp:cNvPr id="0" name=""/>
        <dsp:cNvSpPr/>
      </dsp:nvSpPr>
      <dsp:spPr>
        <a:xfrm>
          <a:off x="1188065" y="1923534"/>
          <a:ext cx="2149832" cy="2149832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35B99E-4BDA-408F-9F6B-AB7FE2C323EB}">
      <dsp:nvSpPr>
        <dsp:cNvPr id="0" name=""/>
        <dsp:cNvSpPr/>
      </dsp:nvSpPr>
      <dsp:spPr>
        <a:xfrm>
          <a:off x="2262981" y="1923534"/>
          <a:ext cx="5966618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smtClean="0"/>
            <a:t>Підтримка подальших наукових досліджень</a:t>
          </a:r>
          <a:endParaRPr lang="ru-RU" sz="1900" kern="1200"/>
        </a:p>
      </dsp:txBody>
      <dsp:txXfrm>
        <a:off x="2262981" y="1923534"/>
        <a:ext cx="5966618" cy="961767"/>
      </dsp:txXfrm>
    </dsp:sp>
    <dsp:sp modelId="{461564C5-D010-47C9-882E-EBC90E629E80}">
      <dsp:nvSpPr>
        <dsp:cNvPr id="0" name=""/>
        <dsp:cNvSpPr/>
      </dsp:nvSpPr>
      <dsp:spPr>
        <a:xfrm>
          <a:off x="1782097" y="2885301"/>
          <a:ext cx="961767" cy="96176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724924-A813-4D67-91B6-E5B2E5A8DDD7}">
      <dsp:nvSpPr>
        <dsp:cNvPr id="0" name=""/>
        <dsp:cNvSpPr/>
      </dsp:nvSpPr>
      <dsp:spPr>
        <a:xfrm>
          <a:off x="2262981" y="2885301"/>
          <a:ext cx="5966618" cy="9617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baseline="0" smtClean="0"/>
            <a:t>Громадський контроль за ходом виборів</a:t>
          </a:r>
          <a:endParaRPr lang="ru-RU" sz="1900" kern="1200"/>
        </a:p>
      </dsp:txBody>
      <dsp:txXfrm>
        <a:off x="2262981" y="2885301"/>
        <a:ext cx="5966618" cy="9617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67F821-BAA0-4B44-A0B7-FCED7A6F89D9}">
      <dsp:nvSpPr>
        <dsp:cNvPr id="0" name=""/>
        <dsp:cNvSpPr/>
      </dsp:nvSpPr>
      <dsp:spPr>
        <a:xfrm>
          <a:off x="0" y="96632"/>
          <a:ext cx="8229600" cy="8319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smtClean="0"/>
            <a:t>Під час першого туру чергових президентських виборів 2019 р. пройшли чотири екзит-поли. </a:t>
          </a:r>
          <a:endParaRPr lang="ru-RU" sz="1500" kern="1200"/>
        </a:p>
      </dsp:txBody>
      <dsp:txXfrm>
        <a:off x="40614" y="137246"/>
        <a:ext cx="8148372" cy="750751"/>
      </dsp:txXfrm>
    </dsp:sp>
    <dsp:sp modelId="{A3556FE1-DA1A-4DE6-913D-1D4C2100CFCD}">
      <dsp:nvSpPr>
        <dsp:cNvPr id="0" name=""/>
        <dsp:cNvSpPr/>
      </dsp:nvSpPr>
      <dsp:spPr>
        <a:xfrm>
          <a:off x="0" y="971811"/>
          <a:ext cx="8229600" cy="831979"/>
        </a:xfrm>
        <a:prstGeom prst="roundRect">
          <a:avLst/>
        </a:prstGeom>
        <a:solidFill>
          <a:schemeClr val="accent5">
            <a:hueOff val="154832"/>
            <a:satOff val="-16355"/>
            <a:lumOff val="63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smtClean="0"/>
            <a:t>традиційний Національний екзит-пол - Фонд «Демократичні ініціативи» ім. І. Кучеріва, Київський міжнародний інститут соціології та Український центр економічних і політичних досліджень ім. О. Разумкова</a:t>
          </a:r>
          <a:endParaRPr lang="ru-RU" sz="1500" kern="1200"/>
        </a:p>
      </dsp:txBody>
      <dsp:txXfrm>
        <a:off x="40614" y="1012425"/>
        <a:ext cx="8148372" cy="750751"/>
      </dsp:txXfrm>
    </dsp:sp>
    <dsp:sp modelId="{FD57E957-FEA5-4A66-9D24-BA41F268D87D}">
      <dsp:nvSpPr>
        <dsp:cNvPr id="0" name=""/>
        <dsp:cNvSpPr/>
      </dsp:nvSpPr>
      <dsp:spPr>
        <a:xfrm>
          <a:off x="0" y="1846991"/>
          <a:ext cx="8229600" cy="831979"/>
        </a:xfrm>
        <a:prstGeom prst="roundRect">
          <a:avLst/>
        </a:prstGeom>
        <a:solidFill>
          <a:schemeClr val="accent5">
            <a:hueOff val="309664"/>
            <a:satOff val="-32710"/>
            <a:lumOff val="127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smtClean="0"/>
            <a:t>два великі опитування Телевізійної служби новин (ТСН) телеканалу «1+1» провели дві дослідницькі організації компанії </a:t>
          </a:r>
          <a:r>
            <a:rPr lang="en-GB" sz="1500" kern="1200" baseline="0" smtClean="0"/>
            <a:t>Kantar TNS </a:t>
          </a:r>
          <a:r>
            <a:rPr lang="ru-RU" sz="1500" kern="1200" baseline="0" smtClean="0"/>
            <a:t>та </a:t>
          </a:r>
          <a:r>
            <a:rPr lang="en-GB" sz="1500" kern="1200" baseline="0" smtClean="0"/>
            <a:t>Info Sapiens</a:t>
          </a:r>
          <a:r>
            <a:rPr lang="en-GB" sz="1500" b="1" kern="1200" baseline="0" smtClean="0"/>
            <a:t>. </a:t>
          </a:r>
          <a:endParaRPr lang="ru-RU" sz="1500" kern="1200"/>
        </a:p>
      </dsp:txBody>
      <dsp:txXfrm>
        <a:off x="40614" y="1887605"/>
        <a:ext cx="8148372" cy="750751"/>
      </dsp:txXfrm>
    </dsp:sp>
    <dsp:sp modelId="{ABB141B2-DCEC-4498-86BD-7053DF787BC9}">
      <dsp:nvSpPr>
        <dsp:cNvPr id="0" name=""/>
        <dsp:cNvSpPr/>
      </dsp:nvSpPr>
      <dsp:spPr>
        <a:xfrm>
          <a:off x="0" y="2722171"/>
          <a:ext cx="8229600" cy="831979"/>
        </a:xfrm>
        <a:prstGeom prst="roundRect">
          <a:avLst/>
        </a:prstGeom>
        <a:solidFill>
          <a:schemeClr val="accent5">
            <a:hueOff val="464495"/>
            <a:satOff val="-49065"/>
            <a:lumOff val="191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smtClean="0"/>
            <a:t>опитування соціологічного центру «Социс». </a:t>
          </a:r>
          <a:endParaRPr lang="ru-RU" sz="1500" kern="1200"/>
        </a:p>
      </dsp:txBody>
      <dsp:txXfrm>
        <a:off x="40614" y="2762785"/>
        <a:ext cx="8148372" cy="750751"/>
      </dsp:txXfrm>
    </dsp:sp>
    <dsp:sp modelId="{DBC594AC-F876-4A63-9084-9B4B11178489}">
      <dsp:nvSpPr>
        <dsp:cNvPr id="0" name=""/>
        <dsp:cNvSpPr/>
      </dsp:nvSpPr>
      <dsp:spPr>
        <a:xfrm>
          <a:off x="0" y="3597351"/>
          <a:ext cx="8229600" cy="831979"/>
        </a:xfrm>
        <a:prstGeom prst="roundRect">
          <a:avLst/>
        </a:prstGeom>
        <a:solidFill>
          <a:schemeClr val="accent5">
            <a:hueOff val="619327"/>
            <a:satOff val="-65420"/>
            <a:lumOff val="2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baseline="0" smtClean="0"/>
            <a:t>спільний екзит-пол телеканалів «112 Україна» і </a:t>
          </a:r>
          <a:r>
            <a:rPr lang="en-GB" sz="1500" kern="1200" baseline="0" smtClean="0"/>
            <a:t>NewsOne</a:t>
          </a:r>
          <a:r>
            <a:rPr lang="uk-UA" sz="1500" kern="1200" baseline="0" smtClean="0"/>
            <a:t> -</a:t>
          </a:r>
          <a:r>
            <a:rPr lang="ru-RU" sz="1500" kern="1200" baseline="0" smtClean="0"/>
            <a:t>Інститут соціальних досліджень і консалтингу </a:t>
          </a:r>
          <a:r>
            <a:rPr lang="en-GB" sz="1500" kern="1200" baseline="0" smtClean="0"/>
            <a:t>SORA </a:t>
          </a:r>
          <a:r>
            <a:rPr lang="ru-RU" sz="1500" kern="1200" baseline="0" smtClean="0"/>
            <a:t>спільно з українським центром «Соціальний моніторинг»</a:t>
          </a:r>
          <a:endParaRPr lang="ru-RU" sz="1500" kern="1200"/>
        </a:p>
      </dsp:txBody>
      <dsp:txXfrm>
        <a:off x="40614" y="3637965"/>
        <a:ext cx="8148372" cy="7507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21AD22-1508-48E6-81DE-A3C0956E0489}">
      <dsp:nvSpPr>
        <dsp:cNvPr id="0" name=""/>
        <dsp:cNvSpPr/>
      </dsp:nvSpPr>
      <dsp:spPr>
        <a:xfrm>
          <a:off x="0" y="23240"/>
          <a:ext cx="5585044" cy="212574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baseline="0" smtClean="0"/>
            <a:t>За кордоном – 150-400 дільниць</a:t>
          </a:r>
          <a:endParaRPr lang="ru-RU" sz="3800" kern="1200"/>
        </a:p>
      </dsp:txBody>
      <dsp:txXfrm>
        <a:off x="103770" y="127010"/>
        <a:ext cx="5377504" cy="1918203"/>
      </dsp:txXfrm>
    </dsp:sp>
    <dsp:sp modelId="{48574D26-991E-4A32-89DC-3BFD8DD2AD56}">
      <dsp:nvSpPr>
        <dsp:cNvPr id="0" name=""/>
        <dsp:cNvSpPr/>
      </dsp:nvSpPr>
      <dsp:spPr>
        <a:xfrm>
          <a:off x="0" y="2258423"/>
          <a:ext cx="5585044" cy="2125743"/>
        </a:xfrm>
        <a:prstGeom prst="roundRect">
          <a:avLst/>
        </a:prstGeom>
        <a:solidFill>
          <a:schemeClr val="accent5">
            <a:hueOff val="619327"/>
            <a:satOff val="-65420"/>
            <a:lumOff val="2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baseline="0" smtClean="0"/>
            <a:t>В Україні 300-1500 – щоб підвищити довіру до екзит полу</a:t>
          </a:r>
          <a:endParaRPr lang="ru-RU" sz="3800" kern="1200"/>
        </a:p>
      </dsp:txBody>
      <dsp:txXfrm>
        <a:off x="103770" y="2362193"/>
        <a:ext cx="5377504" cy="19182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2CB97E-9381-48F2-B625-933C38ECBE64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baseline="0" smtClean="0"/>
            <a:t>Похибка вибірки</a:t>
          </a:r>
          <a:endParaRPr lang="ru-RU" sz="2700" kern="1200"/>
        </a:p>
      </dsp:txBody>
      <dsp:txXfrm>
        <a:off x="870589" y="543115"/>
        <a:ext cx="2595368" cy="3439731"/>
      </dsp:txXfrm>
    </dsp:sp>
    <dsp:sp modelId="{2DAA0F53-F5DD-4827-8281-53DCE5B8C01C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baseline="0" smtClean="0"/>
            <a:t>відмови респондентів, порушення процедури опитування інтерв'юерами, сильний адміністративний тиск</a:t>
          </a:r>
          <a:endParaRPr lang="ru-RU" sz="2700" kern="1200"/>
        </a:p>
      </dsp:txBody>
      <dsp:txXfrm>
        <a:off x="4763642" y="543115"/>
        <a:ext cx="2595368" cy="34397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47AB8-8A0B-423A-9580-BD78E47986D8}">
      <dsp:nvSpPr>
        <dsp:cNvPr id="0" name=""/>
        <dsp:cNvSpPr/>
      </dsp:nvSpPr>
      <dsp:spPr>
        <a:xfrm>
          <a:off x="0" y="93208"/>
          <a:ext cx="8229600" cy="1398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dirty="0" err="1" smtClean="0"/>
            <a:t>відразу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після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закриття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дільниць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оголошують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попередні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дані</a:t>
          </a:r>
          <a:endParaRPr lang="ru-RU" sz="2500" kern="1200" dirty="0"/>
        </a:p>
      </dsp:txBody>
      <dsp:txXfrm>
        <a:off x="68270" y="161478"/>
        <a:ext cx="8093060" cy="1261975"/>
      </dsp:txXfrm>
    </dsp:sp>
    <dsp:sp modelId="{843C1073-CBD0-4384-95C8-36B38EECA559}">
      <dsp:nvSpPr>
        <dsp:cNvPr id="0" name=""/>
        <dsp:cNvSpPr/>
      </dsp:nvSpPr>
      <dsp:spPr>
        <a:xfrm>
          <a:off x="0" y="1563723"/>
          <a:ext cx="8229600" cy="1398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dirty="0" smtClean="0"/>
            <a:t>через </a:t>
          </a:r>
          <a:r>
            <a:rPr lang="ru-RU" sz="2500" kern="1200" baseline="0" dirty="0" err="1" smtClean="0"/>
            <a:t>кілька</a:t>
          </a:r>
          <a:r>
            <a:rPr lang="ru-RU" sz="2500" kern="1200" baseline="0" dirty="0" smtClean="0"/>
            <a:t> годин </a:t>
          </a:r>
          <a:r>
            <a:rPr lang="ru-RU" sz="2500" kern="1200" baseline="0" dirty="0" err="1" smtClean="0"/>
            <a:t>надходять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дані</a:t>
          </a:r>
          <a:r>
            <a:rPr lang="ru-RU" sz="2500" kern="1200" baseline="0" dirty="0" smtClean="0"/>
            <a:t>, </a:t>
          </a:r>
          <a:r>
            <a:rPr lang="ru-RU" sz="2500" kern="1200" baseline="0" dirty="0" err="1" smtClean="0"/>
            <a:t>отримані</a:t>
          </a:r>
          <a:r>
            <a:rPr lang="ru-RU" sz="2500" kern="1200" baseline="0" dirty="0" smtClean="0"/>
            <a:t> в </a:t>
          </a:r>
          <a:r>
            <a:rPr lang="ru-RU" sz="2500" kern="1200" baseline="0" dirty="0" err="1" smtClean="0"/>
            <a:t>останні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години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голосування</a:t>
          </a:r>
          <a:r>
            <a:rPr lang="ru-RU" sz="2500" kern="1200" baseline="0" dirty="0" smtClean="0"/>
            <a:t>, й </a:t>
          </a:r>
          <a:r>
            <a:rPr lang="ru-RU" sz="2500" kern="1200" baseline="0" dirty="0" err="1" smtClean="0"/>
            <a:t>оприлюднюється</a:t>
          </a:r>
          <a:r>
            <a:rPr lang="ru-RU" sz="2500" kern="1200" baseline="0" dirty="0" smtClean="0"/>
            <a:t> уточнений прогноз </a:t>
          </a:r>
          <a:endParaRPr lang="ru-RU" sz="2500" kern="1200" dirty="0"/>
        </a:p>
      </dsp:txBody>
      <dsp:txXfrm>
        <a:off x="68270" y="1631993"/>
        <a:ext cx="8093060" cy="1261975"/>
      </dsp:txXfrm>
    </dsp:sp>
    <dsp:sp modelId="{6AEE33E3-9A08-4879-885D-3B5A5EB08010}">
      <dsp:nvSpPr>
        <dsp:cNvPr id="0" name=""/>
        <dsp:cNvSpPr/>
      </dsp:nvSpPr>
      <dsp:spPr>
        <a:xfrm>
          <a:off x="0" y="3034239"/>
          <a:ext cx="8229600" cy="1398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dirty="0" smtClean="0"/>
            <a:t>через </a:t>
          </a:r>
          <a:r>
            <a:rPr lang="ru-RU" sz="2500" kern="1200" baseline="0" dirty="0" err="1" smtClean="0"/>
            <a:t>декілька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днів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після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голосування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відбувається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оприлюднення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остаточних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даних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екзит</a:t>
          </a:r>
          <a:r>
            <a:rPr lang="ru-RU" sz="2500" kern="1200" baseline="0" dirty="0" smtClean="0"/>
            <a:t>-полу й </a:t>
          </a:r>
          <a:r>
            <a:rPr lang="ru-RU" sz="2500" kern="1200" baseline="0" dirty="0" err="1" smtClean="0"/>
            <a:t>порівняння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їх</a:t>
          </a:r>
          <a:r>
            <a:rPr lang="ru-RU" sz="2500" kern="1200" baseline="0" dirty="0" smtClean="0"/>
            <a:t> </a:t>
          </a:r>
          <a:r>
            <a:rPr lang="ru-RU" sz="2500" kern="1200" baseline="0" dirty="0" err="1" smtClean="0"/>
            <a:t>із</a:t>
          </a:r>
          <a:r>
            <a:rPr lang="ru-RU" sz="2500" kern="1200" baseline="0" dirty="0" smtClean="0"/>
            <a:t> результатами </a:t>
          </a:r>
          <a:r>
            <a:rPr lang="ru-RU" sz="2500" kern="1200" baseline="0" dirty="0" err="1" smtClean="0"/>
            <a:t>виборів</a:t>
          </a:r>
          <a:r>
            <a:rPr lang="ru-RU" sz="2500" kern="1200" baseline="0" dirty="0" smtClean="0"/>
            <a:t>, </a:t>
          </a:r>
          <a:r>
            <a:rPr lang="ru-RU" sz="2500" kern="1200" baseline="0" dirty="0" err="1" smtClean="0"/>
            <a:t>які</a:t>
          </a:r>
          <a:r>
            <a:rPr lang="ru-RU" sz="2500" kern="1200" baseline="0" dirty="0" smtClean="0"/>
            <a:t> на той час уже </a:t>
          </a:r>
          <a:r>
            <a:rPr lang="ru-RU" sz="2500" kern="1200" baseline="0" dirty="0" err="1" smtClean="0"/>
            <a:t>відомі</a:t>
          </a:r>
          <a:r>
            <a:rPr lang="ru-RU" sz="2500" kern="1200" baseline="0" dirty="0" smtClean="0"/>
            <a:t>. </a:t>
          </a:r>
          <a:endParaRPr lang="ru-RU" sz="2500" kern="1200" dirty="0"/>
        </a:p>
      </dsp:txBody>
      <dsp:txXfrm>
        <a:off x="68270" y="3102509"/>
        <a:ext cx="8093060" cy="12619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A40C90-FDA3-4D51-AFCD-AEEA80222064}">
      <dsp:nvSpPr>
        <dsp:cNvPr id="0" name=""/>
        <dsp:cNvSpPr/>
      </dsp:nvSpPr>
      <dsp:spPr>
        <a:xfrm>
          <a:off x="0" y="70581"/>
          <a:ext cx="8229600" cy="2162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Ваги компенсації невідповідей, які можуть компенсувати відхилення, створені різною участю в опитуванні соціально-демографічних, регіональних та поселенських груп виборців. Наприклад, при закінченні опитування у сільській місцевості за декілька годин до закриття дільниць використовуються ваги, що компенсують кількість «недоопитаних» респондентів. </a:t>
          </a:r>
          <a:endParaRPr lang="ru-RU" sz="2100" kern="1200"/>
        </a:p>
      </dsp:txBody>
      <dsp:txXfrm>
        <a:off x="105548" y="176129"/>
        <a:ext cx="8018504" cy="1951064"/>
      </dsp:txXfrm>
    </dsp:sp>
    <dsp:sp modelId="{1ABA2ADE-BF08-4582-8E47-2C18BCE38F83}">
      <dsp:nvSpPr>
        <dsp:cNvPr id="0" name=""/>
        <dsp:cNvSpPr/>
      </dsp:nvSpPr>
      <dsp:spPr>
        <a:xfrm>
          <a:off x="0" y="2293221"/>
          <a:ext cx="8229600" cy="2162160"/>
        </a:xfrm>
        <a:prstGeom prst="roundRect">
          <a:avLst/>
        </a:prstGeom>
        <a:solidFill>
          <a:schemeClr val="accent5">
            <a:hueOff val="619327"/>
            <a:satOff val="-65420"/>
            <a:lumOff val="2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baseline="0" smtClean="0"/>
            <a:t>Різноманітні технічні ваги, які обумовлюються особливостями процедури проведення екзит-полу тією чи іншою дослідницькою агенцією</a:t>
          </a:r>
          <a:endParaRPr lang="ru-RU" sz="2100" kern="1200"/>
        </a:p>
      </dsp:txBody>
      <dsp:txXfrm>
        <a:off x="105548" y="2398769"/>
        <a:ext cx="8018504" cy="19510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8B0530-1F54-4538-9CAD-F41682229A6F}">
      <dsp:nvSpPr>
        <dsp:cNvPr id="0" name=""/>
        <dsp:cNvSpPr/>
      </dsp:nvSpPr>
      <dsp:spPr>
        <a:xfrm>
          <a:off x="0" y="14143"/>
          <a:ext cx="8229600" cy="143010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/>
            <a:t>Виконують дві функції:</a:t>
          </a:r>
          <a:endParaRPr lang="ru-RU" sz="3600" kern="1200"/>
        </a:p>
      </dsp:txBody>
      <dsp:txXfrm>
        <a:off x="69812" y="83955"/>
        <a:ext cx="8089976" cy="1290481"/>
      </dsp:txXfrm>
    </dsp:sp>
    <dsp:sp modelId="{B1B4FEEA-0E28-4254-A1EC-ACF9E6EEC644}">
      <dsp:nvSpPr>
        <dsp:cNvPr id="0" name=""/>
        <dsp:cNvSpPr/>
      </dsp:nvSpPr>
      <dsp:spPr>
        <a:xfrm>
          <a:off x="0" y="1547928"/>
          <a:ext cx="8229600" cy="1430105"/>
        </a:xfrm>
        <a:prstGeom prst="roundRect">
          <a:avLst/>
        </a:prstGeom>
        <a:solidFill>
          <a:schemeClr val="accent4">
            <a:hueOff val="-2900276"/>
            <a:satOff val="42783"/>
            <a:lumOff val="-323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/>
            <a:t>1. вивчення іміджу політика, рівня його впізнаваності +</a:t>
          </a:r>
          <a:endParaRPr lang="ru-RU" sz="3600" kern="1200"/>
        </a:p>
      </dsp:txBody>
      <dsp:txXfrm>
        <a:off x="69812" y="1617740"/>
        <a:ext cx="8089976" cy="1290481"/>
      </dsp:txXfrm>
    </dsp:sp>
    <dsp:sp modelId="{3FE53420-12D8-4BB6-A09F-1B0C680FD027}">
      <dsp:nvSpPr>
        <dsp:cNvPr id="0" name=""/>
        <dsp:cNvSpPr/>
      </dsp:nvSpPr>
      <dsp:spPr>
        <a:xfrm>
          <a:off x="0" y="3081714"/>
          <a:ext cx="8229600" cy="1430105"/>
        </a:xfrm>
        <a:prstGeom prst="roundRect">
          <a:avLst/>
        </a:prstGeom>
        <a:solidFill>
          <a:schemeClr val="accent4">
            <a:hueOff val="-5800551"/>
            <a:satOff val="85567"/>
            <a:lumOff val="-647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smtClean="0"/>
            <a:t>2. паралельне рекламування політика </a:t>
          </a:r>
          <a:endParaRPr lang="ru-RU" sz="3600" kern="1200"/>
        </a:p>
      </dsp:txBody>
      <dsp:txXfrm>
        <a:off x="69812" y="3151526"/>
        <a:ext cx="8089976" cy="129048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4FF3B4-C315-4270-B33D-2147E514C4B0}">
      <dsp:nvSpPr>
        <dsp:cNvPr id="0" name=""/>
        <dsp:cNvSpPr/>
      </dsp:nvSpPr>
      <dsp:spPr>
        <a:xfrm>
          <a:off x="2149112" y="51647"/>
          <a:ext cx="2479092" cy="247909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Тест «Номіналії»</a:t>
          </a:r>
          <a:endParaRPr lang="ru-RU" sz="2100" kern="1200"/>
        </a:p>
      </dsp:txBody>
      <dsp:txXfrm>
        <a:off x="2479657" y="485488"/>
        <a:ext cx="1818001" cy="1115591"/>
      </dsp:txXfrm>
    </dsp:sp>
    <dsp:sp modelId="{CB030D0D-98CF-490B-B158-1F88477495CB}">
      <dsp:nvSpPr>
        <dsp:cNvPr id="0" name=""/>
        <dsp:cNvSpPr/>
      </dsp:nvSpPr>
      <dsp:spPr>
        <a:xfrm>
          <a:off x="3043651" y="1601080"/>
          <a:ext cx="2479092" cy="2479092"/>
        </a:xfrm>
        <a:prstGeom prst="ellipse">
          <a:avLst/>
        </a:prstGeom>
        <a:solidFill>
          <a:schemeClr val="accent2">
            <a:alpha val="50000"/>
            <a:hueOff val="14244"/>
            <a:satOff val="-38444"/>
            <a:lumOff val="588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Тест «Словник»</a:t>
          </a:r>
          <a:endParaRPr lang="ru-RU" sz="2100" kern="1200"/>
        </a:p>
      </dsp:txBody>
      <dsp:txXfrm>
        <a:off x="3801840" y="2241512"/>
        <a:ext cx="1487455" cy="1363500"/>
      </dsp:txXfrm>
    </dsp:sp>
    <dsp:sp modelId="{8367F773-2B06-42F3-BFA2-A98FD3B68923}">
      <dsp:nvSpPr>
        <dsp:cNvPr id="0" name=""/>
        <dsp:cNvSpPr/>
      </dsp:nvSpPr>
      <dsp:spPr>
        <a:xfrm>
          <a:off x="1254572" y="1601080"/>
          <a:ext cx="2479092" cy="2479092"/>
        </a:xfrm>
        <a:prstGeom prst="ellipse">
          <a:avLst/>
        </a:prstGeom>
        <a:solidFill>
          <a:schemeClr val="accent2">
            <a:alpha val="50000"/>
            <a:hueOff val="28489"/>
            <a:satOff val="-76888"/>
            <a:lumOff val="1176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Тест «Заголовки»</a:t>
          </a:r>
          <a:endParaRPr lang="ru-RU" sz="2100" kern="1200"/>
        </a:p>
      </dsp:txBody>
      <dsp:txXfrm>
        <a:off x="1488020" y="2241512"/>
        <a:ext cx="1487455" cy="1363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22A30BD-C69D-41CA-9D22-598E1ED22228}" type="datetimeFigureOut">
              <a:rPr lang="ru-RU" smtClean="0"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50800A2-6089-4F20-A31F-409C8C78CD8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8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Опитування в політичних дослідженнях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Частина 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6728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 Україні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екзит</a:t>
            </a:r>
            <a:r>
              <a:rPr lang="ru-RU" dirty="0" smtClean="0"/>
              <a:t>-пол </a:t>
            </a:r>
            <a:r>
              <a:rPr lang="ru-RU" dirty="0" err="1" smtClean="0"/>
              <a:t>провів</a:t>
            </a:r>
            <a:r>
              <a:rPr lang="ru-RU" dirty="0" smtClean="0"/>
              <a:t> Фонд</a:t>
            </a:r>
            <a:r>
              <a:rPr lang="ru-RU" dirty="0"/>
              <a:t> «</a:t>
            </a:r>
            <a:r>
              <a:rPr lang="ru-RU" dirty="0" err="1"/>
              <a:t>Демократичні</a:t>
            </a:r>
            <a:r>
              <a:rPr lang="ru-RU" dirty="0"/>
              <a:t> </a:t>
            </a:r>
            <a:r>
              <a:rPr lang="ru-RU" dirty="0" err="1"/>
              <a:t>ініціативи</a:t>
            </a:r>
            <a:r>
              <a:rPr lang="ru-RU" dirty="0"/>
              <a:t>» 1998 року </a:t>
            </a:r>
            <a:r>
              <a:rPr lang="ru-RU" dirty="0" smtClean="0"/>
              <a:t>на </a:t>
            </a:r>
            <a:r>
              <a:rPr lang="ru-RU" dirty="0" err="1"/>
              <a:t>парламентських</a:t>
            </a:r>
            <a:r>
              <a:rPr lang="ru-RU" dirty="0"/>
              <a:t> </a:t>
            </a:r>
            <a:r>
              <a:rPr lang="ru-RU" dirty="0" err="1"/>
              <a:t>виборах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dirty="0" err="1" smtClean="0"/>
              <a:t>Ідея</a:t>
            </a:r>
            <a:r>
              <a:rPr lang="ru-RU" dirty="0" smtClean="0"/>
              <a:t> </a:t>
            </a:r>
            <a:r>
              <a:rPr lang="ru-RU" dirty="0" err="1"/>
              <a:t>виникла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співпраці</a:t>
            </a:r>
            <a:r>
              <a:rPr lang="ru-RU" dirty="0"/>
              <a:t> Фонду «</a:t>
            </a:r>
            <a:r>
              <a:rPr lang="ru-RU" dirty="0" err="1"/>
              <a:t>Демократичні</a:t>
            </a:r>
            <a:r>
              <a:rPr lang="ru-RU" dirty="0"/>
              <a:t> </a:t>
            </a:r>
            <a:r>
              <a:rPr lang="ru-RU" dirty="0" err="1"/>
              <a:t>ініціативи</a:t>
            </a:r>
            <a:r>
              <a:rPr lang="ru-RU" dirty="0"/>
              <a:t>» з </a:t>
            </a:r>
            <a:r>
              <a:rPr lang="ru-RU" dirty="0" err="1"/>
              <a:t>колегами</a:t>
            </a:r>
            <a:r>
              <a:rPr lang="ru-RU" dirty="0"/>
              <a:t> з </a:t>
            </a:r>
            <a:r>
              <a:rPr lang="ru-RU" dirty="0" err="1"/>
              <a:t>фірми</a:t>
            </a:r>
            <a:r>
              <a:rPr lang="ru-RU" dirty="0"/>
              <a:t> «</a:t>
            </a:r>
            <a:r>
              <a:rPr lang="en-GB" dirty="0"/>
              <a:t>QEV-Analytics</a:t>
            </a:r>
            <a:r>
              <a:rPr lang="en-GB" dirty="0" smtClean="0"/>
              <a:t>»</a:t>
            </a:r>
            <a:endParaRPr lang="ru-RU" dirty="0"/>
          </a:p>
        </p:txBody>
      </p:sp>
      <p:pic>
        <p:nvPicPr>
          <p:cNvPr id="6146" name="Picture 2" descr="C:\Users\User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717032"/>
            <a:ext cx="4098379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315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ep_01.2019_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8"/>
            <a:ext cx="7620000" cy="613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018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14-й – 31 </a:t>
            </a:r>
            <a:r>
              <a:rPr lang="ru-RU" dirty="0" err="1"/>
              <a:t>березня</a:t>
            </a:r>
            <a:r>
              <a:rPr lang="ru-RU" dirty="0"/>
              <a:t> 2019 року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891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327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вибірка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важлива, адже немає всіх характеристик генеральної </a:t>
            </a:r>
            <a:r>
              <a:rPr lang="uk-UA" dirty="0" smtClean="0"/>
              <a:t>сукупності</a:t>
            </a:r>
            <a:endParaRPr lang="uk-UA" dirty="0"/>
          </a:p>
          <a:p>
            <a:r>
              <a:rPr lang="ru-RU" dirty="0"/>
              <a:t>в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є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виборчі</a:t>
            </a:r>
            <a:r>
              <a:rPr lang="ru-RU" dirty="0"/>
              <a:t> </a:t>
            </a:r>
            <a:r>
              <a:rPr lang="ru-RU" dirty="0" err="1"/>
              <a:t>дільниці</a:t>
            </a:r>
            <a:r>
              <a:rPr lang="ru-RU" dirty="0"/>
              <a:t> і є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спростити</a:t>
            </a:r>
            <a:r>
              <a:rPr lang="ru-RU" dirty="0"/>
              <a:t> </a:t>
            </a:r>
            <a:r>
              <a:rPr lang="ru-RU" dirty="0" err="1"/>
              <a:t>вибірку</a:t>
            </a:r>
            <a:r>
              <a:rPr lang="ru-RU" dirty="0"/>
              <a:t> й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двоступеневою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- на </a:t>
            </a:r>
            <a:r>
              <a:rPr lang="ru-RU" dirty="0" err="1"/>
              <a:t>першому</a:t>
            </a:r>
            <a:r>
              <a:rPr lang="ru-RU" dirty="0"/>
              <a:t> </a:t>
            </a:r>
            <a:r>
              <a:rPr lang="ru-RU" dirty="0" err="1"/>
              <a:t>кроці</a:t>
            </a:r>
            <a:r>
              <a:rPr lang="ru-RU" dirty="0"/>
              <a:t> </a:t>
            </a:r>
            <a:r>
              <a:rPr lang="ru-RU" dirty="0" err="1"/>
              <a:t>відібрати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виборчі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дільниці</a:t>
            </a:r>
            <a:r>
              <a:rPr lang="ru-RU" dirty="0"/>
              <a:t>, на другому - </a:t>
            </a:r>
            <a:r>
              <a:rPr lang="ru-RU" dirty="0" err="1">
                <a:solidFill>
                  <a:srgbClr val="FF0000"/>
                </a:solidFill>
              </a:rPr>
              <a:t>респондентів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на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дільниці</a:t>
            </a:r>
            <a:r>
              <a:rPr lang="ru-RU" dirty="0"/>
              <a:t>. </a:t>
            </a:r>
            <a:r>
              <a:rPr lang="ru-RU" dirty="0" err="1"/>
              <a:t>Дільниці</a:t>
            </a:r>
            <a:r>
              <a:rPr lang="ru-RU" dirty="0"/>
              <a:t> </a:t>
            </a:r>
            <a:r>
              <a:rPr lang="ru-RU" dirty="0" err="1"/>
              <a:t>відбираються</a:t>
            </a:r>
            <a:r>
              <a:rPr lang="ru-RU" dirty="0"/>
              <a:t> з </a:t>
            </a:r>
            <a:r>
              <a:rPr lang="ru-RU" dirty="0" err="1"/>
              <a:t>рівною</a:t>
            </a:r>
            <a:r>
              <a:rPr lang="ru-RU" dirty="0"/>
              <a:t> </a:t>
            </a:r>
            <a:r>
              <a:rPr lang="ru-RU" dirty="0" err="1"/>
              <a:t>ймовірністю</a:t>
            </a:r>
            <a:r>
              <a:rPr lang="ru-RU" dirty="0"/>
              <a:t> 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дільниці</a:t>
            </a:r>
            <a:r>
              <a:rPr lang="ru-RU" dirty="0"/>
              <a:t> та </a:t>
            </a:r>
            <a:r>
              <a:rPr lang="ru-RU" dirty="0" err="1"/>
              <a:t>маленькі</a:t>
            </a:r>
            <a:r>
              <a:rPr lang="ru-RU" dirty="0"/>
              <a:t> </a:t>
            </a:r>
            <a:r>
              <a:rPr lang="ru-RU" dirty="0" err="1"/>
              <a:t>дільниці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однакову</a:t>
            </a:r>
            <a:r>
              <a:rPr lang="ru-RU" dirty="0"/>
              <a:t> </a:t>
            </a:r>
            <a:r>
              <a:rPr lang="ru-RU" dirty="0" err="1"/>
              <a:t>ймовірність</a:t>
            </a:r>
            <a:r>
              <a:rPr lang="ru-RU" dirty="0"/>
              <a:t> </a:t>
            </a:r>
            <a:r>
              <a:rPr lang="ru-RU" dirty="0" err="1"/>
              <a:t>потрапити</a:t>
            </a:r>
            <a:r>
              <a:rPr lang="ru-RU" dirty="0"/>
              <a:t> у </a:t>
            </a:r>
            <a:r>
              <a:rPr lang="ru-RU" dirty="0" err="1"/>
              <a:t>вибірку</a:t>
            </a:r>
            <a:r>
              <a:rPr lang="ru-RU" dirty="0"/>
              <a:t>). </a:t>
            </a:r>
            <a:r>
              <a:rPr lang="ru-RU" dirty="0" err="1"/>
              <a:t>Потім</a:t>
            </a:r>
            <a:r>
              <a:rPr lang="ru-RU" dirty="0"/>
              <a:t> на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дільниці</a:t>
            </a:r>
            <a:r>
              <a:rPr lang="ru-RU" dirty="0"/>
              <a:t> </a:t>
            </a:r>
            <a:r>
              <a:rPr lang="ru-RU" dirty="0" err="1"/>
              <a:t>інтерв'юери</a:t>
            </a:r>
            <a:r>
              <a:rPr lang="ru-RU" dirty="0"/>
              <a:t> </a:t>
            </a:r>
            <a:r>
              <a:rPr lang="ru-RU" dirty="0" err="1"/>
              <a:t>відбирають</a:t>
            </a:r>
            <a:r>
              <a:rPr lang="ru-RU" dirty="0"/>
              <a:t> і </a:t>
            </a:r>
            <a:r>
              <a:rPr lang="ru-RU" dirty="0" err="1"/>
              <a:t>опитують</a:t>
            </a:r>
            <a:r>
              <a:rPr lang="ru-RU" dirty="0"/>
              <a:t> </a:t>
            </a:r>
            <a:r>
              <a:rPr lang="ru-RU" dirty="0" err="1"/>
              <a:t>респондентів</a:t>
            </a:r>
            <a:r>
              <a:rPr lang="ru-RU" dirty="0"/>
              <a:t> з </a:t>
            </a:r>
            <a:r>
              <a:rPr lang="ru-RU" dirty="0" err="1"/>
              <a:t>єдиним</a:t>
            </a:r>
            <a:r>
              <a:rPr lang="ru-RU" dirty="0"/>
              <a:t> </a:t>
            </a:r>
            <a:r>
              <a:rPr lang="ru-RU" dirty="0" err="1"/>
              <a:t>кроком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кожного 20-го,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дільницях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, тому </a:t>
            </a:r>
            <a:r>
              <a:rPr lang="ru-RU" dirty="0" err="1"/>
              <a:t>дільниці</a:t>
            </a:r>
            <a:r>
              <a:rPr lang="ru-RU" dirty="0"/>
              <a:t> «</a:t>
            </a:r>
            <a:r>
              <a:rPr lang="ru-RU" dirty="0" err="1"/>
              <a:t>самозважуються</a:t>
            </a:r>
            <a:r>
              <a:rPr lang="ru-RU" dirty="0"/>
              <a:t>», на маленьких </a:t>
            </a:r>
            <a:r>
              <a:rPr lang="ru-RU" dirty="0" err="1"/>
              <a:t>дільницях</a:t>
            </a:r>
            <a:r>
              <a:rPr lang="ru-RU" dirty="0"/>
              <a:t> буде </a:t>
            </a:r>
            <a:r>
              <a:rPr lang="ru-RU" dirty="0" err="1"/>
              <a:t>опитано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більших</a:t>
            </a:r>
            <a:r>
              <a:rPr lang="ru-RU" dirty="0"/>
              <a:t> </a:t>
            </a:r>
            <a:r>
              <a:rPr lang="ru-RU" dirty="0" err="1" smtClean="0"/>
              <a:t>дільницях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257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вибірка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904206"/>
              </p:ext>
            </p:extLst>
          </p:nvPr>
        </p:nvGraphicFramePr>
        <p:xfrm>
          <a:off x="3203848" y="1719071"/>
          <a:ext cx="5585044" cy="4407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0" name="Picture 2" descr="D:\Natasha\Мои документы\знаки картинки\значки\знаки оклику\images (2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61292"/>
            <a:ext cx="2232248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841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екзит</a:t>
            </a:r>
            <a:r>
              <a:rPr lang="ru-RU" dirty="0"/>
              <a:t>-полу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589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3470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вибірка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Загальнонаціональний</a:t>
            </a:r>
            <a:r>
              <a:rPr lang="ru-RU" dirty="0"/>
              <a:t> </a:t>
            </a:r>
            <a:r>
              <a:rPr lang="ru-RU" dirty="0" err="1"/>
              <a:t>екзит</a:t>
            </a:r>
            <a:r>
              <a:rPr lang="ru-RU" dirty="0"/>
              <a:t>-пол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репрезентувати</a:t>
            </a:r>
            <a:r>
              <a:rPr lang="ru-RU" dirty="0"/>
              <a:t> всю </a:t>
            </a:r>
            <a:r>
              <a:rPr lang="ru-RU" dirty="0" err="1"/>
              <a:t>країну</a:t>
            </a:r>
            <a:r>
              <a:rPr lang="ru-RU" dirty="0"/>
              <a:t>, з </a:t>
            </a:r>
            <a:r>
              <a:rPr lang="ru-RU" dirty="0" err="1" smtClean="0"/>
              <a:t>охопленням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вибірці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95% </a:t>
            </a:r>
            <a:r>
              <a:rPr lang="ru-RU" dirty="0" err="1" smtClean="0">
                <a:solidFill>
                  <a:srgbClr val="FF0000"/>
                </a:solidFill>
              </a:rPr>
              <a:t>населення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uk-UA" dirty="0"/>
          </a:p>
          <a:p>
            <a:r>
              <a:rPr lang="uk-UA" dirty="0" smtClean="0"/>
              <a:t>Виключають – закордонні дільниці, голосуючих вдома, військові дільниці, в’язниці</a:t>
            </a:r>
          </a:p>
          <a:p>
            <a:endParaRPr lang="uk-UA" dirty="0"/>
          </a:p>
          <a:p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респондентів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відмовляються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екзит-полі</a:t>
            </a:r>
            <a:r>
              <a:rPr lang="ru-RU" dirty="0"/>
              <a:t>, </a:t>
            </a:r>
            <a:r>
              <a:rPr lang="ru-RU" dirty="0" err="1"/>
              <a:t>коливається</a:t>
            </a:r>
            <a:r>
              <a:rPr lang="ru-RU" dirty="0"/>
              <a:t> в межах 19-27%,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США - 40-43%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, де </a:t>
            </a:r>
            <a:r>
              <a:rPr lang="ru-RU" dirty="0" err="1"/>
              <a:t>звичною</a:t>
            </a:r>
            <a:r>
              <a:rPr lang="ru-RU" dirty="0"/>
              <a:t> стала </a:t>
            </a:r>
            <a:r>
              <a:rPr lang="ru-RU" dirty="0" err="1"/>
              <a:t>ситуація</a:t>
            </a:r>
            <a:r>
              <a:rPr lang="ru-RU" dirty="0"/>
              <a:t>, коли в </a:t>
            </a:r>
            <a:r>
              <a:rPr lang="ru-RU" dirty="0" err="1"/>
              <a:t>екзит-полі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участь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 smtClean="0"/>
              <a:t>половини</a:t>
            </a:r>
            <a:r>
              <a:rPr lang="ru-RU" dirty="0" smtClean="0"/>
              <a:t> </a:t>
            </a:r>
            <a:r>
              <a:rPr lang="ru-RU" dirty="0" err="1"/>
              <a:t>відібраних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4954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«А мене?»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На </a:t>
            </a:r>
            <a:r>
              <a:rPr lang="ru-RU" sz="3200" b="1" dirty="0" err="1"/>
              <a:t>виході</a:t>
            </a:r>
            <a:r>
              <a:rPr lang="ru-RU" sz="3200" b="1" dirty="0"/>
              <a:t> з </a:t>
            </a:r>
            <a:r>
              <a:rPr lang="ru-RU" sz="3200" b="1" dirty="0" err="1"/>
              <a:t>виборчих</a:t>
            </a:r>
            <a:r>
              <a:rPr lang="ru-RU" sz="3200" b="1" dirty="0"/>
              <a:t> </a:t>
            </a:r>
            <a:r>
              <a:rPr lang="ru-RU" sz="3200" b="1" dirty="0" err="1"/>
              <a:t>дільниць</a:t>
            </a:r>
            <a:r>
              <a:rPr lang="ru-RU" sz="3200" b="1" dirty="0"/>
              <a:t> у день </a:t>
            </a:r>
            <a:r>
              <a:rPr lang="ru-RU" sz="3200" b="1" dirty="0" err="1"/>
              <a:t>виборів</a:t>
            </a:r>
            <a:r>
              <a:rPr lang="ru-RU" sz="3200" b="1" dirty="0"/>
              <a:t> </a:t>
            </a:r>
            <a:r>
              <a:rPr lang="ru-RU" sz="3200" b="1" dirty="0" err="1"/>
              <a:t>можна</a:t>
            </a:r>
            <a:r>
              <a:rPr lang="ru-RU" sz="3200" b="1" dirty="0"/>
              <a:t> </a:t>
            </a:r>
            <a:r>
              <a:rPr lang="ru-RU" sz="3200" b="1" dirty="0" err="1"/>
              <a:t>побачити</a:t>
            </a:r>
            <a:r>
              <a:rPr lang="ru-RU" sz="3200" b="1" dirty="0"/>
              <a:t> людей, </a:t>
            </a:r>
            <a:r>
              <a:rPr lang="ru-RU" sz="3200" b="1" dirty="0" err="1"/>
              <a:t>які</a:t>
            </a:r>
            <a:r>
              <a:rPr lang="ru-RU" sz="3200" b="1" dirty="0"/>
              <a:t> </a:t>
            </a:r>
            <a:r>
              <a:rPr lang="ru-RU" sz="3200" b="1" dirty="0" err="1"/>
              <a:t>звертаються</a:t>
            </a:r>
            <a:r>
              <a:rPr lang="ru-RU" sz="3200" b="1" dirty="0"/>
              <a:t> до </a:t>
            </a:r>
            <a:r>
              <a:rPr lang="ru-RU" sz="3200" b="1" dirty="0" err="1"/>
              <a:t>виборців</a:t>
            </a:r>
            <a:r>
              <a:rPr lang="ru-RU" sz="3200" b="1" dirty="0"/>
              <a:t>, </a:t>
            </a:r>
            <a:r>
              <a:rPr lang="ru-RU" sz="3200" b="1" dirty="0" err="1"/>
              <a:t>котрі</a:t>
            </a:r>
            <a:r>
              <a:rPr lang="ru-RU" sz="3200" b="1" dirty="0"/>
              <a:t> </a:t>
            </a:r>
            <a:r>
              <a:rPr lang="ru-RU" sz="3200" b="1" dirty="0" err="1"/>
              <a:t>здійснили</a:t>
            </a:r>
            <a:r>
              <a:rPr lang="ru-RU" sz="3200" b="1" dirty="0"/>
              <a:t> </a:t>
            </a:r>
            <a:r>
              <a:rPr lang="ru-RU" sz="3200" b="1" dirty="0" err="1"/>
              <a:t>волевиявлення</a:t>
            </a:r>
            <a:r>
              <a:rPr lang="ru-RU" sz="3200" b="1" dirty="0"/>
              <a:t>, </a:t>
            </a:r>
            <a:r>
              <a:rPr lang="ru-RU" sz="3200" b="1" dirty="0" err="1"/>
              <a:t>взяти</a:t>
            </a:r>
            <a:r>
              <a:rPr lang="ru-RU" sz="3200" b="1" dirty="0"/>
              <a:t> участь в </a:t>
            </a:r>
            <a:r>
              <a:rPr lang="ru-RU" sz="3200" b="1" dirty="0" err="1"/>
              <a:t>анонімному</a:t>
            </a:r>
            <a:r>
              <a:rPr lang="ru-RU" sz="3200" b="1" dirty="0"/>
              <a:t> </a:t>
            </a:r>
            <a:r>
              <a:rPr lang="ru-RU" sz="3200" b="1" dirty="0" err="1"/>
              <a:t>опитуванні</a:t>
            </a:r>
            <a:r>
              <a:rPr lang="ru-RU" sz="3200" b="1" dirty="0"/>
              <a:t>. </a:t>
            </a:r>
            <a:r>
              <a:rPr lang="ru-RU" sz="3200" b="1" dirty="0" err="1"/>
              <a:t>Частина</a:t>
            </a:r>
            <a:r>
              <a:rPr lang="ru-RU" sz="3200" b="1" dirty="0"/>
              <a:t> </a:t>
            </a:r>
            <a:r>
              <a:rPr lang="ru-RU" sz="3200" b="1" dirty="0" err="1"/>
              <a:t>виборців</a:t>
            </a:r>
            <a:r>
              <a:rPr lang="ru-RU" sz="3200" b="1" dirty="0"/>
              <a:t> </a:t>
            </a:r>
            <a:r>
              <a:rPr lang="ru-RU" sz="3200" b="1" dirty="0" err="1"/>
              <a:t>погоджується</a:t>
            </a:r>
            <a:r>
              <a:rPr lang="ru-RU" sz="3200" b="1" dirty="0"/>
              <a:t>, а </a:t>
            </a:r>
            <a:r>
              <a:rPr lang="ru-RU" sz="3200" b="1" dirty="0" err="1"/>
              <a:t>частина</a:t>
            </a:r>
            <a:r>
              <a:rPr lang="ru-RU" sz="3200" b="1" dirty="0"/>
              <a:t> </a:t>
            </a:r>
            <a:r>
              <a:rPr lang="ru-RU" sz="3200" b="1" dirty="0" err="1"/>
              <a:t>відмовляється</a:t>
            </a:r>
            <a:r>
              <a:rPr lang="ru-RU" sz="3200" b="1" dirty="0"/>
              <a:t>. Є і </a:t>
            </a:r>
            <a:r>
              <a:rPr lang="ru-RU" sz="3200" b="1" dirty="0" err="1"/>
              <a:t>такі</a:t>
            </a:r>
            <a:r>
              <a:rPr lang="ru-RU" sz="3200" b="1" dirty="0"/>
              <a:t>, </a:t>
            </a:r>
            <a:r>
              <a:rPr lang="ru-RU" sz="3200" b="1" dirty="0" err="1"/>
              <a:t>що</a:t>
            </a:r>
            <a:r>
              <a:rPr lang="ru-RU" sz="3200" b="1" dirty="0"/>
              <a:t> </a:t>
            </a:r>
            <a:r>
              <a:rPr lang="ru-RU" sz="3200" b="1" dirty="0" err="1"/>
              <a:t>питають</a:t>
            </a:r>
            <a:r>
              <a:rPr lang="ru-RU" sz="3200" b="1" dirty="0"/>
              <a:t>: «А мене?» </a:t>
            </a:r>
            <a:r>
              <a:rPr lang="ru-RU" sz="3200" b="1" dirty="0" err="1"/>
              <a:t>Отримавши</a:t>
            </a:r>
            <a:r>
              <a:rPr lang="ru-RU" sz="3200" b="1" dirty="0"/>
              <a:t> </a:t>
            </a:r>
            <a:r>
              <a:rPr lang="ru-RU" sz="3200" b="1" dirty="0" err="1"/>
              <a:t>відмову</a:t>
            </a:r>
            <a:r>
              <a:rPr lang="ru-RU" sz="3200" b="1" dirty="0"/>
              <a:t>, з </a:t>
            </a:r>
            <a:r>
              <a:rPr lang="ru-RU" sz="3200" b="1" dirty="0" err="1"/>
              <a:t>прикрістю</a:t>
            </a:r>
            <a:r>
              <a:rPr lang="ru-RU" sz="3200" b="1" dirty="0"/>
              <a:t> </a:t>
            </a:r>
            <a:r>
              <a:rPr lang="ru-RU" sz="3200" b="1" dirty="0" err="1"/>
              <a:t>кажуть</a:t>
            </a:r>
            <a:r>
              <a:rPr lang="ru-RU" sz="3200" b="1" dirty="0"/>
              <a:t>: «Шкода, </a:t>
            </a:r>
            <a:r>
              <a:rPr lang="ru-RU" sz="3200" b="1" dirty="0" err="1"/>
              <a:t>бо</a:t>
            </a:r>
            <a:r>
              <a:rPr lang="ru-RU" sz="3200" b="1" dirty="0"/>
              <a:t> я </a:t>
            </a:r>
            <a:r>
              <a:rPr lang="ru-RU" sz="3200" b="1" dirty="0" err="1"/>
              <a:t>би</a:t>
            </a:r>
            <a:r>
              <a:rPr lang="ru-RU" sz="3200" b="1" dirty="0"/>
              <a:t> все </a:t>
            </a:r>
            <a:r>
              <a:rPr lang="ru-RU" sz="3200" b="1" dirty="0" err="1"/>
              <a:t>чесно</a:t>
            </a:r>
            <a:r>
              <a:rPr lang="ru-RU" sz="3200" b="1" dirty="0"/>
              <a:t> сказав і написав</a:t>
            </a:r>
            <a:r>
              <a:rPr lang="ru-RU" sz="3200" b="1" dirty="0" smtClean="0"/>
              <a:t>».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26271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транспорт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Швеція </a:t>
            </a:r>
          </a:p>
          <a:p>
            <a:endParaRPr lang="uk-UA" dirty="0"/>
          </a:p>
          <a:p>
            <a:r>
              <a:rPr lang="ru-RU" dirty="0" err="1" smtClean="0"/>
              <a:t>шведські</a:t>
            </a:r>
            <a:r>
              <a:rPr lang="ru-RU" dirty="0" smtClean="0"/>
              <a:t> </a:t>
            </a:r>
            <a:r>
              <a:rPr lang="ru-RU" dirty="0" err="1"/>
              <a:t>екзит</a:t>
            </a:r>
            <a:r>
              <a:rPr lang="ru-RU" dirty="0"/>
              <a:t>-поли Валу (</a:t>
            </a:r>
            <a:r>
              <a:rPr lang="en-GB" dirty="0" err="1"/>
              <a:t>Valu</a:t>
            </a:r>
            <a:r>
              <a:rPr lang="en-GB" dirty="0"/>
              <a:t>)*, </a:t>
            </a:r>
            <a:r>
              <a:rPr lang="ru-RU" dirty="0"/>
              <a:t>коли один </a:t>
            </a:r>
            <a:r>
              <a:rPr lang="ru-RU" dirty="0" err="1"/>
              <a:t>інтерв'юер</a:t>
            </a:r>
            <a:r>
              <a:rPr lang="ru-RU" dirty="0"/>
              <a:t> </a:t>
            </a:r>
            <a:r>
              <a:rPr lang="ru-RU" dirty="0" err="1"/>
              <a:t>об'їжджає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 smtClean="0"/>
              <a:t>дільниць</a:t>
            </a:r>
            <a:endParaRPr lang="ru-RU" dirty="0"/>
          </a:p>
        </p:txBody>
      </p:sp>
      <p:pic>
        <p:nvPicPr>
          <p:cNvPr id="8194" name="Picture 2" descr="C:\Users\User\Desktop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8" y="3212977"/>
            <a:ext cx="6269508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601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Варіанти опитування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smtClean="0"/>
              <a:t>Інтерв’ю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/>
              <a:t>Анкета – таємне голосування</a:t>
            </a:r>
            <a:endParaRPr lang="ru-RU" dirty="0"/>
          </a:p>
        </p:txBody>
      </p:sp>
      <p:pic>
        <p:nvPicPr>
          <p:cNvPr id="9218" name="Picture 2" descr="C:\Users\User\Desktop\завантаженн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85690"/>
            <a:ext cx="3764354" cy="3047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Users\User\Desktop\завантаженн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888" y="2636911"/>
            <a:ext cx="4187576" cy="3096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692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06299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5928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Передача </a:t>
            </a:r>
            <a:r>
              <a:rPr lang="ru-RU" dirty="0" err="1" smtClean="0"/>
              <a:t>даних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день </a:t>
            </a:r>
            <a:r>
              <a:rPr lang="ru-RU" dirty="0" err="1"/>
              <a:t>виборів</a:t>
            </a:r>
            <a:r>
              <a:rPr lang="ru-RU" dirty="0"/>
              <a:t> передача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екзит</a:t>
            </a:r>
            <a:r>
              <a:rPr lang="ru-RU" dirty="0"/>
              <a:t>-полу до </a:t>
            </a:r>
            <a:r>
              <a:rPr lang="ru-RU" dirty="0" err="1"/>
              <a:t>інформаційного</a:t>
            </a:r>
            <a:r>
              <a:rPr lang="ru-RU" dirty="0"/>
              <a:t> центру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інтерв'юерами</a:t>
            </a:r>
            <a:r>
              <a:rPr lang="ru-RU" dirty="0"/>
              <a:t> у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встановленим</a:t>
            </a:r>
            <a:r>
              <a:rPr lang="ru-RU" dirty="0"/>
              <a:t> </a:t>
            </a:r>
            <a:r>
              <a:rPr lang="ru-RU" dirty="0" err="1"/>
              <a:t>розкладом</a:t>
            </a:r>
            <a:r>
              <a:rPr lang="ru-RU" dirty="0"/>
              <a:t> (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кожні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3-4</a:t>
            </a:r>
            <a:r>
              <a:rPr lang="ru-RU" dirty="0"/>
              <a:t> </a:t>
            </a:r>
            <a:r>
              <a:rPr lang="ru-RU" dirty="0" err="1"/>
              <a:t>години</a:t>
            </a:r>
            <a:r>
              <a:rPr lang="ru-RU" dirty="0"/>
              <a:t>)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стаціонарного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мобільного</a:t>
            </a:r>
            <a:r>
              <a:rPr lang="ru-RU" dirty="0"/>
              <a:t> телефона, факсу,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пошти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доступними</a:t>
            </a:r>
            <a:r>
              <a:rPr lang="ru-RU" dirty="0"/>
              <a:t> каналами </a:t>
            </a:r>
            <a:r>
              <a:rPr lang="ru-RU" dirty="0" err="1"/>
              <a:t>зв'язку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голосування</a:t>
            </a:r>
            <a:r>
              <a:rPr lang="ru-RU" dirty="0"/>
              <a:t> </a:t>
            </a:r>
            <a:r>
              <a:rPr lang="ru-RU" dirty="0" err="1"/>
              <a:t>паперові</a:t>
            </a:r>
            <a:r>
              <a:rPr lang="ru-RU" dirty="0"/>
              <a:t> </a:t>
            </a:r>
            <a:r>
              <a:rPr lang="ru-RU" dirty="0" err="1"/>
              <a:t>анкети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в </a:t>
            </a:r>
            <a:r>
              <a:rPr lang="ru-RU" dirty="0" err="1"/>
              <a:t>центральний</a:t>
            </a:r>
            <a:r>
              <a:rPr lang="ru-RU" dirty="0"/>
              <a:t> </a:t>
            </a:r>
            <a:r>
              <a:rPr lang="ru-RU" dirty="0" err="1" smtClean="0"/>
              <a:t>офіс</a:t>
            </a:r>
            <a:endParaRPr lang="ru-RU" dirty="0"/>
          </a:p>
        </p:txBody>
      </p:sp>
      <p:pic>
        <p:nvPicPr>
          <p:cNvPr id="10242" name="Picture 2" descr="C:\Users\User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150" y="422108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5568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оприлюднення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в три </a:t>
            </a:r>
            <a:r>
              <a:rPr lang="ru-RU" dirty="0" err="1"/>
              <a:t>етапи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3140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36135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зважування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6367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0827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dirty="0"/>
              <a:t>Іміджево-рекламні дослідження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2091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16205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Маркетингові дослідні методики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прикладні </a:t>
            </a:r>
            <a:r>
              <a:rPr lang="uk-UA" dirty="0"/>
              <a:t>розробки, які дозволяють визначити думки, настрої, орієнтації, потреби споживачів. Особливого поширення набули спеціальні опитувальні методики, які мають міждисциплінарний характер, оскільки засновуються на методі опитування і поєднують методи інших наук. До таких відносяться тести, </a:t>
            </a:r>
            <a:r>
              <a:rPr lang="uk-UA" dirty="0" err="1"/>
              <a:t>лінгвосоціологічні</a:t>
            </a:r>
            <a:r>
              <a:rPr lang="uk-UA" dirty="0"/>
              <a:t> та соціометричні методики, а також методики експертних оцінок.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9409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57120"/>
          </a:xfrm>
        </p:spPr>
        <p:txBody>
          <a:bodyPr>
            <a:normAutofit fontScale="90000"/>
          </a:bodyPr>
          <a:lstStyle/>
          <a:p>
            <a:r>
              <a:rPr lang="uk-UA" dirty="0" err="1" smtClean="0"/>
              <a:t>Лінгвосоціологічні</a:t>
            </a:r>
            <a:r>
              <a:rPr lang="uk-UA" dirty="0" smtClean="0"/>
              <a:t> тести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3843646"/>
              </p:ext>
            </p:extLst>
          </p:nvPr>
        </p:nvGraphicFramePr>
        <p:xfrm>
          <a:off x="1043492" y="1700808"/>
          <a:ext cx="6777317" cy="4131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5476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792088"/>
          </a:xfrm>
        </p:spPr>
        <p:txBody>
          <a:bodyPr>
            <a:normAutofit/>
          </a:bodyPr>
          <a:lstStyle/>
          <a:p>
            <a:r>
              <a:rPr lang="uk-UA" dirty="0" err="1" smtClean="0"/>
              <a:t>номіналії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484784"/>
            <a:ext cx="6777317" cy="4824536"/>
          </a:xfrm>
        </p:spPr>
        <p:txBody>
          <a:bodyPr>
            <a:normAutofit fontScale="62500" lnSpcReduction="20000"/>
          </a:bodyPr>
          <a:lstStyle/>
          <a:p>
            <a:r>
              <a:rPr lang="uk-UA" b="1" dirty="0"/>
              <a:t>ТЕСТ «НОМІНАЛІЇ»</a:t>
            </a:r>
            <a:endParaRPr lang="ru-RU" dirty="0"/>
          </a:p>
          <a:p>
            <a:r>
              <a:rPr lang="uk-UA" b="1" dirty="0"/>
              <a:t> </a:t>
            </a:r>
            <a:endParaRPr lang="ru-RU" dirty="0"/>
          </a:p>
          <a:p>
            <a:r>
              <a:rPr lang="uk-UA" dirty="0"/>
              <a:t>Необхідно співвіднести прізвища політиків з назвами держав, очільниками яких вони є (один політик зайвий). 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dirty="0" err="1"/>
              <a:t>Джо</a:t>
            </a:r>
            <a:r>
              <a:rPr lang="uk-UA" dirty="0"/>
              <a:t> </a:t>
            </a:r>
            <a:r>
              <a:rPr lang="uk-UA" dirty="0" err="1"/>
              <a:t>Байден</a:t>
            </a:r>
            <a:r>
              <a:rPr lang="uk-UA" dirty="0"/>
              <a:t> ____________________________</a:t>
            </a:r>
            <a:endParaRPr lang="ru-RU" dirty="0"/>
          </a:p>
          <a:p>
            <a:r>
              <a:rPr lang="uk-UA" dirty="0" err="1"/>
              <a:t>Ваанг</a:t>
            </a:r>
            <a:r>
              <a:rPr lang="uk-UA" dirty="0"/>
              <a:t> </a:t>
            </a:r>
            <a:r>
              <a:rPr lang="uk-UA" dirty="0" err="1"/>
              <a:t>Хачатурян__________________</a:t>
            </a:r>
            <a:r>
              <a:rPr lang="uk-UA" dirty="0"/>
              <a:t>__________</a:t>
            </a:r>
            <a:endParaRPr lang="ru-RU" dirty="0"/>
          </a:p>
          <a:p>
            <a:r>
              <a:rPr lang="uk-UA" dirty="0" err="1"/>
              <a:t>Си</a:t>
            </a:r>
            <a:r>
              <a:rPr lang="uk-UA" dirty="0"/>
              <a:t> </a:t>
            </a:r>
            <a:r>
              <a:rPr lang="uk-UA" dirty="0" err="1"/>
              <a:t>Цзиньпін_____________________</a:t>
            </a:r>
            <a:r>
              <a:rPr lang="uk-UA" dirty="0"/>
              <a:t>_________</a:t>
            </a:r>
            <a:endParaRPr lang="ru-RU" dirty="0"/>
          </a:p>
          <a:p>
            <a:r>
              <a:rPr lang="uk-UA" dirty="0" err="1"/>
              <a:t>Емануель</a:t>
            </a:r>
            <a:r>
              <a:rPr lang="uk-UA" dirty="0"/>
              <a:t> </a:t>
            </a:r>
            <a:r>
              <a:rPr lang="uk-UA" dirty="0" err="1"/>
              <a:t>Макрон___________________</a:t>
            </a:r>
            <a:r>
              <a:rPr lang="uk-UA" dirty="0"/>
              <a:t>_______</a:t>
            </a:r>
            <a:endParaRPr lang="ru-RU" dirty="0"/>
          </a:p>
          <a:p>
            <a:r>
              <a:rPr lang="uk-UA" dirty="0" err="1"/>
              <a:t>Гітанас</a:t>
            </a:r>
            <a:r>
              <a:rPr lang="uk-UA" dirty="0"/>
              <a:t> </a:t>
            </a:r>
            <a:r>
              <a:rPr lang="uk-UA" dirty="0" err="1"/>
              <a:t>Науседа</a:t>
            </a:r>
            <a:r>
              <a:rPr lang="uk-UA" dirty="0"/>
              <a:t> _________________________</a:t>
            </a:r>
            <a:endParaRPr lang="ru-RU" dirty="0"/>
          </a:p>
          <a:p>
            <a:r>
              <a:rPr lang="uk-UA" dirty="0" err="1"/>
              <a:t>Ріші</a:t>
            </a:r>
            <a:r>
              <a:rPr lang="uk-UA" dirty="0"/>
              <a:t> </a:t>
            </a:r>
            <a:r>
              <a:rPr lang="uk-UA" dirty="0" err="1"/>
              <a:t>Сунак_________________________</a:t>
            </a:r>
            <a:r>
              <a:rPr lang="uk-UA" dirty="0"/>
              <a:t>______</a:t>
            </a:r>
            <a:endParaRPr lang="ru-RU" dirty="0"/>
          </a:p>
          <a:p>
            <a:r>
              <a:rPr lang="uk-UA" dirty="0"/>
              <a:t>Франк-Вальтер </a:t>
            </a:r>
            <a:r>
              <a:rPr lang="uk-UA" dirty="0" err="1"/>
              <a:t>Штайнмайєр______</a:t>
            </a:r>
            <a:r>
              <a:rPr lang="uk-UA" dirty="0"/>
              <a:t>___________</a:t>
            </a:r>
            <a:endParaRPr lang="ru-RU" dirty="0"/>
          </a:p>
          <a:p>
            <a:r>
              <a:rPr lang="uk-UA" dirty="0" err="1"/>
              <a:t>Касим-Жомарт</a:t>
            </a:r>
            <a:r>
              <a:rPr lang="uk-UA" dirty="0"/>
              <a:t> </a:t>
            </a:r>
            <a:r>
              <a:rPr lang="uk-UA" dirty="0" err="1"/>
              <a:t>Токаєв________________</a:t>
            </a:r>
            <a:r>
              <a:rPr lang="uk-UA" dirty="0"/>
              <a:t>_______</a:t>
            </a:r>
            <a:endParaRPr lang="ru-RU" dirty="0"/>
          </a:p>
          <a:p>
            <a:r>
              <a:rPr lang="uk-UA" dirty="0" err="1"/>
              <a:t>Александр</a:t>
            </a:r>
            <a:r>
              <a:rPr lang="uk-UA" dirty="0"/>
              <a:t> </a:t>
            </a:r>
            <a:r>
              <a:rPr lang="uk-UA" dirty="0" err="1"/>
              <a:t>Лукашенко_____________</a:t>
            </a:r>
            <a:r>
              <a:rPr lang="uk-UA" dirty="0"/>
              <a:t>__________</a:t>
            </a:r>
            <a:endParaRPr lang="ru-RU" dirty="0"/>
          </a:p>
          <a:p>
            <a:r>
              <a:rPr lang="uk-UA" dirty="0" err="1"/>
              <a:t>Ільхам</a:t>
            </a:r>
            <a:r>
              <a:rPr lang="uk-UA" dirty="0"/>
              <a:t> Гейдар </a:t>
            </a:r>
            <a:r>
              <a:rPr lang="uk-UA" dirty="0" err="1"/>
              <a:t>огли</a:t>
            </a:r>
            <a:r>
              <a:rPr lang="uk-UA" dirty="0"/>
              <a:t> </a:t>
            </a:r>
            <a:r>
              <a:rPr lang="uk-UA" dirty="0" err="1"/>
              <a:t>Алієв______________</a:t>
            </a:r>
            <a:r>
              <a:rPr lang="uk-UA" dirty="0"/>
              <a:t>______</a:t>
            </a:r>
            <a:endParaRPr lang="ru-RU" dirty="0"/>
          </a:p>
          <a:p>
            <a:r>
              <a:rPr lang="uk-UA" dirty="0" err="1"/>
              <a:t>Анджей</a:t>
            </a:r>
            <a:r>
              <a:rPr lang="uk-UA" dirty="0"/>
              <a:t> </a:t>
            </a:r>
            <a:r>
              <a:rPr lang="uk-UA" dirty="0" err="1"/>
              <a:t>Дуда_________________________</a:t>
            </a:r>
            <a:r>
              <a:rPr lang="uk-UA" dirty="0"/>
              <a:t>_____</a:t>
            </a:r>
            <a:endParaRPr lang="ru-RU" dirty="0"/>
          </a:p>
          <a:p>
            <a:r>
              <a:rPr lang="uk-UA" dirty="0" err="1"/>
              <a:t>Реджеп</a:t>
            </a:r>
            <a:r>
              <a:rPr lang="uk-UA" dirty="0"/>
              <a:t> </a:t>
            </a:r>
            <a:r>
              <a:rPr lang="uk-UA" dirty="0" err="1"/>
              <a:t>Ердоган____________________</a:t>
            </a:r>
            <a:r>
              <a:rPr lang="uk-UA" dirty="0"/>
              <a:t>________</a:t>
            </a:r>
            <a:endParaRPr lang="ru-RU" dirty="0"/>
          </a:p>
          <a:p>
            <a:r>
              <a:rPr lang="uk-UA" dirty="0"/>
              <a:t>Майя </a:t>
            </a:r>
            <a:r>
              <a:rPr lang="uk-UA" dirty="0" err="1"/>
              <a:t>Санду_________________________</a:t>
            </a:r>
            <a:r>
              <a:rPr lang="uk-UA" dirty="0"/>
              <a:t>______</a:t>
            </a:r>
            <a:endParaRPr lang="ru-RU" dirty="0"/>
          </a:p>
          <a:p>
            <a:r>
              <a:rPr lang="uk-UA" dirty="0" err="1"/>
              <a:t>Егілс</a:t>
            </a:r>
            <a:r>
              <a:rPr lang="uk-UA" dirty="0"/>
              <a:t> </a:t>
            </a:r>
            <a:r>
              <a:rPr lang="uk-UA" dirty="0" err="1"/>
              <a:t>Левітс________________________</a:t>
            </a:r>
            <a:r>
              <a:rPr lang="uk-UA" dirty="0"/>
              <a:t>_______</a:t>
            </a:r>
            <a:endParaRPr lang="ru-RU" dirty="0"/>
          </a:p>
          <a:p>
            <a:r>
              <a:rPr lang="uk-UA" dirty="0"/>
              <a:t>Клаус </a:t>
            </a:r>
            <a:r>
              <a:rPr lang="uk-UA" dirty="0" err="1"/>
              <a:t>Йоганіс_____________________</a:t>
            </a:r>
            <a:r>
              <a:rPr lang="uk-UA" dirty="0"/>
              <a:t>________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336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спеціальні вимірювальні шкали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шкала </a:t>
            </a:r>
            <a:r>
              <a:rPr lang="uk-UA" b="1" dirty="0"/>
              <a:t>«семантичного диференціала» </a:t>
            </a:r>
            <a:r>
              <a:rPr lang="uk-UA" b="1" dirty="0" err="1"/>
              <a:t>Осгуда</a:t>
            </a:r>
            <a:r>
              <a:rPr lang="uk-UA" dirty="0"/>
              <a:t>, яка пропонує респондентам позначити своє ставлення до політичного товару на шкалах, крайні значення яких задані парами антонімічних прикметників, наприклад, «цікавий – нецікавий», «якісний – неякісний» </a:t>
            </a:r>
            <a:r>
              <a:rPr lang="uk-UA" dirty="0" smtClean="0"/>
              <a:t>тощо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889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Екзит-пол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післявиборче опи</a:t>
            </a:r>
            <a:r>
              <a:rPr lang="uk-UA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</a:t>
            </a:r>
            <a:r>
              <a:rPr lang="vi-VN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тування</a:t>
            </a:r>
            <a:r>
              <a:rPr lang="vi-VN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  <a:r>
              <a:rPr lang="vi-VN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 </a:t>
            </a:r>
            <a:r>
              <a:rPr lang="vi-VN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виході з виборчих дільниць </a:t>
            </a:r>
            <a:r>
              <a:rPr lang="vi-VN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у </a:t>
            </a:r>
            <a:r>
              <a:rPr lang="vi-VN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день голосування, з метою прогнозування його результатів до часу оголошення офіційних даних виборчими комісіями.</a:t>
            </a:r>
          </a:p>
          <a:p>
            <a:r>
              <a:rPr lang="vi-VN" sz="2400" dirty="0"/>
              <a:t>Виборців опитують на умовах нерозголошення. Виходячи з припущення, що більшість відповідає правдиво, дані таких опитувань використовують для порівняння з офіційно оприлюдненими результатами </a:t>
            </a:r>
            <a:r>
              <a:rPr lang="vi-VN" sz="2400" dirty="0" smtClean="0"/>
              <a:t>голосування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83531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назви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США «</a:t>
            </a:r>
            <a:r>
              <a:rPr lang="ru-RU" dirty="0" err="1" smtClean="0"/>
              <a:t>опитування</a:t>
            </a:r>
            <a:r>
              <a:rPr lang="ru-RU" dirty="0" smtClean="0"/>
              <a:t> </a:t>
            </a:r>
            <a:r>
              <a:rPr lang="ru-RU" dirty="0"/>
              <a:t>в день </a:t>
            </a:r>
            <a:r>
              <a:rPr lang="ru-RU" dirty="0" err="1"/>
              <a:t>виборів</a:t>
            </a:r>
            <a:r>
              <a:rPr lang="ru-RU" dirty="0"/>
              <a:t>» та «</a:t>
            </a:r>
            <a:r>
              <a:rPr lang="ru-RU" dirty="0" err="1"/>
              <a:t>вуличне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 smtClean="0"/>
              <a:t>» </a:t>
            </a:r>
            <a:endParaRPr lang="ru-RU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 smtClean="0"/>
          </a:p>
          <a:p>
            <a:r>
              <a:rPr lang="ru-RU" dirty="0" err="1" smtClean="0"/>
              <a:t>ВеликобританіЯ</a:t>
            </a:r>
            <a:r>
              <a:rPr lang="ru-RU" dirty="0" smtClean="0"/>
              <a:t> - «</a:t>
            </a:r>
            <a:r>
              <a:rPr lang="ru-RU" dirty="0" err="1"/>
              <a:t>опитування</a:t>
            </a:r>
            <a:r>
              <a:rPr lang="ru-RU" dirty="0"/>
              <a:t> того ж дня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2050" name="Picture 2" descr="C:\Users\User\Desktop\завантаженн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564904"/>
            <a:ext cx="2841699" cy="191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840" y="2615752"/>
            <a:ext cx="2564705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496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Функції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56700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5078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355847"/>
            <a:ext cx="6927304" cy="1054394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World </a:t>
            </a:r>
            <a:r>
              <a:rPr lang="en-US" u="sng" dirty="0"/>
              <a:t>Association for Public Opinion </a:t>
            </a:r>
            <a:r>
              <a:rPr lang="en-US" u="sng" dirty="0" smtClean="0"/>
              <a:t>Research</a:t>
            </a:r>
            <a:r>
              <a:rPr lang="en-US" u="sng" dirty="0"/>
              <a:t/>
            </a:r>
            <a:br>
              <a:rPr lang="en-US" u="sng" dirty="0"/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«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Екзит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-поли,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здійснювані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заради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громадської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потреби,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мають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бути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безсторонніми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та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безпартійними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Екзит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-поли —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це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наукові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дослідження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що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проводяться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заради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накопичення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даних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та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розповсюдження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інформації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щодо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електоральних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результатів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 Вони не є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засобами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партійної</a:t>
            </a:r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пропаганди</a:t>
            </a:r>
            <a:r>
              <a:rPr lang="ru-RU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»</a:t>
            </a:r>
            <a:endParaRPr lang="ru-RU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074" name="Picture 2" descr="C:\Users\User\Desktop\завантаженн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60648"/>
            <a:ext cx="1800225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4552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політ-технологічне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екзит-полів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78281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фальсифікація</a:t>
            </a:r>
            <a:r>
              <a:rPr lang="ru-RU" dirty="0" smtClean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 smtClean="0"/>
              <a:t>екзит-полів</a:t>
            </a:r>
            <a:endParaRPr lang="ru-RU" dirty="0" smtClean="0"/>
          </a:p>
          <a:p>
            <a:r>
              <a:rPr lang="ru-RU" dirty="0" err="1" smtClean="0"/>
              <a:t>публікація</a:t>
            </a:r>
            <a:r>
              <a:rPr lang="ru-RU" dirty="0" smtClean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без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екзит</a:t>
            </a:r>
            <a:r>
              <a:rPr lang="ru-RU" dirty="0"/>
              <a:t>-полу для </a:t>
            </a:r>
            <a:r>
              <a:rPr lang="ru-RU" dirty="0" err="1"/>
              <a:t>обгрунтування</a:t>
            </a:r>
            <a:r>
              <a:rPr lang="ru-RU" dirty="0"/>
              <a:t>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фальсифікацій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 при </a:t>
            </a:r>
            <a:r>
              <a:rPr lang="ru-RU" dirty="0" err="1"/>
              <a:t>авторитарних</a:t>
            </a:r>
            <a:r>
              <a:rPr lang="ru-RU" dirty="0"/>
              <a:t> </a:t>
            </a:r>
            <a:r>
              <a:rPr lang="ru-RU" dirty="0" smtClean="0"/>
              <a:t>режимах</a:t>
            </a:r>
          </a:p>
          <a:p>
            <a:r>
              <a:rPr lang="ru-RU" dirty="0" err="1" smtClean="0"/>
              <a:t>корекція</a:t>
            </a:r>
            <a:r>
              <a:rPr lang="ru-RU" dirty="0" smtClean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штабів</a:t>
            </a:r>
            <a:r>
              <a:rPr lang="ru-RU" dirty="0"/>
              <a:t> у день </a:t>
            </a:r>
            <a:r>
              <a:rPr lang="ru-RU" dirty="0" err="1"/>
              <a:t>виборів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стимулювання</a:t>
            </a:r>
            <a:r>
              <a:rPr lang="ru-RU" dirty="0"/>
              <a:t> приходу </a:t>
            </a:r>
            <a:r>
              <a:rPr lang="ru-RU" dirty="0" err="1"/>
              <a:t>виборців</a:t>
            </a:r>
            <a:r>
              <a:rPr lang="ru-RU" dirty="0"/>
              <a:t> у </a:t>
            </a:r>
            <a:r>
              <a:rPr lang="ru-RU" dirty="0" err="1"/>
              <a:t>регіонах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голосують</a:t>
            </a:r>
            <a:r>
              <a:rPr lang="ru-RU" dirty="0"/>
              <a:t> за </a:t>
            </a:r>
            <a:r>
              <a:rPr lang="ru-RU" dirty="0" err="1"/>
              <a:t>дану</a:t>
            </a:r>
            <a:r>
              <a:rPr lang="ru-RU" dirty="0"/>
              <a:t> </a:t>
            </a:r>
            <a:r>
              <a:rPr lang="ru-RU" dirty="0" err="1"/>
              <a:t>партію</a:t>
            </a:r>
            <a:r>
              <a:rPr lang="ru-RU" dirty="0"/>
              <a:t>, де 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smtClean="0"/>
              <a:t>явка)</a:t>
            </a:r>
          </a:p>
          <a:p>
            <a:r>
              <a:rPr lang="ru-RU" dirty="0" err="1" smtClean="0"/>
              <a:t>оприлюднення</a:t>
            </a:r>
            <a:r>
              <a:rPr lang="ru-RU" dirty="0" smtClean="0"/>
              <a:t> </a:t>
            </a:r>
            <a:r>
              <a:rPr lang="ru-RU" dirty="0" err="1"/>
              <a:t>вигідних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екзит-полів</a:t>
            </a:r>
            <a:r>
              <a:rPr lang="ru-RU" dirty="0"/>
              <a:t> до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голосування</a:t>
            </a:r>
            <a:r>
              <a:rPr lang="ru-RU" dirty="0"/>
              <a:t> </a:t>
            </a:r>
            <a:r>
              <a:rPr lang="ru-RU" i="1" dirty="0"/>
              <a:t>(в </a:t>
            </a:r>
            <a:r>
              <a:rPr lang="ru-RU" i="1" dirty="0" err="1"/>
              <a:t>Україні</a:t>
            </a:r>
            <a:r>
              <a:rPr lang="ru-RU" i="1" dirty="0"/>
              <a:t> заборонена </a:t>
            </a:r>
            <a:r>
              <a:rPr lang="ru-RU" i="1" dirty="0" err="1"/>
              <a:t>публікація</a:t>
            </a:r>
            <a:r>
              <a:rPr lang="ru-RU" i="1" dirty="0"/>
              <a:t> </a:t>
            </a:r>
            <a:r>
              <a:rPr lang="ru-RU" i="1" dirty="0" err="1"/>
              <a:t>даних</a:t>
            </a:r>
            <a:r>
              <a:rPr lang="ru-RU" i="1" dirty="0"/>
              <a:t> </a:t>
            </a:r>
            <a:r>
              <a:rPr lang="ru-RU" i="1" dirty="0" err="1"/>
              <a:t>соціологічних</a:t>
            </a:r>
            <a:r>
              <a:rPr lang="ru-RU" i="1" dirty="0"/>
              <a:t> </a:t>
            </a:r>
            <a:r>
              <a:rPr lang="ru-RU" i="1" dirty="0" err="1"/>
              <a:t>досліджень</a:t>
            </a:r>
            <a:r>
              <a:rPr lang="ru-RU" i="1" dirty="0"/>
              <a:t> за два </a:t>
            </a:r>
            <a:r>
              <a:rPr lang="ru-RU" i="1" dirty="0" err="1"/>
              <a:t>тижні</a:t>
            </a:r>
            <a:r>
              <a:rPr lang="ru-RU" i="1" dirty="0"/>
              <a:t> до </a:t>
            </a:r>
            <a:r>
              <a:rPr lang="ru-RU" i="1" dirty="0" err="1"/>
              <a:t>виборів</a:t>
            </a:r>
            <a:r>
              <a:rPr lang="ru-RU" i="1" dirty="0"/>
              <a:t> та в день </a:t>
            </a:r>
            <a:r>
              <a:rPr lang="ru-RU" i="1" dirty="0" err="1"/>
              <a:t>виборів</a:t>
            </a:r>
            <a:r>
              <a:rPr lang="ru-RU" i="1" dirty="0"/>
              <a:t> до </a:t>
            </a:r>
            <a:r>
              <a:rPr lang="ru-RU" i="1" dirty="0" err="1"/>
              <a:t>закінчення</a:t>
            </a:r>
            <a:r>
              <a:rPr lang="ru-RU" i="1" dirty="0"/>
              <a:t> </a:t>
            </a:r>
            <a:r>
              <a:rPr lang="ru-RU" i="1" dirty="0" err="1"/>
              <a:t>голосування</a:t>
            </a:r>
            <a:r>
              <a:rPr lang="ru-RU" i="1" dirty="0"/>
              <a:t>, але </a:t>
            </a:r>
            <a:r>
              <a:rPr lang="ru-RU" i="1" dirty="0" err="1"/>
              <a:t>результати</a:t>
            </a:r>
            <a:r>
              <a:rPr lang="ru-RU" i="1" dirty="0"/>
              <a:t> </a:t>
            </a:r>
            <a:r>
              <a:rPr lang="ru-RU" i="1" dirty="0" err="1"/>
              <a:t>екзит-полів</a:t>
            </a:r>
            <a:r>
              <a:rPr lang="ru-RU" i="1" dirty="0"/>
              <a:t> </a:t>
            </a:r>
            <a:r>
              <a:rPr lang="ru-RU" i="1" dirty="0" err="1"/>
              <a:t>з'являються</a:t>
            </a:r>
            <a:r>
              <a:rPr lang="ru-RU" i="1" dirty="0"/>
              <a:t> в </a:t>
            </a:r>
            <a:r>
              <a:rPr lang="ru-RU" i="1" dirty="0" err="1"/>
              <a:t>персональних</a:t>
            </a:r>
            <a:r>
              <a:rPr lang="ru-RU" i="1" dirty="0"/>
              <a:t> блогах </a:t>
            </a:r>
            <a:r>
              <a:rPr lang="ru-RU" i="1" dirty="0" err="1"/>
              <a:t>журналістів</a:t>
            </a:r>
            <a:r>
              <a:rPr lang="ru-RU" i="1" dirty="0"/>
              <a:t> </a:t>
            </a:r>
            <a:r>
              <a:rPr lang="ru-RU" i="1" dirty="0" err="1"/>
              <a:t>Інтернет-видань</a:t>
            </a:r>
            <a:r>
              <a:rPr lang="ru-RU" i="1" dirty="0"/>
              <a:t>, а </a:t>
            </a:r>
            <a:r>
              <a:rPr lang="ru-RU" i="1" dirty="0" err="1"/>
              <a:t>також</a:t>
            </a:r>
            <a:r>
              <a:rPr lang="ru-RU" i="1" dirty="0"/>
              <a:t> у </a:t>
            </a:r>
            <a:r>
              <a:rPr lang="ru-RU" i="1" dirty="0" err="1"/>
              <a:t>закордонних</a:t>
            </a:r>
            <a:r>
              <a:rPr lang="ru-RU" i="1" dirty="0"/>
              <a:t> </a:t>
            </a:r>
            <a:r>
              <a:rPr lang="ru-RU" i="1" dirty="0" smtClean="0"/>
              <a:t>ЗМІ)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94994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історія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</a:t>
            </a:r>
            <a:r>
              <a:rPr lang="ru-RU" dirty="0"/>
              <a:t>40-х роках XX ст. у </a:t>
            </a:r>
            <a:r>
              <a:rPr lang="ru-RU" dirty="0" smtClean="0"/>
              <a:t>США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/>
              <a:t>час </a:t>
            </a:r>
            <a:r>
              <a:rPr lang="ru-RU" dirty="0" err="1"/>
              <a:t>виборів</a:t>
            </a:r>
            <a:r>
              <a:rPr lang="ru-RU" dirty="0"/>
              <a:t> у </a:t>
            </a:r>
            <a:r>
              <a:rPr lang="ru-RU" dirty="0" err="1"/>
              <a:t>Денвері</a:t>
            </a:r>
            <a:r>
              <a:rPr lang="ru-RU" dirty="0"/>
              <a:t>, штат Колорадо,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опитані</a:t>
            </a:r>
            <a:r>
              <a:rPr lang="ru-RU" dirty="0"/>
              <a:t> </a:t>
            </a:r>
            <a:r>
              <a:rPr lang="ru-RU" dirty="0" err="1"/>
              <a:t>виборці</a:t>
            </a:r>
            <a:r>
              <a:rPr lang="ru-RU" dirty="0"/>
              <a:t> за межами </a:t>
            </a:r>
            <a:r>
              <a:rPr lang="ru-RU" dirty="0" err="1"/>
              <a:t>виборчих</a:t>
            </a:r>
            <a:r>
              <a:rPr lang="ru-RU" dirty="0"/>
              <a:t> </a:t>
            </a:r>
            <a:r>
              <a:rPr lang="ru-RU" dirty="0" err="1" smtClean="0"/>
              <a:t>дільниць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  <a:p>
            <a:r>
              <a:rPr lang="ru-RU" dirty="0" err="1" smtClean="0"/>
              <a:t>Ідею</a:t>
            </a:r>
            <a:r>
              <a:rPr lang="ru-RU" dirty="0" smtClean="0"/>
              <a:t> </a:t>
            </a:r>
            <a:r>
              <a:rPr lang="ru-RU" dirty="0" err="1"/>
              <a:t>екзит</a:t>
            </a:r>
            <a:r>
              <a:rPr lang="ru-RU" dirty="0"/>
              <a:t>-полу </a:t>
            </a:r>
            <a:r>
              <a:rPr lang="ru-RU" dirty="0" err="1"/>
              <a:t>запропонував</a:t>
            </a:r>
            <a:r>
              <a:rPr lang="ru-RU" dirty="0"/>
              <a:t> </a:t>
            </a:r>
            <a:r>
              <a:rPr lang="ru-RU" dirty="0" err="1" smtClean="0"/>
              <a:t>маркетинговий</a:t>
            </a:r>
            <a:r>
              <a:rPr lang="ru-RU" dirty="0" smtClean="0"/>
              <a:t> </a:t>
            </a:r>
            <a:r>
              <a:rPr lang="ru-RU" dirty="0" err="1"/>
              <a:t>дослідник</a:t>
            </a:r>
            <a:r>
              <a:rPr lang="ru-RU" dirty="0"/>
              <a:t> Джордж </a:t>
            </a:r>
            <a:r>
              <a:rPr lang="ru-RU" dirty="0" err="1" smtClean="0"/>
              <a:t>Файн</a:t>
            </a:r>
            <a:endParaRPr lang="ru-RU" dirty="0"/>
          </a:p>
          <a:p>
            <a:r>
              <a:rPr lang="ru-RU" dirty="0" err="1" smtClean="0"/>
              <a:t>Журналіст</a:t>
            </a:r>
            <a:r>
              <a:rPr lang="ru-RU" dirty="0" smtClean="0"/>
              <a:t> </a:t>
            </a:r>
            <a:r>
              <a:rPr lang="ru-RU" dirty="0"/>
              <a:t>Уоррен </a:t>
            </a:r>
            <a:r>
              <a:rPr lang="ru-RU" dirty="0" err="1"/>
              <a:t>Митофскі</a:t>
            </a:r>
            <a:r>
              <a:rPr lang="ru-RU" dirty="0"/>
              <a:t> придумав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 на </a:t>
            </a:r>
            <a:r>
              <a:rPr lang="ru-RU" dirty="0" err="1"/>
              <a:t>виході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виборів</a:t>
            </a:r>
            <a:r>
              <a:rPr lang="ru-RU" dirty="0"/>
              <a:t> губернатора </a:t>
            </a:r>
            <a:r>
              <a:rPr lang="ru-RU" dirty="0" err="1"/>
              <a:t>Кентуккі</a:t>
            </a:r>
            <a:r>
              <a:rPr lang="ru-RU" dirty="0"/>
              <a:t> в 1967 </a:t>
            </a:r>
            <a:r>
              <a:rPr lang="ru-RU" dirty="0" err="1"/>
              <a:t>році</a:t>
            </a:r>
            <a:r>
              <a:rPr lang="ru-RU" dirty="0"/>
              <a:t>.</a:t>
            </a:r>
          </a:p>
        </p:txBody>
      </p:sp>
      <p:pic>
        <p:nvPicPr>
          <p:cNvPr id="4098" name="Picture 2" descr="D:\Natasha\Мои документы\знаки картинки\значки\завантаження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348880"/>
            <a:ext cx="2143125" cy="223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6774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ПРОБЛЕМА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72816"/>
            <a:ext cx="6768751" cy="4407408"/>
          </a:xfrm>
        </p:spPr>
        <p:txBody>
          <a:bodyPr/>
          <a:lstStyle/>
          <a:p>
            <a:r>
              <a:rPr lang="ru-RU" dirty="0" smtClean="0"/>
              <a:t>у </a:t>
            </a:r>
            <a:r>
              <a:rPr lang="ru-RU" dirty="0"/>
              <a:t>1980 </a:t>
            </a:r>
            <a:r>
              <a:rPr lang="ru-RU" dirty="0" err="1"/>
              <a:t>році</a:t>
            </a:r>
            <a:r>
              <a:rPr lang="ru-RU" dirty="0"/>
              <a:t> NВС </a:t>
            </a:r>
            <a:r>
              <a:rPr lang="ru-RU" dirty="0" err="1"/>
              <a:t>оприлюднила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 smtClean="0"/>
              <a:t>переможця</a:t>
            </a:r>
            <a:r>
              <a:rPr lang="ru-RU" dirty="0" smtClean="0"/>
              <a:t> </a:t>
            </a:r>
            <a:r>
              <a:rPr lang="ru-RU" dirty="0" err="1"/>
              <a:t>президентських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 (</a:t>
            </a:r>
            <a:r>
              <a:rPr lang="ru-RU" dirty="0" err="1"/>
              <a:t>майже</a:t>
            </a:r>
            <a:r>
              <a:rPr lang="ru-RU" dirty="0"/>
              <a:t> на 90 </a:t>
            </a:r>
            <a:r>
              <a:rPr lang="ru-RU" dirty="0" err="1"/>
              <a:t>хвилин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за </a:t>
            </a:r>
            <a:r>
              <a:rPr lang="ru-RU" dirty="0" err="1"/>
              <a:t>телевізійну</a:t>
            </a:r>
            <a:r>
              <a:rPr lang="ru-RU" dirty="0"/>
              <a:t> мережу АВС та на 2 </a:t>
            </a:r>
            <a:r>
              <a:rPr lang="ru-RU" dirty="0" err="1"/>
              <a:t>години</a:t>
            </a:r>
            <a:r>
              <a:rPr lang="ru-RU" dirty="0"/>
              <a:t> </a:t>
            </a:r>
            <a:r>
              <a:rPr lang="ru-RU" dirty="0" err="1"/>
              <a:t>випередивши</a:t>
            </a:r>
            <a:r>
              <a:rPr lang="ru-RU" dirty="0"/>
              <a:t> СВ8) на три </a:t>
            </a:r>
            <a:r>
              <a:rPr lang="ru-RU" dirty="0" err="1"/>
              <a:t>години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закінчилося</a:t>
            </a:r>
            <a:r>
              <a:rPr lang="ru-RU" dirty="0"/>
              <a:t> </a:t>
            </a:r>
            <a:r>
              <a:rPr lang="ru-RU" dirty="0" err="1"/>
              <a:t>голосування</a:t>
            </a:r>
            <a:r>
              <a:rPr lang="ru-RU" dirty="0"/>
              <a:t> </a:t>
            </a:r>
            <a:r>
              <a:rPr lang="ru-RU" dirty="0" err="1"/>
              <a:t>Західного</a:t>
            </a:r>
            <a:r>
              <a:rPr lang="ru-RU" dirty="0"/>
              <a:t> </a:t>
            </a:r>
            <a:r>
              <a:rPr lang="ru-RU" dirty="0" err="1"/>
              <a:t>узбережжя</a:t>
            </a:r>
            <a:r>
              <a:rPr lang="ru-RU" dirty="0"/>
              <a:t> США. </a:t>
            </a:r>
            <a:r>
              <a:rPr lang="ru-RU" dirty="0" err="1"/>
              <a:t>Це</a:t>
            </a:r>
            <a:r>
              <a:rPr lang="ru-RU" dirty="0"/>
              <a:t> поставило </a:t>
            </a:r>
            <a:r>
              <a:rPr lang="ru-RU" dirty="0" err="1"/>
              <a:t>питання</a:t>
            </a:r>
            <a:r>
              <a:rPr lang="ru-RU" dirty="0"/>
              <a:t> про те,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</a:t>
            </a:r>
            <a:r>
              <a:rPr lang="ru-RU" dirty="0" err="1"/>
              <a:t>передчасне</a:t>
            </a:r>
            <a:r>
              <a:rPr lang="ru-RU" dirty="0"/>
              <a:t> </a:t>
            </a:r>
            <a:r>
              <a:rPr lang="ru-RU" dirty="0" err="1"/>
              <a:t>оприлюднення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до </a:t>
            </a:r>
            <a:r>
              <a:rPr lang="ru-RU" dirty="0" err="1"/>
              <a:t>демотивації</a:t>
            </a:r>
            <a:r>
              <a:rPr lang="ru-RU" dirty="0"/>
              <a:t> </a:t>
            </a:r>
            <a:r>
              <a:rPr lang="ru-RU" dirty="0" err="1"/>
              <a:t>виборців</a:t>
            </a:r>
            <a:r>
              <a:rPr lang="ru-RU" dirty="0"/>
              <a:t> і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явки,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позначатися</a:t>
            </a:r>
            <a:r>
              <a:rPr lang="ru-RU" dirty="0"/>
              <a:t> на результатах </a:t>
            </a:r>
            <a:r>
              <a:rPr lang="ru-RU" dirty="0" err="1"/>
              <a:t>виборів</a:t>
            </a:r>
            <a:r>
              <a:rPr lang="ru-RU" dirty="0"/>
              <a:t> у </a:t>
            </a:r>
            <a:r>
              <a:rPr lang="ru-RU" dirty="0" err="1" smtClean="0"/>
              <a:t>цілому</a:t>
            </a:r>
            <a:endParaRPr lang="ru-RU" dirty="0"/>
          </a:p>
        </p:txBody>
      </p:sp>
      <p:pic>
        <p:nvPicPr>
          <p:cNvPr id="5122" name="Picture 2" descr="D:\Natasha\Мои документы\знаки картинки\значки\знаки оклику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241803"/>
            <a:ext cx="19145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862081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797</TotalTime>
  <Words>1048</Words>
  <Application>Microsoft Office PowerPoint</Application>
  <PresentationFormat>Экран (4:3)</PresentationFormat>
  <Paragraphs>117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Паркет</vt:lpstr>
      <vt:lpstr>Опитування в політичних дослідженнях</vt:lpstr>
      <vt:lpstr>план</vt:lpstr>
      <vt:lpstr>Екзит-пол</vt:lpstr>
      <vt:lpstr>назви</vt:lpstr>
      <vt:lpstr>Функції </vt:lpstr>
      <vt:lpstr>World Association for Public Opinion Research </vt:lpstr>
      <vt:lpstr>політ-технологічне використання екзит-полів</vt:lpstr>
      <vt:lpstr>історія</vt:lpstr>
      <vt:lpstr>ПРОБЛЕМА</vt:lpstr>
      <vt:lpstr>В Україні</vt:lpstr>
      <vt:lpstr>Презентация PowerPoint</vt:lpstr>
      <vt:lpstr>14-й – 31 березня 2019 року</vt:lpstr>
      <vt:lpstr>вибірка</vt:lpstr>
      <vt:lpstr>вибірка</vt:lpstr>
      <vt:lpstr>Обмеження екзит-полу</vt:lpstr>
      <vt:lpstr>вибірка</vt:lpstr>
      <vt:lpstr>«А мене?»</vt:lpstr>
      <vt:lpstr>транспорт</vt:lpstr>
      <vt:lpstr>Варіанти опитування</vt:lpstr>
      <vt:lpstr>Передача даних</vt:lpstr>
      <vt:lpstr>оприлюднення результатів відбувається в три етапи</vt:lpstr>
      <vt:lpstr>зважування</vt:lpstr>
      <vt:lpstr>Іміджево-рекламні дослідження </vt:lpstr>
      <vt:lpstr>Маркетингові дослідні методики</vt:lpstr>
      <vt:lpstr>Лінгвосоціологічні тести</vt:lpstr>
      <vt:lpstr>номіналії</vt:lpstr>
      <vt:lpstr>спеціальні вимірювальні шкали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Опитування в політичних дослідженнях</dc:title>
  <dc:creator>User</dc:creator>
  <cp:lastModifiedBy>User</cp:lastModifiedBy>
  <cp:revision>14</cp:revision>
  <dcterms:created xsi:type="dcterms:W3CDTF">2023-05-09T20:45:54Z</dcterms:created>
  <dcterms:modified xsi:type="dcterms:W3CDTF">2023-05-14T13:12:04Z</dcterms:modified>
</cp:coreProperties>
</file>