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74" r:id="rId5"/>
    <p:sldId id="276" r:id="rId6"/>
    <p:sldId id="268" r:id="rId7"/>
    <p:sldId id="277" r:id="rId8"/>
    <p:sldId id="267" r:id="rId9"/>
    <p:sldId id="269" r:id="rId10"/>
    <p:sldId id="271" r:id="rId11"/>
    <p:sldId id="265" r:id="rId12"/>
    <p:sldId id="272" r:id="rId13"/>
    <p:sldId id="278" r:id="rId14"/>
    <p:sldId id="270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03" autoAdjust="0"/>
  </p:normalViewPr>
  <p:slideViewPr>
    <p:cSldViewPr snapToGrid="0">
      <p:cViewPr varScale="1">
        <p:scale>
          <a:sx n="87" d="100"/>
          <a:sy n="87" d="100"/>
        </p:scale>
        <p:origin x="34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55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74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1223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084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4229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674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809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24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67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939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94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85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78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439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03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94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8C75A-75FD-44EE-8D21-B9ACB3964687}" type="datetimeFigureOut">
              <a:rPr lang="ru-RU" smtClean="0"/>
              <a:t>29.09.2023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2AC515-9FC9-4266-847B-91656391B9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80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169AA-50AA-4F31-9946-673B1AC0E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868" y="497152"/>
            <a:ext cx="10653204" cy="816744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Тема 1. Теоретичні основи сімейної психотерапії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6D8804-847A-474B-B268-9B36F8643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3390" y="1784413"/>
            <a:ext cx="9383696" cy="3473388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Основні питання з теми:</a:t>
            </a:r>
          </a:p>
          <a:p>
            <a:pPr marL="457200" indent="-457200" algn="just">
              <a:buAutoNum type="arabicPeriod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Історія розвитку сімейної психотерапії.</a:t>
            </a:r>
          </a:p>
          <a:p>
            <a:pPr marL="457200" indent="-457200" algn="just">
              <a:buAutoNum type="arabicPeriod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Предмет та поняття сімейної психотерапії.</a:t>
            </a:r>
          </a:p>
          <a:p>
            <a:pPr marL="457200" indent="-457200" algn="just">
              <a:buAutoNum type="arabicPeriod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Мета та основні завдання сімейної психотерапії.</a:t>
            </a:r>
          </a:p>
          <a:p>
            <a:pPr marL="457200" indent="-457200" algn="just">
              <a:buAutoNum type="arabicPeriod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Основні принципи роботи.</a:t>
            </a:r>
          </a:p>
          <a:p>
            <a:pPr marL="457200" indent="-457200" algn="just">
              <a:buAutoNum type="arabicPeriod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Етичні аспекти в роботі сімейного психотерапевта.</a:t>
            </a:r>
          </a:p>
          <a:p>
            <a:pPr marL="457200" indent="-457200" algn="just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167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6A478-5B9F-4E84-BABB-88D71979A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21109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Життевий цикл сім</a:t>
            </a:r>
            <a:r>
              <a:rPr lang="en-US" dirty="0"/>
              <a:t>’</a:t>
            </a:r>
            <a:r>
              <a:rPr lang="uk-UA" dirty="0"/>
              <a:t>ї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E38ED0-05FD-485A-84CB-54C17C388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7981"/>
            <a:ext cx="8915400" cy="4313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Дюваль (</a:t>
            </a:r>
            <a:r>
              <a:rPr lang="en-US" dirty="0"/>
              <a:t>Duvall E. </a:t>
            </a:r>
            <a:r>
              <a:rPr lang="ru-RU" dirty="0"/>
              <a:t>М., 1957) виділив такі фази у життєвому циклі сім'ї.</a:t>
            </a:r>
          </a:p>
          <a:p>
            <a:pPr marL="0" indent="0">
              <a:buNone/>
            </a:pPr>
            <a:r>
              <a:rPr lang="ru-RU" dirty="0"/>
              <a:t>1. Залучення. Зустріч подружжя, їх емоційне тяжіння одне до одного.</a:t>
            </a:r>
          </a:p>
          <a:p>
            <a:pPr marL="0" indent="0">
              <a:buNone/>
            </a:pPr>
            <a:r>
              <a:rPr lang="ru-RU" dirty="0"/>
              <a:t>2. Прийняття та розвиток нових батьківських ролей.</a:t>
            </a:r>
          </a:p>
          <a:p>
            <a:pPr marL="0" indent="0">
              <a:buNone/>
            </a:pPr>
            <a:r>
              <a:rPr lang="ru-RU" dirty="0"/>
              <a:t>3. Прийняття сім'ю нової личности. Перехід від діадних відносин подружжя до відносин у трикутнику.</a:t>
            </a:r>
          </a:p>
          <a:p>
            <a:pPr marL="0" indent="0">
              <a:buNone/>
            </a:pPr>
            <a:r>
              <a:rPr lang="ru-RU" dirty="0"/>
              <a:t>4. Введення дітей у позасімейні інститути.</a:t>
            </a:r>
          </a:p>
          <a:p>
            <a:pPr marL="0" indent="0">
              <a:buNone/>
            </a:pPr>
            <a:r>
              <a:rPr lang="ru-RU" dirty="0"/>
              <a:t>5. Прийняття підлітковості.</a:t>
            </a:r>
          </a:p>
          <a:p>
            <a:pPr marL="0" indent="0">
              <a:buNone/>
            </a:pPr>
            <a:r>
              <a:rPr lang="ru-RU" dirty="0"/>
              <a:t>6. Експериментування із незалежністю.</a:t>
            </a:r>
          </a:p>
          <a:p>
            <a:pPr marL="0" indent="0">
              <a:buNone/>
            </a:pPr>
            <a:r>
              <a:rPr lang="ru-RU" dirty="0"/>
              <a:t>7. Підготовка до догляду дітей із сім'ї.</a:t>
            </a:r>
          </a:p>
          <a:p>
            <a:pPr marL="0" indent="0">
              <a:buNone/>
            </a:pPr>
            <a:r>
              <a:rPr lang="ru-RU" dirty="0"/>
              <a:t>8. Відхід дітей із сім'ї, прийняття їхнього догляду, життя подружжя «очі в очі».</a:t>
            </a:r>
          </a:p>
          <a:p>
            <a:pPr marL="0" indent="0">
              <a:buNone/>
            </a:pPr>
            <a:r>
              <a:rPr lang="ru-RU" dirty="0"/>
              <a:t>9. Прийняття факту відходу на пенсію та старості.</a:t>
            </a:r>
          </a:p>
        </p:txBody>
      </p:sp>
    </p:spTree>
    <p:extLst>
      <p:ext uri="{BB962C8B-B14F-4D97-AF65-F5344CB8AC3E}">
        <p14:creationId xmlns:p14="http://schemas.microsoft.com/office/powerpoint/2010/main" val="2553201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6CCE4D-0F40-4342-97B9-4976715D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433" y="355107"/>
            <a:ext cx="9649179" cy="994299"/>
          </a:xfrm>
        </p:spPr>
        <p:txBody>
          <a:bodyPr>
            <a:normAutofit fontScale="90000"/>
          </a:bodyPr>
          <a:lstStyle/>
          <a:p>
            <a:r>
              <a:rPr lang="uk-UA" dirty="0"/>
              <a:t>Етапи життєвого циклу сім</a:t>
            </a:r>
            <a:r>
              <a:rPr lang="en-US" dirty="0"/>
              <a:t>’</a:t>
            </a:r>
            <a:r>
              <a:rPr lang="uk-UA" dirty="0"/>
              <a:t>ї (Е. Р. Ейдеміллер).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912A88-C02C-4E17-81C1-779CDE907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89608"/>
            <a:ext cx="8915400" cy="47216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>
                <a:solidFill>
                  <a:schemeClr val="tx1"/>
                </a:solidFill>
              </a:rPr>
              <a:t>Знайомство. «К. М. Вебер. Запрошення до танцю».</a:t>
            </a:r>
          </a:p>
          <a:p>
            <a:r>
              <a:rPr lang="ru-RU" dirty="0">
                <a:solidFill>
                  <a:schemeClr val="tx1"/>
                </a:solidFill>
              </a:rPr>
              <a:t>Взаємна адаптація. "Продовження танцю".</a:t>
            </a:r>
          </a:p>
          <a:p>
            <a:r>
              <a:rPr lang="ru-RU" dirty="0">
                <a:solidFill>
                  <a:schemeClr val="tx1"/>
                </a:solidFill>
              </a:rPr>
              <a:t>Подружній симбіоз. "Гермафродіт".</a:t>
            </a:r>
          </a:p>
          <a:p>
            <a:r>
              <a:rPr lang="ru-RU" dirty="0">
                <a:solidFill>
                  <a:schemeClr val="tx1"/>
                </a:solidFill>
              </a:rPr>
              <a:t>Розставання/зустріч подружжя. "Прощання деревлянки".</a:t>
            </a:r>
          </a:p>
          <a:p>
            <a:r>
              <a:rPr lang="ru-RU" dirty="0">
                <a:solidFill>
                  <a:schemeClr val="tx1"/>
                </a:solidFill>
              </a:rPr>
              <a:t>Народження дітей «Народження тріалогу».</a:t>
            </a:r>
          </a:p>
          <a:p>
            <a:r>
              <a:rPr lang="ru-RU" dirty="0">
                <a:solidFill>
                  <a:schemeClr val="tx1"/>
                </a:solidFill>
              </a:rPr>
              <a:t>Догляд дітей з сім'ї.</a:t>
            </a:r>
          </a:p>
          <a:p>
            <a:r>
              <a:rPr lang="ru-RU" dirty="0">
                <a:solidFill>
                  <a:schemeClr val="tx1"/>
                </a:solidFill>
              </a:rPr>
              <a:t>Батьки залишаються самі.</a:t>
            </a:r>
          </a:p>
          <a:p>
            <a:r>
              <a:rPr lang="ru-RU" dirty="0">
                <a:solidFill>
                  <a:schemeClr val="tx1"/>
                </a:solidFill>
              </a:rPr>
              <a:t>Завершення життєвого циклу сім'ї. Смерть чоловіка.</a:t>
            </a:r>
          </a:p>
        </p:txBody>
      </p:sp>
    </p:spTree>
    <p:extLst>
      <p:ext uri="{BB962C8B-B14F-4D97-AF65-F5344CB8AC3E}">
        <p14:creationId xmlns:p14="http://schemas.microsoft.com/office/powerpoint/2010/main" val="1174209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CF462-4BCF-4DF1-B60B-1FB64282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5" y="372862"/>
            <a:ext cx="9729078" cy="114522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Поняття норми та дисфункції в сімейній системі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D62205-7703-41E0-9E30-AAF58B30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	Питання , що у сім</a:t>
            </a:r>
            <a:r>
              <a:rPr lang="en-US" dirty="0"/>
              <a:t>’</a:t>
            </a:r>
            <a:r>
              <a:rPr lang="uk-UA" dirty="0"/>
              <a:t>ї є нормою, а що порушенням одне з найважливіших питань у сучасній науці сім</a:t>
            </a:r>
            <a:r>
              <a:rPr lang="en-US" dirty="0"/>
              <a:t>’</a:t>
            </a:r>
            <a:r>
              <a:rPr lang="uk-UA" dirty="0"/>
              <a:t>ї. Частина сімейних психотерапевтів мають певне уявлення, якою має бути сім</a:t>
            </a:r>
            <a:r>
              <a:rPr lang="en-US" dirty="0"/>
              <a:t>’</a:t>
            </a:r>
            <a:r>
              <a:rPr lang="ru-RU" dirty="0"/>
              <a:t>я</a:t>
            </a:r>
            <a:r>
              <a:rPr lang="uk-UA" dirty="0"/>
              <a:t>, - наприклад, якимт можуть і повинні бути стосунки між подружжям та яких стосунків не має бути між батьками та дітьми ( Сальвадор Мінухін</a:t>
            </a:r>
            <a:r>
              <a:rPr lang="uk-UA" b="1" dirty="0"/>
              <a:t>)</a:t>
            </a:r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	Нормально функціонуюча сім'я </a:t>
            </a:r>
            <a:r>
              <a:rPr lang="ru-RU" dirty="0"/>
              <a:t>– це сім'я, яка відповідально та диференційовано виконує свої функції, унаслідок чого задовольняється потреба у зростанні та змінах як сім'ї загалом, і кожного її члена. Норми, якими користуються ці сім'ї, або запозичені, або створені самостійно та використання їх дозволяє всім членам сім'ї задовольняти всі базові потреби.</a:t>
            </a:r>
          </a:p>
          <a:p>
            <a:pPr marL="0" indent="0" algn="just">
              <a:buNone/>
            </a:pPr>
            <a:r>
              <a:rPr lang="ru-RU" dirty="0"/>
              <a:t>	Карл Вітакер, засновник сіменйної психотерапії , вважає що одною з головних умов є необхідність стоворювати умови для розвитку кожного з членів родини</a:t>
            </a:r>
          </a:p>
          <a:p>
            <a:pPr marL="0" indent="0" algn="just">
              <a:buNone/>
            </a:pPr>
            <a:r>
              <a:rPr lang="ru-RU" dirty="0"/>
              <a:t>Дисфункціональні сім'ї виявляються нездатними задовольняти потреби один одного в особистісному, духовному зростанні.</a:t>
            </a:r>
          </a:p>
        </p:txBody>
      </p:sp>
    </p:spTree>
    <p:extLst>
      <p:ext uri="{BB962C8B-B14F-4D97-AF65-F5344CB8AC3E}">
        <p14:creationId xmlns:p14="http://schemas.microsoft.com/office/powerpoint/2010/main" val="1433380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4247A9-1E71-4652-9981-D7942AD66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95812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Критерії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відрізняють</a:t>
            </a:r>
            <a:r>
              <a:rPr lang="ru-RU" dirty="0"/>
              <a:t> 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дисфункціональних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D8E800-50F6-4948-950E-F304B776B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35332"/>
            <a:ext cx="8915400" cy="397589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7200"/>
              <a:t>травма </a:t>
            </a:r>
            <a:r>
              <a:rPr lang="ru-RU" sz="7200" dirty="0"/>
              <a:t>в </a:t>
            </a:r>
            <a:r>
              <a:rPr lang="ru-RU" sz="7200" dirty="0" err="1"/>
              <a:t>сім'ї</a:t>
            </a:r>
            <a:r>
              <a:rPr lang="ru-RU" sz="7200" dirty="0"/>
              <a:t> не </a:t>
            </a:r>
            <a:r>
              <a:rPr lang="ru-RU" sz="7200" dirty="0" err="1"/>
              <a:t>заперечується</a:t>
            </a:r>
            <a:r>
              <a:rPr lang="ru-RU" sz="7200" dirty="0"/>
              <a:t>, а </a:t>
            </a:r>
            <a:r>
              <a:rPr lang="ru-RU" sz="7200" dirty="0" err="1"/>
              <a:t>приймається</a:t>
            </a:r>
            <a:r>
              <a:rPr lang="ru-RU" sz="7200" dirty="0"/>
              <a:t>;</a:t>
            </a:r>
          </a:p>
          <a:p>
            <a:r>
              <a:rPr lang="ru-RU" sz="7200" dirty="0"/>
              <a:t>2) проблема </a:t>
            </a:r>
            <a:r>
              <a:rPr lang="ru-RU" sz="7200" dirty="0" err="1"/>
              <a:t>розподіляється</a:t>
            </a:r>
            <a:r>
              <a:rPr lang="ru-RU" sz="7200" dirty="0"/>
              <a:t> на всю </a:t>
            </a:r>
            <a:r>
              <a:rPr lang="ru-RU" sz="7200" dirty="0" err="1"/>
              <a:t>сім'ю</a:t>
            </a:r>
            <a:r>
              <a:rPr lang="ru-RU" sz="7200" dirty="0"/>
              <a:t>, а не </a:t>
            </a:r>
            <a:r>
              <a:rPr lang="ru-RU" sz="7200" dirty="0" err="1"/>
              <a:t>лежить</a:t>
            </a:r>
            <a:r>
              <a:rPr lang="ru-RU" sz="7200" dirty="0"/>
              <a:t> </a:t>
            </a:r>
            <a:r>
              <a:rPr lang="ru-RU" sz="7200" dirty="0" err="1"/>
              <a:t>виключно</a:t>
            </a:r>
            <a:r>
              <a:rPr lang="ru-RU" sz="7200" dirty="0"/>
              <a:t> на «</a:t>
            </a:r>
            <a:r>
              <a:rPr lang="ru-RU" sz="7200" dirty="0" err="1"/>
              <a:t>жертві</a:t>
            </a:r>
            <a:r>
              <a:rPr lang="ru-RU" sz="7200" dirty="0"/>
              <a:t>»;</a:t>
            </a:r>
          </a:p>
          <a:p>
            <a:r>
              <a:rPr lang="ru-RU" sz="7200" dirty="0"/>
              <a:t>3) </a:t>
            </a:r>
            <a:r>
              <a:rPr lang="ru-RU" sz="7200" dirty="0" err="1"/>
              <a:t>сім'я</a:t>
            </a:r>
            <a:r>
              <a:rPr lang="ru-RU" sz="7200" dirty="0"/>
              <a:t> </a:t>
            </a:r>
            <a:r>
              <a:rPr lang="ru-RU" sz="7200" dirty="0" err="1"/>
              <a:t>орієнтована</a:t>
            </a:r>
            <a:r>
              <a:rPr lang="ru-RU" sz="7200" dirty="0"/>
              <a:t> на </a:t>
            </a:r>
            <a:r>
              <a:rPr lang="ru-RU" sz="7200" dirty="0" err="1"/>
              <a:t>вирішення</a:t>
            </a:r>
            <a:r>
              <a:rPr lang="ru-RU" sz="7200" dirty="0"/>
              <a:t> </a:t>
            </a:r>
            <a:r>
              <a:rPr lang="ru-RU" sz="7200" dirty="0" err="1"/>
              <a:t>проблеми</a:t>
            </a:r>
            <a:r>
              <a:rPr lang="ru-RU" sz="7200" dirty="0"/>
              <a:t>, а не на </a:t>
            </a:r>
            <a:r>
              <a:rPr lang="ru-RU" sz="7200" dirty="0" err="1"/>
              <a:t>звинувачення</a:t>
            </a:r>
            <a:r>
              <a:rPr lang="ru-RU" sz="7200" dirty="0"/>
              <a:t>;</a:t>
            </a:r>
          </a:p>
          <a:p>
            <a:r>
              <a:rPr lang="ru-RU" sz="7200" dirty="0"/>
              <a:t>4) </a:t>
            </a:r>
            <a:r>
              <a:rPr lang="ru-RU" sz="7200" dirty="0" err="1"/>
              <a:t>сім'я</a:t>
            </a:r>
            <a:r>
              <a:rPr lang="ru-RU" sz="7200" dirty="0"/>
              <a:t> </a:t>
            </a:r>
            <a:r>
              <a:rPr lang="ru-RU" sz="7200" dirty="0" err="1"/>
              <a:t>характеризується</a:t>
            </a:r>
            <a:r>
              <a:rPr lang="ru-RU" sz="7200" dirty="0"/>
              <a:t> </a:t>
            </a:r>
            <a:r>
              <a:rPr lang="ru-RU" sz="7200" dirty="0" err="1"/>
              <a:t>високою</a:t>
            </a:r>
            <a:r>
              <a:rPr lang="ru-RU" sz="7200" dirty="0"/>
              <a:t> </a:t>
            </a:r>
            <a:r>
              <a:rPr lang="ru-RU" sz="7200" dirty="0" err="1"/>
              <a:t>толерантністю</a:t>
            </a:r>
            <a:r>
              <a:rPr lang="ru-RU" sz="7200" dirty="0"/>
              <a:t> (</a:t>
            </a:r>
            <a:r>
              <a:rPr lang="ru-RU" sz="7200" dirty="0" err="1"/>
              <a:t>терпимістю</a:t>
            </a:r>
            <a:r>
              <a:rPr lang="ru-RU" sz="7200" dirty="0"/>
              <a:t>);</a:t>
            </a:r>
          </a:p>
          <a:p>
            <a:r>
              <a:rPr lang="ru-RU" sz="7200" dirty="0"/>
              <a:t>5) </a:t>
            </a:r>
            <a:r>
              <a:rPr lang="ru-RU" sz="7200" dirty="0" err="1"/>
              <a:t>серед</a:t>
            </a:r>
            <a:r>
              <a:rPr lang="ru-RU" sz="7200" dirty="0"/>
              <a:t> </a:t>
            </a:r>
            <a:r>
              <a:rPr lang="ru-RU" sz="7200" dirty="0" err="1"/>
              <a:t>членів</a:t>
            </a:r>
            <a:r>
              <a:rPr lang="ru-RU" sz="7200" dirty="0"/>
              <a:t> </a:t>
            </a:r>
            <a:r>
              <a:rPr lang="ru-RU" sz="7200" dirty="0" err="1"/>
              <a:t>сім'ї</a:t>
            </a:r>
            <a:r>
              <a:rPr lang="ru-RU" sz="7200" dirty="0"/>
              <a:t> </a:t>
            </a:r>
            <a:r>
              <a:rPr lang="ru-RU" sz="7200" dirty="0" err="1"/>
              <a:t>існує</a:t>
            </a:r>
            <a:r>
              <a:rPr lang="ru-RU" sz="7200" dirty="0"/>
              <a:t> </a:t>
            </a:r>
            <a:r>
              <a:rPr lang="ru-RU" sz="7200" dirty="0" err="1"/>
              <a:t>висока</a:t>
            </a:r>
            <a:r>
              <a:rPr lang="ru-RU" sz="7200" dirty="0"/>
              <a:t> </a:t>
            </a:r>
            <a:r>
              <a:rPr lang="ru-RU" sz="7200" dirty="0" err="1"/>
              <a:t>прихильність</a:t>
            </a:r>
            <a:r>
              <a:rPr lang="ru-RU" sz="7200" dirty="0"/>
              <a:t>;</a:t>
            </a:r>
          </a:p>
          <a:p>
            <a:r>
              <a:rPr lang="ru-RU" sz="7200" dirty="0"/>
              <a:t>6) у </a:t>
            </a:r>
            <a:r>
              <a:rPr lang="ru-RU" sz="7200" dirty="0" err="1"/>
              <a:t>родині</a:t>
            </a:r>
            <a:r>
              <a:rPr lang="ru-RU" sz="7200" dirty="0"/>
              <a:t> </a:t>
            </a:r>
            <a:r>
              <a:rPr lang="ru-RU" sz="7200" dirty="0" err="1"/>
              <a:t>відкрита</a:t>
            </a:r>
            <a:r>
              <a:rPr lang="ru-RU" sz="7200" dirty="0"/>
              <a:t> </a:t>
            </a:r>
            <a:r>
              <a:rPr lang="ru-RU" sz="7200" dirty="0" err="1"/>
              <a:t>комунікація</a:t>
            </a:r>
            <a:r>
              <a:rPr lang="ru-RU" sz="7200" dirty="0"/>
              <a:t>;</a:t>
            </a:r>
          </a:p>
          <a:p>
            <a:r>
              <a:rPr lang="ru-RU" sz="7200" dirty="0"/>
              <a:t>7) </a:t>
            </a:r>
            <a:r>
              <a:rPr lang="ru-RU" sz="7200" dirty="0" err="1"/>
              <a:t>сім'я</a:t>
            </a:r>
            <a:r>
              <a:rPr lang="ru-RU" sz="7200" dirty="0"/>
              <a:t> </a:t>
            </a:r>
            <a:r>
              <a:rPr lang="ru-RU" sz="7200" dirty="0" err="1"/>
              <a:t>відрізняється</a:t>
            </a:r>
            <a:r>
              <a:rPr lang="ru-RU" sz="7200" dirty="0"/>
              <a:t> </a:t>
            </a:r>
            <a:r>
              <a:rPr lang="ru-RU" sz="7200" dirty="0" err="1"/>
              <a:t>високою</a:t>
            </a:r>
            <a:r>
              <a:rPr lang="ru-RU" sz="7200" dirty="0"/>
              <a:t> </a:t>
            </a:r>
            <a:r>
              <a:rPr lang="ru-RU" sz="7200" dirty="0" err="1"/>
              <a:t>згуртованістю</a:t>
            </a:r>
            <a:r>
              <a:rPr lang="ru-RU" sz="7200" dirty="0"/>
              <a:t>;</a:t>
            </a:r>
          </a:p>
          <a:p>
            <a:r>
              <a:rPr lang="ru-RU" sz="7200" dirty="0"/>
              <a:t>8) </a:t>
            </a:r>
            <a:r>
              <a:rPr lang="ru-RU" sz="7200" dirty="0" err="1"/>
              <a:t>володіє</a:t>
            </a:r>
            <a:r>
              <a:rPr lang="ru-RU" sz="7200" dirty="0"/>
              <a:t> </a:t>
            </a:r>
            <a:r>
              <a:rPr lang="ru-RU" sz="7200" dirty="0" err="1"/>
              <a:t>гнучким</a:t>
            </a:r>
            <a:r>
              <a:rPr lang="ru-RU" sz="7200" dirty="0"/>
              <a:t> </a:t>
            </a:r>
            <a:r>
              <a:rPr lang="ru-RU" sz="7200" dirty="0" err="1"/>
              <a:t>розподілом</a:t>
            </a:r>
            <a:r>
              <a:rPr lang="ru-RU" sz="7200" dirty="0"/>
              <a:t> </a:t>
            </a:r>
            <a:r>
              <a:rPr lang="ru-RU" sz="7200" dirty="0" err="1"/>
              <a:t>сімейних</a:t>
            </a:r>
            <a:r>
              <a:rPr lang="ru-RU" sz="7200" dirty="0"/>
              <a:t> ролей;</a:t>
            </a:r>
          </a:p>
          <a:p>
            <a:r>
              <a:rPr lang="ru-RU" sz="7200" dirty="0"/>
              <a:t>9) для </a:t>
            </a:r>
            <a:r>
              <a:rPr lang="ru-RU" sz="7200" dirty="0" err="1"/>
              <a:t>вирішення</a:t>
            </a:r>
            <a:r>
              <a:rPr lang="ru-RU" sz="7200" dirty="0"/>
              <a:t> проблем </a:t>
            </a:r>
            <a:r>
              <a:rPr lang="ru-RU" sz="7200" dirty="0" err="1"/>
              <a:t>сім'я</a:t>
            </a:r>
            <a:r>
              <a:rPr lang="ru-RU" sz="7200" dirty="0"/>
              <a:t> </a:t>
            </a:r>
            <a:r>
              <a:rPr lang="ru-RU" sz="7200" dirty="0" err="1"/>
              <a:t>приваблює</a:t>
            </a:r>
            <a:r>
              <a:rPr lang="ru-RU" sz="7200" dirty="0"/>
              <a:t> не </a:t>
            </a:r>
            <a:r>
              <a:rPr lang="ru-RU" sz="7200" dirty="0" err="1"/>
              <a:t>тільки</a:t>
            </a:r>
            <a:r>
              <a:rPr lang="ru-RU" sz="7200" dirty="0"/>
              <a:t> </a:t>
            </a:r>
            <a:r>
              <a:rPr lang="ru-RU" sz="7200" dirty="0" err="1"/>
              <a:t>внутрішні</a:t>
            </a:r>
            <a:r>
              <a:rPr lang="ru-RU" sz="7200" dirty="0"/>
              <a:t> </a:t>
            </a:r>
            <a:r>
              <a:rPr lang="ru-RU" sz="7200" dirty="0" err="1"/>
              <a:t>ресурси</a:t>
            </a:r>
            <a:r>
              <a:rPr lang="ru-RU" sz="7200" dirty="0"/>
              <a:t>, а й </a:t>
            </a:r>
            <a:r>
              <a:rPr lang="ru-RU" sz="7200" dirty="0" err="1"/>
              <a:t>позасімейних</a:t>
            </a:r>
            <a:r>
              <a:rPr lang="ru-RU" sz="7200" dirty="0"/>
              <a:t>;</a:t>
            </a:r>
          </a:p>
          <a:p>
            <a:r>
              <a:rPr lang="ru-RU" sz="7200" dirty="0"/>
              <a:t>10) в </a:t>
            </a:r>
            <a:r>
              <a:rPr lang="ru-RU" sz="7200" dirty="0" err="1"/>
              <a:t>сім'ї</a:t>
            </a:r>
            <a:r>
              <a:rPr lang="ru-RU" sz="7200" dirty="0"/>
              <a:t> </a:t>
            </a:r>
            <a:r>
              <a:rPr lang="ru-RU" sz="7200" dirty="0" err="1"/>
              <a:t>відсутня</a:t>
            </a:r>
            <a:r>
              <a:rPr lang="ru-RU" sz="7200" dirty="0"/>
              <a:t> </a:t>
            </a:r>
            <a:r>
              <a:rPr lang="ru-RU" sz="7200" dirty="0" err="1"/>
              <a:t>насильство</a:t>
            </a:r>
            <a:r>
              <a:rPr lang="ru-RU" sz="7200" dirty="0"/>
              <a:t>;</a:t>
            </a:r>
          </a:p>
          <a:p>
            <a:r>
              <a:rPr lang="ru-RU" sz="7200" dirty="0"/>
              <a:t>11) не </a:t>
            </a:r>
            <a:r>
              <a:rPr lang="ru-RU" sz="7200" dirty="0" err="1"/>
              <a:t>прийнято</a:t>
            </a:r>
            <a:r>
              <a:rPr lang="ru-RU" sz="7200" dirty="0"/>
              <a:t> </a:t>
            </a:r>
            <a:r>
              <a:rPr lang="ru-RU" sz="7200" dirty="0" err="1"/>
              <a:t>використання</a:t>
            </a:r>
            <a:r>
              <a:rPr lang="ru-RU" sz="7200" dirty="0"/>
              <a:t> </a:t>
            </a:r>
            <a:r>
              <a:rPr lang="ru-RU" sz="7200" dirty="0" err="1"/>
              <a:t>наркотичних</a:t>
            </a:r>
            <a:r>
              <a:rPr lang="ru-RU" sz="7200" dirty="0"/>
              <a:t> </a:t>
            </a:r>
            <a:r>
              <a:rPr lang="ru-RU" sz="7200" dirty="0" err="1"/>
              <a:t>засобів</a:t>
            </a:r>
            <a:r>
              <a:rPr lang="ru-RU" sz="7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078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55B97-62CF-484C-8EF1-7A6DDC5C1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73695"/>
            <a:ext cx="11017188" cy="716418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Порівняльний аналіз стадій індивідуального розвитку особистості, групової психотерапії та життєвого циклу сім’ї (за Е. Ейдеміллером та Н. В. Олександровою)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04E99EB-BA57-46F5-B313-421E92AA1D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2179" y="1127464"/>
            <a:ext cx="6436310" cy="5548544"/>
          </a:xfrm>
          <a:prstGeom prst="rect">
            <a:avLst/>
          </a:prstGeom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A36309A4-9DB7-4FBB-ABD3-C11830CF5B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002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1E1ABD-E43E-46E7-8AA0-AF37B6CA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125" y="624110"/>
            <a:ext cx="9844488" cy="114254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Проблематика у роботі з дисфункціональними сім</a:t>
            </a:r>
            <a:r>
              <a:rPr lang="en-US" dirty="0"/>
              <a:t>’</a:t>
            </a:r>
            <a:r>
              <a:rPr lang="ru-RU" dirty="0"/>
              <a:t>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E4B4FA-19B9-4519-BBEB-DAC360AD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592" y="2095130"/>
            <a:ext cx="9951020" cy="437669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1. Помилковий вибір партнера. Найчастішими були очікування, що чоловік/дружина нагадуватимуть батька/мати.</a:t>
            </a:r>
          </a:p>
          <a:p>
            <a:pPr marL="0" indent="0" algn="just">
              <a:buNone/>
            </a:pPr>
            <a:r>
              <a:rPr lang="ru-RU" dirty="0"/>
              <a:t>2. Незавершені стосунки з батьківською сім'єю. Подружжя, замість радитися один з одним при вирішенні проблем, зверталося за порадою до своїх батьків.</a:t>
            </a:r>
          </a:p>
          <a:p>
            <a:pPr marL="0" indent="0" algn="just">
              <a:buNone/>
            </a:pPr>
            <a:r>
              <a:rPr lang="ru-RU" dirty="0"/>
              <a:t>4. Переживання розгубленості. Чому ми живемо разом? - Починало замислюватися подружжя. – Тому що хочемо цього чи тому, що зобов'язані?</a:t>
            </a:r>
          </a:p>
          <a:p>
            <a:pPr marL="0" indent="0" algn="just">
              <a:buNone/>
            </a:pPr>
            <a:r>
              <a:rPr lang="ru-RU" dirty="0"/>
              <a:t>5. Подружня зрада та загроза розлучення – один із найчастіших приводів звернення до психотерапевта.</a:t>
            </a:r>
          </a:p>
          <a:p>
            <a:pPr marL="0" indent="0" algn="just">
              <a:buNone/>
            </a:pPr>
            <a:r>
              <a:rPr lang="ru-RU" dirty="0"/>
              <a:t>6. Співжиття як спроба уникнути відповідальності – юридичної, фінансової тощо.</a:t>
            </a:r>
          </a:p>
          <a:p>
            <a:pPr marL="0" indent="0" algn="just">
              <a:buNone/>
            </a:pPr>
            <a:r>
              <a:rPr lang="ru-RU" dirty="0"/>
              <a:t>7. Серед представників «сексуальних меншин», навпаки, переважають вимоги узаконити їхні шлюби та дозволити їм усиновлення дітей.</a:t>
            </a:r>
          </a:p>
        </p:txBody>
      </p:sp>
    </p:spTree>
    <p:extLst>
      <p:ext uri="{BB962C8B-B14F-4D97-AF65-F5344CB8AC3E}">
        <p14:creationId xmlns:p14="http://schemas.microsoft.com/office/powerpoint/2010/main" val="734754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CEF407-EF1F-4CE2-AE6D-A632FA76C216}"/>
              </a:ext>
            </a:extLst>
          </p:cNvPr>
          <p:cNvSpPr txBox="1"/>
          <p:nvPr/>
        </p:nvSpPr>
        <p:spPr>
          <a:xfrm>
            <a:off x="1429306" y="234311"/>
            <a:ext cx="10289218" cy="6794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uk-UA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Характеристака</a:t>
            </a: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 сім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’</a:t>
            </a: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ї (функції, структура, </a:t>
            </a:r>
            <a:r>
              <a:rPr kumimoji="0" lang="uk-UA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диниміка</a:t>
            </a: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)</a:t>
            </a:r>
          </a:p>
          <a:p>
            <a:pPr algn="ctr"/>
            <a:endParaRPr lang="uk-UA" sz="3200" dirty="0">
              <a:solidFill>
                <a:prstClr val="black"/>
              </a:solidFill>
              <a:ea typeface="+mj-ea"/>
              <a:cs typeface="+mj-cs"/>
            </a:endParaRPr>
          </a:p>
          <a:p>
            <a:pPr algn="ctr"/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j-ea"/>
              <a:cs typeface="+mj-cs"/>
            </a:endParaRPr>
          </a:p>
          <a:p>
            <a:pPr algn="ctr"/>
            <a:endParaRPr lang="uk-UA" dirty="0">
              <a:solidFill>
                <a:prstClr val="black"/>
              </a:solidFill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Сім'я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–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це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соціальна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система, т. е. комплекс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елементів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та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його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властивостей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що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у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динамічних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зв'язках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і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відносинах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друг з одним.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Найважливішими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характеристиками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сім'ї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є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її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функції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структура та </a:t>
            </a:r>
            <a:r>
              <a:rPr kumimoji="0" 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динаміка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</a:p>
          <a:p>
            <a:pPr algn="ctr"/>
            <a:endParaRPr lang="uk-UA" dirty="0">
              <a:solidFill>
                <a:prstClr val="black"/>
              </a:solidFill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ea typeface="+mn-ea"/>
                <a:cs typeface="+mn-cs"/>
              </a:rPr>
              <a:t>	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algn="ctr"/>
            <a:endParaRPr lang="uk-UA" sz="44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algn="ctr"/>
            <a:endParaRPr lang="uk-UA" sz="44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algn="ctr"/>
            <a:endParaRPr lang="uk-UA" sz="44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17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CB1CA8-E732-44CD-8B45-95A5E5EB202E}"/>
              </a:ext>
            </a:extLst>
          </p:cNvPr>
          <p:cNvSpPr txBox="1"/>
          <p:nvPr/>
        </p:nvSpPr>
        <p:spPr>
          <a:xfrm>
            <a:off x="1503484" y="675718"/>
            <a:ext cx="10093569" cy="4830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«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Функцій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сім'ї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стільки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скільки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видів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потреб у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стійкій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формі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що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повторюється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вона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задовольняє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» (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Соловйов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Н. Я., 1977).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dirty="0">
                <a:solidFill>
                  <a:prstClr val="black"/>
                </a:solidFill>
              </a:rPr>
              <a:t>	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Виконання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сім'єю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її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функцій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має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значення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як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її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членів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але й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суспільства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загалом</a:t>
            </a:r>
            <a:r>
              <a:rPr lang="ru-RU" sz="2400" dirty="0">
                <a:solidFill>
                  <a:prstClr val="black"/>
                </a:solidFill>
              </a:rPr>
              <a:t>: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Виховна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Побутова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Емоційна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Культурне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(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духовне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спілкування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Первинного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соціального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контроля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Сексуально-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еротична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функція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0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43D89D-6941-4A76-B548-271FC715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938" y="408373"/>
            <a:ext cx="10048674" cy="58503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	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dirty="0"/>
              <a:t>Р. Р. Калініна виділяє дві групи функцій сім'ї:</a:t>
            </a:r>
          </a:p>
          <a:p>
            <a:pPr marL="0" indent="0">
              <a:buNone/>
            </a:pPr>
            <a:r>
              <a:rPr lang="ru-RU" dirty="0"/>
              <a:t>1) соціальні , тобто функції, покладені на неї суспільством. До них відносяться:</a:t>
            </a:r>
          </a:p>
          <a:p>
            <a:r>
              <a:rPr lang="ru-RU" dirty="0"/>
              <a:t>функція репродукції як підтримку біологічної безперервності суспільства. Сім'я є єдиною спільністю людей, збільшення членів якої відбувається не за рахунок зовнішнього припливу, а, умовно кажучи, зсередини - за рахунок народження дітей. Для підтримки біологічної безперервності суспільства необхідно, щоб кожен його член мав собі заміну, тобто кожна подружня пара повинна мати мінімум двох-трьох дітей (число дітей повинно трохи перевищувати число батьків, так як не всі дорослі люди створюють сім'ю і не всі з різних причин можуть народити дитину;</a:t>
            </a:r>
          </a:p>
          <a:p>
            <a:r>
              <a:rPr lang="ru-RU" dirty="0"/>
              <a:t>функція виховання як підтримку культурної безперервності суспільства. Зазвичай під цією функцією мається на увазі первинна соціалізація дитини як передача підростаючому поколінню в загальних рисах культурної спадщини суспільства;</a:t>
            </a:r>
          </a:p>
        </p:txBody>
      </p:sp>
    </p:spTree>
    <p:extLst>
      <p:ext uri="{BB962C8B-B14F-4D97-AF65-F5344CB8AC3E}">
        <p14:creationId xmlns:p14="http://schemas.microsoft.com/office/powerpoint/2010/main" val="621517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5E7BB42-CB0D-423A-8E1A-326739E6A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4917" y="479393"/>
            <a:ext cx="10119695" cy="57971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1900" dirty="0"/>
              <a:t>2) психологічні , до яких відносяться:</a:t>
            </a:r>
          </a:p>
          <a:p>
            <a:r>
              <a:rPr lang="uk-UA" sz="1900" dirty="0"/>
              <a:t>функція кооперації як співпраця і взаємодопомога членів сім'ї, підтримка один одного в якихось починаннях, справах, вирішенні тих чи інших проблем, з якими стикається кожен член сім'ї протягом життя. Реалізація даної функції передбачає інформованість членів сім'ї про справи один одного, активний обмін інформацією всередині сім'ї;</a:t>
            </a:r>
          </a:p>
          <a:p>
            <a:r>
              <a:rPr lang="uk-UA" sz="1900" dirty="0"/>
              <a:t>функція інтимності як засіб задоволення потреби у взаємній любові, в емоційній близькості, емоційної прихильності, особистісно-орієнтованому спілкуванні членів сім'ї, у взаєморозумінні;</a:t>
            </a:r>
          </a:p>
          <a:p>
            <a:r>
              <a:rPr lang="uk-UA" sz="1900" dirty="0"/>
              <a:t>функція рекреації , або відновна, функція як можливість надати один одному моральну і психологічну підтримку, зняти напругу, отриману поза сім'єю. На відміну від функції кооперації, де допомога і підтримка один одному носить скоріше ділової (інформаційний, економічний і т.п.) характер, в даному випадку мова йде про психологічну, психотерапевтичної допомоги. Реалізація даної функції передбачає задоволення однієї з базових психологічних потреб людини - в психологічній безпеці, захищеності;</a:t>
            </a:r>
          </a:p>
          <a:p>
            <a:r>
              <a:rPr lang="uk-UA" sz="1900" dirty="0"/>
              <a:t>функція самоактуалізації як надання кожному члену можливості найбільш повного виявлення і розвитку свого особистісного потенціалу, особистісного зростання. Будучи вищої психологічною потребою, вона може бути задоволена тільки в рамках подружнього егалітарного союзу </a:t>
            </a:r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48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B3E5D1-2966-4E28-B396-2D4AA4DCA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2030"/>
          </a:xfrm>
        </p:spPr>
        <p:txBody>
          <a:bodyPr/>
          <a:lstStyle/>
          <a:p>
            <a:pPr algn="ctr"/>
            <a:r>
              <a:rPr lang="uk-UA" dirty="0"/>
              <a:t>Структура сім</a:t>
            </a:r>
            <a:r>
              <a:rPr lang="en-US" dirty="0"/>
              <a:t>’</a:t>
            </a:r>
            <a:r>
              <a:rPr lang="uk-UA" dirty="0"/>
              <a:t>ї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71380B-AD83-4430-B010-EF467715E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246" y="1393794"/>
            <a:ext cx="10414366" cy="451742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	Структура сім'ї </a:t>
            </a:r>
            <a:r>
              <a:rPr lang="ru-RU" dirty="0"/>
              <a:t>– склад сім'ї та її членів, і навіть сукупність їх взаємовідносин. Аналіз структури сім'ї дає змогу відповісти питанням, як реалізується функція сім'ї: хто у сім'ї здійснює керівництво і хто є виконавцем, як розподілені між членами сім'ї правничий та обов'язки.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	З погляду структури можна назвати сім'ї, де керівництво зосереджено руках одного члена сім'ї, і сім'ї, де явно виражено однакову участь всіх членів під управлінням. У першому випадку говорять про </a:t>
            </a:r>
            <a:r>
              <a:rPr lang="ru-RU" b="1" dirty="0"/>
              <a:t>авторитарну</a:t>
            </a:r>
            <a:r>
              <a:rPr lang="ru-RU" dirty="0"/>
              <a:t> систему відносин, у другому – </a:t>
            </a:r>
            <a:r>
              <a:rPr lang="ru-RU" b="1" dirty="0"/>
              <a:t>про демократичну</a:t>
            </a:r>
            <a:r>
              <a:rPr lang="ru-RU" dirty="0"/>
              <a:t>. Різною може бути структура сім'ї залежно від цього, як у ній розподілені основні обов'язки: рівномірно чи більшість їх зосереджено руках одного члена сім'ї.</a:t>
            </a:r>
          </a:p>
        </p:txBody>
      </p:sp>
    </p:spTree>
    <p:extLst>
      <p:ext uri="{BB962C8B-B14F-4D97-AF65-F5344CB8AC3E}">
        <p14:creationId xmlns:p14="http://schemas.microsoft.com/office/powerpoint/2010/main" val="195256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6C5D1B-8EBB-472C-9A51-9D69C2764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85926"/>
            <a:ext cx="8915400" cy="5325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	З часом відбуваються зміни у функціях сім'ї: одні втрачаються, інші з'являються відповідно до нових соціальних умов. </a:t>
            </a:r>
          </a:p>
          <a:p>
            <a:pPr marL="0" indent="0" algn="just">
              <a:buNone/>
            </a:pPr>
            <a:r>
              <a:rPr lang="uk-UA" dirty="0"/>
              <a:t>	Якісно змінилася функція первинного соціального контролю. </a:t>
            </a:r>
          </a:p>
          <a:p>
            <a:pPr marL="0" indent="0" algn="just">
              <a:buNone/>
            </a:pPr>
            <a:r>
              <a:rPr lang="uk-UA" dirty="0"/>
              <a:t>	Підвищився рівень толерантності до порушень норм поведінки у сфері шлюбно-сімейних відносин (народженням позашлюбних дітей, подружнім зрадам тощо).</a:t>
            </a:r>
          </a:p>
          <a:p>
            <a:pPr marL="0" indent="0" algn="just">
              <a:buNone/>
            </a:pPr>
            <a:r>
              <a:rPr lang="uk-UA" dirty="0"/>
              <a:t>Функції визначають наявність ролей в сім'ї.</a:t>
            </a:r>
          </a:p>
          <a:p>
            <a:pPr algn="just"/>
            <a:endParaRPr lang="uk-UA" dirty="0"/>
          </a:p>
          <a:p>
            <a:pPr marL="0" indent="0" algn="just">
              <a:buNone/>
            </a:pPr>
            <a:r>
              <a:rPr lang="uk-UA" b="1" dirty="0"/>
              <a:t>	Роль</a:t>
            </a:r>
            <a:r>
              <a:rPr lang="uk-UA" dirty="0"/>
              <a:t> в соціальній психології найчастіше розуміється як нормативно схвалені форми поведінки, очікувані від індивіда, що займає певну позицію в системі суспільних і міжособистісних відносин. Крім поведінки, в поняття «роль» включаються також бажання і цілі, переконання і почуття, соціальні установки, цінності та дії, які очікуються від людини або приписуються йому.</a:t>
            </a:r>
          </a:p>
        </p:txBody>
      </p:sp>
    </p:spTree>
    <p:extLst>
      <p:ext uri="{BB962C8B-B14F-4D97-AF65-F5344CB8AC3E}">
        <p14:creationId xmlns:p14="http://schemas.microsoft.com/office/powerpoint/2010/main" val="33776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D6A25A-6C65-4866-BA39-31F1D90BA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002" y="878889"/>
            <a:ext cx="9835610" cy="50323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	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	Порушення функцій сім'ї </a:t>
            </a:r>
            <a:r>
              <a:rPr lang="ru-RU" dirty="0"/>
              <a:t>– це такі особливості її життєдіяльності, які ускладнюють чи перешкоджають виконанню сім'єю її функцій. Сприяти порушенням може дуже широке коло факторів: особливості особистостей її членів та взаємовідносин між ними, певні умови життя сім'ї. Наприклад, причиною порушень виховної функції сім'ї може стати відсутність у батьків відповідних знань і навичок, і порушення у відносинах (конфлікти з питань виховання, втручання інших членів сім'ї тощо. буд.).</a:t>
            </a:r>
          </a:p>
        </p:txBody>
      </p:sp>
    </p:spTree>
    <p:extLst>
      <p:ext uri="{BB962C8B-B14F-4D97-AF65-F5344CB8AC3E}">
        <p14:creationId xmlns:p14="http://schemas.microsoft.com/office/powerpoint/2010/main" val="1102776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EBB86C-CBA1-46EE-B478-9B16D2476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61134"/>
            <a:ext cx="8915400" cy="505008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Питання, що у сім'ї є нормою, що порушенням</a:t>
            </a:r>
            <a:r>
              <a:rPr lang="ru-RU" dirty="0"/>
              <a:t>, – одне з найважчих питань у сучасній науці сім'ї. Частина сімейних психотерапевтів мають певне уявлення, якою має бути сім'я, – наприклад, якими можуть і повинні бути стосунки між подружжям та яких стосунків не має бути між батьками та дітьми (Сальвадор Мінухін).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Карл Вітакер, засновник сімейної психотерапії ваажає що одною з головних умов є необхідність створювати умови для розвитку кожного з членів родини. </a:t>
            </a:r>
          </a:p>
          <a:p>
            <a:pPr marL="0" indent="0" algn="just">
              <a:buNone/>
            </a:pPr>
            <a:r>
              <a:rPr lang="ru-RU" dirty="0"/>
              <a:t>Деякі зосередженні на тому якою не повинна бути сім</a:t>
            </a:r>
            <a:r>
              <a:rPr lang="en-US" dirty="0"/>
              <a:t>’</a:t>
            </a:r>
            <a:r>
              <a:rPr lang="ru-RU" dirty="0"/>
              <a:t>я, вчення про «с</a:t>
            </a:r>
            <a:r>
              <a:rPr lang="uk-UA" dirty="0"/>
              <a:t>і</a:t>
            </a:r>
            <a:r>
              <a:rPr lang="ru-RU" dirty="0"/>
              <a:t>мейні трикутники», «подвійні відносини».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b="1" dirty="0"/>
              <a:t>Функції та структура сім'ї можуть змінюватись в залежності від етапів її життєдіяльності.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163212772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2685</TotalTime>
  <Words>1554</Words>
  <Application>Microsoft Office PowerPoint</Application>
  <PresentationFormat>Широкоэкранный</PresentationFormat>
  <Paragraphs>104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Wingdings 3</vt:lpstr>
      <vt:lpstr>Легкий дым</vt:lpstr>
      <vt:lpstr>Тема 1. Теоретичні основи сімейної психотерапії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сім’ї</vt:lpstr>
      <vt:lpstr>Презентация PowerPoint</vt:lpstr>
      <vt:lpstr>Презентация PowerPoint</vt:lpstr>
      <vt:lpstr>Презентация PowerPoint</vt:lpstr>
      <vt:lpstr>Життевий цикл сім’ї </vt:lpstr>
      <vt:lpstr>Етапи життєвого циклу сім’ї (Е. Р. Ейдеміллер).</vt:lpstr>
      <vt:lpstr>Поняття норми та дисфункції в сімейній системі</vt:lpstr>
      <vt:lpstr>Критерії, що відрізняють функціональні сім'ї від дисфункціональних:</vt:lpstr>
      <vt:lpstr>Порівняльний аналіз стадій індивідуального розвитку особистості, групової психотерапії та життєвого циклу сім’ї (за Е. Ейдеміллером та Н. В. Олександровою)</vt:lpstr>
      <vt:lpstr>Проблематика у роботі з дисфункціональними сім’ями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Теоретичні основи сімейної психотерапії</dc:title>
  <dc:creator>Леся</dc:creator>
  <cp:lastModifiedBy>Леся</cp:lastModifiedBy>
  <cp:revision>39</cp:revision>
  <dcterms:created xsi:type="dcterms:W3CDTF">2022-09-29T07:45:40Z</dcterms:created>
  <dcterms:modified xsi:type="dcterms:W3CDTF">2023-09-29T10:43:52Z</dcterms:modified>
</cp:coreProperties>
</file>