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96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BD64A-6335-422C-8240-0B954D02CE36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22844-A1C4-49C0-B2A6-6DCAD21DD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BA39B-FE56-4C0E-AACB-BAC4DE7908BF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4D237-AE17-4F5C-84D8-33EEB19B4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6DFD5-1479-41F3-9107-485520520276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7627C-8BE3-4150-B73E-33EC8EEFC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E8F45-C611-4EE3-AD10-BB8E4D88E913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D7596-B439-4D4A-A447-27ADB81D2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5984D-0AED-4311-93C9-985BD131D87A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5E921-DA21-448D-9DF2-47B045ED6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7CCD0-C37F-4BAB-B36C-42DA9FC6BA1D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825E0-B01A-4380-B76F-2142F23CE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BDF09-D1C3-494B-BF12-C8A00A9A08AB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AA8BC-AEA5-4841-83EA-A24A685A6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AC629-105E-4775-8CC5-E91A4F751F4F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A1FA5-E6B2-401A-9C73-A871EE9AE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1FE83-B418-441F-A056-8C2DE1730EDC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A5728-F760-4958-895A-849749396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BCB2C-FE07-4C40-9305-320A82F569C0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8361F-04C3-4EB8-9D25-AF2AD0428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1E5CE-1782-4E83-BBCA-9360D0FEFD06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A4BC3-41E1-4163-AD4D-971FCABE6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C2BC-8921-4406-806F-DB01F382AE26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4D5CB-F4B0-4E4E-B14D-3CB822746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56FBC-1477-4E20-A096-242D43C1A435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60A99-39CC-45F5-BDFD-CF21BCB28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8C6CA-D728-4C9D-8CEF-88819E9B6640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459C3-600C-47A0-8DEF-6A275D144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B4299-6173-4CC9-A410-B212CC226ECB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E8EE4-1E36-4CC2-B800-95912C600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25F7E-8092-4A48-87B9-97B762BC1267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76593-1D5B-4FC2-842A-5C2B5C934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89DF6E-65D7-4B7B-A5CA-472DC4144419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7E85C4-155E-46C0-8969-FCF2C5B6C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95" r:id="rId11"/>
    <p:sldLayoutId id="2147483684" r:id="rId12"/>
    <p:sldLayoutId id="2147483696" r:id="rId13"/>
    <p:sldLayoutId id="2147483683" r:id="rId14"/>
    <p:sldLayoutId id="2147483682" r:id="rId15"/>
    <p:sldLayoutId id="2147483681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dw.com/uk/%D0%B2%D0%B8%D1%85%D0%BE%D0%B2%D0%B0%D0%BD%D0%BD%D1%8F-%D0%B4%D1%96%D1%82%D0%B5%D0%B9-%D0%BF%D1%80%D0%BE-%D1%89%D0%BE-%D1%81%D0%BF%D0%B5%D1%80%D0%B5%D1%87%D0%B0%D1%8E%D1%82%D1%8C%D1%81%D1%8F-%D0%B1%D0%B0%D1%82%D1%8C%D0%BA%D0%B8-%D0%B2-%D0%BD%D1%96%D0%BC%D0%B5%D1%87%D1%87%D0%B8%D0%BD%D1%96/a-4490806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5"/>
          <p:cNvSpPr>
            <a:spLocks noGrp="1"/>
          </p:cNvSpPr>
          <p:nvPr>
            <p:ph type="title"/>
          </p:nvPr>
        </p:nvSpPr>
        <p:spPr>
          <a:xfrm>
            <a:off x="809625" y="3444875"/>
            <a:ext cx="9666288" cy="1320800"/>
          </a:xfrm>
        </p:spPr>
        <p:txBody>
          <a:bodyPr/>
          <a:lstStyle/>
          <a:p>
            <a:pPr algn="ctr"/>
            <a:r>
              <a:rPr lang="uk-UA" b="1" i="1" smtClean="0"/>
              <a:t>Історія та закони шлюбу в західній культурі</a:t>
            </a:r>
            <a:endParaRPr lang="ru-RU" b="1" i="1" smtClean="0"/>
          </a:p>
        </p:txBody>
      </p:sp>
      <p:sp>
        <p:nvSpPr>
          <p:cNvPr id="18434" name="Подзаголовок 2"/>
          <p:cNvSpPr>
            <a:spLocks noGrp="1"/>
          </p:cNvSpPr>
          <p:nvPr>
            <p:ph idx="1"/>
          </p:nvPr>
        </p:nvSpPr>
        <p:spPr>
          <a:xfrm>
            <a:off x="2214563" y="5630863"/>
            <a:ext cx="8596312" cy="866775"/>
          </a:xfrm>
        </p:spPr>
        <p:txBody>
          <a:bodyPr/>
          <a:lstStyle/>
          <a:p>
            <a:r>
              <a:rPr lang="uk-UA" b="1" i="1" smtClean="0">
                <a:solidFill>
                  <a:srgbClr val="FF0000"/>
                </a:solidFill>
              </a:rPr>
              <a:t>Підготувала: Кірсанова Наталія Олександрівна</a:t>
            </a:r>
            <a:endParaRPr lang="ru-RU" b="1" i="1" smtClean="0">
              <a:solidFill>
                <a:srgbClr val="FF0000"/>
              </a:solidFill>
            </a:endParaRPr>
          </a:p>
          <a:p>
            <a:endParaRPr lang="ru-RU" smtClean="0"/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00713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ъект 2"/>
          <p:cNvSpPr>
            <a:spLocks noGrp="1"/>
          </p:cNvSpPr>
          <p:nvPr>
            <p:ph idx="1"/>
          </p:nvPr>
        </p:nvSpPr>
        <p:spPr>
          <a:xfrm>
            <a:off x="352425" y="0"/>
            <a:ext cx="5356225" cy="6635750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z="2800" smtClean="0"/>
              <a:t>Взяти, наприклад, </a:t>
            </a:r>
            <a:r>
              <a:rPr lang="ru-RU" sz="2800" smtClean="0">
                <a:solidFill>
                  <a:schemeClr val="accent1"/>
                </a:solidFill>
              </a:rPr>
              <a:t>Німеччину. </a:t>
            </a:r>
            <a:r>
              <a:rPr lang="ru-RU" sz="2800" smtClean="0"/>
              <a:t>"Пересічний" німець одружується в 36 років, "пересічна" німкеня - в 33 роки. Різниця у віці позитивно позначається на шлюбі. Найкраще, вказує професор статистики, якщо чоловік на п'ять років старший за дружину, а дружина більш інтелігентна за чоловіка. Шлюбні стосунки укріплюють і діти. Уже після першої дитини ризик розлучення знижується з 50 відсотків до 30.</a:t>
            </a:r>
          </a:p>
        </p:txBody>
      </p:sp>
      <p:pic>
        <p:nvPicPr>
          <p:cNvPr id="27650" name="Picture 2" descr="Як зрозуміти, чи ви готові до одруження: пояснення психолога - Останні  новини - Сімʼ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2638" y="1254125"/>
            <a:ext cx="44958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ъект 2"/>
          <p:cNvSpPr>
            <a:spLocks noGrp="1"/>
          </p:cNvSpPr>
          <p:nvPr>
            <p:ph idx="1"/>
          </p:nvPr>
        </p:nvSpPr>
        <p:spPr>
          <a:xfrm>
            <a:off x="261938" y="144463"/>
            <a:ext cx="5199062" cy="6713537"/>
          </a:xfrm>
        </p:spPr>
        <p:txBody>
          <a:bodyPr/>
          <a:lstStyle/>
          <a:p>
            <a:pPr marL="0" indent="449263" algn="just">
              <a:buFont typeface="Wingdings 3" pitchFamily="18" charset="2"/>
              <a:buNone/>
            </a:pPr>
            <a:r>
              <a:rPr lang="ru-RU" sz="2000" smtClean="0"/>
              <a:t>Отже, поговоримо про сім’ю як про концепт. </a:t>
            </a:r>
          </a:p>
          <a:p>
            <a:pPr marL="0" indent="449263" algn="just">
              <a:buFont typeface="Wingdings 3" pitchFamily="18" charset="2"/>
              <a:buNone/>
            </a:pPr>
            <a:r>
              <a:rPr lang="ru-RU" sz="2000" smtClean="0"/>
              <a:t>Є різні види сім’ї, щоби говорити про це, не доконечно бути істориком чи антропологом. </a:t>
            </a:r>
          </a:p>
          <a:p>
            <a:pPr marL="0" indent="449263" algn="just">
              <a:buFont typeface="Wingdings 3" pitchFamily="18" charset="2"/>
              <a:buNone/>
            </a:pPr>
            <a:r>
              <a:rPr lang="ru-RU" sz="2000" smtClean="0"/>
              <a:t>Є сім’я, яка називається </a:t>
            </a:r>
            <a:r>
              <a:rPr lang="ru-RU" sz="2000" smtClean="0">
                <a:solidFill>
                  <a:schemeClr val="accent1"/>
                </a:solidFill>
              </a:rPr>
              <a:t>нуклеарна</a:t>
            </a:r>
            <a:r>
              <a:rPr lang="ru-RU" sz="2000" smtClean="0"/>
              <a:t>, це найпростіший тип сім’ї, який включає батька, матір і дітей – це і є ядро. </a:t>
            </a:r>
          </a:p>
          <a:p>
            <a:pPr marL="0" indent="449263" algn="just">
              <a:buFont typeface="Wingdings 3" pitchFamily="18" charset="2"/>
              <a:buNone/>
            </a:pPr>
            <a:r>
              <a:rPr lang="ru-RU" sz="2000" smtClean="0"/>
              <a:t>Інший тип, який з цього еволюціонує – це так звана </a:t>
            </a:r>
            <a:r>
              <a:rPr lang="ru-RU" sz="2000" smtClean="0">
                <a:solidFill>
                  <a:schemeClr val="accent1"/>
                </a:solidFill>
              </a:rPr>
              <a:t>«велика сім’я»</a:t>
            </a:r>
            <a:r>
              <a:rPr lang="ru-RU" sz="2000" smtClean="0">
                <a:solidFill>
                  <a:schemeClr val="tx1"/>
                </a:solidFill>
              </a:rPr>
              <a:t>, </a:t>
            </a:r>
            <a:r>
              <a:rPr lang="ru-RU" sz="2000" smtClean="0"/>
              <a:t>коли під одним дахом живуть декілька поколінь: батько, мати, діти, можливо хтось зі старших батьків, можливо також осиротілий родич, який прибився до цієї родини.</a:t>
            </a:r>
          </a:p>
          <a:p>
            <a:pPr marL="0" indent="449263" algn="just">
              <a:buFont typeface="Wingdings 3" pitchFamily="18" charset="2"/>
              <a:buNone/>
            </a:pPr>
            <a:r>
              <a:rPr lang="ru-RU" sz="2000" smtClean="0"/>
              <a:t>Ще інший тип – сім’я </a:t>
            </a:r>
            <a:r>
              <a:rPr lang="ru-RU" sz="2000" smtClean="0">
                <a:solidFill>
                  <a:schemeClr val="accent1"/>
                </a:solidFill>
              </a:rPr>
              <a:t>розширена</a:t>
            </a:r>
            <a:r>
              <a:rPr lang="ru-RU" sz="2000" smtClean="0"/>
              <a:t>, до складу якої можуть потрапляти також члени іншої спорідненої родини, так звані «приживали», сироти і т.д.</a:t>
            </a:r>
          </a:p>
        </p:txBody>
      </p:sp>
      <p:pic>
        <p:nvPicPr>
          <p:cNvPr id="28674" name="Picture 2" descr="Счастливая семья: мать, отец, дети сын и дочь на заходе солнца Стоковое  Фото - изображение насчитывающей детство, дочь: 1430914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0863" y="1168400"/>
            <a:ext cx="4024312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ъект 2"/>
          <p:cNvSpPr>
            <a:spLocks noGrp="1"/>
          </p:cNvSpPr>
          <p:nvPr>
            <p:ph idx="1"/>
          </p:nvPr>
        </p:nvSpPr>
        <p:spPr>
          <a:xfrm>
            <a:off x="117475" y="157163"/>
            <a:ext cx="9523413" cy="2508250"/>
          </a:xfrm>
        </p:spPr>
        <p:txBody>
          <a:bodyPr/>
          <a:lstStyle/>
          <a:p>
            <a:pPr marL="0" indent="0" algn="ctr">
              <a:buFont typeface="Wingdings 3" pitchFamily="18" charset="2"/>
              <a:buNone/>
            </a:pPr>
            <a:r>
              <a:rPr lang="ru-RU" sz="2400" smtClean="0">
                <a:solidFill>
                  <a:schemeClr val="accent2"/>
                </a:solidFill>
              </a:rPr>
              <a:t>Усі ці три види сім’ї проходять свою еволюцію, з них нуклеарна сім’я є найпізнішою. Але важливо, що всі ці сім’ї зберігають один і той самий важливий принцип: вони є моногамні, тобто один чоловік – одна жінка. Насправді моногамія є поширеною загальнолюдською нормою, відомою нам з найраніших писаних текстів, ще з часів Месопотамії, попри всілякі історії про гареми і таке інше, які часто поширюються. </a:t>
            </a:r>
          </a:p>
        </p:txBody>
      </p:sp>
      <p:pic>
        <p:nvPicPr>
          <p:cNvPr id="29698" name="Picture 2" descr="Что такое семья - определение, как она возникает, зачем нужна, функции,  понятие в психологии и социологии | Дом-родослов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805113"/>
            <a:ext cx="6483350" cy="40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938" y="0"/>
            <a:ext cx="7053262" cy="7002463"/>
          </a:xfrm>
        </p:spPr>
        <p:txBody>
          <a:bodyPr rtlCol="0">
            <a:noAutofit/>
          </a:bodyPr>
          <a:lstStyle/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200" i="1" dirty="0" smtClean="0">
                <a:solidFill>
                  <a:schemeClr val="accent1"/>
                </a:solidFill>
              </a:rPr>
              <a:t>Для </a:t>
            </a:r>
            <a:r>
              <a:rPr lang="ru-RU" sz="2200" i="1" dirty="0" err="1" smtClean="0">
                <a:solidFill>
                  <a:schemeClr val="accent1"/>
                </a:solidFill>
              </a:rPr>
              <a:t>такої</a:t>
            </a:r>
            <a:r>
              <a:rPr lang="ru-RU" sz="2200" i="1" dirty="0" smtClean="0">
                <a:solidFill>
                  <a:schemeClr val="accent1"/>
                </a:solidFill>
              </a:rPr>
              <a:t> </a:t>
            </a:r>
            <a:r>
              <a:rPr lang="ru-RU" sz="2200" i="1" dirty="0" err="1">
                <a:solidFill>
                  <a:schemeClr val="accent1"/>
                </a:solidFill>
              </a:rPr>
              <a:t>сім’ї</a:t>
            </a:r>
            <a:r>
              <a:rPr lang="ru-RU" sz="2200" i="1" dirty="0">
                <a:solidFill>
                  <a:schemeClr val="accent1"/>
                </a:solidFill>
              </a:rPr>
              <a:t> </a:t>
            </a:r>
            <a:r>
              <a:rPr lang="ru-RU" sz="2200" i="1" dirty="0" err="1">
                <a:solidFill>
                  <a:schemeClr val="accent1"/>
                </a:solidFill>
              </a:rPr>
              <a:t>любов</a:t>
            </a:r>
            <a:r>
              <a:rPr lang="ru-RU" sz="2200" i="1" dirty="0">
                <a:solidFill>
                  <a:schemeClr val="accent1"/>
                </a:solidFill>
              </a:rPr>
              <a:t> </a:t>
            </a:r>
            <a:r>
              <a:rPr lang="ru-RU" sz="2200" i="1" dirty="0" err="1">
                <a:solidFill>
                  <a:schemeClr val="accent1"/>
                </a:solidFill>
              </a:rPr>
              <a:t>між</a:t>
            </a:r>
            <a:r>
              <a:rPr lang="ru-RU" sz="2200" i="1" dirty="0">
                <a:solidFill>
                  <a:schemeClr val="accent1"/>
                </a:solidFill>
              </a:rPr>
              <a:t> </a:t>
            </a:r>
            <a:r>
              <a:rPr lang="ru-RU" sz="2200" i="1" dirty="0" err="1">
                <a:solidFill>
                  <a:schemeClr val="accent1"/>
                </a:solidFill>
              </a:rPr>
              <a:t>чоловіком</a:t>
            </a:r>
            <a:r>
              <a:rPr lang="ru-RU" sz="2200" i="1" dirty="0">
                <a:solidFill>
                  <a:schemeClr val="accent1"/>
                </a:solidFill>
              </a:rPr>
              <a:t> і </a:t>
            </a:r>
            <a:r>
              <a:rPr lang="ru-RU" sz="2200" i="1" dirty="0" err="1">
                <a:solidFill>
                  <a:schemeClr val="accent1"/>
                </a:solidFill>
              </a:rPr>
              <a:t>жінкою</a:t>
            </a:r>
            <a:r>
              <a:rPr lang="ru-RU" sz="2200" i="1" dirty="0">
                <a:solidFill>
                  <a:schemeClr val="accent1"/>
                </a:solidFill>
              </a:rPr>
              <a:t> не </a:t>
            </a:r>
            <a:r>
              <a:rPr lang="ru-RU" sz="2200" i="1" dirty="0" err="1">
                <a:solidFill>
                  <a:schemeClr val="accent1"/>
                </a:solidFill>
              </a:rPr>
              <a:t>була</a:t>
            </a:r>
            <a:r>
              <a:rPr lang="ru-RU" sz="2200" i="1" dirty="0">
                <a:solidFill>
                  <a:schemeClr val="accent1"/>
                </a:solidFill>
              </a:rPr>
              <a:t> </a:t>
            </a:r>
            <a:r>
              <a:rPr lang="ru-RU" sz="2200" i="1" dirty="0" err="1">
                <a:solidFill>
                  <a:schemeClr val="accent1"/>
                </a:solidFill>
              </a:rPr>
              <a:t>обов’язковою</a:t>
            </a:r>
            <a:r>
              <a:rPr lang="ru-RU" sz="2200" i="1" dirty="0">
                <a:solidFill>
                  <a:schemeClr val="accent1"/>
                </a:solidFill>
              </a:rPr>
              <a:t>. </a:t>
            </a:r>
            <a:r>
              <a:rPr lang="ru-RU" sz="2200" i="1" dirty="0" smtClean="0">
                <a:solidFill>
                  <a:schemeClr val="accent1"/>
                </a:solidFill>
              </a:rPr>
              <a:t>Тому </a:t>
            </a:r>
            <a:r>
              <a:rPr lang="ru-RU" sz="2200" i="1" dirty="0" err="1">
                <a:solidFill>
                  <a:schemeClr val="accent1"/>
                </a:solidFill>
              </a:rPr>
              <a:t>що</a:t>
            </a:r>
            <a:r>
              <a:rPr lang="ru-RU" sz="2200" i="1" dirty="0">
                <a:solidFill>
                  <a:schemeClr val="accent1"/>
                </a:solidFill>
              </a:rPr>
              <a:t> </a:t>
            </a:r>
            <a:r>
              <a:rPr lang="ru-RU" sz="2200" i="1" dirty="0" err="1">
                <a:solidFill>
                  <a:schemeClr val="accent1"/>
                </a:solidFill>
              </a:rPr>
              <a:t>завданням</a:t>
            </a:r>
            <a:r>
              <a:rPr lang="ru-RU" sz="2200" i="1" dirty="0">
                <a:solidFill>
                  <a:schemeClr val="accent1"/>
                </a:solidFill>
              </a:rPr>
              <a:t> </a:t>
            </a:r>
            <a:r>
              <a:rPr lang="ru-RU" sz="2200" i="1" dirty="0" err="1">
                <a:solidFill>
                  <a:schemeClr val="accent1"/>
                </a:solidFill>
              </a:rPr>
              <a:t>сім’ї</a:t>
            </a:r>
            <a:r>
              <a:rPr lang="ru-RU" sz="2200" i="1" dirty="0">
                <a:solidFill>
                  <a:schemeClr val="accent1"/>
                </a:solidFill>
              </a:rPr>
              <a:t> </a:t>
            </a:r>
            <a:r>
              <a:rPr lang="ru-RU" sz="2200" i="1" dirty="0" err="1">
                <a:solidFill>
                  <a:schemeClr val="accent1"/>
                </a:solidFill>
              </a:rPr>
              <a:t>була</a:t>
            </a:r>
            <a:r>
              <a:rPr lang="ru-RU" sz="2200" i="1" dirty="0">
                <a:solidFill>
                  <a:schemeClr val="accent1"/>
                </a:solidFill>
              </a:rPr>
              <a:t> </a:t>
            </a:r>
            <a:r>
              <a:rPr lang="ru-RU" sz="2200" i="1" dirty="0" err="1">
                <a:solidFill>
                  <a:schemeClr val="accent1"/>
                </a:solidFill>
              </a:rPr>
              <a:t>репродукція</a:t>
            </a:r>
            <a:r>
              <a:rPr lang="ru-RU" sz="2200" i="1" dirty="0">
                <a:solidFill>
                  <a:schemeClr val="accent1"/>
                </a:solidFill>
              </a:rPr>
              <a:t>, </a:t>
            </a:r>
            <a:r>
              <a:rPr lang="ru-RU" sz="2200" i="1" dirty="0" err="1">
                <a:solidFill>
                  <a:schemeClr val="accent1"/>
                </a:solidFill>
              </a:rPr>
              <a:t>відтворення</a:t>
            </a:r>
            <a:r>
              <a:rPr lang="ru-RU" sz="2200" i="1" dirty="0">
                <a:solidFill>
                  <a:schemeClr val="accent1"/>
                </a:solidFill>
              </a:rPr>
              <a:t> самих людей, особливо в </a:t>
            </a:r>
            <a:r>
              <a:rPr lang="ru-RU" sz="2200" i="1" dirty="0" err="1">
                <a:solidFill>
                  <a:schemeClr val="accent1"/>
                </a:solidFill>
              </a:rPr>
              <a:t>умовах</a:t>
            </a:r>
            <a:r>
              <a:rPr lang="ru-RU" sz="2200" i="1" dirty="0">
                <a:solidFill>
                  <a:schemeClr val="accent1"/>
                </a:solidFill>
              </a:rPr>
              <a:t>, </a:t>
            </a:r>
            <a:r>
              <a:rPr lang="ru-RU" sz="2200" i="1" dirty="0" err="1">
                <a:solidFill>
                  <a:schemeClr val="accent1"/>
                </a:solidFill>
              </a:rPr>
              <a:t>які</a:t>
            </a:r>
            <a:r>
              <a:rPr lang="ru-RU" sz="2200" i="1" dirty="0">
                <a:solidFill>
                  <a:schemeClr val="accent1"/>
                </a:solidFill>
              </a:rPr>
              <a:t> </a:t>
            </a:r>
            <a:r>
              <a:rPr lang="ru-RU" sz="2200" i="1" dirty="0" err="1">
                <a:solidFill>
                  <a:schemeClr val="accent1"/>
                </a:solidFill>
              </a:rPr>
              <a:t>були</a:t>
            </a:r>
            <a:r>
              <a:rPr lang="ru-RU" sz="2200" i="1" dirty="0">
                <a:solidFill>
                  <a:schemeClr val="accent1"/>
                </a:solidFill>
              </a:rPr>
              <a:t> </a:t>
            </a:r>
            <a:r>
              <a:rPr lang="ru-RU" sz="2200" i="1" dirty="0" err="1">
                <a:solidFill>
                  <a:schemeClr val="accent1"/>
                </a:solidFill>
              </a:rPr>
              <a:t>дуже</a:t>
            </a:r>
            <a:r>
              <a:rPr lang="ru-RU" sz="2200" i="1" dirty="0">
                <a:solidFill>
                  <a:schemeClr val="accent1"/>
                </a:solidFill>
              </a:rPr>
              <a:t> й </a:t>
            </a:r>
            <a:r>
              <a:rPr lang="ru-RU" sz="2200" i="1" dirty="0" err="1">
                <a:solidFill>
                  <a:schemeClr val="accent1"/>
                </a:solidFill>
              </a:rPr>
              <a:t>дуже</a:t>
            </a:r>
            <a:r>
              <a:rPr lang="ru-RU" sz="2200" i="1" dirty="0">
                <a:solidFill>
                  <a:schemeClr val="accent1"/>
                </a:solidFill>
              </a:rPr>
              <a:t> тяжкими. </a:t>
            </a:r>
            <a:endParaRPr lang="ru-RU" sz="2200" i="1" dirty="0" smtClean="0">
              <a:solidFill>
                <a:schemeClr val="accent1"/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200" i="1" dirty="0" smtClean="0">
                <a:solidFill>
                  <a:schemeClr val="accent2"/>
                </a:solidFill>
              </a:rPr>
              <a:t>Тому </a:t>
            </a:r>
            <a:r>
              <a:rPr lang="ru-RU" sz="2200" i="1" dirty="0" err="1">
                <a:solidFill>
                  <a:schemeClr val="accent2"/>
                </a:solidFill>
              </a:rPr>
              <a:t>головним</a:t>
            </a:r>
            <a:r>
              <a:rPr lang="ru-RU" sz="2200" i="1" dirty="0">
                <a:solidFill>
                  <a:schemeClr val="accent2"/>
                </a:solidFill>
              </a:rPr>
              <a:t> </a:t>
            </a:r>
            <a:r>
              <a:rPr lang="ru-RU" sz="2200" i="1" dirty="0" err="1">
                <a:solidFill>
                  <a:schemeClr val="accent2"/>
                </a:solidFill>
              </a:rPr>
              <a:t>елементом</a:t>
            </a:r>
            <a:r>
              <a:rPr lang="ru-RU" sz="2200" i="1" dirty="0">
                <a:solidFill>
                  <a:schemeClr val="accent2"/>
                </a:solidFill>
              </a:rPr>
              <a:t>, </a:t>
            </a:r>
            <a:r>
              <a:rPr lang="ru-RU" sz="2200" i="1" dirty="0" err="1">
                <a:solidFill>
                  <a:schemeClr val="accent2"/>
                </a:solidFill>
              </a:rPr>
              <a:t>якій</a:t>
            </a:r>
            <a:r>
              <a:rPr lang="ru-RU" sz="2200" i="1" dirty="0">
                <a:solidFill>
                  <a:schemeClr val="accent2"/>
                </a:solidFill>
              </a:rPr>
              <a:t> </a:t>
            </a:r>
            <a:r>
              <a:rPr lang="ru-RU" sz="2200" i="1" dirty="0" err="1">
                <a:solidFill>
                  <a:schemeClr val="accent2"/>
                </a:solidFill>
              </a:rPr>
              <a:t>скріплював</a:t>
            </a:r>
            <a:r>
              <a:rPr lang="ru-RU" sz="2200" i="1" dirty="0">
                <a:solidFill>
                  <a:schemeClr val="accent2"/>
                </a:solidFill>
              </a:rPr>
              <a:t> </a:t>
            </a:r>
            <a:r>
              <a:rPr lang="ru-RU" sz="2200" i="1" dirty="0" err="1">
                <a:solidFill>
                  <a:schemeClr val="accent2"/>
                </a:solidFill>
              </a:rPr>
              <a:t>стосунки</a:t>
            </a:r>
            <a:r>
              <a:rPr lang="ru-RU" sz="2200" i="1" dirty="0">
                <a:solidFill>
                  <a:schemeClr val="accent2"/>
                </a:solidFill>
              </a:rPr>
              <a:t> </a:t>
            </a:r>
            <a:r>
              <a:rPr lang="ru-RU" sz="2200" i="1" dirty="0" err="1">
                <a:solidFill>
                  <a:schemeClr val="accent2"/>
                </a:solidFill>
              </a:rPr>
              <a:t>між</a:t>
            </a:r>
            <a:r>
              <a:rPr lang="ru-RU" sz="2200" i="1" dirty="0">
                <a:solidFill>
                  <a:schemeClr val="accent2"/>
                </a:solidFill>
              </a:rPr>
              <a:t> </a:t>
            </a:r>
            <a:r>
              <a:rPr lang="ru-RU" sz="2200" i="1" dirty="0" err="1">
                <a:solidFill>
                  <a:schemeClr val="accent2"/>
                </a:solidFill>
              </a:rPr>
              <a:t>батьком</a:t>
            </a:r>
            <a:r>
              <a:rPr lang="ru-RU" sz="2200" i="1" dirty="0">
                <a:solidFill>
                  <a:schemeClr val="accent2"/>
                </a:solidFill>
              </a:rPr>
              <a:t> і </a:t>
            </a:r>
            <a:r>
              <a:rPr lang="ru-RU" sz="2200" i="1" dirty="0" err="1">
                <a:solidFill>
                  <a:schemeClr val="accent2"/>
                </a:solidFill>
              </a:rPr>
              <a:t>матір’ю</a:t>
            </a:r>
            <a:r>
              <a:rPr lang="ru-RU" sz="2200" i="1" dirty="0">
                <a:solidFill>
                  <a:schemeClr val="accent2"/>
                </a:solidFill>
              </a:rPr>
              <a:t>, батьками і </a:t>
            </a:r>
            <a:r>
              <a:rPr lang="ru-RU" sz="2200" i="1" dirty="0" err="1">
                <a:solidFill>
                  <a:schemeClr val="accent2"/>
                </a:solidFill>
              </a:rPr>
              <a:t>дітьми</a:t>
            </a:r>
            <a:r>
              <a:rPr lang="ru-RU" sz="2200" i="1" dirty="0">
                <a:solidFill>
                  <a:schemeClr val="accent2"/>
                </a:solidFill>
              </a:rPr>
              <a:t>, </a:t>
            </a:r>
            <a:r>
              <a:rPr lang="ru-RU" sz="2200" i="1" dirty="0" err="1">
                <a:solidFill>
                  <a:schemeClr val="accent2"/>
                </a:solidFill>
              </a:rPr>
              <a:t>була</a:t>
            </a:r>
            <a:r>
              <a:rPr lang="ru-RU" sz="2200" i="1" dirty="0">
                <a:solidFill>
                  <a:schemeClr val="accent2"/>
                </a:solidFill>
              </a:rPr>
              <a:t> не </a:t>
            </a:r>
            <a:r>
              <a:rPr lang="ru-RU" sz="2200" i="1" dirty="0" err="1">
                <a:solidFill>
                  <a:schemeClr val="accent2"/>
                </a:solidFill>
              </a:rPr>
              <a:t>плинна</a:t>
            </a:r>
            <a:r>
              <a:rPr lang="ru-RU" sz="2200" i="1" dirty="0">
                <a:solidFill>
                  <a:schemeClr val="accent2"/>
                </a:solidFill>
              </a:rPr>
              <a:t> </a:t>
            </a:r>
            <a:r>
              <a:rPr lang="ru-RU" sz="2200" i="1" dirty="0" err="1">
                <a:solidFill>
                  <a:schemeClr val="accent2"/>
                </a:solidFill>
              </a:rPr>
              <a:t>любов</a:t>
            </a:r>
            <a:r>
              <a:rPr lang="ru-RU" sz="2200" i="1" dirty="0">
                <a:solidFill>
                  <a:schemeClr val="accent2"/>
                </a:solidFill>
              </a:rPr>
              <a:t>, а </a:t>
            </a:r>
            <a:r>
              <a:rPr lang="ru-RU" sz="2200" i="1" dirty="0" err="1">
                <a:solidFill>
                  <a:schemeClr val="accent2"/>
                </a:solidFill>
              </a:rPr>
              <a:t>постійна</a:t>
            </a:r>
            <a:r>
              <a:rPr lang="ru-RU" sz="2200" i="1" dirty="0">
                <a:solidFill>
                  <a:schemeClr val="accent2"/>
                </a:solidFill>
              </a:rPr>
              <a:t> </a:t>
            </a:r>
            <a:r>
              <a:rPr lang="ru-RU" sz="2200" i="1" dirty="0" err="1">
                <a:solidFill>
                  <a:schemeClr val="accent2"/>
                </a:solidFill>
              </a:rPr>
              <a:t>солідарність</a:t>
            </a:r>
            <a:r>
              <a:rPr lang="ru-RU" sz="2200" i="1" dirty="0">
                <a:solidFill>
                  <a:schemeClr val="accent2"/>
                </a:solidFill>
              </a:rPr>
              <a:t>, </a:t>
            </a:r>
            <a:r>
              <a:rPr lang="ru-RU" sz="2200" i="1" dirty="0" err="1">
                <a:solidFill>
                  <a:schemeClr val="accent2"/>
                </a:solidFill>
              </a:rPr>
              <a:t>обов’язок</a:t>
            </a:r>
            <a:r>
              <a:rPr lang="ru-RU" sz="2200" i="1" dirty="0">
                <a:solidFill>
                  <a:schemeClr val="accent2"/>
                </a:solidFill>
              </a:rPr>
              <a:t> прийти на </a:t>
            </a:r>
            <a:r>
              <a:rPr lang="ru-RU" sz="2200" i="1" dirty="0" err="1">
                <a:solidFill>
                  <a:schemeClr val="accent2"/>
                </a:solidFill>
              </a:rPr>
              <a:t>допомогу</a:t>
            </a:r>
            <a:r>
              <a:rPr lang="ru-RU" sz="2200" i="1" dirty="0">
                <a:solidFill>
                  <a:schemeClr val="accent2"/>
                </a:solidFill>
              </a:rPr>
              <a:t> будь-</a:t>
            </a:r>
            <a:r>
              <a:rPr lang="ru-RU" sz="2200" i="1" dirty="0" err="1">
                <a:solidFill>
                  <a:schemeClr val="accent2"/>
                </a:solidFill>
              </a:rPr>
              <a:t>якому</a:t>
            </a:r>
            <a:r>
              <a:rPr lang="ru-RU" sz="2200" i="1" dirty="0">
                <a:solidFill>
                  <a:schemeClr val="accent2"/>
                </a:solidFill>
              </a:rPr>
              <a:t> </a:t>
            </a:r>
            <a:r>
              <a:rPr lang="ru-RU" sz="2200" i="1" dirty="0" err="1">
                <a:solidFill>
                  <a:schemeClr val="accent2"/>
                </a:solidFill>
              </a:rPr>
              <a:t>членові</a:t>
            </a:r>
            <a:r>
              <a:rPr lang="ru-RU" sz="2200" i="1" dirty="0">
                <a:solidFill>
                  <a:schemeClr val="accent2"/>
                </a:solidFill>
              </a:rPr>
              <a:t> </a:t>
            </a:r>
            <a:r>
              <a:rPr lang="ru-RU" sz="2200" i="1" dirty="0" err="1">
                <a:solidFill>
                  <a:schemeClr val="accent2"/>
                </a:solidFill>
              </a:rPr>
              <a:t>родини</a:t>
            </a:r>
            <a:r>
              <a:rPr lang="ru-RU" sz="2200" i="1" dirty="0">
                <a:solidFill>
                  <a:schemeClr val="accent2"/>
                </a:solidFill>
              </a:rPr>
              <a:t> в </a:t>
            </a:r>
            <a:r>
              <a:rPr lang="ru-RU" sz="2200" i="1" dirty="0" err="1">
                <a:solidFill>
                  <a:schemeClr val="accent2"/>
                </a:solidFill>
              </a:rPr>
              <a:t>часи</a:t>
            </a:r>
            <a:r>
              <a:rPr lang="ru-RU" sz="2200" i="1" dirty="0">
                <a:solidFill>
                  <a:schemeClr val="accent2"/>
                </a:solidFill>
              </a:rPr>
              <a:t> </a:t>
            </a:r>
            <a:r>
              <a:rPr lang="ru-RU" sz="2200" i="1" dirty="0" err="1">
                <a:solidFill>
                  <a:schemeClr val="accent2"/>
                </a:solidFill>
              </a:rPr>
              <a:t>кризи</a:t>
            </a:r>
            <a:r>
              <a:rPr lang="ru-RU" sz="2200" i="1" dirty="0">
                <a:solidFill>
                  <a:schemeClr val="accent2"/>
                </a:solidFill>
              </a:rPr>
              <a:t>, </a:t>
            </a:r>
            <a:r>
              <a:rPr lang="ru-RU" sz="2200" i="1" dirty="0" err="1">
                <a:solidFill>
                  <a:schemeClr val="accent2"/>
                </a:solidFill>
              </a:rPr>
              <a:t>незалежно</a:t>
            </a:r>
            <a:r>
              <a:rPr lang="ru-RU" sz="2200" i="1" dirty="0">
                <a:solidFill>
                  <a:schemeClr val="accent2"/>
                </a:solidFill>
              </a:rPr>
              <a:t> </a:t>
            </a:r>
            <a:r>
              <a:rPr lang="ru-RU" sz="2200" i="1" dirty="0" err="1">
                <a:solidFill>
                  <a:schemeClr val="accent2"/>
                </a:solidFill>
              </a:rPr>
              <a:t>від</a:t>
            </a:r>
            <a:r>
              <a:rPr lang="ru-RU" sz="2200" i="1" dirty="0">
                <a:solidFill>
                  <a:schemeClr val="accent2"/>
                </a:solidFill>
              </a:rPr>
              <a:t> </a:t>
            </a:r>
            <a:r>
              <a:rPr lang="ru-RU" sz="2200" i="1" dirty="0" err="1">
                <a:solidFill>
                  <a:schemeClr val="accent2"/>
                </a:solidFill>
              </a:rPr>
              <a:t>емоційних</a:t>
            </a:r>
            <a:r>
              <a:rPr lang="ru-RU" sz="2200" i="1" dirty="0">
                <a:solidFill>
                  <a:schemeClr val="accent2"/>
                </a:solidFill>
              </a:rPr>
              <a:t> </a:t>
            </a:r>
            <a:r>
              <a:rPr lang="ru-RU" sz="2200" i="1" dirty="0" err="1">
                <a:solidFill>
                  <a:schemeClr val="accent2"/>
                </a:solidFill>
              </a:rPr>
              <a:t>почуттів</a:t>
            </a:r>
            <a:r>
              <a:rPr lang="ru-RU" sz="2200" i="1" dirty="0">
                <a:solidFill>
                  <a:schemeClr val="accent2"/>
                </a:solidFill>
              </a:rPr>
              <a:t>, </a:t>
            </a:r>
            <a:r>
              <a:rPr lang="ru-RU" sz="2200" i="1" dirty="0" err="1" smtClean="0">
                <a:solidFill>
                  <a:schemeClr val="accent2"/>
                </a:solidFill>
              </a:rPr>
              <a:t>які</a:t>
            </a:r>
            <a:r>
              <a:rPr lang="ru-RU" sz="2200" i="1" dirty="0">
                <a:solidFill>
                  <a:schemeClr val="accent2"/>
                </a:solidFill>
              </a:rPr>
              <a:t> члени </a:t>
            </a:r>
            <a:r>
              <a:rPr lang="ru-RU" sz="2200" i="1" dirty="0" err="1">
                <a:solidFill>
                  <a:schemeClr val="accent2"/>
                </a:solidFill>
              </a:rPr>
              <a:t>родини</a:t>
            </a:r>
            <a:r>
              <a:rPr lang="ru-RU" sz="2200" i="1" dirty="0">
                <a:solidFill>
                  <a:schemeClr val="accent2"/>
                </a:solidFill>
              </a:rPr>
              <a:t> один до одного </a:t>
            </a:r>
            <a:r>
              <a:rPr lang="ru-RU" sz="2200" i="1" dirty="0" err="1">
                <a:solidFill>
                  <a:schemeClr val="accent2"/>
                </a:solidFill>
              </a:rPr>
              <a:t>мали</a:t>
            </a:r>
            <a:r>
              <a:rPr lang="ru-RU" sz="2200" i="1" dirty="0">
                <a:solidFill>
                  <a:schemeClr val="accent2"/>
                </a:solidFill>
              </a:rPr>
              <a:t>. </a:t>
            </a:r>
            <a:endParaRPr lang="ru-RU" sz="2200" i="1" dirty="0" smtClean="0">
              <a:solidFill>
                <a:schemeClr val="accent2"/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200" i="1" dirty="0" err="1" smtClean="0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почуття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солідарності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було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головним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Якщо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в тебе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згоріла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хата,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якщо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лишився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сиротою, померли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обидвоє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батьків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, ким би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був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, але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сім’я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має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тебе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притулити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бо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інакше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, і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є правило,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порушення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солідарності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означає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сам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порушник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втрачає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право на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цю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солідарність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, а без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неї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вижити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суспільстві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було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тяжко, а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майже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неможливо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30722" name="Picture 2" descr="Юридическая помощь, семейный адвокат - Кто входит в состав семьи по  семейному кодекс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7450" y="1828800"/>
            <a:ext cx="4230688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ъект 2"/>
          <p:cNvSpPr>
            <a:spLocks noGrp="1"/>
          </p:cNvSpPr>
          <p:nvPr>
            <p:ph idx="1"/>
          </p:nvPr>
        </p:nvSpPr>
        <p:spPr>
          <a:xfrm>
            <a:off x="247650" y="195263"/>
            <a:ext cx="9510713" cy="5846762"/>
          </a:xfrm>
        </p:spPr>
        <p:txBody>
          <a:bodyPr/>
          <a:lstStyle/>
          <a:p>
            <a:pPr marL="0" indent="0" algn="just">
              <a:buFont typeface="Wingdings 3" pitchFamily="18" charset="2"/>
              <a:buNone/>
            </a:pPr>
            <a:r>
              <a:rPr lang="ru-RU" sz="2400" smtClean="0"/>
              <a:t>Хто міг собі дозволити на любов у цих умовах? В таких умовах шлюби нагадували, якщо можна так сказати, сучасні сімейні контракти. Бо одружувалися не самі молоді люди, переважно батьки домовлялися й одружували дітей. Головним елементом одруження було те, що забезпечувало виживання, переважно – земля. Одружуватися в межах однакового соціального статусу, однакової кількості землі, опускатися нижче свого статусу було неприпустимо. В таких умовах, очевидно, любов не була підставовою необхідністю.</a:t>
            </a:r>
          </a:p>
        </p:txBody>
      </p:sp>
      <p:pic>
        <p:nvPicPr>
          <p:cNvPr id="31746" name="Picture 2" descr="Подружні пари в Україні можуть відсвяткувати церемонію одруження повторно,  – Мін&amp;#39;юст - новини ZIKUA.T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3338" y="3559175"/>
            <a:ext cx="5930900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050" y="0"/>
            <a:ext cx="9315450" cy="6602413"/>
          </a:xfrm>
        </p:spPr>
        <p:txBody>
          <a:bodyPr rtlCol="0">
            <a:normAutofit fontScale="92500" lnSpcReduction="10000"/>
          </a:bodyPr>
          <a:lstStyle/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Єдиний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міг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дозволити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собі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шлюби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з любови,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ті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мали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власності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ставило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їх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поза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цими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умовами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, і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переважно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були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шлюби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бідняків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000" b="1" i="1" dirty="0" err="1" smtClean="0">
                <a:solidFill>
                  <a:srgbClr val="FF0000"/>
                </a:solidFill>
              </a:rPr>
              <a:t>Отже</a:t>
            </a:r>
            <a:r>
              <a:rPr lang="ru-RU" sz="3000" b="1" i="1" dirty="0">
                <a:solidFill>
                  <a:srgbClr val="FF0000"/>
                </a:solidFill>
              </a:rPr>
              <a:t>, </a:t>
            </a:r>
            <a:endParaRPr lang="ru-RU" sz="3000" b="1" i="1" dirty="0" smtClean="0">
              <a:solidFill>
                <a:srgbClr val="FF0000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000" b="1" i="1" dirty="0" smtClean="0">
                <a:solidFill>
                  <a:srgbClr val="FF0000"/>
                </a:solidFill>
              </a:rPr>
              <a:t>ми </a:t>
            </a:r>
            <a:r>
              <a:rPr lang="ru-RU" sz="3000" b="1" i="1" dirty="0" err="1">
                <a:solidFill>
                  <a:srgbClr val="FF0000"/>
                </a:solidFill>
              </a:rPr>
              <a:t>повинні</a:t>
            </a:r>
            <a:r>
              <a:rPr lang="ru-RU" sz="3000" b="1" i="1" dirty="0">
                <a:solidFill>
                  <a:srgbClr val="FF0000"/>
                </a:solidFill>
              </a:rPr>
              <a:t> </a:t>
            </a:r>
            <a:r>
              <a:rPr lang="ru-RU" sz="3000" b="1" i="1" dirty="0" err="1">
                <a:solidFill>
                  <a:srgbClr val="FF0000"/>
                </a:solidFill>
              </a:rPr>
              <a:t>усвідомлювати</a:t>
            </a:r>
            <a:r>
              <a:rPr lang="ru-RU" sz="3000" b="1" i="1" dirty="0">
                <a:solidFill>
                  <a:srgbClr val="FF0000"/>
                </a:solidFill>
              </a:rPr>
              <a:t>, </a:t>
            </a:r>
            <a:r>
              <a:rPr lang="ru-RU" sz="3000" b="1" i="1" dirty="0" err="1">
                <a:solidFill>
                  <a:srgbClr val="FF0000"/>
                </a:solidFill>
              </a:rPr>
              <a:t>що</a:t>
            </a:r>
            <a:r>
              <a:rPr lang="ru-RU" sz="3000" b="1" i="1" dirty="0">
                <a:solidFill>
                  <a:srgbClr val="FF0000"/>
                </a:solidFill>
              </a:rPr>
              <a:t> наше </a:t>
            </a:r>
            <a:r>
              <a:rPr lang="ru-RU" sz="3000" b="1" i="1" dirty="0" err="1">
                <a:solidFill>
                  <a:srgbClr val="FF0000"/>
                </a:solidFill>
              </a:rPr>
              <a:t>поняття</a:t>
            </a:r>
            <a:r>
              <a:rPr lang="ru-RU" sz="3000" b="1" i="1" dirty="0">
                <a:solidFill>
                  <a:srgbClr val="FF0000"/>
                </a:solidFill>
              </a:rPr>
              <a:t>, </a:t>
            </a:r>
            <a:endParaRPr lang="ru-RU" sz="3000" b="1" i="1" dirty="0" smtClean="0">
              <a:solidFill>
                <a:srgbClr val="FF0000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000" b="1" i="1" dirty="0" smtClean="0">
                <a:solidFill>
                  <a:srgbClr val="FF0000"/>
                </a:solidFill>
              </a:rPr>
              <a:t>яке </a:t>
            </a:r>
            <a:r>
              <a:rPr lang="ru-RU" sz="3000" b="1" i="1" dirty="0">
                <a:solidFill>
                  <a:srgbClr val="FF0000"/>
                </a:solidFill>
              </a:rPr>
              <a:t>ми </a:t>
            </a:r>
            <a:r>
              <a:rPr lang="ru-RU" sz="3000" b="1" i="1" dirty="0" err="1">
                <a:solidFill>
                  <a:srgbClr val="FF0000"/>
                </a:solidFill>
              </a:rPr>
              <a:t>вкладаємо</a:t>
            </a:r>
            <a:r>
              <a:rPr lang="ru-RU" sz="3000" b="1" i="1" dirty="0">
                <a:solidFill>
                  <a:srgbClr val="FF0000"/>
                </a:solidFill>
              </a:rPr>
              <a:t> в </a:t>
            </a:r>
            <a:r>
              <a:rPr lang="ru-RU" sz="3000" b="1" i="1" dirty="0" err="1">
                <a:solidFill>
                  <a:srgbClr val="FF0000"/>
                </a:solidFill>
              </a:rPr>
              <a:t>сім’ю</a:t>
            </a:r>
            <a:r>
              <a:rPr lang="ru-RU" sz="3000" b="1" i="1" dirty="0">
                <a:solidFill>
                  <a:srgbClr val="FF0000"/>
                </a:solidFill>
              </a:rPr>
              <a:t> </a:t>
            </a:r>
            <a:endParaRPr lang="ru-RU" sz="3000" b="1" i="1" dirty="0" smtClean="0">
              <a:solidFill>
                <a:srgbClr val="FF0000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000" b="1" i="1" dirty="0" smtClean="0">
                <a:solidFill>
                  <a:srgbClr val="FF0000"/>
                </a:solidFill>
              </a:rPr>
              <a:t>(</a:t>
            </a:r>
            <a:r>
              <a:rPr lang="ru-RU" sz="3000" b="1" i="1" dirty="0" err="1">
                <a:solidFill>
                  <a:srgbClr val="FF0000"/>
                </a:solidFill>
              </a:rPr>
              <a:t>зв’язок</a:t>
            </a:r>
            <a:r>
              <a:rPr lang="ru-RU" sz="3000" b="1" i="1" dirty="0">
                <a:solidFill>
                  <a:srgbClr val="FF0000"/>
                </a:solidFill>
              </a:rPr>
              <a:t>, </a:t>
            </a:r>
            <a:endParaRPr lang="ru-RU" sz="3000" b="1" i="1" dirty="0" smtClean="0">
              <a:solidFill>
                <a:srgbClr val="FF0000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000" b="1" i="1" dirty="0" err="1" smtClean="0">
                <a:solidFill>
                  <a:srgbClr val="FF0000"/>
                </a:solidFill>
              </a:rPr>
              <a:t>скріплений</a:t>
            </a:r>
            <a:r>
              <a:rPr lang="ru-RU" sz="3000" b="1" i="1" dirty="0" smtClean="0">
                <a:solidFill>
                  <a:srgbClr val="FF0000"/>
                </a:solidFill>
              </a:rPr>
              <a:t> </a:t>
            </a:r>
            <a:r>
              <a:rPr lang="ru-RU" sz="3000" b="1" i="1" dirty="0" err="1">
                <a:solidFill>
                  <a:srgbClr val="FF0000"/>
                </a:solidFill>
              </a:rPr>
              <a:t>любов’ю</a:t>
            </a:r>
            <a:r>
              <a:rPr lang="ru-RU" sz="3000" b="1" i="1" dirty="0">
                <a:solidFill>
                  <a:srgbClr val="FF0000"/>
                </a:solidFill>
              </a:rPr>
              <a:t>, </a:t>
            </a:r>
            <a:endParaRPr lang="ru-RU" sz="3000" b="1" i="1" dirty="0" smtClean="0">
              <a:solidFill>
                <a:srgbClr val="FF0000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000" b="1" i="1" dirty="0" smtClean="0">
                <a:solidFill>
                  <a:srgbClr val="FF0000"/>
                </a:solidFill>
              </a:rPr>
              <a:t>і </a:t>
            </a:r>
            <a:r>
              <a:rPr lang="ru-RU" sz="3000" b="1" i="1" dirty="0" err="1">
                <a:solidFill>
                  <a:srgbClr val="FF0000"/>
                </a:solidFill>
              </a:rPr>
              <a:t>молоді</a:t>
            </a:r>
            <a:r>
              <a:rPr lang="ru-RU" sz="3000" b="1" i="1" dirty="0">
                <a:solidFill>
                  <a:srgbClr val="FF0000"/>
                </a:solidFill>
              </a:rPr>
              <a:t> люди </a:t>
            </a:r>
            <a:r>
              <a:rPr lang="ru-RU" sz="3000" b="1" i="1" dirty="0" err="1">
                <a:solidFill>
                  <a:srgbClr val="FF0000"/>
                </a:solidFill>
              </a:rPr>
              <a:t>одружуються</a:t>
            </a:r>
            <a:r>
              <a:rPr lang="ru-RU" sz="3000" b="1" i="1" dirty="0">
                <a:solidFill>
                  <a:srgbClr val="FF0000"/>
                </a:solidFill>
              </a:rPr>
              <a:t> через те, </a:t>
            </a:r>
            <a:endParaRPr lang="ru-RU" sz="3000" b="1" i="1" dirty="0" smtClean="0">
              <a:solidFill>
                <a:srgbClr val="FF0000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000" b="1" i="1" dirty="0" err="1" smtClean="0">
                <a:solidFill>
                  <a:srgbClr val="FF0000"/>
                </a:solidFill>
              </a:rPr>
              <a:t>що</a:t>
            </a:r>
            <a:r>
              <a:rPr lang="ru-RU" sz="3000" b="1" i="1" dirty="0" smtClean="0">
                <a:solidFill>
                  <a:srgbClr val="FF0000"/>
                </a:solidFill>
              </a:rPr>
              <a:t> </a:t>
            </a:r>
            <a:r>
              <a:rPr lang="ru-RU" sz="3000" b="1" i="1" dirty="0">
                <a:solidFill>
                  <a:srgbClr val="FF0000"/>
                </a:solidFill>
              </a:rPr>
              <a:t>вони </a:t>
            </a:r>
            <a:r>
              <a:rPr lang="ru-RU" sz="3000" b="1" i="1" dirty="0" err="1">
                <a:solidFill>
                  <a:srgbClr val="FF0000"/>
                </a:solidFill>
              </a:rPr>
              <a:t>мають</a:t>
            </a:r>
            <a:r>
              <a:rPr lang="ru-RU" sz="3000" b="1" i="1" dirty="0">
                <a:solidFill>
                  <a:srgbClr val="FF0000"/>
                </a:solidFill>
              </a:rPr>
              <a:t> </a:t>
            </a:r>
            <a:r>
              <a:rPr lang="ru-RU" sz="3000" b="1" i="1" dirty="0" err="1">
                <a:solidFill>
                  <a:srgbClr val="FF0000"/>
                </a:solidFill>
              </a:rPr>
              <a:t>почуття</a:t>
            </a:r>
            <a:r>
              <a:rPr lang="ru-RU" sz="3000" b="1" i="1" dirty="0">
                <a:solidFill>
                  <a:srgbClr val="FF0000"/>
                </a:solidFill>
              </a:rPr>
              <a:t> </a:t>
            </a:r>
            <a:r>
              <a:rPr lang="ru-RU" sz="3000" b="1" i="1" dirty="0" err="1">
                <a:solidFill>
                  <a:srgbClr val="FF0000"/>
                </a:solidFill>
              </a:rPr>
              <a:t>романтичної</a:t>
            </a:r>
            <a:r>
              <a:rPr lang="ru-RU" sz="3000" b="1" i="1" dirty="0">
                <a:solidFill>
                  <a:srgbClr val="FF0000"/>
                </a:solidFill>
              </a:rPr>
              <a:t> </a:t>
            </a:r>
            <a:r>
              <a:rPr lang="ru-RU" sz="3000" b="1" i="1" dirty="0" err="1">
                <a:solidFill>
                  <a:srgbClr val="FF0000"/>
                </a:solidFill>
              </a:rPr>
              <a:t>любові</a:t>
            </a:r>
            <a:r>
              <a:rPr lang="ru-RU" sz="3000" b="1" i="1" dirty="0">
                <a:solidFill>
                  <a:srgbClr val="FF0000"/>
                </a:solidFill>
              </a:rPr>
              <a:t>) </a:t>
            </a:r>
            <a:endParaRPr lang="ru-RU" sz="3000" b="1" i="1" dirty="0" smtClean="0">
              <a:solidFill>
                <a:srgbClr val="FF0000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000" b="1" i="1" dirty="0" smtClean="0">
                <a:solidFill>
                  <a:srgbClr val="FF0000"/>
                </a:solidFill>
              </a:rPr>
              <a:t>– </a:t>
            </a:r>
            <a:r>
              <a:rPr lang="ru-RU" sz="3000" b="1" i="1" dirty="0" err="1">
                <a:solidFill>
                  <a:srgbClr val="FF0000"/>
                </a:solidFill>
              </a:rPr>
              <a:t>це</a:t>
            </a:r>
            <a:r>
              <a:rPr lang="ru-RU" sz="3000" b="1" i="1" dirty="0">
                <a:solidFill>
                  <a:srgbClr val="FF0000"/>
                </a:solidFill>
              </a:rPr>
              <a:t> </a:t>
            </a:r>
            <a:r>
              <a:rPr lang="ru-RU" sz="3000" b="1" i="1" dirty="0" err="1">
                <a:solidFill>
                  <a:srgbClr val="FF0000"/>
                </a:solidFill>
              </a:rPr>
              <a:t>явище</a:t>
            </a:r>
            <a:r>
              <a:rPr lang="ru-RU" sz="3000" b="1" i="1" dirty="0">
                <a:solidFill>
                  <a:srgbClr val="FF0000"/>
                </a:solidFill>
              </a:rPr>
              <a:t> </a:t>
            </a:r>
            <a:r>
              <a:rPr lang="ru-RU" sz="3000" b="1" i="1" dirty="0" err="1">
                <a:solidFill>
                  <a:srgbClr val="FF0000"/>
                </a:solidFill>
              </a:rPr>
              <a:t>дуже</a:t>
            </a:r>
            <a:r>
              <a:rPr lang="ru-RU" sz="3000" b="1" i="1" dirty="0">
                <a:solidFill>
                  <a:srgbClr val="FF0000"/>
                </a:solidFill>
              </a:rPr>
              <a:t> </a:t>
            </a:r>
            <a:r>
              <a:rPr lang="ru-RU" sz="3000" b="1" i="1" dirty="0" err="1">
                <a:solidFill>
                  <a:srgbClr val="FF0000"/>
                </a:solidFill>
              </a:rPr>
              <a:t>недавнє</a:t>
            </a:r>
            <a:r>
              <a:rPr lang="ru-RU" sz="3000" b="1" i="1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32770" name="Picture 2" descr="Лучшие идеи (7) доски «Символ семьи» | символ семьи, символы, семейный 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67775" y="1997075"/>
            <a:ext cx="2709863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2"/>
          <p:cNvSpPr>
            <a:spLocks noGrp="1"/>
          </p:cNvSpPr>
          <p:nvPr>
            <p:ph idx="1"/>
          </p:nvPr>
        </p:nvSpPr>
        <p:spPr>
          <a:xfrm>
            <a:off x="677863" y="3043238"/>
            <a:ext cx="9498012" cy="3814762"/>
          </a:xfrm>
        </p:spPr>
        <p:txBody>
          <a:bodyPr/>
          <a:lstStyle/>
          <a:p>
            <a:pPr marL="0" indent="0" algn="ctr">
              <a:buFont typeface="Wingdings 3" pitchFamily="18" charset="2"/>
              <a:buNone/>
            </a:pPr>
            <a:r>
              <a:rPr lang="ru-RU" sz="2800" b="1" i="1" smtClean="0"/>
              <a:t>Демографічні схеми сильно пов’язані зі способом існування сім’ї, і навпаки, сім’я відображає ці певні демографічні тренди. Якщо узагальнити, є дві моделі відтворення населення. Загалом приймаємо, що головне для населення – це його відтворення, воно інакше не може виживати, тому що тоді старші покоління не мають як виживати в цьому жорстокому і бідному світі.</a:t>
            </a:r>
          </a:p>
        </p:txBody>
      </p:sp>
      <p:pic>
        <p:nvPicPr>
          <p:cNvPr id="33794" name="Picture 2" descr="Семья ученых на Физтехе развивают космическую отрасль и прививают любовь к  науке сыновья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9888" y="52388"/>
            <a:ext cx="50323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475" y="195263"/>
            <a:ext cx="9536113" cy="4454525"/>
          </a:xfrm>
        </p:spPr>
        <p:txBody>
          <a:bodyPr rtlCol="0">
            <a:normAutofit lnSpcReduction="10000"/>
          </a:bodyPr>
          <a:lstStyle/>
          <a:p>
            <a:pPr marL="0" indent="45720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Отже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насправді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чим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більше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ми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міняємося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тим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більше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окремих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реґіонах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відчуваємо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залишаємося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такими самими.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Це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зокрема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дуже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сильно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відчувається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мусульманському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світі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про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ми,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може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поговоримо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окремо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У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значній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мірі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атака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фундаменталістського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ісламського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світу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сучасний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Західний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світ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пов’язана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власне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з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ґендерними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питаннями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з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питаннями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сім’ї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і т.д., тому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мусульманська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традиція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зберігає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традицію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існування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великих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сімей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заборону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розлучення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всіх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інших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рис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цієї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старої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традиційної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форми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45720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rgbClr val="FF0000"/>
                </a:solidFill>
              </a:rPr>
              <a:t>Одним словом, постмодерна </a:t>
            </a:r>
            <a:r>
              <a:rPr lang="ru-RU" sz="2400" dirty="0" err="1">
                <a:solidFill>
                  <a:srgbClr val="FF0000"/>
                </a:solidFill>
              </a:rPr>
              <a:t>сім’я</a:t>
            </a:r>
            <a:r>
              <a:rPr lang="ru-RU" sz="2400" dirty="0">
                <a:solidFill>
                  <a:srgbClr val="FF0000"/>
                </a:solidFill>
              </a:rPr>
              <a:t> є зараз символом Заходу, і </a:t>
            </a:r>
            <a:r>
              <a:rPr lang="ru-RU" sz="2400" dirty="0" err="1">
                <a:solidFill>
                  <a:srgbClr val="FF0000"/>
                </a:solidFill>
              </a:rPr>
              <a:t>власне</a:t>
            </a:r>
            <a:r>
              <a:rPr lang="ru-RU" sz="2400" dirty="0">
                <a:solidFill>
                  <a:srgbClr val="FF0000"/>
                </a:solidFill>
              </a:rPr>
              <a:t> через </a:t>
            </a:r>
            <a:r>
              <a:rPr lang="ru-RU" sz="2400" dirty="0" err="1">
                <a:solidFill>
                  <a:srgbClr val="FF0000"/>
                </a:solidFill>
              </a:rPr>
              <a:t>це</a:t>
            </a:r>
            <a:r>
              <a:rPr lang="ru-RU" sz="2400" dirty="0">
                <a:solidFill>
                  <a:srgbClr val="FF0000"/>
                </a:solidFill>
              </a:rPr>
              <a:t> (але не </a:t>
            </a:r>
            <a:r>
              <a:rPr lang="ru-RU" sz="2400" dirty="0" err="1">
                <a:solidFill>
                  <a:srgbClr val="FF0000"/>
                </a:solidFill>
              </a:rPr>
              <a:t>тільки</a:t>
            </a:r>
            <a:r>
              <a:rPr lang="ru-RU" sz="2400" dirty="0">
                <a:solidFill>
                  <a:srgbClr val="FF0000"/>
                </a:solidFill>
              </a:rPr>
              <a:t> через </a:t>
            </a:r>
            <a:r>
              <a:rPr lang="ru-RU" sz="2400" dirty="0" err="1">
                <a:solidFill>
                  <a:srgbClr val="FF0000"/>
                </a:solidFill>
              </a:rPr>
              <a:t>це</a:t>
            </a:r>
            <a:r>
              <a:rPr lang="ru-RU" sz="2400" dirty="0">
                <a:solidFill>
                  <a:srgbClr val="FF0000"/>
                </a:solidFill>
              </a:rPr>
              <a:t>) </a:t>
            </a:r>
            <a:r>
              <a:rPr lang="ru-RU" sz="2400" dirty="0" err="1">
                <a:solidFill>
                  <a:srgbClr val="FF0000"/>
                </a:solidFill>
              </a:rPr>
              <a:t>він</a:t>
            </a:r>
            <a:r>
              <a:rPr lang="ru-RU" sz="2400" dirty="0">
                <a:solidFill>
                  <a:srgbClr val="FF0000"/>
                </a:solidFill>
              </a:rPr>
              <a:t> так </a:t>
            </a:r>
            <a:r>
              <a:rPr lang="ru-RU" sz="2400" dirty="0" err="1">
                <a:solidFill>
                  <a:srgbClr val="FF0000"/>
                </a:solidFill>
              </a:rPr>
              <a:t>атакується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фундаменталістами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4818" name="Picture 2" descr="Изображения Семья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5913" y="4173538"/>
            <a:ext cx="4508500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ъект 2"/>
          <p:cNvSpPr>
            <a:spLocks noGrp="1"/>
          </p:cNvSpPr>
          <p:nvPr>
            <p:ph idx="1"/>
          </p:nvPr>
        </p:nvSpPr>
        <p:spPr>
          <a:xfrm>
            <a:off x="549275" y="144463"/>
            <a:ext cx="9221788" cy="4492625"/>
          </a:xfrm>
        </p:spPr>
        <p:txBody>
          <a:bodyPr/>
          <a:lstStyle/>
          <a:p>
            <a:pPr marL="0" indent="0" algn="ctr">
              <a:buFont typeface="Wingdings 3" pitchFamily="18" charset="2"/>
              <a:buNone/>
            </a:pPr>
            <a:r>
              <a:rPr lang="ru-RU" sz="2800" b="1" i="1" smtClean="0">
                <a:solidFill>
                  <a:srgbClr val="FF0000"/>
                </a:solidFill>
              </a:rPr>
              <a:t>Підсумуємо. Останні 50-70 років ми є свідками нової хвилі дуже швидких змін. Ці зміни в першу чергу пов’язані з тим, що ми живемо в такому заможному світі, в якому не жили ще ніколи. Стався перехід від виживання до життя, в зв’язку з чим сильно змінилися демографічні схеми. І в центрі демографічних змін є сама родина, за вище описаними моделями. Репродукція не є більше головною функцією сім’ї. </a:t>
            </a:r>
          </a:p>
        </p:txBody>
      </p:sp>
      <p:pic>
        <p:nvPicPr>
          <p:cNvPr id="35842" name="Picture 2" descr="Семья – основа государства – БУК &amp;quot;Библиотечно-музейный центр&amp;quot; города  Радуж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8475" y="4075113"/>
            <a:ext cx="398145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ъект 2"/>
          <p:cNvSpPr>
            <a:spLocks noGrp="1"/>
          </p:cNvSpPr>
          <p:nvPr>
            <p:ph idx="1"/>
          </p:nvPr>
        </p:nvSpPr>
        <p:spPr>
          <a:xfrm>
            <a:off x="117475" y="0"/>
            <a:ext cx="9288463" cy="4114800"/>
          </a:xfrm>
        </p:spPr>
        <p:txBody>
          <a:bodyPr/>
          <a:lstStyle/>
          <a:p>
            <a:pPr marL="0" indent="0" algn="ctr">
              <a:buFont typeface="Wingdings 3" pitchFamily="18" charset="2"/>
              <a:buNone/>
            </a:pPr>
            <a:r>
              <a:rPr lang="ru-RU" sz="3200" smtClean="0">
                <a:solidFill>
                  <a:srgbClr val="FF0000"/>
                </a:solidFill>
              </a:rPr>
              <a:t>З другого боку бачимо інший універсальний символ цього руху до заможного світу – це поява середнього класу, який не є надто багатим, але живе далеко поза межами бідності. Цей універсальний клас є глобальним. І власне найбільші зміни, про які ми говоримо, стосуються цього середнього класу.</a:t>
            </a:r>
          </a:p>
        </p:txBody>
      </p:sp>
      <p:pic>
        <p:nvPicPr>
          <p:cNvPr id="36866" name="Picture 2" descr="КАРТИНКИ О СЕМЬЕ ПРО ЛЮБОВ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2513" y="3941763"/>
            <a:ext cx="4876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mtClean="0"/>
              <a:t>План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138" y="1154113"/>
            <a:ext cx="8596312" cy="3430587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Поняття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«</a:t>
            </a: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сім’я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 та «</a:t>
            </a: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шлюб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». </a:t>
            </a:r>
            <a:endParaRPr lang="x-none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Типологія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сім’ї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x-none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Історія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розвиток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сім’ї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uk-UA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західній культурі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x-none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Роль </a:t>
            </a: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сім’ї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суспільстві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x-none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Функції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сім’ї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19459" name="Picture 2" descr="Картинки счастливой семьи (4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3088" y="3970338"/>
            <a:ext cx="4551362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ъект 2"/>
          <p:cNvSpPr>
            <a:spLocks noGrp="1"/>
          </p:cNvSpPr>
          <p:nvPr>
            <p:ph idx="1"/>
          </p:nvPr>
        </p:nvSpPr>
        <p:spPr>
          <a:xfrm>
            <a:off x="312738" y="0"/>
            <a:ext cx="6519862" cy="6858000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z="3200" smtClean="0"/>
              <a:t>Ми спостерігаємо також, що жодна інша зміна моделей людських соціальних форм не є такою болючою і не викликає таких політичних дискусій, а навіть конфліктів, як, власне, зміни у сім’ї. </a:t>
            </a:r>
            <a:r>
              <a:rPr lang="ru-RU" sz="3200" smtClean="0">
                <a:solidFill>
                  <a:srgbClr val="FF0000"/>
                </a:solidFill>
              </a:rPr>
              <a:t>Так що я можу зробити лише одне пророцтво: протягом наступних декількох поколінь на нас чекають ще дуже важливі і цікаві історії, і в центрі цих історій буде доля наших сімей. </a:t>
            </a:r>
          </a:p>
        </p:txBody>
      </p:sp>
      <p:pic>
        <p:nvPicPr>
          <p:cNvPr id="37890" name="Picture 4" descr="Любовь. Семья. | Семена, Любов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2600" y="534988"/>
            <a:ext cx="4702175" cy="539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ъект 2"/>
          <p:cNvSpPr>
            <a:spLocks noGrp="1"/>
          </p:cNvSpPr>
          <p:nvPr>
            <p:ph idx="1"/>
          </p:nvPr>
        </p:nvSpPr>
        <p:spPr>
          <a:xfrm>
            <a:off x="585788" y="679450"/>
            <a:ext cx="9055100" cy="6296025"/>
          </a:xfrm>
        </p:spPr>
        <p:txBody>
          <a:bodyPr/>
          <a:lstStyle/>
          <a:p>
            <a:pPr marL="0" indent="0" algn="ctr">
              <a:buFont typeface="Wingdings 3" pitchFamily="18" charset="2"/>
              <a:buNone/>
            </a:pPr>
            <a:r>
              <a:rPr lang="ru-RU" sz="3600" b="1" smtClean="0">
                <a:solidFill>
                  <a:schemeClr val="accent2"/>
                </a:solidFill>
              </a:rPr>
              <a:t>Американський психолог </a:t>
            </a:r>
            <a:r>
              <a:rPr lang="ru-RU" sz="3600" b="1" smtClean="0">
                <a:solidFill>
                  <a:schemeClr val="tx1"/>
                </a:solidFill>
              </a:rPr>
              <a:t>Джон Готтман</a:t>
            </a:r>
            <a:r>
              <a:rPr lang="ru-RU" sz="3600" b="1" smtClean="0">
                <a:solidFill>
                  <a:schemeClr val="accent2"/>
                </a:solidFill>
              </a:rPr>
              <a:t>, який займається дослідницькою та викладацькою діяльністю, а також керує інститутом дослідження відносин Готтмана в Сіетлі, представив тест, що дозволяє визначити, скільки триватиме шлюб тієї чи іншої пари.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ru-RU" smtClean="0"/>
              <a:t>За 20 років роботи з подружніми парами психолог дійшов висновку, що секрет успішного шлюбу і відносин полягає в можливості спиратися один на одного у важкі часи</a:t>
            </a:r>
            <a:endParaRPr lang="ru-RU" sz="36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ъект 2"/>
          <p:cNvSpPr>
            <a:spLocks noGrp="1"/>
          </p:cNvSpPr>
          <p:nvPr>
            <p:ph idx="1"/>
          </p:nvPr>
        </p:nvSpPr>
        <p:spPr>
          <a:xfrm>
            <a:off x="287338" y="195263"/>
            <a:ext cx="6413500" cy="6440487"/>
          </a:xfrm>
        </p:spPr>
        <p:txBody>
          <a:bodyPr/>
          <a:lstStyle/>
          <a:p>
            <a:pPr marL="0" indent="0" algn="just">
              <a:buFont typeface="Wingdings 3" pitchFamily="18" charset="2"/>
              <a:buNone/>
            </a:pPr>
            <a:r>
              <a:rPr lang="ru-RU" sz="2400" smtClean="0"/>
              <a:t>«Ми називаємо це режимом «співналаштування» - умінням слухати і не ображатися. Приймати і розуміти проблеми партнера, ставитися до них з усією серйозністю. Це дозволить побудувати міцні відносини. </a:t>
            </a:r>
          </a:p>
          <a:p>
            <a:pPr marL="0" indent="0" algn="just">
              <a:buFont typeface="Wingdings 3" pitchFamily="18" charset="2"/>
              <a:buNone/>
            </a:pPr>
            <a:r>
              <a:rPr lang="ru-RU" sz="2400" smtClean="0"/>
              <a:t>Для того, щоб перевірити, наскільки міцні відносини у пари і припустити, скільки триватиме шлюб, психолог рекомендує пройти простий тест. Оцініть кожне з тверджень, наведених нижче, за п'ятибальною шкалою, де 5 балів – абсолютно згоден, 4 бали – згоден, 3 бали – нейтрально, 2 бали – не згоден, 1 бал – категорично не згоден. Потім підрахуйте бали і оцініть результати тесту.</a:t>
            </a:r>
          </a:p>
        </p:txBody>
      </p:sp>
      <p:sp>
        <p:nvSpPr>
          <p:cNvPr id="39938" name="AutoShape 2" descr="5 основных видов психологических тестов при поступлении на работ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39939" name="AutoShape 4" descr="5 основных видов психологических тестов при поступлении на работу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39940" name="AutoShape 8" descr="5 основных видов психологических тестов при поступлении на работу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rebuchet MS" pitchFamily="34" charset="0"/>
            </a:endParaRPr>
          </a:p>
        </p:txBody>
      </p:sp>
      <p:pic>
        <p:nvPicPr>
          <p:cNvPr id="39941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0225" y="2090738"/>
            <a:ext cx="4144963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ъект 2"/>
          <p:cNvSpPr>
            <a:spLocks noGrp="1"/>
          </p:cNvSpPr>
          <p:nvPr>
            <p:ph idx="1"/>
          </p:nvPr>
        </p:nvSpPr>
        <p:spPr>
          <a:xfrm>
            <a:off x="677863" y="0"/>
            <a:ext cx="9040812" cy="6727825"/>
          </a:xfrm>
        </p:spPr>
        <p:txBody>
          <a:bodyPr/>
          <a:lstStyle/>
          <a:p>
            <a:r>
              <a:rPr lang="ru-RU" sz="2000" smtClean="0"/>
              <a:t>Я відчуваю емоційний зв'язок з партнером</a:t>
            </a:r>
          </a:p>
          <a:p>
            <a:r>
              <a:rPr lang="ru-RU" sz="2000" smtClean="0"/>
              <a:t>Я впевнений в тому, що ми зможемо впоратися з будь-якими проблемами</a:t>
            </a:r>
          </a:p>
          <a:p>
            <a:r>
              <a:rPr lang="ru-RU" sz="2000" smtClean="0"/>
              <a:t>Я щасливий в цих відносинах</a:t>
            </a:r>
          </a:p>
          <a:p>
            <a:r>
              <a:rPr lang="ru-RU" sz="2000" smtClean="0"/>
              <a:t>Мій партнер вміє слухати мене</a:t>
            </a:r>
          </a:p>
          <a:p>
            <a:r>
              <a:rPr lang="ru-RU" sz="2000" smtClean="0"/>
              <a:t>Мій партнер знаходить мене фізично привабливим</a:t>
            </a:r>
          </a:p>
          <a:p>
            <a:r>
              <a:rPr lang="ru-RU" sz="2000" smtClean="0"/>
              <a:t>Я можу поговорити з партнером про все</a:t>
            </a:r>
          </a:p>
          <a:p>
            <a:r>
              <a:rPr lang="ru-RU" sz="2000" smtClean="0"/>
              <a:t>Я відчуваю, що цікавий своєму партнеру</a:t>
            </a:r>
          </a:p>
          <a:p>
            <a:r>
              <a:rPr lang="ru-RU" sz="2000" smtClean="0"/>
              <a:t>Я відчуваю, що мій партнер мене поважає</a:t>
            </a:r>
          </a:p>
          <a:p>
            <a:r>
              <a:rPr lang="ru-RU" sz="2000" smtClean="0"/>
              <a:t>Я маю намір залишатися в цих відносинах і далі</a:t>
            </a:r>
          </a:p>
          <a:p>
            <a:r>
              <a:rPr lang="ru-RU" sz="2000" smtClean="0"/>
              <a:t>Я глибоко поважаю і ціную свого партнера</a:t>
            </a:r>
          </a:p>
          <a:p>
            <a:r>
              <a:rPr lang="ru-RU" sz="2000" smtClean="0"/>
              <a:t>Мій партнер щиро хоче розуміти мої потреби</a:t>
            </a:r>
          </a:p>
          <a:p>
            <a:r>
              <a:rPr lang="ru-RU" sz="2000" smtClean="0"/>
              <a:t>Мій партнер поважає мої мрії</a:t>
            </a:r>
          </a:p>
          <a:p>
            <a:r>
              <a:rPr lang="ru-RU" sz="2000" smtClean="0"/>
              <a:t>Мій партнер – один з моїх кращих друзів</a:t>
            </a:r>
          </a:p>
          <a:p>
            <a:r>
              <a:rPr lang="ru-RU" sz="2000" smtClean="0"/>
              <a:t>Мій партнер вкрай рідко пригнічує мене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ъект 2"/>
          <p:cNvSpPr>
            <a:spLocks noGrp="1"/>
          </p:cNvSpPr>
          <p:nvPr>
            <p:ph idx="1"/>
          </p:nvPr>
        </p:nvSpPr>
        <p:spPr>
          <a:xfrm>
            <a:off x="209550" y="92075"/>
            <a:ext cx="9169400" cy="1736725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z="2000" b="1" smtClean="0">
                <a:solidFill>
                  <a:schemeClr val="accent2"/>
                </a:solidFill>
              </a:rPr>
              <a:t>Результати: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000" b="1" smtClean="0"/>
              <a:t>Більше 55 балів:</a:t>
            </a:r>
            <a:r>
              <a:rPr lang="ru-RU" sz="2000" smtClean="0"/>
              <a:t> У вас з партнером сильний емоційний зв'язок, а це знак того, що у вас міцні і довірчі відносини. Саме довіра – основа тривалих і міцних відносин.</a:t>
            </a:r>
          </a:p>
          <a:p>
            <a:pPr marL="0" indent="0">
              <a:buFont typeface="Wingdings 3" pitchFamily="18" charset="2"/>
              <a:buNone/>
            </a:pPr>
            <a:endParaRPr lang="ru-RU" smtClean="0"/>
          </a:p>
        </p:txBody>
      </p:sp>
      <p:pic>
        <p:nvPicPr>
          <p:cNvPr id="41986" name="Picture 2" descr="https://life.nv.ua/img/forall/users/167/16746/da02c1ec031c309f12944718f91f862ed7268265559f1eb4eapimgpsh_fullsize_dis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4475" y="1946275"/>
            <a:ext cx="6559550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ъект 2"/>
          <p:cNvSpPr>
            <a:spLocks noGrp="1"/>
          </p:cNvSpPr>
          <p:nvPr>
            <p:ph idx="1"/>
          </p:nvPr>
        </p:nvSpPr>
        <p:spPr>
          <a:xfrm>
            <a:off x="650875" y="136525"/>
            <a:ext cx="8596313" cy="1247775"/>
          </a:xfrm>
        </p:spPr>
        <p:txBody>
          <a:bodyPr/>
          <a:lstStyle/>
          <a:p>
            <a:pPr marL="0" indent="0" algn="ctr">
              <a:buFont typeface="Wingdings 3" pitchFamily="18" charset="2"/>
              <a:buNone/>
            </a:pPr>
            <a:r>
              <a:rPr lang="ru-RU" sz="2400" b="1" smtClean="0"/>
              <a:t>45-55 балів:</a:t>
            </a:r>
            <a:r>
              <a:rPr lang="ru-RU" sz="2400" smtClean="0"/>
              <a:t> Ваші відносини були міцними, однак зараз дали тріщину. Щоб виправити ситуацію, необхідно вміти слухати партнера і цікавитися його життям – таким чином вдасться повернути довіру.</a:t>
            </a:r>
          </a:p>
        </p:txBody>
      </p:sp>
      <p:pic>
        <p:nvPicPr>
          <p:cNvPr id="43010" name="Picture 2" descr="https://life.nv.ua/img/forall/users/167/16746/053fbae878c6ceae6bec8e9cdda6f9a379459a3373b36767e0pimgpsh_fullsize_dis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6413" y="1893888"/>
            <a:ext cx="6715125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ъект 2"/>
          <p:cNvSpPr>
            <a:spLocks noGrp="1"/>
          </p:cNvSpPr>
          <p:nvPr>
            <p:ph idx="1"/>
          </p:nvPr>
        </p:nvSpPr>
        <p:spPr>
          <a:xfrm>
            <a:off x="730250" y="136525"/>
            <a:ext cx="8596313" cy="1365250"/>
          </a:xfrm>
        </p:spPr>
        <p:txBody>
          <a:bodyPr/>
          <a:lstStyle/>
          <a:p>
            <a:pPr marL="0" indent="0" algn="ctr">
              <a:buFont typeface="Wingdings 3" pitchFamily="18" charset="2"/>
              <a:buNone/>
            </a:pPr>
            <a:r>
              <a:rPr lang="ru-RU" sz="2400" b="1" smtClean="0"/>
              <a:t>35-44 балів:</a:t>
            </a:r>
            <a:r>
              <a:rPr lang="ru-RU" sz="2400" smtClean="0"/>
              <a:t> Якщо ви не в змозі виправити ситуацію і впоратися з проблемами у відносинах, необхідно відвідати сімейну терапію, щоб обговорити цілі, поставлені партнерами та індивідуальні потреби.</a:t>
            </a:r>
          </a:p>
        </p:txBody>
      </p:sp>
      <p:pic>
        <p:nvPicPr>
          <p:cNvPr id="44034" name="Picture 2" descr="https://life.nv.ua/img/forall/users/167/16746/d75110d737d439f7944e8e6c8842e297ddf0bb605b45f7fcbcpimgpsh_fullsize_dis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9913" y="1946275"/>
            <a:ext cx="63754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ъект 2"/>
          <p:cNvSpPr>
            <a:spLocks noGrp="1"/>
          </p:cNvSpPr>
          <p:nvPr>
            <p:ph idx="1"/>
          </p:nvPr>
        </p:nvSpPr>
        <p:spPr>
          <a:xfrm>
            <a:off x="1003300" y="247650"/>
            <a:ext cx="8597900" cy="1470025"/>
          </a:xfrm>
        </p:spPr>
        <p:txBody>
          <a:bodyPr/>
          <a:lstStyle/>
          <a:p>
            <a:pPr marL="0" indent="0" algn="ctr">
              <a:buFont typeface="Wingdings 3" pitchFamily="18" charset="2"/>
              <a:buNone/>
            </a:pPr>
            <a:r>
              <a:rPr lang="ru-RU" sz="2400" b="1" smtClean="0"/>
              <a:t>Менше 35 балів:</a:t>
            </a:r>
            <a:r>
              <a:rPr lang="ru-RU" sz="2400" smtClean="0"/>
              <a:t> Пора звернутися до фахівців. Причому негайно. Критика, оборонна позиція і презирство – вісники розлучення.</a:t>
            </a:r>
          </a:p>
        </p:txBody>
      </p:sp>
      <p:pic>
        <p:nvPicPr>
          <p:cNvPr id="45058" name="Picture 2" descr="https://life.nv.ua/img/forall/users/167/16746/0dbd719e9bb54c79118dcd6e758ead892dfd08f89a4bec2a8fpimgpsh_fullsize_dis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4388" y="2038350"/>
            <a:ext cx="6435725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AutoShape 2" descr="Золоті сл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46082" name="AutoShape 4" descr="Золоті слова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rebuchet MS" pitchFamily="34" charset="0"/>
            </a:endParaRPr>
          </a:p>
        </p:txBody>
      </p:sp>
      <p:pic>
        <p:nvPicPr>
          <p:cNvPr id="46083" name="Picture 6" descr="14 чесних цитат про сім&amp;#39;ю | Тут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11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/>
              <a:t>1.Поняття «сім’я» та «шлюб»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117475" y="1541463"/>
            <a:ext cx="9496425" cy="1920875"/>
          </a:xfrm>
        </p:spPr>
        <p:txBody>
          <a:bodyPr/>
          <a:lstStyle/>
          <a:p>
            <a:pPr algn="just"/>
            <a:r>
              <a:rPr lang="ru-RU" sz="2400" b="1" i="1" smtClean="0">
                <a:solidFill>
                  <a:srgbClr val="FF0000"/>
                </a:solidFill>
              </a:rPr>
              <a:t>Сім’я</a:t>
            </a:r>
            <a:r>
              <a:rPr lang="ru-RU" sz="2400" smtClean="0"/>
              <a:t> - це особи, які спільно проживають, пов'язані спільним побутом, мають взаємні права та обов'язки. Шлюб - суспільно визнаний і санкціонований юридично, чи звичаєвим правом союз, який має на меті створення сім'ї, її легалізацію в суспільстві. </a:t>
            </a:r>
          </a:p>
        </p:txBody>
      </p:sp>
      <p:pic>
        <p:nvPicPr>
          <p:cNvPr id="20483" name="Picture 2" descr="В мире отмечают Международный день семь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7763" y="3175000"/>
            <a:ext cx="5116512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089025"/>
          </a:xfrm>
        </p:spPr>
        <p:txBody>
          <a:bodyPr/>
          <a:lstStyle/>
          <a:p>
            <a:r>
              <a:rPr lang="ru-RU" smtClean="0"/>
              <a:t>2.Типологія сім’ї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863" y="1214438"/>
            <a:ext cx="8596312" cy="5551487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характером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спорідненості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консангвінальна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кровноспоріднена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);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кон’югальна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подружня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чи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шлюбна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кількістю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представлених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поколінь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одне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покоління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• проста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або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нуклеарна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розширенаю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типом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подружжя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Полігамія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поліандрія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полігінія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моногамія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;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велика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повна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неповна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uk-UA" smtClean="0"/>
              <a:t>Типи сімей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863" y="2160588"/>
            <a:ext cx="4221162" cy="3881437"/>
          </a:xfrm>
        </p:spPr>
        <p:txBody>
          <a:bodyPr>
            <a:normAutofit/>
          </a:bodyPr>
          <a:lstStyle/>
          <a:p>
            <a:pPr marL="0" indent="0">
              <a:buFont typeface="Wingdings 3" pitchFamily="18" charset="2"/>
              <a:buNone/>
            </a:pPr>
            <a:r>
              <a:rPr lang="ru-RU" sz="1600" smtClean="0">
                <a:solidFill>
                  <a:srgbClr val="FF0000"/>
                </a:solidFill>
              </a:rPr>
              <a:t>За кількістю дітей: </a:t>
            </a:r>
          </a:p>
          <a:p>
            <a:pPr marL="0" indent="0"/>
            <a:r>
              <a:rPr lang="ru-RU" sz="1600" smtClean="0"/>
              <a:t> бездітна; </a:t>
            </a:r>
          </a:p>
          <a:p>
            <a:pPr marL="0" indent="0"/>
            <a:r>
              <a:rPr lang="ru-RU" sz="1600" smtClean="0"/>
              <a:t> однодітна; </a:t>
            </a:r>
          </a:p>
          <a:p>
            <a:pPr marL="0" indent="0"/>
            <a:r>
              <a:rPr lang="ru-RU" sz="1600" smtClean="0"/>
              <a:t> багатодітнаю. </a:t>
            </a:r>
            <a:endParaRPr lang="ru-RU" sz="1600" smtClean="0">
              <a:latin typeface="Arial" charset="0"/>
            </a:endParaRPr>
          </a:p>
          <a:p>
            <a:pPr marL="0" indent="0">
              <a:buFont typeface="Wingdings 3" pitchFamily="18" charset="2"/>
              <a:buNone/>
            </a:pPr>
            <a:r>
              <a:rPr lang="ru-RU" altLang="zh-TW" sz="1600" smtClean="0"/>
              <a:t>			</a:t>
            </a:r>
            <a:endParaRPr lang="ru-RU" sz="1600" smtClean="0">
              <a:solidFill>
                <a:srgbClr val="FF0000"/>
              </a:solidFill>
            </a:endParaRPr>
          </a:p>
          <a:p>
            <a:pPr marL="0" indent="0">
              <a:buFont typeface="Wingdings 3" pitchFamily="18" charset="2"/>
              <a:buNone/>
            </a:pPr>
            <a:r>
              <a:rPr lang="ru-RU" sz="1600" smtClean="0">
                <a:solidFill>
                  <a:srgbClr val="FF0000"/>
                </a:solidFill>
              </a:rPr>
              <a:t>Історичні типи, засновані на виділенні функції, що переважає в сімейній діяльності: </a:t>
            </a:r>
          </a:p>
          <a:p>
            <a:pPr marL="0" indent="0"/>
            <a:r>
              <a:rPr lang="ru-RU" sz="1600" smtClean="0"/>
              <a:t> патріархальна сім'я; </a:t>
            </a:r>
          </a:p>
          <a:p>
            <a:pPr marL="0" indent="0"/>
            <a:r>
              <a:rPr lang="ru-RU" sz="1600" smtClean="0"/>
              <a:t> дітоцентриська сім'я; </a:t>
            </a:r>
          </a:p>
          <a:p>
            <a:pPr marL="0" indent="0"/>
            <a:r>
              <a:rPr lang="ru-RU" sz="1600" smtClean="0"/>
              <a:t> подружня сім'я.</a:t>
            </a:r>
          </a:p>
        </p:txBody>
      </p:sp>
      <p:sp>
        <p:nvSpPr>
          <p:cNvPr id="22533" name="Rectangle 5"/>
          <p:cNvSpPr>
            <a:spLocks noGrp="1"/>
          </p:cNvSpPr>
          <p:nvPr>
            <p:ph type="body" sz="half" idx="4294967295"/>
          </p:nvPr>
        </p:nvSpPr>
        <p:spPr>
          <a:xfrm>
            <a:off x="5213350" y="2470150"/>
            <a:ext cx="4222750" cy="3881438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1600" smtClean="0">
                <a:solidFill>
                  <a:srgbClr val="FF0000"/>
                </a:solidFill>
              </a:rPr>
              <a:t>                             За розподілом ролей: </a:t>
            </a:r>
          </a:p>
          <a:p>
            <a:pPr algn="r"/>
            <a:r>
              <a:rPr lang="ru-RU" sz="1600" smtClean="0"/>
              <a:t> партнерська; </a:t>
            </a:r>
          </a:p>
          <a:p>
            <a:pPr algn="r"/>
            <a:r>
              <a:rPr lang="ru-RU" sz="1600" smtClean="0"/>
              <a:t>матрицентрічна; </a:t>
            </a:r>
          </a:p>
          <a:p>
            <a:pPr algn="r"/>
            <a:r>
              <a:rPr lang="ru-RU" sz="1600" smtClean="0"/>
              <a:t> патерпальна. </a:t>
            </a:r>
          </a:p>
          <a:p>
            <a:pPr>
              <a:buFont typeface="Wingdings 3" pitchFamily="18" charset="2"/>
              <a:buNone/>
            </a:pPr>
            <a:r>
              <a:rPr lang="ru-RU" sz="1600" smtClean="0">
                <a:solidFill>
                  <a:srgbClr val="FF0000"/>
                </a:solidFill>
              </a:rPr>
              <a:t>За складом</a:t>
            </a:r>
            <a:r>
              <a:rPr lang="ru-RU" altLang="zh-TW" sz="1600" smtClean="0"/>
              <a:t> </a:t>
            </a:r>
          </a:p>
          <a:p>
            <a:r>
              <a:rPr lang="ru-RU" altLang="zh-TW" sz="1600" smtClean="0"/>
              <a:t>нуклеарна,</a:t>
            </a:r>
          </a:p>
          <a:p>
            <a:r>
              <a:rPr lang="ru-RU" altLang="zh-TW" sz="1600" smtClean="0"/>
              <a:t>повна/ неповна</a:t>
            </a:r>
          </a:p>
          <a:p>
            <a:r>
              <a:rPr lang="ru-RU" altLang="zh-TW" sz="1600" smtClean="0"/>
              <a:t>велика</a:t>
            </a:r>
          </a:p>
          <a:p>
            <a:r>
              <a:rPr lang="ru-RU" altLang="zh-TW" sz="1600" smtClean="0"/>
              <a:t>складна 	</a:t>
            </a:r>
            <a:endParaRPr lang="ru-RU" sz="1600" smtClean="0"/>
          </a:p>
        </p:txBody>
      </p:sp>
      <p:pic>
        <p:nvPicPr>
          <p:cNvPr id="22530" name="Picture 2" descr="Идеальная семья: мифы и реально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1300" y="1076325"/>
            <a:ext cx="3984625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654800" y="5162550"/>
            <a:ext cx="40560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За ступенем самостійності: </a:t>
            </a:r>
          </a:p>
          <a:p>
            <a:r>
              <a:rPr lang="ru-RU">
                <a:solidFill>
                  <a:srgbClr val="404040"/>
                </a:solidFill>
              </a:rPr>
              <a:t>• автономна; </a:t>
            </a:r>
          </a:p>
          <a:p>
            <a:r>
              <a:rPr lang="ru-RU">
                <a:solidFill>
                  <a:srgbClr val="404040"/>
                </a:solidFill>
              </a:rPr>
              <a:t>• гетерономна.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244600"/>
          </a:xfrm>
        </p:spPr>
        <p:txBody>
          <a:bodyPr/>
          <a:lstStyle/>
          <a:p>
            <a:r>
              <a:rPr lang="ru-RU" smtClean="0"/>
              <a:t>3. Історія і розвиток сім’ї в </a:t>
            </a:r>
            <a:r>
              <a:rPr lang="uk-UA" smtClean="0"/>
              <a:t>західній</a:t>
            </a:r>
            <a:endParaRPr lang="ru-RU" smtClean="0"/>
          </a:p>
        </p:txBody>
      </p:sp>
      <p:pic>
        <p:nvPicPr>
          <p:cNvPr id="23554" name="Picture 2" descr="Куда эмигрировать с семьей?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8113" y="1482725"/>
            <a:ext cx="7356475" cy="45926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idx="1"/>
          </p:nvPr>
        </p:nvSpPr>
        <p:spPr>
          <a:xfrm>
            <a:off x="117475" y="4232275"/>
            <a:ext cx="10202863" cy="2390775"/>
          </a:xfrm>
        </p:spPr>
        <p:txBody>
          <a:bodyPr/>
          <a:lstStyle/>
          <a:p>
            <a:pPr marL="0" indent="0" algn="ctr">
              <a:buFont typeface="Wingdings 3" pitchFamily="18" charset="2"/>
              <a:buNone/>
            </a:pPr>
            <a:r>
              <a:rPr lang="ru-RU" sz="2400" b="1" i="1" smtClean="0">
                <a:solidFill>
                  <a:srgbClr val="FF0000"/>
                </a:solidFill>
              </a:rPr>
              <a:t>За статистикою, кожен другий шлюб у західних країнах завершується розлученням. У Німеччині середньостатистичний шлюб триває 15 років. Чому одна половина шлюбів розпадається, а інша - ні? На які пари чекає щасливе спільне життя, а у яких шанси однозначно гірші? І чи існує формула сімейного щастя?</a:t>
            </a:r>
          </a:p>
        </p:txBody>
      </p:sp>
      <p:pic>
        <p:nvPicPr>
          <p:cNvPr id="24578" name="Picture 2" descr="Семья старшая и младшая - как строить отношения? - Психолого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8738" y="52388"/>
            <a:ext cx="60960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6572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І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формула </a:t>
            </a:r>
            <a:r>
              <a:rPr lang="ru-RU" dirty="0" err="1"/>
              <a:t>сімейного</a:t>
            </a:r>
            <a:r>
              <a:rPr lang="ru-RU" dirty="0"/>
              <a:t> </a:t>
            </a:r>
            <a:r>
              <a:rPr lang="ru-RU" dirty="0" err="1"/>
              <a:t>щастя</a:t>
            </a:r>
            <a:r>
              <a:rPr lang="ru-RU" dirty="0"/>
              <a:t>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513" y="2128838"/>
            <a:ext cx="9371012" cy="4637087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200" dirty="0" err="1" smtClean="0">
                <a:solidFill>
                  <a:schemeClr val="accent1"/>
                </a:solidFill>
              </a:rPr>
              <a:t>Існує</a:t>
            </a:r>
            <a:r>
              <a:rPr lang="ru-RU" sz="3200" dirty="0">
                <a:solidFill>
                  <a:schemeClr val="accent1"/>
                </a:solidFill>
              </a:rPr>
              <a:t>. </a:t>
            </a:r>
            <a:endParaRPr lang="ru-RU" sz="3200" dirty="0" smtClean="0">
              <a:solidFill>
                <a:schemeClr val="accent1"/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Німецький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професор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Крістіан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Гессе 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згадує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дослідження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американських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вчених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Джеймса Муррея і Джона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Готмана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Протягом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багатьох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років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вони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спостерігали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сімейними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парами.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Вчені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просили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кожну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 них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поговорити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про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гроші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секс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або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виховання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дітей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Розмови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записували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відео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й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аналізували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спеціальною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шкалою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емоцій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Вчені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також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відстежували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які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пари через роки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розійшлись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які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В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було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виведено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співвідношення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5:1.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Воно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означає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щасливий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той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шлюб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в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якому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позитивні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моменти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перевищують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негативні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вп'ятеро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Тобто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щоб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компенсувати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наприклад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образливе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зауваження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одного букета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квітів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недостатньо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доказів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любові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поваги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повинно бути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п'ять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На те,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формула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функціонує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вчені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дають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гарантію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90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відсотків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5603" name="Picture 2" descr="Як математика передбачає сімейне щастя і розлучен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330200"/>
            <a:ext cx="3960813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2"/>
          <p:cNvSpPr>
            <a:spLocks noGrp="1"/>
          </p:cNvSpPr>
          <p:nvPr>
            <p:ph idx="1"/>
          </p:nvPr>
        </p:nvSpPr>
        <p:spPr>
          <a:xfrm>
            <a:off x="392113" y="3448050"/>
            <a:ext cx="9431337" cy="3200400"/>
          </a:xfrm>
        </p:spPr>
        <p:txBody>
          <a:bodyPr/>
          <a:lstStyle/>
          <a:p>
            <a:pPr marL="0" indent="0" algn="just">
              <a:buFont typeface="Wingdings 3" pitchFamily="18" charset="2"/>
              <a:buNone/>
            </a:pPr>
            <a:r>
              <a:rPr lang="ru-RU" sz="2400" smtClean="0"/>
              <a:t>Чи варто взагалі виходити заміж або одружуватися? Відповідь статистиків однозначна: так. Вигода виражається хоча б у тривалості життя: у порівнянні з одинаками одружені чоловіки живуть на дев'ять років довше, а заміжні жінки - на шість. Причому цей позитивний побічний ефект вчені спостерігають навіть тоді, коли в стосунках немає ідилії. Хоча варто зазначити, що і вік тих, хто наважується на шлюб, підвищується. </a:t>
            </a:r>
          </a:p>
        </p:txBody>
      </p:sp>
      <p:pic>
        <p:nvPicPr>
          <p:cNvPr id="26626" name="Picture 4" descr="Одруження у Луцьку: коли шлюб можна вважати справжнім | Волинь 24 - новини  Волині та Луць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4275" y="0"/>
            <a:ext cx="5524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330</TotalTime>
  <Words>1472</Words>
  <Application>Microsoft Office PowerPoint</Application>
  <PresentationFormat>Произвольный</PresentationFormat>
  <Paragraphs>100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Trebuchet MS</vt:lpstr>
      <vt:lpstr>Arial</vt:lpstr>
      <vt:lpstr>Wingdings 3</vt:lpstr>
      <vt:lpstr>Calibri</vt:lpstr>
      <vt:lpstr>Аспект</vt:lpstr>
      <vt:lpstr>Аспект</vt:lpstr>
      <vt:lpstr>Аспект</vt:lpstr>
      <vt:lpstr>Аспект</vt:lpstr>
      <vt:lpstr>Історія та закони шлюбу в західній культурі</vt:lpstr>
      <vt:lpstr>План </vt:lpstr>
      <vt:lpstr>1.Поняття «сім’я» та «шлюб»</vt:lpstr>
      <vt:lpstr>2.Типологія сім’ї </vt:lpstr>
      <vt:lpstr>Типи сімей</vt:lpstr>
      <vt:lpstr>3. Історія і розвиток сім’ї в західній</vt:lpstr>
      <vt:lpstr>Слайд 7</vt:lpstr>
      <vt:lpstr>І чи існує формула сімейного щастя?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та закони шлюбу в західній культурі</dc:title>
  <dc:creator>Ксюха</dc:creator>
  <cp:lastModifiedBy>user</cp:lastModifiedBy>
  <cp:revision>62</cp:revision>
  <dcterms:created xsi:type="dcterms:W3CDTF">2021-09-23T12:44:24Z</dcterms:created>
  <dcterms:modified xsi:type="dcterms:W3CDTF">2021-10-25T12:40:50Z</dcterms:modified>
</cp:coreProperties>
</file>