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903"/>
  </p:normalViewPr>
  <p:slideViewPr>
    <p:cSldViewPr snapToGrid="0" snapToObjects="1">
      <p:cViewPr varScale="1">
        <p:scale>
          <a:sx n="90" d="100"/>
          <a:sy n="90" d="100"/>
        </p:scale>
        <p:origin x="23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4900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414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41942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5858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1397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13061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7395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8357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1300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951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074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5530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380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606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554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040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222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7AA8154-6DCF-8940-8F11-BD47A07BF646}" type="datetimeFigureOut">
              <a:rPr lang="ru-UA" smtClean="0"/>
              <a:t>22.05.2022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7E9C4-CCF5-2C4E-AD5B-9693C9FF041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8538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B8A8A-ABDD-62AB-6C0F-E8980C717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Ґ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4000" dirty="0"/>
              <a:t>ПОНЯТТЯ ТА ПОКАЗНИКИ ЕФЕКТИВНОСТІ</a:t>
            </a:r>
            <a:br>
              <a:rPr lang="ru-RU" sz="4000" dirty="0"/>
            </a:br>
            <a:r>
              <a:rPr lang="ru-RU" sz="4000" dirty="0"/>
              <a:t>МЕРЧЕНДАЙЗИНГУ</a:t>
            </a:r>
            <a:br>
              <a:rPr lang="ru-RU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6ED05D-4FF8-6088-D853-EC02F07DC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в </a:t>
            </a:r>
            <a:r>
              <a:rPr lang="ru-RU" dirty="0" err="1"/>
              <a:t>магазині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2.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розташування</a:t>
            </a:r>
            <a:r>
              <a:rPr lang="ru-RU" dirty="0"/>
              <a:t> новинки в торговому </a:t>
            </a:r>
            <a:r>
              <a:rPr lang="ru-RU" dirty="0" err="1"/>
              <a:t>залі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3. </a:t>
            </a:r>
            <a:r>
              <a:rPr lang="ru-RU" dirty="0" err="1"/>
              <a:t>Основні</a:t>
            </a:r>
            <a:r>
              <a:rPr lang="ru-RU" dirty="0"/>
              <a:t> правила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35960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9401DB-9154-FDED-F9AF-8C8D306F4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Марки-</a:t>
            </a:r>
            <a:r>
              <a:rPr lang="ru-RU" dirty="0" err="1"/>
              <a:t>канібали</a:t>
            </a:r>
            <a:r>
              <a:rPr lang="ru-RU" dirty="0"/>
              <a:t>.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0E817D-6CE3-A26D-10DE-CA3E16FA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Нова </a:t>
            </a:r>
            <a:r>
              <a:rPr lang="ru-RU" dirty="0" err="1"/>
              <a:t>продукція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не повинна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появою</a:t>
            </a:r>
            <a:r>
              <a:rPr lang="ru-RU" dirty="0"/>
              <a:t> на </a:t>
            </a:r>
            <a:r>
              <a:rPr lang="ru-RU" dirty="0" err="1"/>
              <a:t>полиці</a:t>
            </a:r>
            <a:r>
              <a:rPr lang="ru-RU" dirty="0"/>
              <a:t> </a:t>
            </a:r>
            <a:r>
              <a:rPr lang="ru-RU" dirty="0" err="1"/>
              <a:t>знижувати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присутнього</a:t>
            </a:r>
            <a:r>
              <a:rPr lang="ru-RU" dirty="0"/>
              <a:t> тут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стратегічним</a:t>
            </a:r>
            <a:r>
              <a:rPr lang="ru-RU" dirty="0"/>
              <a:t> планом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Новинка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виводиться</a:t>
            </a:r>
            <a:r>
              <a:rPr lang="ru-RU" dirty="0"/>
              <a:t>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в </a:t>
            </a:r>
            <a:r>
              <a:rPr lang="ru-RU" dirty="0" err="1"/>
              <a:t>нових</a:t>
            </a:r>
            <a:r>
              <a:rPr lang="ru-RU" dirty="0"/>
              <a:t> сегментах ринку, </a:t>
            </a:r>
            <a:r>
              <a:rPr lang="ru-RU" dirty="0" err="1"/>
              <a:t>презентації</a:t>
            </a:r>
            <a:r>
              <a:rPr lang="ru-RU" dirty="0"/>
              <a:t> </a:t>
            </a:r>
            <a:r>
              <a:rPr lang="ru-RU" dirty="0" err="1"/>
              <a:t>унікального</a:t>
            </a:r>
            <a:r>
              <a:rPr lang="ru-RU" dirty="0"/>
              <a:t> </a:t>
            </a:r>
            <a:r>
              <a:rPr lang="ru-RU" dirty="0" err="1"/>
              <a:t>продукту.Новинка</a:t>
            </a:r>
            <a:r>
              <a:rPr lang="ru-RU" dirty="0"/>
              <a:t> не повинна </a:t>
            </a:r>
            <a:r>
              <a:rPr lang="ru-RU" dirty="0" err="1"/>
              <a:t>витісняти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присутнього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. </a:t>
            </a:r>
            <a:r>
              <a:rPr lang="ru-RU" dirty="0" err="1"/>
              <a:t>Поки</a:t>
            </a:r>
            <a:r>
              <a:rPr lang="ru-RU" dirty="0"/>
              <a:t> новинка не стала </a:t>
            </a:r>
            <a:r>
              <a:rPr lang="ru-RU" dirty="0" err="1"/>
              <a:t>відомою</a:t>
            </a:r>
            <a:r>
              <a:rPr lang="ru-RU" dirty="0"/>
              <a:t> і не </a:t>
            </a:r>
            <a:r>
              <a:rPr lang="ru-RU" dirty="0" err="1"/>
              <a:t>набула</a:t>
            </a:r>
            <a:r>
              <a:rPr lang="ru-RU" dirty="0"/>
              <a:t> свою </a:t>
            </a:r>
            <a:r>
              <a:rPr lang="ru-RU" dirty="0" err="1"/>
              <a:t>законну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полиці</a:t>
            </a:r>
            <a:r>
              <a:rPr lang="ru-RU" dirty="0"/>
              <a:t>,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вишукувати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простору, </a:t>
            </a:r>
            <a:r>
              <a:rPr lang="ru-RU" dirty="0" err="1"/>
              <a:t>відведеного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марки-</a:t>
            </a:r>
            <a:r>
              <a:rPr lang="ru-RU" dirty="0" err="1"/>
              <a:t>конкуренти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Для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-новинок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фірмове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яке "</a:t>
            </a:r>
            <a:r>
              <a:rPr lang="ru-RU" dirty="0" err="1"/>
              <a:t>збільшує</a:t>
            </a:r>
            <a:r>
              <a:rPr lang="ru-RU" dirty="0"/>
              <a:t>" </a:t>
            </a:r>
            <a:r>
              <a:rPr lang="ru-RU" dirty="0" err="1"/>
              <a:t>корисний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в торговому </a:t>
            </a:r>
            <a:r>
              <a:rPr lang="ru-RU" dirty="0" err="1"/>
              <a:t>залі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часу, коли товар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перестає</a:t>
            </a:r>
            <a:r>
              <a:rPr lang="ru-RU" dirty="0"/>
              <a:t> бути </a:t>
            </a:r>
            <a:r>
              <a:rPr lang="ru-RU" dirty="0" err="1"/>
              <a:t>новинкою</a:t>
            </a:r>
            <a:r>
              <a:rPr lang="ru-RU" dirty="0"/>
              <a:t>, </a:t>
            </a:r>
            <a:r>
              <a:rPr lang="ru-RU" dirty="0" err="1"/>
              <a:t>частка</a:t>
            </a:r>
            <a:r>
              <a:rPr lang="ru-RU" dirty="0"/>
              <a:t> поличного простору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скоригована</a:t>
            </a:r>
            <a:r>
              <a:rPr lang="ru-RU" dirty="0"/>
              <a:t> як у велику, так і в </a:t>
            </a:r>
            <a:r>
              <a:rPr lang="ru-RU" dirty="0" err="1"/>
              <a:t>меншу</a:t>
            </a:r>
            <a:r>
              <a:rPr lang="ru-RU" dirty="0"/>
              <a:t> </a:t>
            </a:r>
            <a:r>
              <a:rPr lang="ru-RU" dirty="0" err="1"/>
              <a:t>сторону.При</a:t>
            </a:r>
            <a:r>
              <a:rPr lang="ru-RU" dirty="0"/>
              <a:t> </a:t>
            </a:r>
            <a:r>
              <a:rPr lang="ru-RU" dirty="0" err="1"/>
              <a:t>переміщенні</a:t>
            </a:r>
            <a:r>
              <a:rPr lang="ru-RU" dirty="0"/>
              <a:t> новинка повинна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встати</a:t>
            </a:r>
            <a:r>
              <a:rPr lang="ru-RU" dirty="0"/>
              <a:t> на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старої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і упаковки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марки. </a:t>
            </a:r>
            <a:r>
              <a:rPr lang="ru-RU" dirty="0" err="1"/>
              <a:t>Якщо</a:t>
            </a:r>
            <a:r>
              <a:rPr lang="ru-RU" dirty="0"/>
              <a:t> не </a:t>
            </a:r>
            <a:r>
              <a:rPr lang="ru-RU" dirty="0" err="1"/>
              <a:t>вивести</a:t>
            </a:r>
            <a:r>
              <a:rPr lang="ru-RU" dirty="0"/>
              <a:t> з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торгової</a:t>
            </a:r>
            <a:r>
              <a:rPr lang="ru-RU" dirty="0"/>
              <a:t> точки і </a:t>
            </a:r>
            <a:r>
              <a:rPr lang="ru-RU" dirty="0" err="1"/>
              <a:t>дистриб'ютора</a:t>
            </a:r>
            <a:r>
              <a:rPr lang="ru-RU" dirty="0"/>
              <a:t> </a:t>
            </a:r>
            <a:r>
              <a:rPr lang="ru-RU" dirty="0" err="1"/>
              <a:t>старий</a:t>
            </a:r>
            <a:r>
              <a:rPr lang="ru-RU" dirty="0"/>
              <a:t> товар, то </a:t>
            </a:r>
            <a:r>
              <a:rPr lang="ru-RU" dirty="0" err="1"/>
              <a:t>покупець</a:t>
            </a:r>
            <a:r>
              <a:rPr lang="ru-RU" dirty="0"/>
              <a:t> не </a:t>
            </a:r>
            <a:r>
              <a:rPr lang="ru-RU" dirty="0" err="1"/>
              <a:t>побачить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зрозуміє</a:t>
            </a:r>
            <a:r>
              <a:rPr lang="ru-RU" dirty="0"/>
              <a:t>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відомий</a:t>
            </a:r>
            <a:r>
              <a:rPr lang="ru-RU" dirty="0"/>
              <a:t> товар </a:t>
            </a:r>
            <a:r>
              <a:rPr lang="ru-RU" dirty="0" err="1"/>
              <a:t>коштує</a:t>
            </a:r>
            <a:r>
              <a:rPr lang="ru-RU" dirty="0"/>
              <a:t> </a:t>
            </a:r>
            <a:r>
              <a:rPr lang="ru-RU" dirty="0" err="1"/>
              <a:t>дорожче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81293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71DCF-5AB0-2EB1-CEC2-A262D667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Розташування</a:t>
            </a:r>
            <a:r>
              <a:rPr lang="ru-RU" dirty="0"/>
              <a:t> новинки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D7C59D-1DD7-D85F-B3F7-5F02ACFDF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</a:t>
            </a:r>
            <a:r>
              <a:rPr lang="ru-RU" dirty="0"/>
              <a:t> грамотного </a:t>
            </a:r>
            <a:r>
              <a:rPr lang="ru-RU" dirty="0" err="1"/>
              <a:t>розташування</a:t>
            </a:r>
            <a:r>
              <a:rPr lang="ru-RU" dirty="0"/>
              <a:t> товару на </a:t>
            </a:r>
            <a:r>
              <a:rPr lang="ru-RU" dirty="0" err="1"/>
              <a:t>полиці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подальше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. А </a:t>
            </a:r>
            <a:r>
              <a:rPr lang="ru-RU" dirty="0" err="1"/>
              <a:t>саме</a:t>
            </a:r>
            <a:r>
              <a:rPr lang="ru-RU" dirty="0"/>
              <a:t> - як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покупці</a:t>
            </a:r>
            <a:r>
              <a:rPr lang="ru-RU" dirty="0"/>
              <a:t> </a:t>
            </a:r>
            <a:r>
              <a:rPr lang="ru-RU" dirty="0" err="1"/>
              <a:t>дізнаються</a:t>
            </a:r>
            <a:r>
              <a:rPr lang="ru-RU" dirty="0"/>
              <a:t> новинку, і як скоро продукт стане </a:t>
            </a:r>
            <a:r>
              <a:rPr lang="ru-RU" dirty="0" err="1"/>
              <a:t>популярним</a:t>
            </a:r>
            <a:r>
              <a:rPr lang="ru-RU" dirty="0"/>
              <a:t>. </a:t>
            </a:r>
            <a:r>
              <a:rPr lang="ru-RU" dirty="0" err="1"/>
              <a:t>Існує</a:t>
            </a:r>
            <a:r>
              <a:rPr lang="ru-RU" dirty="0"/>
              <a:t> два </a:t>
            </a:r>
            <a:r>
              <a:rPr lang="ru-RU" dirty="0" err="1"/>
              <a:t>принципових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розташування</a:t>
            </a:r>
            <a:r>
              <a:rPr lang="ru-RU" dirty="0"/>
              <a:t> новинки в торговому </a:t>
            </a:r>
            <a:r>
              <a:rPr lang="ru-RU" dirty="0" err="1"/>
              <a:t>залі</a:t>
            </a:r>
            <a:r>
              <a:rPr lang="ru-RU" dirty="0"/>
              <a:t>. Але мета у них одна – </a:t>
            </a:r>
            <a:r>
              <a:rPr lang="ru-RU" dirty="0" err="1"/>
              <a:t>помістити</a:t>
            </a:r>
            <a:r>
              <a:rPr lang="ru-RU" dirty="0"/>
              <a:t> новинку в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99122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3C0FFC-829C-6CDD-F460-D941F988C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8650"/>
            <a:ext cx="10515600" cy="5548313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. Як би не </a:t>
            </a:r>
            <a:r>
              <a:rPr lang="ru-RU" dirty="0" err="1"/>
              <a:t>розташовувалася</a:t>
            </a:r>
            <a:r>
              <a:rPr lang="ru-RU" dirty="0"/>
              <a:t> новинка на </a:t>
            </a:r>
            <a:r>
              <a:rPr lang="ru-RU" dirty="0" err="1"/>
              <a:t>полиці</a:t>
            </a:r>
            <a:r>
              <a:rPr lang="ru-RU" dirty="0"/>
              <a:t> і в </a:t>
            </a:r>
            <a:r>
              <a:rPr lang="ru-RU" dirty="0" err="1"/>
              <a:t>залі</a:t>
            </a:r>
            <a:r>
              <a:rPr lang="ru-RU" dirty="0"/>
              <a:t>,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покупці</a:t>
            </a:r>
            <a:r>
              <a:rPr lang="ru-RU" dirty="0"/>
              <a:t> </a:t>
            </a:r>
            <a:r>
              <a:rPr lang="ru-RU" dirty="0" err="1"/>
              <a:t>звернуть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Причини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різними</a:t>
            </a:r>
            <a:r>
              <a:rPr lang="ru-RU" dirty="0"/>
              <a:t>, і одна з них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нестачею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-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за товар і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недолік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усунутий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-консультанта,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самплингу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демонстрації</a:t>
            </a:r>
            <a:r>
              <a:rPr lang="ru-RU" dirty="0"/>
              <a:t> (</a:t>
            </a:r>
            <a:r>
              <a:rPr lang="ru-RU" dirty="0" err="1"/>
              <a:t>можливість</a:t>
            </a:r>
            <a:r>
              <a:rPr lang="ru-RU" dirty="0"/>
              <a:t> для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випробувати</a:t>
            </a:r>
            <a:r>
              <a:rPr lang="ru-RU" dirty="0"/>
              <a:t> товар перед </a:t>
            </a:r>
            <a:r>
              <a:rPr lang="ru-RU" dirty="0" err="1"/>
              <a:t>покупкою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дії</a:t>
            </a:r>
            <a:r>
              <a:rPr lang="ru-RU" dirty="0"/>
              <a:t>),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листівок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Для того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</a:t>
            </a:r>
            <a:r>
              <a:rPr lang="ru-RU" dirty="0" err="1"/>
              <a:t>допомагав</a:t>
            </a:r>
            <a:r>
              <a:rPr lang="ru-RU" dirty="0"/>
              <a:t> </a:t>
            </a:r>
            <a:r>
              <a:rPr lang="ru-RU" dirty="0" err="1"/>
              <a:t>продавати</a:t>
            </a:r>
            <a:r>
              <a:rPr lang="ru-RU" dirty="0"/>
              <a:t> новинку,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розмістити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видимості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точки продажу.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перераховані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дотримані</a:t>
            </a:r>
            <a:r>
              <a:rPr lang="ru-RU" dirty="0"/>
              <a:t>, продукт-новинка навряд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загубиться</a:t>
            </a:r>
            <a:r>
              <a:rPr lang="ru-RU" dirty="0"/>
              <a:t> на </a:t>
            </a:r>
            <a:r>
              <a:rPr lang="ru-RU" dirty="0" err="1"/>
              <a:t>полицях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достатку </a:t>
            </a:r>
            <a:r>
              <a:rPr lang="ru-RU" dirty="0" err="1"/>
              <a:t>вже</a:t>
            </a:r>
            <a:r>
              <a:rPr lang="ru-RU" dirty="0"/>
              <a:t> давно </a:t>
            </a:r>
            <a:r>
              <a:rPr lang="ru-RU" dirty="0" err="1"/>
              <a:t>виведених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товарів-конкурентів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42864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3B134-F6BA-B57B-85DF-D732CFED8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правила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E73239-5D8D-3C31-CB9F-923BED90A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викладених</a:t>
            </a:r>
            <a:r>
              <a:rPr lang="ru-RU" dirty="0"/>
              <a:t> на </a:t>
            </a:r>
            <a:r>
              <a:rPr lang="ru-RU" dirty="0" err="1"/>
              <a:t>стелажі</a:t>
            </a:r>
            <a:r>
              <a:rPr lang="ru-RU" dirty="0"/>
              <a:t>, </a:t>
            </a:r>
            <a:r>
              <a:rPr lang="ru-RU" dirty="0" err="1"/>
              <a:t>погляд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переміщується</a:t>
            </a:r>
            <a:r>
              <a:rPr lang="ru-RU" dirty="0"/>
              <a:t> </a:t>
            </a:r>
            <a:r>
              <a:rPr lang="ru-RU" dirty="0" err="1"/>
              <a:t>зліва</a:t>
            </a:r>
            <a:r>
              <a:rPr lang="ru-RU" dirty="0"/>
              <a:t> направо та </a:t>
            </a:r>
            <a:r>
              <a:rPr lang="ru-RU" dirty="0" err="1"/>
              <a:t>згори</a:t>
            </a:r>
            <a:r>
              <a:rPr lang="ru-RU" dirty="0"/>
              <a:t> донизу (як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читання</a:t>
            </a:r>
            <a:r>
              <a:rPr lang="ru-RU" dirty="0"/>
              <a:t> тексту). На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особливостях</a:t>
            </a:r>
            <a:r>
              <a:rPr lang="ru-RU" dirty="0"/>
              <a:t> руху очей </a:t>
            </a:r>
            <a:r>
              <a:rPr lang="ru-RU" dirty="0" err="1"/>
              <a:t>покупця</a:t>
            </a:r>
            <a:r>
              <a:rPr lang="ru-RU" dirty="0"/>
              <a:t> заснована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викладки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Рівень</a:t>
            </a:r>
            <a:r>
              <a:rPr lang="ru-RU" dirty="0"/>
              <a:t> очей і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витягнутої</a:t>
            </a:r>
            <a:r>
              <a:rPr lang="ru-RU" dirty="0"/>
              <a:t> руки. </a:t>
            </a:r>
            <a:r>
              <a:rPr lang="ru-RU" dirty="0" err="1"/>
              <a:t>Найбільша</a:t>
            </a:r>
            <a:r>
              <a:rPr lang="ru-RU" dirty="0"/>
              <a:t>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на </a:t>
            </a:r>
            <a:r>
              <a:rPr lang="ru-RU" dirty="0" err="1"/>
              <a:t>предмети</a:t>
            </a:r>
            <a:r>
              <a:rPr lang="ru-RU" dirty="0"/>
              <a:t>, </a:t>
            </a:r>
            <a:r>
              <a:rPr lang="ru-RU" dirty="0" err="1"/>
              <a:t>розміщені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очей, </a:t>
            </a:r>
            <a:r>
              <a:rPr lang="ru-RU" dirty="0" err="1"/>
              <a:t>тобто</a:t>
            </a:r>
            <a:r>
              <a:rPr lang="ru-RU" dirty="0"/>
              <a:t> в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20см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очей </a:t>
            </a:r>
            <a:r>
              <a:rPr lang="ru-RU" dirty="0" err="1"/>
              <a:t>дорослої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зросту</a:t>
            </a:r>
            <a:r>
              <a:rPr lang="ru-RU" dirty="0"/>
              <a:t>.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привабливим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для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витягнутої</a:t>
            </a:r>
            <a:r>
              <a:rPr lang="ru-RU" dirty="0"/>
              <a:t> руки (при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зріст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магазину)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61285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367427-A171-0F28-F1A8-6013A8E23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товар, </a:t>
            </a:r>
            <a:r>
              <a:rPr lang="ru-RU" dirty="0" err="1"/>
              <a:t>викладений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очей, </a:t>
            </a:r>
            <a:r>
              <a:rPr lang="ru-RU" dirty="0" err="1"/>
              <a:t>покупець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 як товар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цінової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очей -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низької</a:t>
            </a:r>
            <a:r>
              <a:rPr lang="ru-RU" dirty="0"/>
              <a:t> </a:t>
            </a:r>
            <a:r>
              <a:rPr lang="ru-RU" dirty="0" err="1"/>
              <a:t>цінової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закономірність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логічне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: </a:t>
            </a:r>
            <a:r>
              <a:rPr lang="ru-RU" dirty="0" err="1"/>
              <a:t>імпульсивні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забезпечені</a:t>
            </a:r>
            <a:r>
              <a:rPr lang="ru-RU" dirty="0"/>
              <a:t> </a:t>
            </a:r>
            <a:r>
              <a:rPr lang="ru-RU" dirty="0" err="1"/>
              <a:t>споживачі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розміщені</a:t>
            </a:r>
            <a:r>
              <a:rPr lang="ru-RU" dirty="0"/>
              <a:t> 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візуально</a:t>
            </a:r>
            <a:r>
              <a:rPr lang="ru-RU" dirty="0"/>
              <a:t> </a:t>
            </a:r>
            <a:r>
              <a:rPr lang="ru-RU" dirty="0" err="1"/>
              <a:t>доступних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. Тому </a:t>
            </a: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верхніх</a:t>
            </a:r>
            <a:r>
              <a:rPr lang="ru-RU" dirty="0"/>
              <a:t> </a:t>
            </a:r>
            <a:r>
              <a:rPr lang="ru-RU" dirty="0" err="1"/>
              <a:t>полицях</a:t>
            </a:r>
            <a:r>
              <a:rPr lang="ru-RU" dirty="0"/>
              <a:t> часто </a:t>
            </a:r>
            <a:r>
              <a:rPr lang="ru-RU" dirty="0" err="1"/>
              <a:t>викладені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цінового</a:t>
            </a:r>
            <a:r>
              <a:rPr lang="ru-RU" dirty="0"/>
              <a:t> сегмента, </a:t>
            </a:r>
            <a:r>
              <a:rPr lang="ru-RU" dirty="0" err="1"/>
              <a:t>товари</a:t>
            </a:r>
            <a:r>
              <a:rPr lang="ru-RU" dirty="0"/>
              <a:t> в </a:t>
            </a:r>
            <a:r>
              <a:rPr lang="ru-RU" dirty="0" err="1"/>
              <a:t>подарунковій</a:t>
            </a:r>
            <a:r>
              <a:rPr lang="ru-RU" dirty="0"/>
              <a:t> </a:t>
            </a:r>
            <a:r>
              <a:rPr lang="ru-RU" dirty="0" err="1"/>
              <a:t>упаковці</a:t>
            </a:r>
            <a:r>
              <a:rPr lang="ru-RU" dirty="0"/>
              <a:t> 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вартісні</a:t>
            </a:r>
            <a:r>
              <a:rPr lang="ru-RU" dirty="0"/>
              <a:t> </a:t>
            </a:r>
            <a:r>
              <a:rPr lang="ru-RU" dirty="0" err="1"/>
              <a:t>супутні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87674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885701C-42C8-1068-5C8E-9B895B2418D6}"/>
              </a:ext>
            </a:extLst>
          </p:cNvPr>
          <p:cNvSpPr/>
          <p:nvPr/>
        </p:nvSpPr>
        <p:spPr>
          <a:xfrm>
            <a:off x="1071562" y="762150"/>
            <a:ext cx="981551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b="1" dirty="0" err="1">
                <a:effectLst/>
                <a:latin typeface="Helvetica" pitchFamily="2" charset="0"/>
              </a:rPr>
              <a:t>Пріоритетні</a:t>
            </a:r>
            <a:r>
              <a:rPr lang="ru-RU" b="1" dirty="0">
                <a:effectLst/>
                <a:latin typeface="Helvetica" pitchFamily="2" charset="0"/>
              </a:rPr>
              <a:t> </a:t>
            </a:r>
            <a:r>
              <a:rPr lang="ru-RU" b="1" dirty="0" err="1">
                <a:effectLst/>
                <a:latin typeface="Helvetica" pitchFamily="2" charset="0"/>
              </a:rPr>
              <a:t>місця</a:t>
            </a:r>
            <a:r>
              <a:rPr lang="ru-RU" b="1" dirty="0">
                <a:effectLst/>
                <a:latin typeface="Helvetica" pitchFamily="2" charset="0"/>
              </a:rPr>
              <a:t> на </a:t>
            </a:r>
            <a:r>
              <a:rPr lang="ru-RU" b="1" dirty="0" err="1">
                <a:effectLst/>
                <a:latin typeface="Helvetica" pitchFamily="2" charset="0"/>
              </a:rPr>
              <a:t>полицях</a:t>
            </a:r>
            <a:r>
              <a:rPr lang="ru-RU" b="1" dirty="0">
                <a:effectLst/>
                <a:latin typeface="Helvetica" pitchFamily="2" charset="0"/>
              </a:rPr>
              <a:t>. "</a:t>
            </a:r>
            <a:r>
              <a:rPr lang="ru-RU" b="1" dirty="0" err="1">
                <a:effectLst/>
                <a:latin typeface="Helvetica" pitchFamily="2" charset="0"/>
              </a:rPr>
              <a:t>Якість</a:t>
            </a:r>
            <a:r>
              <a:rPr lang="ru-RU" b="1" dirty="0">
                <a:effectLst/>
                <a:latin typeface="Helvetica" pitchFamily="2" charset="0"/>
              </a:rPr>
              <a:t>" </a:t>
            </a:r>
            <a:r>
              <a:rPr lang="ru-RU" dirty="0" err="1">
                <a:effectLst/>
                <a:latin typeface="Helvetica" pitchFamily="2" charset="0"/>
              </a:rPr>
              <a:t>полиці</a:t>
            </a:r>
            <a:r>
              <a:rPr lang="ru-RU" dirty="0">
                <a:effectLst/>
                <a:latin typeface="Helvetica" pitchFamily="2" charset="0"/>
              </a:rPr>
              <a:t> в першу </a:t>
            </a:r>
            <a:r>
              <a:rPr lang="ru-RU" dirty="0" err="1">
                <a:effectLst/>
                <a:latin typeface="Helvetica" pitchFamily="2" charset="0"/>
              </a:rPr>
              <a:t>чергу</a:t>
            </a:r>
            <a:r>
              <a:rPr lang="ru-RU" dirty="0"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залежить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від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напрямку</a:t>
            </a:r>
            <a:r>
              <a:rPr lang="ru-RU" dirty="0">
                <a:effectLst/>
                <a:latin typeface="Helvetica" pitchFamily="2" charset="0"/>
              </a:rPr>
              <a:t> руху </a:t>
            </a:r>
            <a:r>
              <a:rPr lang="ru-RU" dirty="0" err="1">
                <a:effectLst/>
                <a:latin typeface="Helvetica" pitchFamily="2" charset="0"/>
              </a:rPr>
              <a:t>покупців</a:t>
            </a:r>
            <a:r>
              <a:rPr lang="ru-RU" dirty="0">
                <a:effectLst/>
                <a:latin typeface="Helvetica" pitchFamily="2" charset="0"/>
              </a:rPr>
              <a:t>.</a:t>
            </a:r>
          </a:p>
          <a:p>
            <a:pPr indent="457200" algn="just"/>
            <a:r>
              <a:rPr lang="ru-RU" dirty="0" err="1">
                <a:effectLst/>
                <a:latin typeface="Helvetica" pitchFamily="2" charset="0"/>
              </a:rPr>
              <a:t>Найбільш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привабливим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є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місце</a:t>
            </a:r>
            <a:r>
              <a:rPr lang="ru-RU" dirty="0">
                <a:effectLst/>
                <a:latin typeface="Helvetica" pitchFamily="2" charset="0"/>
              </a:rPr>
              <a:t> на </a:t>
            </a:r>
            <a:r>
              <a:rPr lang="ru-RU" dirty="0" err="1">
                <a:effectLst/>
                <a:latin typeface="Helvetica" pitchFamily="2" charset="0"/>
              </a:rPr>
              <a:t>стелажі</a:t>
            </a:r>
            <a:r>
              <a:rPr lang="ru-RU" dirty="0">
                <a:effectLst/>
                <a:latin typeface="Helvetica" pitchFamily="2" charset="0"/>
              </a:rPr>
              <a:t>, </a:t>
            </a:r>
            <a:r>
              <a:rPr lang="ru-RU" dirty="0" err="1">
                <a:effectLst/>
                <a:latin typeface="Helvetica" pitchFamily="2" charset="0"/>
              </a:rPr>
              <a:t>що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розміщений</a:t>
            </a:r>
            <a:r>
              <a:rPr lang="ru-RU" dirty="0">
                <a:effectLst/>
                <a:latin typeface="Helvetica" pitchFamily="2" charset="0"/>
              </a:rPr>
              <a:t> на початку руху </a:t>
            </a:r>
            <a:r>
              <a:rPr lang="ru-RU" dirty="0" err="1">
                <a:effectLst/>
                <a:latin typeface="Helvetica" pitchFamily="2" charset="0"/>
              </a:rPr>
              <a:t>покупців</a:t>
            </a:r>
            <a:r>
              <a:rPr lang="ru-RU" dirty="0">
                <a:effectLst/>
                <a:latin typeface="Helvetica" pitchFamily="2" charset="0"/>
              </a:rPr>
              <a:t>, </a:t>
            </a:r>
            <a:r>
              <a:rPr lang="ru-RU" dirty="0" err="1">
                <a:effectLst/>
                <a:latin typeface="Helvetica" pitchFamily="2" charset="0"/>
              </a:rPr>
              <a:t>найменш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привабливими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є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місця</a:t>
            </a:r>
            <a:r>
              <a:rPr lang="ru-RU" dirty="0">
                <a:effectLst/>
                <a:latin typeface="Helvetica" pitchFamily="2" charset="0"/>
              </a:rPr>
              <a:t> на </a:t>
            </a:r>
            <a:r>
              <a:rPr lang="ru-RU" dirty="0" err="1">
                <a:effectLst/>
                <a:latin typeface="Helvetica" pitchFamily="2" charset="0"/>
              </a:rPr>
              <a:t>стелажі</a:t>
            </a:r>
            <a:r>
              <a:rPr lang="ru-RU" dirty="0">
                <a:effectLst/>
                <a:latin typeface="Helvetica" pitchFamily="2" charset="0"/>
              </a:rPr>
              <a:t> в "</a:t>
            </a:r>
            <a:r>
              <a:rPr lang="ru-RU" dirty="0" err="1">
                <a:effectLst/>
                <a:latin typeface="Helvetica" pitchFamily="2" charset="0"/>
              </a:rPr>
              <a:t>мертвій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зоні</a:t>
            </a:r>
            <a:r>
              <a:rPr lang="ru-RU" dirty="0">
                <a:effectLst/>
                <a:latin typeface="Helvetica" pitchFamily="2" charset="0"/>
              </a:rPr>
              <a:t>", а </a:t>
            </a:r>
            <a:r>
              <a:rPr lang="ru-RU" dirty="0" err="1">
                <a:effectLst/>
                <a:latin typeface="Helvetica" pitchFamily="2" charset="0"/>
              </a:rPr>
              <a:t>також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нижні</a:t>
            </a:r>
            <a:r>
              <a:rPr lang="ru-RU" dirty="0">
                <a:effectLst/>
                <a:latin typeface="Helvetica" pitchFamily="2" charset="0"/>
              </a:rPr>
              <a:t> та </a:t>
            </a:r>
            <a:r>
              <a:rPr lang="ru-RU" dirty="0" err="1">
                <a:effectLst/>
                <a:latin typeface="Helvetica" pitchFamily="2" charset="0"/>
              </a:rPr>
              <a:t>верхні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полиці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торговельного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обладнання</a:t>
            </a:r>
            <a:r>
              <a:rPr lang="ru-RU" dirty="0">
                <a:effectLst/>
                <a:latin typeface="Helvetica" pitchFamily="2" charset="0"/>
              </a:rPr>
              <a:t>.</a:t>
            </a:r>
          </a:p>
          <a:p>
            <a:pPr indent="457200" algn="just"/>
            <a:r>
              <a:rPr lang="ru-RU" dirty="0">
                <a:effectLst/>
                <a:latin typeface="Helvetica" pitchFamily="2" charset="0"/>
              </a:rPr>
              <a:t>Зона, в межах </a:t>
            </a:r>
            <a:r>
              <a:rPr lang="ru-RU" dirty="0" err="1">
                <a:effectLst/>
                <a:latin typeface="Helvetica" pitchFamily="2" charset="0"/>
              </a:rPr>
              <a:t>якої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людина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бачить</a:t>
            </a:r>
            <a:r>
              <a:rPr lang="ru-RU" dirty="0">
                <a:effectLst/>
                <a:latin typeface="Helvetica" pitchFamily="2" charset="0"/>
              </a:rPr>
              <a:t> товар, </a:t>
            </a:r>
            <a:r>
              <a:rPr lang="ru-RU" dirty="0" err="1">
                <a:effectLst/>
                <a:latin typeface="Helvetica" pitchFamily="2" charset="0"/>
              </a:rPr>
              <a:t>здійснює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його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оцінку</a:t>
            </a:r>
            <a:r>
              <a:rPr lang="ru-RU" dirty="0">
                <a:effectLst/>
                <a:latin typeface="Helvetica" pitchFamily="2" charset="0"/>
              </a:rPr>
              <a:t> і </a:t>
            </a:r>
            <a:r>
              <a:rPr lang="ru-RU" dirty="0" err="1">
                <a:effectLst/>
                <a:latin typeface="Helvetica" pitchFamily="2" charset="0"/>
              </a:rPr>
              <a:t>приймає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рішення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щодо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купівлі</a:t>
            </a:r>
            <a:r>
              <a:rPr lang="ru-RU" dirty="0">
                <a:effectLst/>
                <a:latin typeface="Helvetica" pitchFamily="2" charset="0"/>
              </a:rPr>
              <a:t>, становить </a:t>
            </a:r>
            <a:r>
              <a:rPr lang="ru-RU" dirty="0" err="1">
                <a:effectLst/>
                <a:latin typeface="Helvetica" pitchFamily="2" charset="0"/>
              </a:rPr>
              <a:t>приблизно</a:t>
            </a:r>
            <a:r>
              <a:rPr lang="ru-RU" dirty="0">
                <a:effectLst/>
                <a:latin typeface="Helvetica" pitchFamily="2" charset="0"/>
              </a:rPr>
              <a:t> 50 см. </a:t>
            </a:r>
            <a:r>
              <a:rPr lang="ru-RU" dirty="0" err="1">
                <a:effectLst/>
                <a:latin typeface="Helvetica" pitchFamily="2" charset="0"/>
              </a:rPr>
              <a:t>Отже</a:t>
            </a:r>
            <a:r>
              <a:rPr lang="ru-RU" dirty="0">
                <a:effectLst/>
                <a:latin typeface="Helvetica" pitchFamily="2" charset="0"/>
              </a:rPr>
              <a:t>, ширина </a:t>
            </a:r>
            <a:r>
              <a:rPr lang="ru-RU" dirty="0" err="1">
                <a:effectLst/>
                <a:latin typeface="Helvetica" pitchFamily="2" charset="0"/>
              </a:rPr>
              <a:t>викладки</a:t>
            </a:r>
            <a:r>
              <a:rPr lang="ru-RU" dirty="0">
                <a:effectLst/>
                <a:latin typeface="Helvetica" pitchFamily="2" charset="0"/>
              </a:rPr>
              <a:t> товару повинна </a:t>
            </a:r>
            <a:r>
              <a:rPr lang="ru-RU" dirty="0" err="1">
                <a:effectLst/>
                <a:latin typeface="Helvetica" pitchFamily="2" charset="0"/>
              </a:rPr>
              <a:t>становити</a:t>
            </a:r>
            <a:r>
              <a:rPr lang="ru-RU" dirty="0">
                <a:effectLst/>
                <a:latin typeface="Helvetica" pitchFamily="2" charset="0"/>
              </a:rPr>
              <a:t> не </a:t>
            </a:r>
            <a:r>
              <a:rPr lang="ru-RU" dirty="0" err="1">
                <a:effectLst/>
                <a:latin typeface="Helvetica" pitchFamily="2" charset="0"/>
              </a:rPr>
              <a:t>менше</a:t>
            </a:r>
            <a:r>
              <a:rPr lang="ru-RU" dirty="0">
                <a:effectLst/>
                <a:latin typeface="Helvetica" pitchFamily="2" charset="0"/>
              </a:rPr>
              <a:t> 40 см, </a:t>
            </a:r>
            <a:r>
              <a:rPr lang="ru-RU" dirty="0" err="1">
                <a:effectLst/>
                <a:latin typeface="Helvetica" pitchFamily="2" charset="0"/>
              </a:rPr>
              <a:t>щоб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він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був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виділений</a:t>
            </a:r>
            <a:r>
              <a:rPr lang="ru-RU" dirty="0"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серед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інших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товарів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цієї</a:t>
            </a:r>
            <a:r>
              <a:rPr lang="ru-RU" dirty="0">
                <a:effectLst/>
                <a:latin typeface="Helvetica" pitchFamily="2" charset="0"/>
              </a:rPr>
              <a:t> ж </a:t>
            </a:r>
            <a:r>
              <a:rPr lang="ru-RU" dirty="0" err="1">
                <a:effectLst/>
                <a:latin typeface="Helvetica" pitchFamily="2" charset="0"/>
              </a:rPr>
              <a:t>товарної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категорії</a:t>
            </a:r>
            <a:r>
              <a:rPr lang="ru-RU" dirty="0">
                <a:effectLst/>
                <a:latin typeface="Helvetica" pitchFamily="2" charset="0"/>
              </a:rPr>
              <a:t>.</a:t>
            </a:r>
          </a:p>
          <a:p>
            <a:pPr indent="457200" algn="just"/>
            <a:r>
              <a:rPr lang="ru-RU" dirty="0" err="1">
                <a:effectLst/>
                <a:latin typeface="Helvetica" pitchFamily="2" charset="0"/>
              </a:rPr>
              <a:t>Фахівці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рекомендують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розміщувати</a:t>
            </a:r>
            <a:r>
              <a:rPr lang="ru-RU" dirty="0">
                <a:effectLst/>
                <a:latin typeface="Helvetica" pitchFamily="2" charset="0"/>
              </a:rPr>
              <a:t> у </a:t>
            </a:r>
            <a:r>
              <a:rPr lang="ru-RU" dirty="0" err="1">
                <a:effectLst/>
                <a:latin typeface="Helvetica" pitchFamily="2" charset="0"/>
              </a:rPr>
              <a:t>найкращих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місцях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торговельного</a:t>
            </a:r>
            <a:r>
              <a:rPr lang="ru-RU" dirty="0">
                <a:latin typeface="Helvetica" pitchFamily="2" charset="0"/>
              </a:rPr>
              <a:t> </a:t>
            </a:r>
            <a:r>
              <a:rPr lang="ru-RU" dirty="0">
                <a:effectLst/>
                <a:latin typeface="Helvetica" pitchFamily="2" charset="0"/>
              </a:rPr>
              <a:t>залу та </a:t>
            </a:r>
            <a:r>
              <a:rPr lang="ru-RU" dirty="0" err="1">
                <a:effectLst/>
                <a:latin typeface="Helvetica" pitchFamily="2" charset="0"/>
              </a:rPr>
              <a:t>полицях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найбільш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популярні</a:t>
            </a:r>
            <a:r>
              <a:rPr lang="ru-RU" dirty="0">
                <a:effectLst/>
                <a:latin typeface="Helvetica" pitchFamily="2" charset="0"/>
              </a:rPr>
              <a:t> та </a:t>
            </a:r>
            <a:r>
              <a:rPr lang="ru-RU" dirty="0" err="1">
                <a:effectLst/>
                <a:latin typeface="Helvetica" pitchFamily="2" charset="0"/>
              </a:rPr>
              <a:t>ходові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товари</a:t>
            </a:r>
            <a:r>
              <a:rPr lang="ru-RU" dirty="0">
                <a:effectLst/>
                <a:latin typeface="Helvetica" pitchFamily="2" charset="0"/>
              </a:rPr>
              <a:t>, а </a:t>
            </a:r>
            <a:r>
              <a:rPr lang="ru-RU" dirty="0" err="1">
                <a:effectLst/>
                <a:latin typeface="Helvetica" pitchFamily="2" charset="0"/>
              </a:rPr>
              <a:t>також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товари</a:t>
            </a:r>
            <a:r>
              <a:rPr lang="ru-RU" dirty="0">
                <a:effectLst/>
                <a:latin typeface="Helvetica" pitchFamily="2" charset="0"/>
              </a:rPr>
              <a:t>, </a:t>
            </a:r>
            <a:r>
              <a:rPr lang="ru-RU" dirty="0" err="1">
                <a:effectLst/>
                <a:latin typeface="Helvetica" pitchFamily="2" charset="0"/>
              </a:rPr>
              <a:t>що</a:t>
            </a:r>
            <a:r>
              <a:rPr lang="ru-RU" dirty="0"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забезпечують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найбільший</a:t>
            </a:r>
            <a:r>
              <a:rPr lang="ru-RU" dirty="0">
                <a:effectLst/>
                <a:latin typeface="Helvetica" pitchFamily="2" charset="0"/>
              </a:rPr>
              <a:t> вклад у </a:t>
            </a:r>
            <a:r>
              <a:rPr lang="ru-RU" dirty="0" err="1">
                <a:effectLst/>
                <a:latin typeface="Helvetica" pitchFamily="2" charset="0"/>
              </a:rPr>
              <a:t>обсяги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прибутку</a:t>
            </a:r>
            <a:r>
              <a:rPr lang="ru-RU" dirty="0">
                <a:effectLst/>
                <a:latin typeface="Helvetica" pitchFamily="2" charset="0"/>
              </a:rPr>
              <a:t>.</a:t>
            </a:r>
          </a:p>
          <a:p>
            <a:pPr indent="457200" algn="just"/>
            <a:r>
              <a:rPr lang="ru-RU" dirty="0">
                <a:effectLst/>
                <a:latin typeface="Helvetica" pitchFamily="2" charset="0"/>
              </a:rPr>
              <a:t>Чим </a:t>
            </a:r>
            <a:r>
              <a:rPr lang="ru-RU" dirty="0" err="1">
                <a:effectLst/>
                <a:latin typeface="Helvetica" pitchFamily="2" charset="0"/>
              </a:rPr>
              <a:t>довша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полиця</a:t>
            </a:r>
            <a:r>
              <a:rPr lang="ru-RU" dirty="0">
                <a:effectLst/>
                <a:latin typeface="Helvetica" pitchFamily="2" charset="0"/>
              </a:rPr>
              <a:t>, </a:t>
            </a:r>
            <a:r>
              <a:rPr lang="ru-RU" dirty="0" err="1">
                <a:effectLst/>
                <a:latin typeface="Helvetica" pitchFamily="2" charset="0"/>
              </a:rPr>
              <a:t>тим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важче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покупцеві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сконцентрувати</a:t>
            </a:r>
            <a:r>
              <a:rPr lang="ru-RU" dirty="0">
                <a:effectLst/>
                <a:latin typeface="Helvetica" pitchFamily="2" charset="0"/>
              </a:rPr>
              <a:t> свою </a:t>
            </a:r>
            <a:r>
              <a:rPr lang="ru-RU" dirty="0" err="1">
                <a:effectLst/>
                <a:latin typeface="Helvetica" pitchFamily="2" charset="0"/>
              </a:rPr>
              <a:t>увагу</a:t>
            </a:r>
            <a:r>
              <a:rPr lang="ru-RU" dirty="0">
                <a:effectLst/>
                <a:latin typeface="Helvetica" pitchFamily="2" charset="0"/>
              </a:rPr>
              <a:t> на </a:t>
            </a:r>
            <a:r>
              <a:rPr lang="ru-RU" dirty="0" err="1">
                <a:effectLst/>
                <a:latin typeface="Helvetica" pitchFamily="2" charset="0"/>
              </a:rPr>
              <a:t>окремих</a:t>
            </a:r>
            <a:r>
              <a:rPr lang="ru-RU" dirty="0">
                <a:effectLst/>
                <a:latin typeface="Helvetica" pitchFamily="2" charset="0"/>
              </a:rPr>
              <a:t> предметах, </a:t>
            </a:r>
            <a:r>
              <a:rPr lang="ru-RU" dirty="0" err="1">
                <a:effectLst/>
                <a:latin typeface="Helvetica" pitchFamily="2" charset="0"/>
              </a:rPr>
              <a:t>тим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складніше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виділити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кращий</a:t>
            </a:r>
            <a:r>
              <a:rPr lang="ru-RU" dirty="0">
                <a:effectLst/>
                <a:latin typeface="Helvetica" pitchFamily="2" charset="0"/>
              </a:rPr>
              <a:t> товар. Тому </a:t>
            </a:r>
            <a:r>
              <a:rPr lang="ru-RU" dirty="0" err="1">
                <a:effectLst/>
                <a:latin typeface="Helvetica" pitchFamily="2" charset="0"/>
              </a:rPr>
              <a:t>фахівці</a:t>
            </a:r>
            <a:r>
              <a:rPr lang="ru-RU" dirty="0">
                <a:effectLst/>
                <a:latin typeface="Helvetica" pitchFamily="2" charset="0"/>
              </a:rPr>
              <a:t> не </a:t>
            </a:r>
            <a:r>
              <a:rPr lang="ru-RU" dirty="0" err="1">
                <a:effectLst/>
                <a:latin typeface="Helvetica" pitchFamily="2" charset="0"/>
              </a:rPr>
              <a:t>рекомендують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застосовувати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горизонтальну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викладку</a:t>
            </a:r>
            <a:r>
              <a:rPr lang="ru-RU" dirty="0">
                <a:effectLst/>
                <a:latin typeface="Helvetica" pitchFamily="2" charset="0"/>
              </a:rPr>
              <a:t> одного товару </a:t>
            </a:r>
            <a:r>
              <a:rPr lang="ru-RU" dirty="0" err="1">
                <a:effectLst/>
                <a:latin typeface="Helvetica" pitchFamily="2" charset="0"/>
              </a:rPr>
              <a:t>довжиною</a:t>
            </a:r>
            <a:r>
              <a:rPr lang="ru-RU" dirty="0">
                <a:effectLst/>
                <a:latin typeface="Helvetica" pitchFamily="2" charset="0"/>
              </a:rPr>
              <a:t> </a:t>
            </a:r>
            <a:r>
              <a:rPr lang="ru-RU" dirty="0" err="1">
                <a:effectLst/>
                <a:latin typeface="Helvetica" pitchFamily="2" charset="0"/>
              </a:rPr>
              <a:t>понад</a:t>
            </a:r>
            <a:r>
              <a:rPr lang="ru-RU" dirty="0">
                <a:effectLst/>
                <a:latin typeface="Helvetica" pitchFamily="2" charset="0"/>
              </a:rPr>
              <a:t> 1,5 м.</a:t>
            </a:r>
          </a:p>
        </p:txBody>
      </p:sp>
    </p:spTree>
    <p:extLst>
      <p:ext uri="{BB962C8B-B14F-4D97-AF65-F5344CB8AC3E}">
        <p14:creationId xmlns:p14="http://schemas.microsoft.com/office/powerpoint/2010/main" val="1228437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EF49C5-99E7-2110-15AD-3EC4A0C4D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638"/>
            <a:ext cx="10515600" cy="5648325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"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фону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Суть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фоном.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мерчандайзингу в тих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конкретному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активізації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товару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товар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помаранчевого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жовтого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фігурою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фоном;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 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 за все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формою,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спрацьовує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Tx/>
              <a:buChar char="-"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підсвічування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оглянути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годинники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ювелірні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грамотно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привернути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мерчандайзингу та дизайну)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прикладом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look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UA" sz="1000" dirty="0"/>
          </a:p>
        </p:txBody>
      </p:sp>
    </p:spTree>
    <p:extLst>
      <p:ext uri="{BB962C8B-B14F-4D97-AF65-F5344CB8AC3E}">
        <p14:creationId xmlns:p14="http://schemas.microsoft.com/office/powerpoint/2010/main" val="2074021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85F23-575D-2E23-00F2-253CF791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Закон "</a:t>
            </a:r>
            <a:r>
              <a:rPr lang="ru-RU" dirty="0" err="1"/>
              <a:t>Переключення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"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41529A-903D-2D84-7672-602CD0F04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– разом з </a:t>
            </a:r>
            <a:r>
              <a:rPr lang="ru-RU" dirty="0" err="1"/>
              <a:t>виділенням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 </a:t>
            </a:r>
            <a:r>
              <a:rPr lang="ru-RU" dirty="0" err="1"/>
              <a:t>покупець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переключення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та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 на </a:t>
            </a:r>
            <a:r>
              <a:rPr lang="ru-RU" dirty="0" err="1"/>
              <a:t>фоні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викладати</a:t>
            </a:r>
            <a:r>
              <a:rPr lang="ru-RU" dirty="0"/>
              <a:t> </a:t>
            </a:r>
            <a:r>
              <a:rPr lang="ru-RU" dirty="0" err="1"/>
              <a:t>однотипний</a:t>
            </a:r>
            <a:r>
              <a:rPr lang="ru-RU" dirty="0"/>
              <a:t> товар в одну </a:t>
            </a:r>
            <a:r>
              <a:rPr lang="ru-RU" dirty="0" err="1"/>
              <a:t>довгу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 без </a:t>
            </a:r>
            <a:r>
              <a:rPr lang="ru-RU" dirty="0" err="1"/>
              <a:t>зорових</a:t>
            </a:r>
            <a:r>
              <a:rPr lang="ru-RU" dirty="0"/>
              <a:t> </a:t>
            </a:r>
            <a:r>
              <a:rPr lang="ru-RU" dirty="0" err="1"/>
              <a:t>акцентів</a:t>
            </a:r>
            <a:r>
              <a:rPr lang="ru-RU" dirty="0"/>
              <a:t>. Такими </a:t>
            </a:r>
            <a:r>
              <a:rPr lang="ru-RU" dirty="0" err="1"/>
              <a:t>зоровими</a:t>
            </a:r>
            <a:r>
              <a:rPr lang="ru-RU" dirty="0"/>
              <a:t> акцентами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en" dirty="0"/>
              <a:t>POS-</a:t>
            </a:r>
            <a:r>
              <a:rPr lang="ru-RU" dirty="0" err="1"/>
              <a:t>матеріали</a:t>
            </a:r>
            <a:r>
              <a:rPr lang="ru-RU" dirty="0"/>
              <a:t> (</a:t>
            </a:r>
            <a:r>
              <a:rPr lang="ru-RU" dirty="0" err="1"/>
              <a:t>вертикальні</a:t>
            </a:r>
            <a:r>
              <a:rPr lang="ru-RU" dirty="0"/>
              <a:t> </a:t>
            </a:r>
            <a:r>
              <a:rPr lang="ru-RU" dirty="0" err="1"/>
              <a:t>розмежувачі</a:t>
            </a:r>
            <a:r>
              <a:rPr lang="ru-RU" dirty="0"/>
              <a:t>, </a:t>
            </a:r>
            <a:r>
              <a:rPr lang="ru-RU" dirty="0" err="1"/>
              <a:t>шелфтокери</a:t>
            </a:r>
            <a:r>
              <a:rPr lang="ru-RU" dirty="0"/>
              <a:t> з </a:t>
            </a:r>
            <a:r>
              <a:rPr lang="ru-RU" dirty="0" err="1"/>
              <a:t>назвою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 й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84010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F40B1-3256-26A9-CE71-BD55CDD3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6. </a:t>
            </a:r>
            <a:r>
              <a:rPr lang="ru-RU" dirty="0" err="1"/>
              <a:t>Сприйняття</a:t>
            </a:r>
            <a:r>
              <a:rPr lang="ru-RU" dirty="0"/>
              <a:t> форм і </a:t>
            </a:r>
            <a:r>
              <a:rPr lang="ru-RU" dirty="0" err="1"/>
              <a:t>об'єму</a:t>
            </a:r>
            <a:r>
              <a:rPr lang="ru-RU" dirty="0"/>
              <a:t>, </a:t>
            </a:r>
            <a:r>
              <a:rPr lang="ru-RU" dirty="0" err="1"/>
              <a:t>композиція</a:t>
            </a:r>
            <a:r>
              <a:rPr lang="ru-RU" dirty="0"/>
              <a:t> у </a:t>
            </a:r>
            <a:r>
              <a:rPr lang="ru-RU" dirty="0" err="1"/>
              <a:t>викладенні</a:t>
            </a:r>
            <a:r>
              <a:rPr lang="ru-RU" dirty="0"/>
              <a:t> товару.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9A4CA1-670D-3FC0-947D-66A608403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поличного простору </a:t>
            </a:r>
            <a:r>
              <a:rPr lang="ru-RU" dirty="0" err="1"/>
              <a:t>композиція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:</a:t>
            </a:r>
          </a:p>
          <a:p>
            <a:r>
              <a:rPr lang="ru-RU" dirty="0" err="1"/>
              <a:t>площинна</a:t>
            </a:r>
            <a:r>
              <a:rPr lang="ru-RU" dirty="0"/>
              <a:t> </a:t>
            </a:r>
            <a:r>
              <a:rPr lang="ru-RU" dirty="0" err="1"/>
              <a:t>композиція</a:t>
            </a:r>
            <a:r>
              <a:rPr lang="ru-RU" dirty="0"/>
              <a:t> (</a:t>
            </a:r>
            <a:r>
              <a:rPr lang="ru-RU" dirty="0" err="1"/>
              <a:t>утворюється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) –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вкомпозиції</a:t>
            </a:r>
            <a:r>
              <a:rPr lang="ru-RU" dirty="0"/>
              <a:t>  </a:t>
            </a:r>
            <a:r>
              <a:rPr lang="ru-RU" dirty="0" err="1"/>
              <a:t>висоти</a:t>
            </a:r>
            <a:r>
              <a:rPr lang="ru-RU" dirty="0"/>
              <a:t> та </a:t>
            </a:r>
            <a:r>
              <a:rPr lang="ru-RU" dirty="0" err="1"/>
              <a:t>ширини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мінімального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 та </a:t>
            </a:r>
            <a:r>
              <a:rPr lang="ru-RU" dirty="0" err="1"/>
              <a:t>глибини</a:t>
            </a:r>
            <a:r>
              <a:rPr lang="ru-RU" dirty="0"/>
              <a:t>; </a:t>
            </a:r>
          </a:p>
          <a:p>
            <a:r>
              <a:rPr lang="ru-RU" dirty="0" err="1"/>
              <a:t>об'ємна</a:t>
            </a:r>
            <a:r>
              <a:rPr lang="ru-RU" dirty="0"/>
              <a:t> </a:t>
            </a:r>
            <a:r>
              <a:rPr lang="ru-RU" dirty="0" err="1"/>
              <a:t>композиція</a:t>
            </a:r>
            <a:r>
              <a:rPr lang="ru-RU" dirty="0"/>
              <a:t> –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висоти</a:t>
            </a:r>
            <a:r>
              <a:rPr lang="ru-RU" dirty="0"/>
              <a:t>, </a:t>
            </a:r>
            <a:r>
              <a:rPr lang="ru-RU" dirty="0" err="1"/>
              <a:t>ширини</a:t>
            </a:r>
            <a:r>
              <a:rPr lang="ru-RU" dirty="0"/>
              <a:t> та </a:t>
            </a:r>
            <a:r>
              <a:rPr lang="ru-RU" dirty="0" err="1"/>
              <a:t>глибини</a:t>
            </a:r>
            <a:r>
              <a:rPr lang="ru-RU" dirty="0"/>
              <a:t>;</a:t>
            </a:r>
          </a:p>
          <a:p>
            <a:r>
              <a:rPr lang="ru-RU" dirty="0" err="1"/>
              <a:t>просторова</a:t>
            </a:r>
            <a:r>
              <a:rPr lang="ru-RU" dirty="0"/>
              <a:t> </a:t>
            </a:r>
            <a:r>
              <a:rPr lang="ru-RU" dirty="0" err="1"/>
              <a:t>композиція</a:t>
            </a:r>
            <a:r>
              <a:rPr lang="ru-RU" dirty="0"/>
              <a:t> –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висоти</a:t>
            </a:r>
            <a:r>
              <a:rPr lang="ru-RU" dirty="0"/>
              <a:t>, </a:t>
            </a:r>
            <a:r>
              <a:rPr lang="ru-RU" dirty="0" err="1"/>
              <a:t>ширини</a:t>
            </a:r>
            <a:r>
              <a:rPr lang="ru-RU" dirty="0"/>
              <a:t>, </a:t>
            </a:r>
            <a:r>
              <a:rPr lang="ru-RU" dirty="0" err="1"/>
              <a:t>глибини</a:t>
            </a:r>
            <a:r>
              <a:rPr lang="ru-RU" dirty="0"/>
              <a:t>, з </a:t>
            </a:r>
            <a:r>
              <a:rPr lang="ru-RU" dirty="0" err="1"/>
              <a:t>домінуванням</a:t>
            </a:r>
            <a:r>
              <a:rPr lang="ru-RU" dirty="0"/>
              <a:t> </a:t>
            </a:r>
            <a:r>
              <a:rPr lang="ru-RU" dirty="0" err="1"/>
              <a:t>глибини</a:t>
            </a:r>
            <a:r>
              <a:rPr lang="ru-RU" dirty="0"/>
              <a:t>.</a:t>
            </a:r>
          </a:p>
          <a:p>
            <a:r>
              <a:rPr lang="ru-RU" dirty="0" err="1"/>
              <a:t>Композицію</a:t>
            </a:r>
            <a:r>
              <a:rPr lang="ru-RU" dirty="0"/>
              <a:t> з </a:t>
            </a:r>
            <a:r>
              <a:rPr lang="ru-RU" dirty="0" err="1"/>
              <a:t>розміщенням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найбільшого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найменшого</a:t>
            </a:r>
            <a:r>
              <a:rPr lang="ru-RU" dirty="0"/>
              <a:t> </a:t>
            </a:r>
            <a:r>
              <a:rPr lang="ru-RU" dirty="0" err="1"/>
              <a:t>елементу</a:t>
            </a:r>
            <a:r>
              <a:rPr lang="ru-RU" dirty="0"/>
              <a:t> часто </a:t>
            </a:r>
            <a:r>
              <a:rPr lang="ru-RU" dirty="0" err="1"/>
              <a:t>називають</a:t>
            </a:r>
            <a:r>
              <a:rPr lang="ru-RU" dirty="0"/>
              <a:t> "мажорною" </a:t>
            </a:r>
            <a:r>
              <a:rPr lang="ru-RU" dirty="0" err="1"/>
              <a:t>або</a:t>
            </a:r>
            <a:r>
              <a:rPr lang="ru-RU" dirty="0"/>
              <a:t> "</a:t>
            </a:r>
            <a:r>
              <a:rPr lang="ru-RU" dirty="0" err="1"/>
              <a:t>мінорною</a:t>
            </a:r>
            <a:r>
              <a:rPr lang="ru-RU" dirty="0"/>
              <a:t>" </a:t>
            </a:r>
            <a:r>
              <a:rPr lang="ru-RU" dirty="0" err="1"/>
              <a:t>викладкою</a:t>
            </a:r>
            <a:r>
              <a:rPr lang="ru-RU" dirty="0"/>
              <a:t>.</a:t>
            </a:r>
          </a:p>
          <a:p>
            <a:r>
              <a:rPr lang="ru-RU" dirty="0"/>
              <a:t>Ритм у </a:t>
            </a:r>
            <a:r>
              <a:rPr lang="ru-RU" dirty="0" err="1"/>
              <a:t>викладенні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повтор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схожого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</a:t>
            </a:r>
            <a:r>
              <a:rPr lang="ru-RU" dirty="0" err="1"/>
              <a:t>цінників</a:t>
            </a:r>
            <a:r>
              <a:rPr lang="ru-RU" dirty="0"/>
              <a:t>)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рівної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ними. </a:t>
            </a:r>
            <a:r>
              <a:rPr lang="ru-RU" dirty="0" err="1"/>
              <a:t>Ритмічність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r>
              <a:rPr lang="ru-RU" dirty="0"/>
              <a:t> порядку. Але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акцентів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викладка</a:t>
            </a:r>
            <a:r>
              <a:rPr lang="ru-RU" dirty="0"/>
              <a:t> не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зацікавити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61852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256C6B6-0D16-FCC7-B899-4E4EE74FF4CF}"/>
              </a:ext>
            </a:extLst>
          </p:cNvPr>
          <p:cNvSpPr/>
          <p:nvPr/>
        </p:nvSpPr>
        <p:spPr>
          <a:xfrm>
            <a:off x="371475" y="1128713"/>
            <a:ext cx="107156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effectLst/>
                <a:latin typeface="Helvetica" pitchFamily="2" charset="0"/>
              </a:rPr>
              <a:t>7. Закон "</a:t>
            </a:r>
            <a:r>
              <a:rPr lang="ru-RU" sz="2800" dirty="0" err="1">
                <a:effectLst/>
                <a:latin typeface="Helvetica" pitchFamily="2" charset="0"/>
              </a:rPr>
              <a:t>Групування</a:t>
            </a:r>
            <a:r>
              <a:rPr lang="ru-RU" sz="2800" dirty="0">
                <a:effectLst/>
                <a:latin typeface="Helvetica" pitchFamily="2" charset="0"/>
              </a:rPr>
              <a:t>" </a:t>
            </a:r>
            <a:r>
              <a:rPr lang="ru-RU" sz="2800" dirty="0" err="1">
                <a:effectLst/>
                <a:latin typeface="Helvetica" pitchFamily="2" charset="0"/>
              </a:rPr>
              <a:t>використовують</a:t>
            </a:r>
            <a:r>
              <a:rPr lang="ru-RU" sz="2800" dirty="0">
                <a:effectLst/>
                <a:latin typeface="Helvetica" pitchFamily="2" charset="0"/>
              </a:rPr>
              <a:t> для того, </a:t>
            </a:r>
            <a:r>
              <a:rPr lang="ru-RU" sz="2800" dirty="0" err="1">
                <a:effectLst/>
                <a:latin typeface="Helvetica" pitchFamily="2" charset="0"/>
              </a:rPr>
              <a:t>щоб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покупець</a:t>
            </a:r>
            <a:r>
              <a:rPr lang="ru-RU" sz="2800" dirty="0"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орієнтувався</a:t>
            </a:r>
            <a:r>
              <a:rPr lang="ru-RU" sz="2800" dirty="0">
                <a:effectLst/>
                <a:latin typeface="Helvetica" pitchFamily="2" charset="0"/>
              </a:rPr>
              <a:t> в </a:t>
            </a:r>
            <a:r>
              <a:rPr lang="ru-RU" sz="2800" dirty="0" err="1">
                <a:effectLst/>
                <a:latin typeface="Helvetica" pitchFamily="2" charset="0"/>
              </a:rPr>
              <a:t>представленому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асортименті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товарів</a:t>
            </a:r>
            <a:r>
              <a:rPr lang="ru-RU" sz="2800" dirty="0">
                <a:effectLst/>
                <a:latin typeface="Helvetica" pitchFamily="2" charset="0"/>
              </a:rPr>
              <a:t>, </a:t>
            </a:r>
            <a:r>
              <a:rPr lang="ru-RU" sz="2800" dirty="0" err="1">
                <a:effectLst/>
                <a:latin typeface="Helvetica" pitchFamily="2" charset="0"/>
              </a:rPr>
              <a:t>йому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легше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сприймати</a:t>
            </a:r>
            <a:r>
              <a:rPr lang="ru-RU" sz="2800" dirty="0">
                <a:latin typeface="Helvetica" pitchFamily="2" charset="0"/>
              </a:rPr>
              <a:t> </a:t>
            </a:r>
            <a:r>
              <a:rPr lang="ru-RU" sz="2800" dirty="0">
                <a:effectLst/>
                <a:latin typeface="Helvetica" pitchFamily="2" charset="0"/>
              </a:rPr>
              <a:t>товар, </a:t>
            </a:r>
            <a:r>
              <a:rPr lang="ru-RU" sz="2800" dirty="0" err="1">
                <a:effectLst/>
                <a:latin typeface="Helvetica" pitchFamily="2" charset="0"/>
              </a:rPr>
              <a:t>якщо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він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певним</a:t>
            </a:r>
            <a:r>
              <a:rPr lang="ru-RU" sz="2800" dirty="0">
                <a:effectLst/>
                <a:latin typeface="Helvetica" pitchFamily="2" charset="0"/>
              </a:rPr>
              <a:t> чином </a:t>
            </a:r>
            <a:r>
              <a:rPr lang="ru-RU" sz="2800" dirty="0" err="1">
                <a:effectLst/>
                <a:latin typeface="Helvetica" pitchFamily="2" charset="0"/>
              </a:rPr>
              <a:t>згрупований</a:t>
            </a:r>
            <a:r>
              <a:rPr lang="ru-RU" sz="2800" dirty="0">
                <a:effectLst/>
                <a:latin typeface="Helvetica" pitchFamily="2" charset="0"/>
              </a:rPr>
              <a:t>. Так, товар повинен </a:t>
            </a:r>
            <a:r>
              <a:rPr lang="ru-RU" sz="2800" dirty="0" err="1">
                <a:effectLst/>
                <a:latin typeface="Helvetica" pitchFamily="2" charset="0"/>
              </a:rPr>
              <a:t>об'єднуватись</a:t>
            </a:r>
            <a:r>
              <a:rPr lang="ru-RU" sz="2800" dirty="0">
                <a:effectLst/>
                <a:latin typeface="Helvetica" pitchFamily="2" charset="0"/>
              </a:rPr>
              <a:t> у </a:t>
            </a:r>
            <a:r>
              <a:rPr lang="ru-RU" sz="2800" dirty="0" err="1">
                <a:effectLst/>
                <a:latin typeface="Helvetica" pitchFamily="2" charset="0"/>
              </a:rPr>
              <a:t>групи</a:t>
            </a:r>
            <a:r>
              <a:rPr lang="ru-RU" sz="2800" dirty="0">
                <a:effectLst/>
                <a:latin typeface="Helvetica" pitchFamily="2" charset="0"/>
              </a:rPr>
              <a:t> за </a:t>
            </a:r>
            <a:r>
              <a:rPr lang="ru-RU" sz="2800" dirty="0" err="1">
                <a:effectLst/>
                <a:latin typeface="Helvetica" pitchFamily="2" charset="0"/>
              </a:rPr>
              <a:t>певними</a:t>
            </a:r>
            <a:r>
              <a:rPr lang="ru-RU" sz="2800" dirty="0">
                <a:effectLst/>
                <a:latin typeface="Helvetica" pitchFamily="2" charset="0"/>
              </a:rPr>
              <a:t> </a:t>
            </a:r>
            <a:r>
              <a:rPr lang="ru-RU" sz="2800" dirty="0" err="1">
                <a:effectLst/>
                <a:latin typeface="Helvetica" pitchFamily="2" charset="0"/>
              </a:rPr>
              <a:t>ознаками</a:t>
            </a:r>
            <a:r>
              <a:rPr lang="ru-RU" sz="2800" dirty="0">
                <a:effectLst/>
                <a:latin typeface="Helvetica" pitchFamily="2" charset="0"/>
              </a:rPr>
              <a:t> (</a:t>
            </a:r>
            <a:r>
              <a:rPr lang="ru-RU" sz="2800" dirty="0" err="1">
                <a:effectLst/>
                <a:latin typeface="Helvetica" pitchFamily="2" charset="0"/>
              </a:rPr>
              <a:t>наприклад</a:t>
            </a:r>
            <a:r>
              <a:rPr lang="ru-RU" sz="2800" dirty="0">
                <a:effectLst/>
                <a:latin typeface="Helvetica" pitchFamily="2" charset="0"/>
              </a:rPr>
              <a:t>, за торговою маркою, за видом товару, за </a:t>
            </a:r>
            <a:r>
              <a:rPr lang="ru-RU" sz="2800" dirty="0" err="1">
                <a:effectLst/>
                <a:latin typeface="Helvetica" pitchFamily="2" charset="0"/>
              </a:rPr>
              <a:t>розміром</a:t>
            </a:r>
            <a:r>
              <a:rPr lang="ru-RU" sz="2800" dirty="0">
                <a:effectLst/>
                <a:latin typeface="Helvetica" pitchFamily="2" charset="0"/>
              </a:rPr>
              <a:t>/вагою упаковки й </a:t>
            </a:r>
            <a:r>
              <a:rPr lang="ru-RU" sz="2800" dirty="0" err="1">
                <a:effectLst/>
                <a:latin typeface="Helvetica" pitchFamily="2" charset="0"/>
              </a:rPr>
              <a:t>ін</a:t>
            </a:r>
            <a:r>
              <a:rPr lang="ru-RU" sz="2800" dirty="0">
                <a:effectLst/>
                <a:latin typeface="Helvetica" pitchFamily="2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94461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7F67A-5769-56DA-2B91-43BE9AE45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3C4F89-7474-B46E-F2A2-C1EBF5104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безперервності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</a:t>
            </a:r>
          </a:p>
          <a:p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на торговому </a:t>
            </a:r>
            <a:r>
              <a:rPr lang="ru-RU" dirty="0" err="1"/>
              <a:t>підприємстві</a:t>
            </a:r>
            <a:endParaRPr lang="ru-RU" dirty="0"/>
          </a:p>
          <a:p>
            <a:r>
              <a:rPr lang="ru-RU" dirty="0" err="1"/>
              <a:t>потрібного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.</a:t>
            </a:r>
          </a:p>
          <a:p>
            <a:r>
              <a:rPr lang="ru-RU" dirty="0" err="1"/>
              <a:t>Товарний</a:t>
            </a:r>
            <a:r>
              <a:rPr lang="ru-RU" dirty="0"/>
              <a:t> запас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масу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призначену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endParaRPr lang="ru-RU" dirty="0"/>
          </a:p>
          <a:p>
            <a:r>
              <a:rPr lang="ru-RU" dirty="0"/>
              <a:t>продажу,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endParaRPr lang="ru-RU" dirty="0"/>
          </a:p>
          <a:p>
            <a:r>
              <a:rPr lang="ru-RU" dirty="0" err="1"/>
              <a:t>виробництва</a:t>
            </a:r>
            <a:r>
              <a:rPr lang="ru-RU" dirty="0"/>
              <a:t> до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82716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CA3AF-D4FC-2B39-614E-A87135E7E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8. Закон "7±2".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677821-3E19-FD1D-0A83-EB4266DFD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Психологи </a:t>
            </a:r>
            <a:r>
              <a:rPr lang="ru-RU" dirty="0" err="1"/>
              <a:t>стверджують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- у </a:t>
            </a:r>
            <a:r>
              <a:rPr lang="ru-RU" dirty="0" err="1"/>
              <a:t>певний</a:t>
            </a:r>
            <a:r>
              <a:rPr lang="ru-RU" dirty="0"/>
              <a:t> момент часу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запам'ятати</a:t>
            </a:r>
            <a:r>
              <a:rPr lang="ru-RU" dirty="0"/>
              <a:t> </a:t>
            </a:r>
            <a:r>
              <a:rPr lang="ru-RU" dirty="0" err="1"/>
              <a:t>п'ять</a:t>
            </a:r>
            <a:r>
              <a:rPr lang="ru-RU" dirty="0"/>
              <a:t> - </a:t>
            </a:r>
            <a:r>
              <a:rPr lang="ru-RU" dirty="0" err="1"/>
              <a:t>сім</a:t>
            </a:r>
            <a:r>
              <a:rPr lang="ru-RU" dirty="0"/>
              <a:t>, максимум десять </a:t>
            </a:r>
            <a:r>
              <a:rPr lang="ru-RU" dirty="0" err="1"/>
              <a:t>предметів</a:t>
            </a:r>
            <a:r>
              <a:rPr lang="ru-RU" dirty="0"/>
              <a:t>. У </a:t>
            </a:r>
            <a:r>
              <a:rPr lang="ru-RU" dirty="0" err="1"/>
              <a:t>магазині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зменшена</a:t>
            </a:r>
            <a:r>
              <a:rPr lang="ru-RU" dirty="0"/>
              <a:t> до 3-5. </a:t>
            </a:r>
          </a:p>
          <a:p>
            <a:r>
              <a:rPr lang="ru-RU" dirty="0"/>
              <a:t>Тому </a:t>
            </a:r>
            <a:r>
              <a:rPr lang="ru-RU" dirty="0" err="1"/>
              <a:t>фахівці</a:t>
            </a:r>
            <a:r>
              <a:rPr lang="ru-RU" dirty="0"/>
              <a:t> </a:t>
            </a:r>
            <a:r>
              <a:rPr lang="ru-RU" dirty="0" err="1"/>
              <a:t>рекомендують</a:t>
            </a:r>
            <a:r>
              <a:rPr lang="ru-RU" dirty="0"/>
              <a:t> </a:t>
            </a:r>
            <a:r>
              <a:rPr lang="ru-RU" dirty="0" err="1"/>
              <a:t>представляти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полиці</a:t>
            </a:r>
            <a:r>
              <a:rPr lang="ru-RU" dirty="0"/>
              <a:t> (</a:t>
            </a:r>
            <a:r>
              <a:rPr lang="ru-RU" dirty="0" err="1"/>
              <a:t>вітрині</a:t>
            </a:r>
            <a:r>
              <a:rPr lang="ru-RU" dirty="0"/>
              <a:t>), в одному ряду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товару, </a:t>
            </a:r>
            <a:r>
              <a:rPr lang="ru-RU" dirty="0" err="1"/>
              <a:t>брендів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РО</a:t>
            </a:r>
            <a:r>
              <a:rPr lang="en" dirty="0"/>
              <a:t>S-</a:t>
            </a:r>
            <a:r>
              <a:rPr lang="ru-RU" dirty="0" err="1"/>
              <a:t>матеріалів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фотоапаратів</a:t>
            </a:r>
            <a:r>
              <a:rPr lang="ru-RU" dirty="0"/>
              <a:t> одного </a:t>
            </a:r>
            <a:r>
              <a:rPr lang="ru-RU" dirty="0" err="1"/>
              <a:t>виробника</a:t>
            </a:r>
            <a:r>
              <a:rPr lang="ru-RU" dirty="0"/>
              <a:t> на </a:t>
            </a:r>
            <a:r>
              <a:rPr lang="ru-RU" dirty="0" err="1"/>
              <a:t>полиці</a:t>
            </a:r>
            <a:r>
              <a:rPr lang="ru-RU" dirty="0"/>
              <a:t>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63656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63EFD-DCA6-0444-5BB3-2109A7EED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9.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зорового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кольору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D4429-6323-9325-A3B8-5F46AC72C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Колір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насиченість</a:t>
            </a:r>
            <a:r>
              <a:rPr lang="ru-RU" dirty="0"/>
              <a:t>, </a:t>
            </a:r>
            <a:r>
              <a:rPr lang="ru-RU" dirty="0" err="1"/>
              <a:t>відтінки</a:t>
            </a:r>
            <a:r>
              <a:rPr lang="ru-RU" dirty="0"/>
              <a:t>, </a:t>
            </a:r>
            <a:r>
              <a:rPr lang="ru-RU" dirty="0" err="1"/>
              <a:t>поєднання</a:t>
            </a:r>
            <a:r>
              <a:rPr lang="ru-RU" dirty="0"/>
              <a:t> – усе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емоційний</a:t>
            </a:r>
            <a:r>
              <a:rPr lang="ru-RU" dirty="0"/>
              <a:t> стан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Яскраві</a:t>
            </a:r>
            <a:r>
              <a:rPr lang="ru-RU" dirty="0"/>
              <a:t> </a:t>
            </a:r>
            <a:r>
              <a:rPr lang="ru-RU" dirty="0" err="1"/>
              <a:t>насичені</a:t>
            </a:r>
            <a:r>
              <a:rPr lang="ru-RU" dirty="0"/>
              <a:t> </a:t>
            </a:r>
            <a:r>
              <a:rPr lang="ru-RU" dirty="0" err="1"/>
              <a:t>кольори</a:t>
            </a:r>
            <a:r>
              <a:rPr lang="ru-RU" dirty="0"/>
              <a:t> та </a:t>
            </a:r>
            <a:r>
              <a:rPr lang="ru-RU" dirty="0" err="1"/>
              <a:t>відтінки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</a:t>
            </a:r>
            <a:r>
              <a:rPr lang="ru-RU" dirty="0" err="1"/>
              <a:t>привертають</a:t>
            </a:r>
            <a:r>
              <a:rPr lang="ru-RU" dirty="0"/>
              <a:t> до себе </a:t>
            </a:r>
            <a:r>
              <a:rPr lang="ru-RU" dirty="0" err="1"/>
              <a:t>увагу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спокійні</a:t>
            </a:r>
            <a:r>
              <a:rPr lang="ru-RU" dirty="0"/>
              <a:t>. </a:t>
            </a:r>
            <a:r>
              <a:rPr lang="ru-RU" dirty="0" err="1"/>
              <a:t>Світлі</a:t>
            </a:r>
            <a:r>
              <a:rPr lang="ru-RU" dirty="0"/>
              <a:t> </a:t>
            </a:r>
            <a:r>
              <a:rPr lang="ru-RU" dirty="0" err="1"/>
              <a:t>відтінки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привабливі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темні</a:t>
            </a:r>
            <a:r>
              <a:rPr lang="ru-RU" dirty="0"/>
              <a:t>. Але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 і </a:t>
            </a:r>
            <a:r>
              <a:rPr lang="ru-RU" dirty="0" err="1"/>
              <a:t>відношення</a:t>
            </a:r>
            <a:r>
              <a:rPr lang="ru-RU" dirty="0"/>
              <a:t> до них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яку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колір</a:t>
            </a:r>
            <a:r>
              <a:rPr lang="ru-RU" dirty="0"/>
              <a:t> і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матеріальний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перед ним (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й </a:t>
            </a:r>
            <a:r>
              <a:rPr lang="ru-RU" dirty="0" err="1"/>
              <a:t>тієї</a:t>
            </a:r>
            <a:r>
              <a:rPr lang="ru-RU" dirty="0"/>
              <a:t> ж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гами</a:t>
            </a:r>
            <a:r>
              <a:rPr lang="ru-RU" dirty="0"/>
              <a:t> в </a:t>
            </a:r>
            <a:r>
              <a:rPr lang="ru-RU" dirty="0" err="1"/>
              <a:t>оформленні</a:t>
            </a:r>
            <a:r>
              <a:rPr lang="ru-RU" dirty="0"/>
              <a:t> </a:t>
            </a:r>
            <a:r>
              <a:rPr lang="ru-RU" dirty="0" err="1"/>
              <a:t>інтер'єру</a:t>
            </a:r>
            <a:r>
              <a:rPr lang="ru-RU" dirty="0"/>
              <a:t>, у </a:t>
            </a:r>
            <a:r>
              <a:rPr lang="ru-RU" dirty="0" err="1"/>
              <a:t>створенні</a:t>
            </a:r>
            <a:r>
              <a:rPr lang="ru-RU" dirty="0"/>
              <a:t> рекламного </a:t>
            </a:r>
            <a:r>
              <a:rPr lang="ru-RU" dirty="0" err="1"/>
              <a:t>оголошення</a:t>
            </a:r>
            <a:r>
              <a:rPr lang="ru-RU" dirty="0"/>
              <a:t>, у </a:t>
            </a:r>
            <a:r>
              <a:rPr lang="ru-RU" dirty="0" err="1"/>
              <a:t>виборі</a:t>
            </a:r>
            <a:r>
              <a:rPr lang="ru-RU" dirty="0"/>
              <a:t> </a:t>
            </a:r>
            <a:r>
              <a:rPr lang="ru-RU" dirty="0" err="1"/>
              <a:t>фірмового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при </a:t>
            </a:r>
            <a:r>
              <a:rPr lang="ru-RU" dirty="0" err="1"/>
              <a:t>акцентуванні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</a:t>
            </a:r>
            <a:r>
              <a:rPr lang="ru-RU" dirty="0" err="1"/>
              <a:t>товари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результат).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77094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1F8A3-64E0-0C5F-80C7-BC7614230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10.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покупцем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освітлення</a:t>
            </a:r>
            <a:r>
              <a:rPr lang="ru-RU" dirty="0"/>
              <a:t> в </a:t>
            </a:r>
            <a:r>
              <a:rPr lang="ru-RU" dirty="0" err="1"/>
              <a:t>магазині</a:t>
            </a:r>
            <a:r>
              <a:rPr lang="ru-RU" dirty="0"/>
              <a:t>.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462386-2654-C2AD-C785-BB4504CB2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освітлення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мерчандайзингу в </a:t>
            </a:r>
            <a:r>
              <a:rPr lang="ru-RU" dirty="0" err="1"/>
              <a:t>магазині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повинна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магазину, </a:t>
            </a:r>
            <a:r>
              <a:rPr lang="ru-RU" dirty="0" err="1"/>
              <a:t>його</a:t>
            </a:r>
            <a:r>
              <a:rPr lang="ru-RU" dirty="0"/>
              <a:t> дизайну, </a:t>
            </a:r>
            <a:r>
              <a:rPr lang="ru-RU" dirty="0" err="1"/>
              <a:t>інтер'єру</a:t>
            </a:r>
            <a:r>
              <a:rPr lang="ru-RU" dirty="0"/>
              <a:t> та </a:t>
            </a:r>
            <a:r>
              <a:rPr lang="ru-RU" dirty="0" err="1"/>
              <a:t>специфіці</a:t>
            </a:r>
            <a:r>
              <a:rPr lang="ru-RU" dirty="0"/>
              <a:t> </a:t>
            </a:r>
            <a:r>
              <a:rPr lang="ru-RU" dirty="0" err="1"/>
              <a:t>представленого</a:t>
            </a:r>
            <a:r>
              <a:rPr lang="ru-RU" dirty="0"/>
              <a:t> товару. </a:t>
            </a:r>
            <a:r>
              <a:rPr lang="ru-RU" dirty="0" err="1"/>
              <a:t>Вдале</a:t>
            </a:r>
            <a:r>
              <a:rPr lang="ru-RU" dirty="0"/>
              <a:t> </a:t>
            </a:r>
            <a:r>
              <a:rPr lang="ru-RU" dirty="0" err="1"/>
              <a:t>освітлення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зростанню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продажу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затребуваних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повсякденного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. </a:t>
            </a:r>
            <a:r>
              <a:rPr lang="ru-RU" dirty="0" err="1"/>
              <a:t>Покупці</a:t>
            </a:r>
            <a:r>
              <a:rPr lang="ru-RU" dirty="0"/>
              <a:t> </a:t>
            </a:r>
            <a:r>
              <a:rPr lang="ru-RU" dirty="0" err="1"/>
              <a:t>спрямовують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погляд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добре </a:t>
            </a:r>
            <a:r>
              <a:rPr lang="ru-RU" dirty="0" err="1"/>
              <a:t>освітлені</a:t>
            </a:r>
            <a:r>
              <a:rPr lang="ru-RU" dirty="0"/>
              <a:t>.</a:t>
            </a:r>
          </a:p>
          <a:p>
            <a:endParaRPr lang="ru-UA" b="1" dirty="0"/>
          </a:p>
        </p:txBody>
      </p:sp>
    </p:spTree>
    <p:extLst>
      <p:ext uri="{BB962C8B-B14F-4D97-AF65-F5344CB8AC3E}">
        <p14:creationId xmlns:p14="http://schemas.microsoft.com/office/powerpoint/2010/main" val="947846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DC3D3-E32F-2497-6D38-53CBA4FF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11. "</a:t>
            </a:r>
            <a:r>
              <a:rPr lang="ru-RU" dirty="0" err="1"/>
              <a:t>Обличчям</a:t>
            </a:r>
            <a:r>
              <a:rPr lang="ru-RU" dirty="0"/>
              <a:t> до </a:t>
            </a:r>
            <a:r>
              <a:rPr lang="ru-RU" dirty="0" err="1"/>
              <a:t>покупця</a:t>
            </a:r>
            <a:r>
              <a:rPr lang="ru-RU" dirty="0"/>
              <a:t>".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C6B557-8DFB-FF96-30B9-2EB02E482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Товар повинен бути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розміщений</a:t>
            </a:r>
            <a:r>
              <a:rPr lang="ru-RU" dirty="0"/>
              <a:t> </a:t>
            </a:r>
            <a:r>
              <a:rPr lang="ru-RU" dirty="0" err="1"/>
              <a:t>етикеткою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лицьовою</a:t>
            </a:r>
            <a:r>
              <a:rPr lang="ru-RU" dirty="0"/>
              <a:t> стороною до </a:t>
            </a:r>
            <a:r>
              <a:rPr lang="ru-RU" dirty="0" err="1"/>
              <a:t>покупця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кута </a:t>
            </a:r>
            <a:r>
              <a:rPr lang="ru-RU" dirty="0" err="1"/>
              <a:t>зору</a:t>
            </a:r>
            <a:r>
              <a:rPr lang="ru-RU" dirty="0"/>
              <a:t>.</a:t>
            </a:r>
          </a:p>
          <a:p>
            <a:r>
              <a:rPr lang="ru-RU" dirty="0" err="1"/>
              <a:t>Інформація</a:t>
            </a:r>
            <a:r>
              <a:rPr lang="ru-RU" dirty="0"/>
              <a:t> на </a:t>
            </a:r>
            <a:r>
              <a:rPr lang="ru-RU" dirty="0" err="1"/>
              <a:t>упаковці</a:t>
            </a:r>
            <a:r>
              <a:rPr lang="ru-RU" dirty="0"/>
              <a:t> повинна легко </a:t>
            </a:r>
            <a:r>
              <a:rPr lang="ru-RU" dirty="0" err="1"/>
              <a:t>читатися</a:t>
            </a:r>
            <a:r>
              <a:rPr lang="ru-RU" dirty="0"/>
              <a:t> без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, не </a:t>
            </a:r>
            <a:r>
              <a:rPr lang="ru-RU" dirty="0" err="1"/>
              <a:t>перекриватися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упаковками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цінниками</a:t>
            </a:r>
            <a:r>
              <a:rPr lang="ru-RU" dirty="0"/>
              <a:t>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без </a:t>
            </a:r>
            <a:r>
              <a:rPr lang="ru-RU" dirty="0" err="1"/>
              <a:t>зусиль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прочитати</a:t>
            </a:r>
            <a:r>
              <a:rPr lang="ru-RU" dirty="0"/>
              <a:t> вертикально </a:t>
            </a:r>
            <a:r>
              <a:rPr lang="ru-RU" dirty="0" err="1"/>
              <a:t>написане</a:t>
            </a:r>
            <a:r>
              <a:rPr lang="ru-RU" dirty="0"/>
              <a:t> слово,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літер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09933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112E3B-ECE7-AC30-FD6D-611A3E111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12.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фейсингів</a:t>
            </a:r>
            <a:r>
              <a:rPr lang="ru-RU" dirty="0"/>
              <a:t>.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403AE6-5708-470D-22E9-D74C86E08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/>
              <a:t>Фейсинг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англ. </a:t>
            </a:r>
            <a:r>
              <a:rPr lang="en" dirty="0"/>
              <a:t>face – </a:t>
            </a:r>
            <a:r>
              <a:rPr lang="ru-RU" dirty="0" err="1"/>
              <a:t>обличчя</a:t>
            </a:r>
            <a:r>
              <a:rPr lang="ru-RU" dirty="0"/>
              <a:t>)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одиниця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видимою (в магазинах </a:t>
            </a:r>
            <a:r>
              <a:rPr lang="ru-RU" dirty="0" err="1"/>
              <a:t>самообслуговування</a:t>
            </a:r>
            <a:r>
              <a:rPr lang="ru-RU" dirty="0"/>
              <a:t> – доступною) </a:t>
            </a:r>
            <a:r>
              <a:rPr lang="ru-RU" dirty="0" err="1"/>
              <a:t>споживачеві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Фейсинг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: </a:t>
            </a:r>
            <a:r>
              <a:rPr lang="ru-RU" dirty="0" err="1"/>
              <a:t>демонстраційну</a:t>
            </a:r>
            <a:r>
              <a:rPr lang="ru-RU" dirty="0"/>
              <a:t> й </a:t>
            </a:r>
            <a:r>
              <a:rPr lang="ru-RU" dirty="0" err="1"/>
              <a:t>утримання</a:t>
            </a:r>
            <a:r>
              <a:rPr lang="ru-RU" dirty="0"/>
              <a:t> поличного простору. </a:t>
            </a:r>
            <a:r>
              <a:rPr lang="ru-RU" dirty="0" err="1"/>
              <a:t>Фейсинг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роль </a:t>
            </a:r>
            <a:r>
              <a:rPr lang="ru-RU" dirty="0" err="1"/>
              <a:t>умовної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полиць</a:t>
            </a:r>
            <a:r>
              <a:rPr lang="ru-RU" dirty="0"/>
              <a:t>. Таким чином,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асортиментна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займати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фейсингів</a:t>
            </a:r>
            <a:r>
              <a:rPr lang="ru-RU" dirty="0"/>
              <a:t> на </a:t>
            </a:r>
            <a:r>
              <a:rPr lang="ru-RU" dirty="0" err="1"/>
              <a:t>місці</a:t>
            </a:r>
            <a:r>
              <a:rPr lang="ru-RU" dirty="0"/>
              <a:t> продажу. У </a:t>
            </a:r>
            <a:r>
              <a:rPr lang="ru-RU" dirty="0" err="1"/>
              <a:t>практиці</a:t>
            </a:r>
            <a:r>
              <a:rPr lang="ru-RU" dirty="0"/>
              <a:t> мерчандайзингу </a:t>
            </a:r>
            <a:r>
              <a:rPr lang="ru-RU" dirty="0" err="1"/>
              <a:t>існує</a:t>
            </a:r>
            <a:r>
              <a:rPr lang="ru-RU" dirty="0"/>
              <a:t> правило «</a:t>
            </a:r>
            <a:r>
              <a:rPr lang="en" dirty="0"/>
              <a:t>space to sale», </a:t>
            </a:r>
            <a:r>
              <a:rPr lang="ru-RU" dirty="0"/>
              <a:t>яке </a:t>
            </a:r>
            <a:r>
              <a:rPr lang="ru-RU" dirty="0" err="1"/>
              <a:t>визначає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товарний</a:t>
            </a:r>
            <a:r>
              <a:rPr lang="ru-RU" dirty="0"/>
              <a:t> бренд, марка повинна </a:t>
            </a:r>
            <a:r>
              <a:rPr lang="ru-RU" dirty="0" err="1"/>
              <a:t>займати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поличного простору, </a:t>
            </a:r>
            <a:r>
              <a:rPr lang="ru-RU" dirty="0" err="1"/>
              <a:t>який</a:t>
            </a:r>
            <a:r>
              <a:rPr lang="ru-RU" dirty="0"/>
              <a:t> вона </a:t>
            </a:r>
            <a:r>
              <a:rPr lang="ru-RU" dirty="0" err="1"/>
              <a:t>займає</a:t>
            </a:r>
            <a:r>
              <a:rPr lang="ru-RU" dirty="0"/>
              <a:t> у продажах </a:t>
            </a:r>
            <a:r>
              <a:rPr lang="ru-RU" dirty="0" err="1"/>
              <a:t>усього</a:t>
            </a:r>
            <a:r>
              <a:rPr lang="ru-RU" dirty="0"/>
              <a:t> товару, </a:t>
            </a:r>
            <a:r>
              <a:rPr lang="ru-RU" dirty="0" err="1"/>
              <a:t>виставленого</a:t>
            </a:r>
            <a:r>
              <a:rPr lang="ru-RU" dirty="0"/>
              <a:t> на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541750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C1A066-AB3E-F0D8-8AC7-8F7D4CD7A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13. </a:t>
            </a:r>
            <a:r>
              <a:rPr lang="ru-RU" dirty="0" err="1"/>
              <a:t>Торговельне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повинно бути чистим, без пилу та </a:t>
            </a:r>
            <a:r>
              <a:rPr lang="ru-RU" dirty="0" err="1"/>
              <a:t>плям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Полиці</a:t>
            </a:r>
            <a:r>
              <a:rPr lang="ru-RU" dirty="0"/>
              <a:t> на </a:t>
            </a:r>
            <a:r>
              <a:rPr lang="ru-RU" dirty="0" err="1"/>
              <a:t>стелажах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розміщені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краю товару до краю </a:t>
            </a:r>
            <a:r>
              <a:rPr lang="ru-RU" dirty="0" err="1"/>
              <a:t>верхньої</a:t>
            </a:r>
            <a:r>
              <a:rPr lang="ru-RU" dirty="0"/>
              <a:t> </a:t>
            </a:r>
            <a:r>
              <a:rPr lang="ru-RU" dirty="0" err="1"/>
              <a:t>полиці</a:t>
            </a:r>
            <a:r>
              <a:rPr lang="ru-RU" dirty="0"/>
              <a:t> </a:t>
            </a:r>
            <a:r>
              <a:rPr lang="ru-RU" dirty="0" err="1"/>
              <a:t>залишалося</a:t>
            </a:r>
            <a:r>
              <a:rPr lang="ru-RU" dirty="0"/>
              <a:t> 3-4 см.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інтервал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, то </a:t>
            </a:r>
            <a:r>
              <a:rPr lang="ru-RU" dirty="0" err="1"/>
              <a:t>поличний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неефективно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менший</a:t>
            </a:r>
            <a:r>
              <a:rPr lang="ru-RU" dirty="0"/>
              <a:t> – </a:t>
            </a:r>
            <a:r>
              <a:rPr lang="ru-RU" dirty="0" err="1"/>
              <a:t>відбір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полиці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складнішим</a:t>
            </a:r>
            <a:r>
              <a:rPr lang="ru-RU" dirty="0"/>
              <a:t> для </a:t>
            </a:r>
            <a:r>
              <a:rPr lang="ru-RU" dirty="0" err="1"/>
              <a:t>покупця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1435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A5496-567C-704A-3AB5-DB203F52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У </a:t>
            </a:r>
            <a:r>
              <a:rPr lang="ru-RU" sz="3100" dirty="0" err="1"/>
              <a:t>процесі</a:t>
            </a:r>
            <a:r>
              <a:rPr lang="ru-RU" sz="3100" dirty="0"/>
              <a:t> </a:t>
            </a:r>
            <a:r>
              <a:rPr lang="ru-RU" sz="3100" dirty="0" err="1"/>
              <a:t>переміщення</a:t>
            </a:r>
            <a:r>
              <a:rPr lang="ru-RU" sz="3100" dirty="0"/>
              <a:t> </a:t>
            </a:r>
            <a:r>
              <a:rPr lang="ru-RU" sz="3100" dirty="0" err="1"/>
              <a:t>товарні</a:t>
            </a:r>
            <a:r>
              <a:rPr lang="ru-RU" sz="3100" dirty="0"/>
              <a:t> запаси </a:t>
            </a:r>
            <a:r>
              <a:rPr lang="ru-RU" sz="3100" dirty="0" err="1"/>
              <a:t>сфери</a:t>
            </a:r>
            <a:r>
              <a:rPr lang="ru-RU" sz="3100" dirty="0"/>
              <a:t> </a:t>
            </a:r>
            <a:r>
              <a:rPr lang="ru-RU" sz="3100" dirty="0" err="1"/>
              <a:t>обігу</a:t>
            </a:r>
            <a:r>
              <a:rPr lang="ru-RU" sz="3100" dirty="0"/>
              <a:t> </a:t>
            </a:r>
            <a:r>
              <a:rPr lang="ru-RU" sz="3100" dirty="0" err="1"/>
              <a:t>набувають</a:t>
            </a:r>
            <a:r>
              <a:rPr lang="ru-RU" sz="3100" dirty="0"/>
              <a:t> </a:t>
            </a:r>
            <a:r>
              <a:rPr lang="ru-RU" sz="3100" dirty="0" err="1"/>
              <a:t>різних</a:t>
            </a:r>
            <a:br>
              <a:rPr lang="ru-RU" sz="3100" dirty="0"/>
            </a:br>
            <a:r>
              <a:rPr lang="ru-RU" sz="3100" dirty="0"/>
              <a:t>форм:</a:t>
            </a:r>
            <a:br>
              <a:rPr lang="ru-RU" sz="3100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86BD68-6C81-F3DF-8341-EF3487C0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запаси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складах </a:t>
            </a:r>
            <a:r>
              <a:rPr lang="ru-RU" dirty="0" err="1"/>
              <a:t>підприємства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в </a:t>
            </a:r>
            <a:r>
              <a:rPr lang="ru-RU" dirty="0" err="1"/>
              <a:t>дорозі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до </a:t>
            </a:r>
            <a:r>
              <a:rPr lang="ru-RU" dirty="0" err="1"/>
              <a:t>оптової</a:t>
            </a:r>
            <a:r>
              <a:rPr lang="ru-RU" dirty="0"/>
              <a:t> ланки,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оптової</a:t>
            </a:r>
            <a:r>
              <a:rPr lang="ru-RU" dirty="0"/>
              <a:t> до</a:t>
            </a:r>
          </a:p>
          <a:p>
            <a:pPr marL="0" indent="0">
              <a:buNone/>
            </a:pPr>
            <a:r>
              <a:rPr lang="ru-RU" dirty="0" err="1"/>
              <a:t>роздрібної</a:t>
            </a:r>
            <a:r>
              <a:rPr lang="ru-RU" dirty="0"/>
              <a:t> ланки);</a:t>
            </a:r>
          </a:p>
          <a:p>
            <a:r>
              <a:rPr lang="ru-RU" dirty="0"/>
              <a:t> </a:t>
            </a:r>
            <a:r>
              <a:rPr lang="ru-RU" dirty="0" err="1"/>
              <a:t>товарні</a:t>
            </a:r>
            <a:r>
              <a:rPr lang="ru-RU" dirty="0"/>
              <a:t> запаси на складах </a:t>
            </a:r>
            <a:r>
              <a:rPr lang="ru-RU" dirty="0" err="1"/>
              <a:t>оптової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збутових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посередників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в </a:t>
            </a:r>
            <a:r>
              <a:rPr lang="ru-RU" dirty="0" err="1"/>
              <a:t>дорозі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оптової</a:t>
            </a:r>
            <a:r>
              <a:rPr lang="ru-RU" dirty="0"/>
              <a:t> до </a:t>
            </a:r>
            <a:r>
              <a:rPr lang="ru-RU" dirty="0" err="1"/>
              <a:t>роздрібної</a:t>
            </a:r>
            <a:r>
              <a:rPr lang="ru-RU" dirty="0"/>
              <a:t> ланок </a:t>
            </a:r>
            <a:r>
              <a:rPr lang="ru-RU" dirty="0" err="1"/>
              <a:t>торгівлі</a:t>
            </a:r>
            <a:r>
              <a:rPr lang="ru-RU" dirty="0"/>
              <a:t>;</a:t>
            </a:r>
          </a:p>
          <a:p>
            <a:r>
              <a:rPr lang="ru-RU" dirty="0"/>
              <a:t>запаси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(на складах та в</a:t>
            </a:r>
          </a:p>
          <a:p>
            <a:pPr marL="0" indent="0">
              <a:buNone/>
            </a:pPr>
            <a:r>
              <a:rPr lang="ru-RU" dirty="0" err="1"/>
              <a:t>торговельному</a:t>
            </a:r>
            <a:r>
              <a:rPr lang="ru-RU" dirty="0"/>
              <a:t> </a:t>
            </a:r>
            <a:r>
              <a:rPr lang="ru-RU" dirty="0" err="1"/>
              <a:t>залі</a:t>
            </a:r>
            <a:r>
              <a:rPr lang="ru-RU" dirty="0"/>
              <a:t>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4976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C5BEE-78F1-2666-A61C-3E112B643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Потреба </a:t>
            </a:r>
            <a:r>
              <a:rPr lang="ru-RU" sz="3100" dirty="0" err="1"/>
              <a:t>утворення</a:t>
            </a:r>
            <a:r>
              <a:rPr lang="ru-RU" sz="3100" dirty="0"/>
              <a:t> </a:t>
            </a:r>
            <a:r>
              <a:rPr lang="ru-RU" sz="3100" dirty="0" err="1"/>
              <a:t>торговельних</a:t>
            </a:r>
            <a:r>
              <a:rPr lang="ru-RU" sz="3100" dirty="0"/>
              <a:t> </a:t>
            </a:r>
            <a:r>
              <a:rPr lang="ru-RU" sz="3100" dirty="0" err="1"/>
              <a:t>запасів</a:t>
            </a:r>
            <a:r>
              <a:rPr lang="ru-RU" sz="3100" dirty="0"/>
              <a:t> </a:t>
            </a:r>
            <a:r>
              <a:rPr lang="ru-RU" sz="3100" dirty="0" err="1"/>
              <a:t>обумовлена</a:t>
            </a:r>
            <a:r>
              <a:rPr lang="ru-RU" sz="3100" dirty="0"/>
              <a:t> такими</a:t>
            </a:r>
            <a:br>
              <a:rPr lang="ru-RU" sz="3100" dirty="0"/>
            </a:br>
            <a:r>
              <a:rPr lang="ru-RU" sz="3100" dirty="0"/>
              <a:t>причинами:</a:t>
            </a:r>
            <a:br>
              <a:rPr lang="ru-RU" sz="3100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60631-43C8-0FDC-CFD5-AC43A3F80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невідповідністю</a:t>
            </a:r>
            <a:r>
              <a:rPr lang="ru-RU" dirty="0"/>
              <a:t> ритму </a:t>
            </a:r>
            <a:r>
              <a:rPr lang="ru-RU" dirty="0" err="1"/>
              <a:t>споживання</a:t>
            </a:r>
            <a:r>
              <a:rPr lang="ru-RU" dirty="0"/>
              <a:t> (</a:t>
            </a:r>
            <a:r>
              <a:rPr lang="ru-RU" dirty="0" err="1"/>
              <a:t>реалізації</a:t>
            </a:r>
            <a:r>
              <a:rPr lang="ru-RU" dirty="0"/>
              <a:t>) та </a:t>
            </a:r>
            <a:r>
              <a:rPr lang="ru-RU" dirty="0" err="1"/>
              <a:t>виробництва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 err="1"/>
              <a:t>сезонністю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нерівномірністю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районів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;</a:t>
            </a:r>
          </a:p>
          <a:p>
            <a:r>
              <a:rPr lang="ru-RU" dirty="0"/>
              <a:t>потребою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в </a:t>
            </a:r>
            <a:r>
              <a:rPr lang="ru-RU" dirty="0" err="1"/>
              <a:t>торговий</a:t>
            </a:r>
            <a:r>
              <a:rPr lang="ru-RU" dirty="0"/>
              <a:t>;</a:t>
            </a:r>
          </a:p>
          <a:p>
            <a:r>
              <a:rPr lang="ru-RU" dirty="0"/>
              <a:t>потребою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для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непередбачуваних</a:t>
            </a:r>
            <a:r>
              <a:rPr lang="ru-RU" dirty="0"/>
              <a:t> </a:t>
            </a:r>
            <a:r>
              <a:rPr lang="ru-RU" dirty="0" err="1"/>
              <a:t>коливань</a:t>
            </a:r>
            <a:r>
              <a:rPr lang="ru-RU" dirty="0"/>
              <a:t> у </a:t>
            </a:r>
            <a:r>
              <a:rPr lang="ru-RU" dirty="0" err="1"/>
              <a:t>попиті</a:t>
            </a:r>
            <a:r>
              <a:rPr lang="ru-RU" dirty="0"/>
              <a:t> та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обумовлених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факторами.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2890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B2122-42F7-BE06-7851-51E81407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Для характеристики стану </a:t>
            </a:r>
            <a:r>
              <a:rPr lang="ru-RU" sz="2700" dirty="0" err="1"/>
              <a:t>процесів</a:t>
            </a:r>
            <a:r>
              <a:rPr lang="ru-RU" sz="2700" dirty="0"/>
              <a:t> </a:t>
            </a:r>
            <a:r>
              <a:rPr lang="ru-RU" sz="2700" dirty="0" err="1"/>
              <a:t>утворення</a:t>
            </a:r>
            <a:r>
              <a:rPr lang="ru-RU" sz="2700" dirty="0"/>
              <a:t> та </a:t>
            </a:r>
            <a:r>
              <a:rPr lang="ru-RU" sz="2700" dirty="0" err="1"/>
              <a:t>розробки</a:t>
            </a:r>
            <a:r>
              <a:rPr lang="ru-RU" sz="2700" dirty="0"/>
              <a:t> </a:t>
            </a:r>
            <a:r>
              <a:rPr lang="ru-RU" sz="2700" dirty="0" err="1"/>
              <a:t>стратегії</a:t>
            </a:r>
            <a:br>
              <a:rPr lang="ru-RU" sz="2700" dirty="0"/>
            </a:br>
            <a:r>
              <a:rPr lang="ru-RU" sz="2700" dirty="0" err="1"/>
              <a:t>управління</a:t>
            </a:r>
            <a:r>
              <a:rPr lang="ru-RU" sz="2700" dirty="0"/>
              <a:t> </a:t>
            </a:r>
            <a:r>
              <a:rPr lang="ru-RU" sz="2700" dirty="0" err="1"/>
              <a:t>товарними</a:t>
            </a:r>
            <a:r>
              <a:rPr lang="ru-RU" sz="2700" dirty="0"/>
              <a:t> запасами </a:t>
            </a:r>
            <a:r>
              <a:rPr lang="ru-RU" sz="2700" dirty="0" err="1"/>
              <a:t>торговельних</a:t>
            </a:r>
            <a:r>
              <a:rPr lang="ru-RU" sz="2700" dirty="0"/>
              <a:t> </a:t>
            </a:r>
            <a:r>
              <a:rPr lang="ru-RU" sz="2700" dirty="0" err="1"/>
              <a:t>підприємств</a:t>
            </a:r>
            <a:r>
              <a:rPr lang="ru-RU" sz="2700" dirty="0"/>
              <a:t> </a:t>
            </a:r>
            <a:r>
              <a:rPr lang="ru-RU" sz="2700" dirty="0" err="1"/>
              <a:t>їх</a:t>
            </a:r>
            <a:r>
              <a:rPr lang="ru-RU" sz="2700" dirty="0"/>
              <a:t> </a:t>
            </a:r>
            <a:r>
              <a:rPr lang="ru-RU" sz="2700" dirty="0" err="1"/>
              <a:t>класифікують</a:t>
            </a:r>
            <a:br>
              <a:rPr lang="ru-RU" sz="2700" dirty="0"/>
            </a:br>
            <a:r>
              <a:rPr lang="ru-RU" sz="2700" dirty="0"/>
              <a:t>за такими </a:t>
            </a:r>
            <a:r>
              <a:rPr lang="ru-RU" sz="2700" dirty="0" err="1"/>
              <a:t>ознаками</a:t>
            </a:r>
            <a:r>
              <a:rPr lang="ru-RU" sz="2700" dirty="0"/>
              <a:t>: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9B54FE-B4A8-A756-5935-4A5B09F54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 </a:t>
            </a:r>
            <a:r>
              <a:rPr lang="ru-RU" dirty="0" err="1"/>
              <a:t>призначенням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: запаси початкового </a:t>
            </a:r>
            <a:r>
              <a:rPr lang="ru-RU" dirty="0" err="1"/>
              <a:t>зберігання</a:t>
            </a:r>
            <a:r>
              <a:rPr lang="ru-RU" dirty="0"/>
              <a:t>, сезонного </a:t>
            </a:r>
            <a:r>
              <a:rPr lang="ru-RU" dirty="0" err="1"/>
              <a:t>зберігання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дострокового</a:t>
            </a:r>
            <a:r>
              <a:rPr lang="ru-RU" dirty="0"/>
              <a:t> завозу та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Товарні</a:t>
            </a:r>
            <a:r>
              <a:rPr lang="ru-RU" dirty="0"/>
              <a:t> запаси початкового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головну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(</a:t>
            </a:r>
            <a:r>
              <a:rPr lang="ru-RU" dirty="0" err="1"/>
              <a:t>близько</a:t>
            </a:r>
            <a:r>
              <a:rPr lang="ru-RU" dirty="0"/>
              <a:t> 80-85%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) і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безперебійного</a:t>
            </a:r>
            <a:r>
              <a:rPr lang="ru-RU" dirty="0"/>
              <a:t> продажу </a:t>
            </a:r>
            <a:r>
              <a:rPr lang="ru-RU" dirty="0" err="1"/>
              <a:t>товарів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обумовлюється</a:t>
            </a:r>
            <a:r>
              <a:rPr lang="ru-RU" dirty="0"/>
              <a:t> </a:t>
            </a:r>
            <a:r>
              <a:rPr lang="ru-RU" dirty="0" err="1"/>
              <a:t>обсягом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інтервалом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.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потребує</a:t>
            </a:r>
            <a:r>
              <a:rPr lang="ru-RU" dirty="0"/>
              <a:t> систематичного </a:t>
            </a:r>
            <a:r>
              <a:rPr lang="ru-RU" dirty="0" err="1"/>
              <a:t>поновлення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4461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2851F0-3193-2EAD-83A6-4FAC855E5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Товарні</a:t>
            </a:r>
            <a:r>
              <a:rPr lang="ru-RU" dirty="0"/>
              <a:t> запаси сезонного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потрібні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в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сезонних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(</a:t>
            </a:r>
            <a:r>
              <a:rPr lang="ru-RU" dirty="0" err="1"/>
              <a:t>виробництва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. Вони </a:t>
            </a:r>
            <a:r>
              <a:rPr lang="ru-RU" dirty="0" err="1"/>
              <a:t>створюються</a:t>
            </a:r>
            <a:r>
              <a:rPr lang="ru-RU" dirty="0"/>
              <a:t> з таких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 силу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причин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розрив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(</a:t>
            </a:r>
            <a:r>
              <a:rPr lang="ru-RU" dirty="0" err="1"/>
              <a:t>овочі</a:t>
            </a:r>
            <a:r>
              <a:rPr lang="ru-RU" dirty="0"/>
              <a:t>, </a:t>
            </a:r>
            <a:r>
              <a:rPr lang="ru-RU" dirty="0" err="1"/>
              <a:t>шкільна</a:t>
            </a:r>
            <a:r>
              <a:rPr lang="ru-RU" dirty="0"/>
              <a:t> форма, </a:t>
            </a:r>
            <a:r>
              <a:rPr lang="ru-RU" dirty="0" err="1"/>
              <a:t>ялинкові</a:t>
            </a:r>
            <a:r>
              <a:rPr lang="ru-RU" dirty="0"/>
              <a:t> </a:t>
            </a:r>
            <a:r>
              <a:rPr lang="ru-RU" dirty="0" err="1"/>
              <a:t>прикраси</a:t>
            </a:r>
            <a:r>
              <a:rPr lang="ru-RU" dirty="0"/>
              <a:t>, </a:t>
            </a:r>
            <a:r>
              <a:rPr lang="ru-RU" dirty="0" err="1"/>
              <a:t>гумове</a:t>
            </a:r>
            <a:r>
              <a:rPr lang="ru-RU" dirty="0"/>
              <a:t> </a:t>
            </a:r>
            <a:r>
              <a:rPr lang="ru-RU" dirty="0" err="1"/>
              <a:t>взуття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7761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68B397-99E0-A520-A10D-1AF473742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4388"/>
            <a:ext cx="10515600" cy="5362575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Товарні</a:t>
            </a:r>
            <a:r>
              <a:rPr lang="ru-RU" dirty="0"/>
              <a:t> запаси </a:t>
            </a:r>
            <a:r>
              <a:rPr lang="ru-RU" dirty="0" err="1"/>
              <a:t>дострокового</a:t>
            </a:r>
            <a:r>
              <a:rPr lang="ru-RU" dirty="0"/>
              <a:t> завозу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нормальний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завозами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віддалених</a:t>
            </a:r>
            <a:r>
              <a:rPr lang="ru-RU" dirty="0"/>
              <a:t> </a:t>
            </a:r>
            <a:r>
              <a:rPr lang="ru-RU" dirty="0" err="1"/>
              <a:t>гірських</a:t>
            </a:r>
            <a:r>
              <a:rPr lang="ru-RU" dirty="0"/>
              <a:t> районах, </a:t>
            </a:r>
            <a:r>
              <a:rPr lang="ru-RU" dirty="0" err="1"/>
              <a:t>зв'язок</a:t>
            </a:r>
            <a:r>
              <a:rPr lang="ru-RU" dirty="0"/>
              <a:t>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підтримується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(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навігації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).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Товарні</a:t>
            </a:r>
            <a:r>
              <a:rPr lang="ru-RU" dirty="0"/>
              <a:t> запаси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за </a:t>
            </a:r>
            <a:r>
              <a:rPr lang="ru-RU" dirty="0" err="1"/>
              <a:t>розпорядженням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не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поточною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(для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закупівлі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дитячих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,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інвалідів</a:t>
            </a:r>
            <a:r>
              <a:rPr lang="ru-RU" dirty="0"/>
              <a:t> та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виграшів</a:t>
            </a:r>
            <a:r>
              <a:rPr lang="ru-RU" dirty="0"/>
              <a:t> у лотереях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3663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C659B03-7E3B-EA53-BDD3-0B7F3BD3F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товарні</a:t>
            </a:r>
            <a:r>
              <a:rPr lang="ru-RU" dirty="0"/>
              <a:t> запаси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та запаси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дорозі</a:t>
            </a:r>
            <a:r>
              <a:rPr lang="ru-RU" dirty="0"/>
              <a:t>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у </a:t>
            </a:r>
            <a:r>
              <a:rPr lang="ru-RU" dirty="0" err="1"/>
              <a:t>дорозі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діючими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та формами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виробниками</a:t>
            </a:r>
            <a:r>
              <a:rPr lang="ru-RU" dirty="0"/>
              <a:t>,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оптової</a:t>
            </a:r>
            <a:r>
              <a:rPr lang="ru-RU" dirty="0"/>
              <a:t> та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 До складу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запаси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належать </a:t>
            </a:r>
            <a:r>
              <a:rPr lang="ru-RU" dirty="0" err="1"/>
              <a:t>торговельному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,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балансі</a:t>
            </a:r>
            <a:r>
              <a:rPr lang="ru-RU" dirty="0"/>
              <a:t> й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та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51946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7E323-EEDB-D573-2FB3-B6054D542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розташування</a:t>
            </a:r>
            <a:r>
              <a:rPr lang="ru-RU" dirty="0"/>
              <a:t> новинки в торговому </a:t>
            </a:r>
            <a:r>
              <a:rPr lang="ru-RU" dirty="0" err="1"/>
              <a:t>залі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6BC5B4-637E-EB48-CAF8-98ABD08A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початку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торговельні</a:t>
            </a:r>
            <a:r>
              <a:rPr lang="ru-RU" dirty="0"/>
              <a:t> канали, де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новинку.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продукту в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торговельні</a:t>
            </a:r>
            <a:r>
              <a:rPr lang="ru-RU" dirty="0"/>
              <a:t> канали.</a:t>
            </a:r>
          </a:p>
          <a:p>
            <a:r>
              <a:rPr lang="ru-RU" dirty="0" err="1"/>
              <a:t>Асортимент</a:t>
            </a:r>
            <a:r>
              <a:rPr lang="ru-RU" dirty="0"/>
              <a:t> новинки. Широта </a:t>
            </a:r>
            <a:r>
              <a:rPr lang="ru-RU" dirty="0" err="1"/>
              <a:t>асортиментного</a:t>
            </a:r>
            <a:r>
              <a:rPr lang="ru-RU" dirty="0"/>
              <a:t> ряду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компанією-виробником</a:t>
            </a:r>
            <a:r>
              <a:rPr lang="ru-RU" dirty="0"/>
              <a:t> на "</a:t>
            </a:r>
            <a:r>
              <a:rPr lang="ru-RU" dirty="0" err="1"/>
              <a:t>етапі</a:t>
            </a:r>
            <a:r>
              <a:rPr lang="ru-RU" dirty="0"/>
              <a:t> установки" марки.</a:t>
            </a:r>
          </a:p>
        </p:txBody>
      </p:sp>
    </p:spTree>
    <p:extLst>
      <p:ext uri="{BB962C8B-B14F-4D97-AF65-F5344CB8AC3E}">
        <p14:creationId xmlns:p14="http://schemas.microsoft.com/office/powerpoint/2010/main" val="3671813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{13EEB16C-0F67-0E41-BE27-23506FF29D8D}tf10001062</Template>
  <TotalTime>23</TotalTime>
  <Words>2221</Words>
  <Application>Microsoft Macintosh PowerPoint</Application>
  <PresentationFormat>Широкоэкранный</PresentationFormat>
  <Paragraphs>91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Century Gothic</vt:lpstr>
      <vt:lpstr>Helvetica</vt:lpstr>
      <vt:lpstr>Times New Roman</vt:lpstr>
      <vt:lpstr>Wingdings 3</vt:lpstr>
      <vt:lpstr>Ион</vt:lpstr>
      <vt:lpstr>Ґ     ПОНЯТТЯ ТА ПОКАЗНИКИ ЕФЕКТИВНОСТІ МЕРЧЕНДАЙЗИНГУ </vt:lpstr>
      <vt:lpstr>Презентация PowerPoint</vt:lpstr>
      <vt:lpstr>У процесі переміщення товарні запаси сфери обігу набувають різних форм: </vt:lpstr>
      <vt:lpstr>Потреба утворення торговельних запасів обумовлена такими причинами: </vt:lpstr>
      <vt:lpstr>Для характеристики стану процесів утворення та розробки стратегії управління товарними запасами торговельних підприємств їх класифікують за такими ознаками:</vt:lpstr>
      <vt:lpstr>Презентация PowerPoint</vt:lpstr>
      <vt:lpstr>Презентация PowerPoint</vt:lpstr>
      <vt:lpstr>Презентация PowerPoint</vt:lpstr>
      <vt:lpstr>Підходи до розташування новинки в торговому залі</vt:lpstr>
      <vt:lpstr>Марки-канібали.</vt:lpstr>
      <vt:lpstr>Розташування новинки</vt:lpstr>
      <vt:lpstr>Презентация PowerPoint</vt:lpstr>
      <vt:lpstr>Основні правила ефективного розташування продукції</vt:lpstr>
      <vt:lpstr>Презентация PowerPoint</vt:lpstr>
      <vt:lpstr>Презентация PowerPoint</vt:lpstr>
      <vt:lpstr>Презентация PowerPoint</vt:lpstr>
      <vt:lpstr>5. Закон "Переключення уваги"</vt:lpstr>
      <vt:lpstr>6. Сприйняття форм і об'єму, композиція у викладенні товару.</vt:lpstr>
      <vt:lpstr>Презентация PowerPoint</vt:lpstr>
      <vt:lpstr>8. Закон "7±2". </vt:lpstr>
      <vt:lpstr>9. Закони зорового сприйняття кольору</vt:lpstr>
      <vt:lpstr>10. Сприйняття покупцем системи освітлення в магазині. </vt:lpstr>
      <vt:lpstr>11. "Обличчям до покупця". </vt:lpstr>
      <vt:lpstr>12. Забезпечення необхідної кількості фейсингів.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Ґ     ПОНЯТТЯ ТА ПОКАЗНИКИ ЕФЕКТИВНОСТІ МЕРЧЕНДАЙЗИНГУ </dc:title>
  <dc:creator>Microsoft Office User</dc:creator>
  <cp:lastModifiedBy>Microsoft Office User</cp:lastModifiedBy>
  <cp:revision>17</cp:revision>
  <dcterms:created xsi:type="dcterms:W3CDTF">2022-05-22T12:14:58Z</dcterms:created>
  <dcterms:modified xsi:type="dcterms:W3CDTF">2022-05-22T12:38:18Z</dcterms:modified>
</cp:coreProperties>
</file>