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ep1.medbullets.com/immunology/105009/chronic-granulomatous-diseas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785880" y="642960"/>
            <a:ext cx="776808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Великий практикум з </a:t>
            </a:r>
            <a:r>
              <a:rPr lang="ru-RU" sz="3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імунології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285840" y="1285920"/>
            <a:ext cx="8496720" cy="49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9500"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Лабораторне</a:t>
            </a:r>
            <a:r>
              <a:rPr lang="ru-RU" sz="4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40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заняття</a:t>
            </a:r>
            <a:r>
              <a:rPr lang="ru-RU" sz="4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№ 10</a:t>
            </a:r>
            <a:endParaRPr lang="ru-RU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8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НСТ-тест (</a:t>
            </a:r>
            <a:r>
              <a:rPr lang="ru-RU" sz="48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нітросиній</a:t>
            </a:r>
            <a:r>
              <a:rPr lang="ru-RU" sz="48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48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тетразолій</a:t>
            </a:r>
            <a:r>
              <a:rPr lang="ru-RU" sz="48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): </a:t>
            </a:r>
            <a:r>
              <a:rPr lang="ru-RU" sz="48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спонтанний</a:t>
            </a:r>
            <a:r>
              <a:rPr lang="ru-RU" sz="48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і </a:t>
            </a:r>
            <a:r>
              <a:rPr lang="ru-RU" sz="48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стимульований</a:t>
            </a:r>
            <a:endParaRPr lang="ru-RU" sz="4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МЕТА: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вивчити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теоретичні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основи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і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засвоїти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лабораторний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регламент спонтанного НСТ-тесту,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який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відображає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ступінь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функціонального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подразнення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фагоцитуючих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та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їх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здатність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до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кілінгу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та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стимульованого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НСТ-тест,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що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характеризує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потенціальну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активність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фагоцитуючих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і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розглядається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як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критерій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їх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готовності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до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завершеності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фагоцитозу.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360000" y="360000"/>
            <a:ext cx="8566200" cy="545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i="1" strike="noStrike" spc="-1">
                <a:solidFill>
                  <a:srgbClr val="C9211E"/>
                </a:solidFill>
                <a:latin typeface="Arial"/>
                <a:ea typeface="DejaVu Sans"/>
              </a:rPr>
              <a:t>2.2 Обладнання, матеріали та реактиви для стимульованого НСТ тесту.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i="1" strike="noStrike" spc="-1">
                <a:solidFill>
                  <a:srgbClr val="C9211E"/>
                </a:solidFill>
                <a:latin typeface="Arial"/>
                <a:ea typeface="DejaVu Sans"/>
              </a:rPr>
              <a:t>2.2.1 Реактиви:</a:t>
            </a:r>
            <a:endParaRPr lang="ru-RU" sz="22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40404"/>
                </a:solidFill>
                <a:latin typeface="Arial"/>
                <a:ea typeface="DejaVu Sans"/>
              </a:rPr>
              <a:t>1. Нітрисиній тетразолій (НСТ).</a:t>
            </a:r>
            <a:endParaRPr lang="ru-RU" sz="22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40404"/>
                </a:solidFill>
                <a:latin typeface="Arial"/>
                <a:ea typeface="DejaVu Sans"/>
              </a:rPr>
              <a:t>2. Диметилсульфоксид (ДМСО).</a:t>
            </a:r>
            <a:endParaRPr lang="ru-RU" sz="22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40404"/>
                </a:solidFill>
                <a:latin typeface="Arial"/>
                <a:ea typeface="DejaVu Sans"/>
              </a:rPr>
              <a:t>3. Зимозан.</a:t>
            </a:r>
            <a:endParaRPr lang="ru-RU" sz="22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40404"/>
                </a:solidFill>
                <a:latin typeface="Arial"/>
                <a:ea typeface="DejaVu Sans"/>
              </a:rPr>
              <a:t>4. Сафранін.</a:t>
            </a:r>
            <a:endParaRPr lang="ru-RU" sz="22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40404"/>
                </a:solidFill>
                <a:latin typeface="Arial"/>
                <a:ea typeface="DejaVu Sans"/>
              </a:rPr>
              <a:t>5. Натрій лимоннокислий.</a:t>
            </a:r>
            <a:endParaRPr lang="ru-RU" sz="22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40404"/>
                </a:solidFill>
                <a:latin typeface="Arial"/>
                <a:ea typeface="DejaVu Sans"/>
              </a:rPr>
              <a:t>6. Натрій хлористий.</a:t>
            </a:r>
            <a:endParaRPr lang="ru-RU" sz="22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40404"/>
                </a:solidFill>
                <a:latin typeface="Arial"/>
                <a:ea typeface="DejaVu Sans"/>
              </a:rPr>
              <a:t>7. Натрій фосфорнокислий однозаміщений.</a:t>
            </a:r>
            <a:endParaRPr lang="ru-RU" sz="22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40404"/>
                </a:solidFill>
                <a:latin typeface="Arial"/>
                <a:ea typeface="DejaVu Sans"/>
              </a:rPr>
              <a:t>8. Натрій фосфорнокислий двозаміщений.</a:t>
            </a:r>
            <a:endParaRPr lang="ru-RU" sz="22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40404"/>
                </a:solidFill>
                <a:latin typeface="Arial"/>
                <a:ea typeface="DejaVu Sans"/>
              </a:rPr>
              <a:t>9. Масло імерсійне для мікроскопії.</a:t>
            </a:r>
            <a:endParaRPr lang="ru-RU" sz="22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40404"/>
                </a:solidFill>
                <a:latin typeface="Arial"/>
                <a:ea typeface="DejaVu Sans"/>
              </a:rPr>
              <a:t>10. Ефір для наркозу стабілізований.</a:t>
            </a:r>
            <a:endParaRPr lang="ru-RU" sz="22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40404"/>
                </a:solidFill>
                <a:latin typeface="Arial"/>
                <a:ea typeface="DejaVu Sans"/>
              </a:rPr>
              <a:t>11. Спирт етиловий 96°.</a:t>
            </a:r>
            <a:endParaRPr lang="ru-RU" sz="22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40404"/>
                </a:solidFill>
                <a:latin typeface="Arial"/>
                <a:ea typeface="DejaVu Sans"/>
              </a:rPr>
              <a:t>12. Вода дистильована.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10400" y="253800"/>
            <a:ext cx="8587800" cy="652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i="1" strike="noStrike" spc="-1">
                <a:solidFill>
                  <a:srgbClr val="C9211E"/>
                </a:solidFill>
                <a:latin typeface="Arial"/>
                <a:ea typeface="DejaVu Sans"/>
              </a:rPr>
              <a:t>2.2.2. Обладнання:</a:t>
            </a:r>
            <a:endParaRPr lang="ru-RU" sz="22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40404"/>
                </a:solidFill>
                <a:latin typeface="Arial"/>
                <a:ea typeface="DejaVu Sans"/>
              </a:rPr>
              <a:t>1. Дозатори медичні лабораторні з наконечниками.</a:t>
            </a:r>
            <a:endParaRPr lang="ru-RU" sz="20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40404"/>
                </a:solidFill>
                <a:latin typeface="Arial"/>
                <a:ea typeface="DejaVu Sans"/>
              </a:rPr>
              <a:t>2. Ваги 2 кл. точності.</a:t>
            </a:r>
            <a:endParaRPr lang="ru-RU" sz="20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40404"/>
                </a:solidFill>
                <a:latin typeface="Arial"/>
                <a:ea typeface="DejaVu Sans"/>
              </a:rPr>
              <a:t>3. Центрифуга лабораторна ОПН-3.</a:t>
            </a:r>
            <a:endParaRPr lang="ru-RU" sz="20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40404"/>
                </a:solidFill>
                <a:latin typeface="Arial"/>
                <a:ea typeface="DejaVu Sans"/>
              </a:rPr>
              <a:t>4. Термостат.</a:t>
            </a:r>
            <a:endParaRPr lang="ru-RU" sz="20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40404"/>
                </a:solidFill>
                <a:latin typeface="Arial"/>
                <a:ea typeface="DejaVu Sans"/>
              </a:rPr>
              <a:t>5. Іономір універсальний.</a:t>
            </a:r>
            <a:endParaRPr lang="ru-RU" sz="20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40404"/>
                </a:solidFill>
                <a:latin typeface="Arial"/>
                <a:ea typeface="DejaVu Sans"/>
              </a:rPr>
              <a:t>6. Магнітна мішалка/ступка.</a:t>
            </a:r>
            <a:endParaRPr lang="ru-RU" sz="20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40404"/>
                </a:solidFill>
                <a:latin typeface="Arial"/>
                <a:ea typeface="DejaVu Sans"/>
              </a:rPr>
              <a:t>7. Секундомір механічний.</a:t>
            </a:r>
            <a:endParaRPr lang="ru-RU" sz="20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40404"/>
                </a:solidFill>
                <a:latin typeface="Arial"/>
                <a:ea typeface="DejaVu Sans"/>
              </a:rPr>
              <a:t>8. Мікроскоп бінокулярний, об’єктив (90х), окуляр (7х).</a:t>
            </a:r>
            <a:endParaRPr lang="ru-RU" sz="20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40404"/>
                </a:solidFill>
                <a:latin typeface="Arial"/>
                <a:ea typeface="DejaVu Sans"/>
              </a:rPr>
              <a:t>9. Лабораторний лічильник для підрахунку клітинних елементів крові.</a:t>
            </a:r>
            <a:endParaRPr lang="ru-RU" sz="20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40404"/>
                </a:solidFill>
                <a:latin typeface="Arial"/>
                <a:ea typeface="DejaVu Sans"/>
              </a:rPr>
              <a:t>10. Термометр.</a:t>
            </a:r>
            <a:endParaRPr lang="ru-RU" sz="20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40404"/>
                </a:solidFill>
                <a:latin typeface="Arial"/>
                <a:ea typeface="DejaVu Sans"/>
              </a:rPr>
              <a:t>11 .Колби мірні ємкістю 100-1000 мл.</a:t>
            </a:r>
            <a:endParaRPr lang="ru-RU" sz="20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40404"/>
                </a:solidFill>
                <a:latin typeface="Arial"/>
                <a:ea typeface="DejaVu Sans"/>
              </a:rPr>
              <a:t>12. Цилінри ємкістю 100- 1000 мл.</a:t>
            </a:r>
            <a:endParaRPr lang="ru-RU" sz="20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40404"/>
                </a:solidFill>
                <a:latin typeface="Arial"/>
                <a:ea typeface="DejaVu Sans"/>
              </a:rPr>
              <a:t>13. Стакани скляні лабораторні.</a:t>
            </a:r>
            <a:endParaRPr lang="ru-RU" sz="20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40404"/>
                </a:solidFill>
                <a:latin typeface="Arial"/>
                <a:ea typeface="DejaVu Sans"/>
              </a:rPr>
              <a:t>14. Пробірки мірні лабораторні ємкістю 10 мл.</a:t>
            </a:r>
            <a:endParaRPr lang="ru-RU" sz="20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40404"/>
                </a:solidFill>
                <a:latin typeface="Arial"/>
                <a:ea typeface="DejaVu Sans"/>
              </a:rPr>
              <a:t>15. Пробірки поліетиленові ємкістю 1,5 мл.</a:t>
            </a:r>
            <a:endParaRPr lang="ru-RU" sz="20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40404"/>
                </a:solidFill>
                <a:latin typeface="Arial"/>
                <a:ea typeface="DejaVu Sans"/>
              </a:rPr>
              <a:t>16. Штатив поліетиленовий для пробірок.</a:t>
            </a:r>
            <a:endParaRPr lang="ru-RU" sz="20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40404"/>
                </a:solidFill>
                <a:latin typeface="Arial"/>
                <a:ea typeface="DejaVu Sans"/>
              </a:rPr>
              <a:t>17. Предметне скло.</a:t>
            </a:r>
            <a:endParaRPr lang="ru-RU" sz="20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40404"/>
                </a:solidFill>
                <a:latin typeface="Arial"/>
                <a:ea typeface="DejaVu Sans"/>
              </a:rPr>
              <a:t>18. Шліфоване скло.</a:t>
            </a:r>
            <a:endParaRPr lang="ru-RU" sz="20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40404"/>
                </a:solidFill>
                <a:latin typeface="Arial"/>
                <a:ea typeface="DejaVu Sans"/>
              </a:rPr>
              <a:t>19. Скляні палички.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72000" y="144000"/>
            <a:ext cx="8998560" cy="667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C9211E"/>
                </a:solidFill>
                <a:latin typeface="Arial"/>
                <a:ea typeface="DejaVu Sans"/>
              </a:rPr>
              <a:t>2.2.3. Приготування реактивів.</a:t>
            </a:r>
            <a:endParaRPr lang="ru-RU" sz="18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1. 3,8% розчин натрію лимоннокислого – див. п. 2.1.3.</a:t>
            </a:r>
            <a:endParaRPr lang="ru-RU" sz="18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2. Фосфатно-сольовий буфер (ФСБ) рН 7,2 - див. п. 2.1.3.</a:t>
            </a:r>
            <a:endParaRPr lang="ru-RU" sz="18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3. 0,2% розчин НСТ - див. п. 2.1.3.</a:t>
            </a:r>
            <a:endParaRPr lang="ru-RU" sz="18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4. </a:t>
            </a:r>
            <a:r>
              <a:rPr lang="ru-RU" sz="1800" b="1" i="1" strike="noStrike" spc="-1">
                <a:solidFill>
                  <a:srgbClr val="040404"/>
                </a:solidFill>
                <a:latin typeface="Arial"/>
                <a:ea typeface="DejaVu Sans"/>
              </a:rPr>
              <a:t>0,15 М розчин натрію хлориду</a:t>
            </a: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: наважку натрію хлориду 8,78 г перенести в мірну колбу ємкістю 1000 мл розчинити в 800 мл дистильованої води і довести об’єм до мітки дистильованою водою. Розчин зберігати у флаконах з темного скла з притертим корком при температурі від +4° до +6°С протягом місяця.</a:t>
            </a:r>
            <a:endParaRPr lang="ru-RU" sz="18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C9211E"/>
                </a:solidFill>
                <a:latin typeface="Arial"/>
                <a:ea typeface="DejaVu Sans"/>
              </a:rPr>
              <a:t>5. </a:t>
            </a:r>
            <a:r>
              <a:rPr lang="ru-RU" sz="1800" b="1" i="1" strike="noStrike" spc="-1">
                <a:solidFill>
                  <a:srgbClr val="0070C0"/>
                </a:solidFill>
                <a:latin typeface="Arial"/>
                <a:ea typeface="DejaVu Sans"/>
              </a:rPr>
              <a:t>Приготування 0,5% суспензії зимозану:</a:t>
            </a:r>
            <a:r>
              <a:rPr lang="ru-RU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наважку зимозану 100 мг розчинити в 10 мл 0,15М розчину натрію хлористого, поставити на киплячу водяну баню на 30 хв. Зняти з водяної бані і протягом 20 годин розмішувати за допомогою магнітної мішалки. Подрібнення зимозану також можна проводити іншим способом: наважку зимозану 100 мг розтирати в ступці протягом 1 год., додаючи по краплях 10 мл 0,15М розчину натрію хлористого.</a:t>
            </a:r>
            <a:endParaRPr lang="ru-RU" sz="18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i="1" strike="noStrike" spc="-1">
                <a:solidFill>
                  <a:srgbClr val="0070C0"/>
                </a:solidFill>
                <a:latin typeface="Arial"/>
                <a:ea typeface="DejaVu Sans"/>
              </a:rPr>
              <a:t>Ступінь подрібнення перевірити під мікроскопом</a:t>
            </a:r>
            <a:r>
              <a:rPr lang="ru-RU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. </a:t>
            </a: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Отриману суспензію зимозану центрифугувати 10 хвилин при швидкості обертання 1500 об./хв., надосадову рідину відібрати, а осад ресуспендувати в 20 мл 0,15М розчину натрію хлористого. Отримана 0,5% суспензія зимозону стабільна протягом одного тижня при зберіганні при температурі +3-+4°С.</a:t>
            </a:r>
            <a:endParaRPr lang="ru-RU" sz="18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6. </a:t>
            </a:r>
            <a:r>
              <a:rPr lang="ru-RU" sz="1800" b="1" i="1" strike="noStrike" spc="-1">
                <a:solidFill>
                  <a:srgbClr val="0070C0"/>
                </a:solidFill>
                <a:latin typeface="Arial"/>
                <a:ea typeface="DejaVu Sans"/>
              </a:rPr>
              <a:t>Одержання стандартної донорської сироватки:</a:t>
            </a:r>
            <a:r>
              <a:rPr lang="ru-RU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для приготування стандартної донорської сироватки необхідно змішати в рівних співвідношеннях сироватку крові 4-5 донорів, отриману, як вказано нижче.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223200" y="398520"/>
            <a:ext cx="8631000" cy="612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Розфасувати по 1-2 мл у пробірки поліетиленові, заморозити та зберігати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протягом двох тижнів при температурі -20</a:t>
            </a:r>
            <a:r>
              <a:rPr lang="ru-RU" sz="1800" b="1" strike="noStrike" spc="-1" baseline="33000">
                <a:solidFill>
                  <a:srgbClr val="000000"/>
                </a:solidFill>
                <a:latin typeface="Arial"/>
                <a:ea typeface="DejaVu Sans"/>
              </a:rPr>
              <a:t>0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С.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Безпосередньо перед виконанням дослідження сироватку крові розморожують на бані водяній лабораторній при температурі +37°С (до повного відтаювання пробірку струшувати). Після відтаювання сироватка повинна бути абсолютно прозорою.</a:t>
            </a:r>
            <a:endParaRPr lang="ru-RU" sz="18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7. </a:t>
            </a:r>
            <a:r>
              <a:rPr lang="ru-RU" sz="1800" b="1" i="1" strike="noStrike" spc="-1">
                <a:solidFill>
                  <a:srgbClr val="0070C0"/>
                </a:solidFill>
                <a:latin typeface="Arial"/>
                <a:ea typeface="DejaVu Sans"/>
              </a:rPr>
              <a:t>Опсонізація зимозану</a:t>
            </a:r>
            <a:r>
              <a:rPr lang="ru-RU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: </a:t>
            </a: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до 0,5 мл приготованої 0,5% суспензії зимозану додати 0,5 мл стандартної донорської сироватки, інкубувати в термостаті при температурі +37°С протягом 30 хвилин. Після інкубації пробірки центрифугувати 5 хвилин при 1500 об./хв., надосадову рідину відібрати, а осад одноразово відмити ФСБ та ресуспендувати в 10 мл ФСБ. Приготовлений розчин зимозану використовують для проведення дослідження. Опсонізацію зимозану проводять перед кожною постановкою стимульованого НСТ-тесту (ех temроге).</a:t>
            </a:r>
            <a:endParaRPr lang="ru-RU" sz="18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8. 1% р-н сафраніну - див. п. 2.1.3.</a:t>
            </a:r>
            <a:endParaRPr lang="ru-RU" sz="18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9. </a:t>
            </a:r>
            <a:r>
              <a:rPr lang="ru-RU" sz="1800" b="1" i="1" strike="noStrike" spc="-1">
                <a:solidFill>
                  <a:srgbClr val="0070C0"/>
                </a:solidFill>
                <a:latin typeface="Arial"/>
                <a:ea typeface="DejaVu Sans"/>
              </a:rPr>
              <a:t>Суміш Нікіфорова</a:t>
            </a:r>
            <a:r>
              <a:rPr lang="ru-RU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: </a:t>
            </a: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змішати 1 об’єм спирту етилового 96° з 1 об’ємом ефіру. Розчин зберігати в флаконах з темного скла з притертим корком у прохолодному місці віддаленому від вогню.</a:t>
            </a:r>
            <a:endParaRPr lang="ru-RU" sz="18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10. </a:t>
            </a:r>
            <a:r>
              <a:rPr lang="ru-RU" sz="1800" b="1" i="1" strike="noStrike" spc="-1">
                <a:solidFill>
                  <a:srgbClr val="0070C0"/>
                </a:solidFill>
                <a:latin typeface="Arial"/>
                <a:ea typeface="DejaVu Sans"/>
              </a:rPr>
              <a:t>Підготовка предметних скелець до роботи</a:t>
            </a:r>
            <a:r>
              <a:rPr lang="ru-RU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: </a:t>
            </a: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занурити предметні скельця у суміш Нікіфорова не менше ніж на 2 год. Оброблене предметне скло витягнути із суміші за допомогою пінцета, протерти марлею.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44000" y="216000"/>
            <a:ext cx="8854200" cy="652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70C0"/>
                </a:solidFill>
                <a:latin typeface="Arial"/>
                <a:ea typeface="DejaVu Sans"/>
              </a:rPr>
              <a:t>ЗАВДАННЯ 3. Отримати лейкоконцентрат з цільної крові шляхом осадження еритроцитів желатином (див. лаб. заняття №3).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70C0"/>
                </a:solidFill>
                <a:latin typeface="Arial"/>
                <a:ea typeface="DejaVu Sans"/>
              </a:rPr>
              <a:t>ЗАВДАННЯ 4. Постановка спонтанного НСТ-тесту. Оцінка результатів.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C9211E"/>
                </a:solidFill>
                <a:latin typeface="Arial"/>
                <a:ea typeface="DejaVu Sans"/>
              </a:rPr>
              <a:t>4.1. Постановка спонтанного НСТ-тесту. </a:t>
            </a:r>
            <a:r>
              <a:rPr lang="ru-RU" sz="1800" b="1" strike="noStrike" spc="-1">
                <a:solidFill>
                  <a:srgbClr val="C9211E"/>
                </a:solidFill>
                <a:latin typeface="Arial"/>
                <a:ea typeface="DejaVu Sans"/>
              </a:rPr>
              <a:t>Хід роботи.</a:t>
            </a:r>
            <a:endParaRPr lang="ru-RU" sz="18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1. У пробірку поліетиленову дозатором внести 0,1 мл лейкоконцентрату і 0,1 мл 0,2% розчину НСТ.</a:t>
            </a:r>
            <a:endParaRPr lang="ru-RU" sz="18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2. Інкубувати 30 хв. при Т +37°С в термостаті. Час інкубації перевіряти за секундоміром. Кожні 10 хв. вміст пробірок обережно перемішувати.</a:t>
            </a:r>
            <a:endParaRPr lang="ru-RU" sz="18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3. Після інкубації пробірки центрифугують 5 хв. при 1000 об./хв., отриману надосадову рідину відібрати за допомогою дозатора і вилити.</a:t>
            </a:r>
            <a:endParaRPr lang="ru-RU" sz="18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4. Дозатором із верхнього пласту осаду відібрати 7-8 мкл лейкоконцетрату, перенести його на предметне скло і рівномірно розподілити тонким шаром за допомогою шліфованого скла.</a:t>
            </a:r>
            <a:endParaRPr lang="ru-RU" sz="18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5. Отримані мазки висушити на повітрі при кімнатній температурі.</a:t>
            </a:r>
            <a:endParaRPr lang="ru-RU" sz="18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6. Зафіксувати етиловим спиртом 96° протягом 20 хв.</a:t>
            </a:r>
            <a:endParaRPr lang="ru-RU" sz="18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7. Фарбувати 1% р-м сафраніну 1-3 хв. Час фарбування контролювати за секундоміром. Фарбу змити дист. водою, мазок висушити на повітрі.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C9211E"/>
                </a:solidFill>
                <a:latin typeface="Arial"/>
                <a:ea typeface="DejaVu Sans"/>
              </a:rPr>
              <a:t>4.2. Оцінка результатів. </a:t>
            </a: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Підрахунок результатів проводять за допомогою мікроскопу з використанням імерсійного об’єктиву (100х), окуляр (7х). Підрахунок проводять на 200 нейтрофілів і визначають відсоткове число нейтрофілів, які містять в своїй цитоплазмі гранули темно-синього кольору (НСТ-позитивні нейтрофіли). </a:t>
            </a:r>
            <a:r>
              <a:rPr lang="ru-RU" sz="1800" b="1" strike="noStrike" spc="-1">
                <a:solidFill>
                  <a:srgbClr val="C9211E"/>
                </a:solidFill>
                <a:latin typeface="Arial"/>
                <a:ea typeface="DejaVu Sans"/>
              </a:rPr>
              <a:t>Норма: 5-12%.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16000" y="144000"/>
            <a:ext cx="8782200" cy="614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70C0"/>
                </a:solidFill>
                <a:latin typeface="Arial"/>
                <a:ea typeface="DejaVu Sans"/>
              </a:rPr>
              <a:t>ЗАВДАННЯ 5. Постановка стимульованого НСТ-тесту. Оцінка результатів.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C9211E"/>
                </a:solidFill>
                <a:latin typeface="Arial"/>
                <a:ea typeface="DejaVu Sans"/>
              </a:rPr>
              <a:t>5.1. Постановка стимульованого НСТ-тесту. </a:t>
            </a:r>
            <a:r>
              <a:rPr lang="ru-RU" sz="1800" b="1" strike="noStrike" spc="-1">
                <a:solidFill>
                  <a:srgbClr val="C9211E"/>
                </a:solidFill>
                <a:latin typeface="Arial"/>
                <a:ea typeface="DejaVu Sans"/>
              </a:rPr>
              <a:t>Хід роботи.</a:t>
            </a:r>
            <a:endParaRPr lang="ru-RU" sz="18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strike="noStrike" spc="-1">
                <a:solidFill>
                  <a:srgbClr val="040404"/>
                </a:solidFill>
                <a:latin typeface="Arial"/>
                <a:ea typeface="DejaVu Sans"/>
              </a:rPr>
              <a:t>1. У пробірку поліетиленову дозатором внести 0,1мл лейкоконцентрату і 0,1 мл опсонізованого зимозану.</a:t>
            </a:r>
            <a:endParaRPr lang="ru-RU" sz="16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strike="noStrike" spc="-1">
                <a:solidFill>
                  <a:srgbClr val="040404"/>
                </a:solidFill>
                <a:latin typeface="Arial"/>
                <a:ea typeface="DejaVu Sans"/>
              </a:rPr>
              <a:t>2. Інкубувати при Т +37</a:t>
            </a:r>
            <a:r>
              <a:rPr lang="ru-RU" sz="1600" b="1" strike="noStrike" spc="-1" baseline="33000">
                <a:solidFill>
                  <a:srgbClr val="040404"/>
                </a:solidFill>
                <a:latin typeface="Arial"/>
                <a:ea typeface="DejaVu Sans"/>
              </a:rPr>
              <a:t>0</a:t>
            </a:r>
            <a:r>
              <a:rPr lang="ru-RU" sz="1600" b="1" strike="noStrike" spc="-1">
                <a:solidFill>
                  <a:srgbClr val="040404"/>
                </a:solidFill>
                <a:latin typeface="Arial"/>
                <a:ea typeface="DejaVu Sans"/>
              </a:rPr>
              <a:t>С протягом 30 хв. в термостаті. Час інкубації перевіряти за секундоміром. Кожні 10 хв. вміст пробірок обережно перемішувати.</a:t>
            </a:r>
            <a:endParaRPr lang="ru-RU" sz="16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strike="noStrike" spc="-1">
                <a:solidFill>
                  <a:srgbClr val="040404"/>
                </a:solidFill>
                <a:latin typeface="Arial"/>
                <a:ea typeface="DejaVu Sans"/>
              </a:rPr>
              <a:t>3. Після інкубації проби відмити від зимозану ФСБ шляхом центрифугування протягом 5 хв. при 1000 об./хв., отриману надосадову рідину відібрати за допомогою дозатора, осад ресуспендувати піпетуванням.</a:t>
            </a:r>
            <a:endParaRPr lang="ru-RU" sz="16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strike="noStrike" spc="-1">
                <a:solidFill>
                  <a:srgbClr val="040404"/>
                </a:solidFill>
                <a:latin typeface="Arial"/>
                <a:ea typeface="DejaVu Sans"/>
              </a:rPr>
              <a:t>4. До осаду клітин додати 0,1 мл 0,2% розчину НСТ.</a:t>
            </a:r>
            <a:endParaRPr lang="ru-RU" sz="16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strike="noStrike" spc="-1">
                <a:solidFill>
                  <a:srgbClr val="040404"/>
                </a:solidFill>
                <a:latin typeface="Arial"/>
                <a:ea typeface="DejaVu Sans"/>
              </a:rPr>
              <a:t>5. Інкубувати при Т +37</a:t>
            </a:r>
            <a:r>
              <a:rPr lang="ru-RU" sz="1600" b="1" strike="noStrike" spc="-1" baseline="33000">
                <a:solidFill>
                  <a:srgbClr val="040404"/>
                </a:solidFill>
                <a:latin typeface="Arial"/>
                <a:ea typeface="DejaVu Sans"/>
              </a:rPr>
              <a:t>0</a:t>
            </a:r>
            <a:r>
              <a:rPr lang="ru-RU" sz="1600" b="1" strike="noStrike" spc="-1">
                <a:solidFill>
                  <a:srgbClr val="040404"/>
                </a:solidFill>
                <a:latin typeface="Arial"/>
                <a:ea typeface="DejaVu Sans"/>
              </a:rPr>
              <a:t>С 30 хв. в термостаті. Час інкубації перевіряти за секундоміром. Кожні 10 хв. вміст пробірок обережно перемішувати.</a:t>
            </a:r>
            <a:endParaRPr lang="ru-RU" sz="16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strike="noStrike" spc="-1">
                <a:solidFill>
                  <a:srgbClr val="040404"/>
                </a:solidFill>
                <a:latin typeface="Arial"/>
                <a:ea typeface="DejaVu Sans"/>
              </a:rPr>
              <a:t>6. Після інкубації проби центрифугувати протягом 5 хв. при швидкості обертання 1000 об./хв., отриману надосадову рідину обережно відібрати за допомогою дозатора і вилити.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40404"/>
                </a:solidFill>
                <a:latin typeface="Arial"/>
                <a:ea typeface="DejaVu Sans"/>
              </a:rPr>
              <a:t>7. Дозатором з верхнього пласту осаду відібрати 7-8 мкл лейкоконцетрату, перенести його на предметне скло і рівномірно розподілити тонким шаром за допомогою шліфованого скла.</a:t>
            </a:r>
            <a:endParaRPr lang="ru-RU" sz="16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strike="noStrike" spc="-1">
                <a:solidFill>
                  <a:srgbClr val="040404"/>
                </a:solidFill>
                <a:latin typeface="Arial"/>
                <a:ea typeface="DejaVu Sans"/>
              </a:rPr>
              <a:t>8. Отримані мазки висушити на повітрі при кімнатній температурі.</a:t>
            </a:r>
            <a:endParaRPr lang="ru-RU" sz="16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strike="noStrike" spc="-1">
                <a:solidFill>
                  <a:srgbClr val="040404"/>
                </a:solidFill>
                <a:latin typeface="Arial"/>
                <a:ea typeface="DejaVu Sans"/>
              </a:rPr>
              <a:t>9.Зафіксувати етиловим спиртом 96° протягом 20 хв.</a:t>
            </a:r>
            <a:endParaRPr lang="ru-RU" sz="16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strike="noStrike" spc="-1">
                <a:solidFill>
                  <a:srgbClr val="040404"/>
                </a:solidFill>
                <a:latin typeface="Arial"/>
                <a:ea typeface="DejaVu Sans"/>
              </a:rPr>
              <a:t>10. Фарбувати 1% р-м сафраніну протягом 1-3 хв., фарбу змити дист. водою, мазок висушити на повітрі при кімнатній температурі.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44000" y="216000"/>
            <a:ext cx="8854200" cy="258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C9211E"/>
                </a:solidFill>
                <a:latin typeface="Arial"/>
                <a:ea typeface="DejaVu Sans"/>
              </a:rPr>
              <a:t>5.2. Оцінка результатів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40404"/>
                </a:solidFill>
                <a:latin typeface="Arial"/>
                <a:ea typeface="DejaVu Sans"/>
              </a:rPr>
              <a:t>Підрахунок результатів проводять за допомогою мікроскопу з використанням імерсійного об’єктиву (100х), окуляр (7х). Підрахунок проводять на 200 нейтрофілів і визначають відсоткове число нейтрофілів, які містять в своїй цитоплазмі гранули темно-синього кольору</a:t>
            </a:r>
            <a:r>
              <a:rPr lang="ru-RU" sz="2000" b="1" strike="noStrike" spc="-1">
                <a:solidFill>
                  <a:srgbClr val="C9211E"/>
                </a:solidFill>
                <a:latin typeface="Arial"/>
                <a:ea typeface="DejaVu Sans"/>
              </a:rPr>
              <a:t> (</a:t>
            </a:r>
            <a:r>
              <a:rPr lang="ru-RU" sz="2000" b="1" i="1" strike="noStrike" spc="-1">
                <a:solidFill>
                  <a:srgbClr val="C9211E"/>
                </a:solidFill>
                <a:latin typeface="Arial"/>
                <a:ea typeface="DejaVu Sans"/>
              </a:rPr>
              <a:t>НСТ-позитивні нейтрофіли</a:t>
            </a:r>
            <a:r>
              <a:rPr lang="ru-RU" sz="2000" b="1" strike="noStrike" spc="-1">
                <a:solidFill>
                  <a:srgbClr val="C9211E"/>
                </a:solidFill>
                <a:latin typeface="Arial"/>
                <a:ea typeface="DejaVu Sans"/>
              </a:rPr>
              <a:t>).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C9211E"/>
                </a:solidFill>
                <a:latin typeface="Arial"/>
                <a:ea typeface="DejaVu Sans"/>
              </a:rPr>
              <a:t>Підраховують </a:t>
            </a:r>
            <a:r>
              <a:rPr lang="ru-RU" sz="2000" b="1" i="1" strike="noStrike" spc="-1">
                <a:solidFill>
                  <a:srgbClr val="0070C0"/>
                </a:solidFill>
                <a:latin typeface="Arial"/>
                <a:ea typeface="DejaVu Sans"/>
              </a:rPr>
              <a:t>індекс стимуляції (ІС)</a:t>
            </a:r>
            <a:r>
              <a:rPr lang="ru-RU" sz="2000" b="1" strike="noStrike" spc="-1">
                <a:solidFill>
                  <a:srgbClr val="0070C0"/>
                </a:solidFill>
                <a:latin typeface="Arial"/>
                <a:ea typeface="DejaVu Sans"/>
              </a:rPr>
              <a:t>: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96" name="Рисунок 95"/>
          <p:cNvPicPr/>
          <p:nvPr/>
        </p:nvPicPr>
        <p:blipFill>
          <a:blip r:embed="rId2"/>
          <a:srcRect l="31249" t="57466" r="28629" b="32795"/>
          <a:stretch/>
        </p:blipFill>
        <p:spPr>
          <a:xfrm>
            <a:off x="75960" y="2808000"/>
            <a:ext cx="8922240" cy="1222200"/>
          </a:xfrm>
          <a:prstGeom prst="rect">
            <a:avLst/>
          </a:prstGeom>
          <a:ln>
            <a:noFill/>
          </a:ln>
        </p:spPr>
      </p:pic>
      <p:sp>
        <p:nvSpPr>
          <p:cNvPr id="97" name="CustomShape 2"/>
          <p:cNvSpPr/>
          <p:nvPr/>
        </p:nvSpPr>
        <p:spPr>
          <a:xfrm>
            <a:off x="288000" y="4285440"/>
            <a:ext cx="8638200" cy="210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Норма: НСТ-тест (стимульованний) - 20-40%.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ІС (індекс стимуляції) – 3,0-5,0.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Arial"/>
                <a:ea typeface="DejaVu Sans"/>
              </a:rPr>
              <a:t>ЗАВДАННЯ 6. Аналіз та інтерпретація клінічного прикладу результатів спонтанного і стимульованого НСТ-тесту.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97"/>
          <p:cNvPicPr/>
          <p:nvPr/>
        </p:nvPicPr>
        <p:blipFill rotWithShape="1">
          <a:blip r:embed="rId2"/>
          <a:srcRect l="28001" t="26810" r="47400" b="32614"/>
          <a:stretch/>
        </p:blipFill>
        <p:spPr>
          <a:xfrm>
            <a:off x="928256" y="554182"/>
            <a:ext cx="7412180" cy="527858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04000" y="288000"/>
            <a:ext cx="8351280" cy="50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  <a:ea typeface="DejaVu Sans"/>
              </a:rPr>
              <a:t>ПИТАННЯ ДЛЯ САМОСТІЙНОЇ РОБОТИ 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1. Що собою являє нітросиній тетразолій як хімічна речовина.</a:t>
            </a:r>
            <a:endParaRPr lang="ru-RU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2. У яку речовину перетворюється НСТ при окисленні у фагоцитах?</a:t>
            </a:r>
            <a:endParaRPr lang="ru-RU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3. Яка діагностична різниця між спонтанним і стимульованим НСТтестом.</a:t>
            </a:r>
            <a:endParaRPr lang="ru-RU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4. Клінічне значення показників НСТ-тесту при діагностиці первинного та вторинного імунодефіциту, алергічних станах, паразитарних інвазіях, хронізації бактеріального процесу. 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89000" y="276480"/>
            <a:ext cx="8881200" cy="338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70C0"/>
                </a:solidFill>
                <a:latin typeface="Calibri"/>
                <a:ea typeface="DejaVu Sans"/>
              </a:rPr>
              <a:t>ПИТАННЯ ДЛЯ ОБГОВОРЕННЯ </a:t>
            </a:r>
            <a:endParaRPr lang="ru-RU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1. Принцип методу спонтанного НСТ-тесту при оцінці фагоцитозу нейтрофілів.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2. Визначення потенційної активності фагоцитуючих клітин за допомогою стимульованого НСТ-тесту.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3. Перелік обладнання, матеріалів та реактивів, їх приготування для постановки спонтанного та стимульованого НСТ-тесту.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44000" y="142560"/>
            <a:ext cx="8925120" cy="670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1. Загальна характеристика принципу методу спонтанного та стимульованого НСТ-тесту з хімічною інтерпретацією реакції. </a:t>
            </a:r>
            <a:r>
              <a:rPr lang="ru-RU" sz="2200" b="1" i="1" strike="noStrike" spc="-1">
                <a:solidFill>
                  <a:srgbClr val="C9211E"/>
                </a:solidFill>
                <a:latin typeface="Calibri"/>
                <a:ea typeface="DejaVu Sans"/>
              </a:rPr>
              <a:t>Тест з нітросинім тетразолієм (НСТ-тест)</a:t>
            </a:r>
            <a:r>
              <a:rPr lang="ru-RU" sz="2000" b="1" i="1" strike="noStrike" spc="-1">
                <a:solidFill>
                  <a:srgbClr val="C9211E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40404"/>
                </a:solidFill>
                <a:latin typeface="Calibri"/>
                <a:ea typeface="DejaVu Sans"/>
              </a:rPr>
              <a:t>відображає ступінь активації кисневозалежних механізмів бактерицидності фагоцитуючих клітин. За допомогою цього тесту можна виявити наявність "метаболічного вибуху", який виникає в фагоцитуючих клітинах і супроводжується збільшенням споживання кисню, інтенсифікацією гексозомонофосфатного шляху розщеплення вуглеводів, а також зростанням утворення пероксиду водню і супероксидного аніону. Суть реакції полягає в тому, що НСТ змінює забарвлення в присутності активних форм кисню. </a:t>
            </a:r>
            <a:r>
              <a:rPr lang="ru-RU" sz="2000" b="1" u="sng" strike="noStrike" spc="-1">
                <a:solidFill>
                  <a:srgbClr val="040404"/>
                </a:solidFill>
                <a:uFillTx/>
                <a:latin typeface="Calibri"/>
                <a:ea typeface="DejaVu Sans"/>
              </a:rPr>
              <a:t>Внаслідок реакції поглинутий лейкоцитами </a:t>
            </a:r>
            <a:r>
              <a:rPr lang="ru-RU" sz="2000" b="1" i="1" u="sng" strike="noStrike" spc="-1">
                <a:solidFill>
                  <a:srgbClr val="0070C0"/>
                </a:solidFill>
                <a:uFillTx/>
                <a:latin typeface="Calibri"/>
                <a:ea typeface="DejaVu Sans"/>
              </a:rPr>
              <a:t>нітросиній тетразолій (жовтого кольору)</a:t>
            </a:r>
            <a:r>
              <a:rPr lang="ru-RU" sz="2000" b="1" u="sng" strike="noStrike" spc="-1">
                <a:solidFill>
                  <a:srgbClr val="040404"/>
                </a:solidFill>
                <a:uFillTx/>
                <a:latin typeface="Calibri"/>
                <a:ea typeface="DejaVu Sans"/>
              </a:rPr>
              <a:t> відновлюється в </a:t>
            </a:r>
            <a:r>
              <a:rPr lang="ru-RU" sz="2000" b="1" i="1" u="sng" strike="noStrike" spc="-1">
                <a:solidFill>
                  <a:srgbClr val="C9211E"/>
                </a:solidFill>
                <a:uFillTx/>
                <a:latin typeface="Calibri"/>
                <a:ea typeface="DejaVu Sans"/>
              </a:rPr>
              <a:t>темно-синій диформазан</a:t>
            </a:r>
            <a:r>
              <a:rPr lang="ru-RU" sz="2000" b="1" u="sng" strike="noStrike" spc="-1">
                <a:solidFill>
                  <a:srgbClr val="040404"/>
                </a:solidFill>
                <a:uFillTx/>
                <a:latin typeface="Calibri"/>
                <a:ea typeface="DejaVu Sans"/>
              </a:rPr>
              <a:t>. </a:t>
            </a:r>
            <a:r>
              <a:rPr lang="ru-RU" sz="2000" b="1" strike="noStrike" spc="-1">
                <a:solidFill>
                  <a:srgbClr val="040404"/>
                </a:solidFill>
                <a:latin typeface="Calibri"/>
                <a:ea typeface="DejaVu Sans"/>
              </a:rPr>
              <a:t>Підрахунок нейтрофілів з гранулами синього кольору дозволяють визначити частку нейтрофілів з активними формами кисню.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C9211E"/>
                </a:solidFill>
                <a:latin typeface="Calibri"/>
                <a:ea typeface="DejaVu Sans"/>
              </a:rPr>
              <a:t>Спонтанний НСТ-тест з клітинами без стимуляції</a:t>
            </a:r>
            <a:r>
              <a:rPr lang="ru-RU" sz="2000" b="1" strike="noStrike" spc="-1">
                <a:solidFill>
                  <a:srgbClr val="040404"/>
                </a:solidFill>
                <a:latin typeface="Calibri"/>
                <a:ea typeface="DejaVu Sans"/>
              </a:rPr>
              <a:t> відображає ступінь функціонального подразнення фагоцитуючих клітин та їх здатність до кілінгу.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C9211E"/>
                </a:solidFill>
                <a:latin typeface="Calibri"/>
                <a:ea typeface="DejaVu Sans"/>
              </a:rPr>
              <a:t>Стимульований НСТ-тест</a:t>
            </a:r>
            <a:r>
              <a:rPr lang="ru-RU" sz="2000" b="1" strike="noStrike" spc="-1">
                <a:solidFill>
                  <a:srgbClr val="040404"/>
                </a:solidFill>
                <a:latin typeface="Calibri"/>
                <a:ea typeface="DejaVu Sans"/>
              </a:rPr>
              <a:t> характеризує потенціаль</a:t>
            </a:r>
            <a:r>
              <a:rPr lang="ru-RU" sz="2200" b="1" strike="noStrike" spc="-1">
                <a:solidFill>
                  <a:srgbClr val="040404"/>
                </a:solidFill>
                <a:latin typeface="Calibri"/>
                <a:ea typeface="DejaVu Sans"/>
              </a:rPr>
              <a:t>ну</a:t>
            </a:r>
            <a:r>
              <a:rPr lang="ru-RU" sz="2000" b="1" strike="noStrike" spc="-1">
                <a:solidFill>
                  <a:srgbClr val="040404"/>
                </a:solidFill>
                <a:latin typeface="Calibri"/>
                <a:ea typeface="DejaVu Sans"/>
              </a:rPr>
              <a:t> активність фагоцитуючих клітин і розглядається як критерій їх готовності до завершеності фагоцитозу. При застосуванні стимульованого НСТ-тесту проводиться штучна стимуляція клітин бактеріальним ендотоксином, зимозаном тощо.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216000" y="216000"/>
            <a:ext cx="8719560" cy="545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i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Показники НСТ-тесту використовуються для діагностики природженого дефекту бактерицидної функції фагоцитів,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причиною якого є блокада утворення кисневозалежних бактерицидних факторів.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Крім того, дані НСТ-тесту </a:t>
            </a:r>
            <a:r>
              <a:rPr lang="ru-RU" sz="2200" b="1" i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можуть бути підвищені при алергічних станах та паразитарних інвазіях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. При хронічній гранульоматозній хворобі показники цих тестів, які стійко перевищують норму, свідчать про активацію в організмі бактеріального процесу і може застосовуватися для диференційної діагностики бактеріальних інфекційних хвороб від вірусних.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C9211E"/>
                </a:solidFill>
                <a:latin typeface="Arial"/>
                <a:ea typeface="DejaVu Sans"/>
              </a:rPr>
              <a:t>Принцип спонтанного та стимульованого НСТ: </a:t>
            </a:r>
            <a:r>
              <a:rPr lang="ru-RU" sz="2200" b="1" strike="noStrike" spc="-1">
                <a:solidFill>
                  <a:srgbClr val="040404"/>
                </a:solidFill>
                <a:latin typeface="Arial"/>
                <a:ea typeface="DejaVu Sans"/>
              </a:rPr>
              <a:t>метод базується на піноцитозі нейтрофілами світло-жовтого розчину НСТ (тетразолію нітросинього), який відновлюється в цитоплазмі клітин до нерозчинної форми - диформазану, який має темно-синій колір.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/>
          <p:cNvPicPr/>
          <p:nvPr/>
        </p:nvPicPr>
        <p:blipFill>
          <a:blip r:embed="rId2"/>
          <a:srcRect l="18309" t="7141" r="18769" b="14294"/>
          <a:stretch/>
        </p:blipFill>
        <p:spPr>
          <a:xfrm>
            <a:off x="144000" y="72000"/>
            <a:ext cx="4462200" cy="4000680"/>
          </a:xfrm>
          <a:prstGeom prst="rect">
            <a:avLst/>
          </a:prstGeom>
          <a:ln>
            <a:noFill/>
          </a:ln>
        </p:spPr>
      </p:pic>
      <p:pic>
        <p:nvPicPr>
          <p:cNvPr id="82" name="Рисунок 81"/>
          <p:cNvPicPr/>
          <p:nvPr/>
        </p:nvPicPr>
        <p:blipFill>
          <a:blip r:embed="rId3"/>
          <a:srcRect l="26376" t="14644" r="10882" b="16753"/>
          <a:stretch/>
        </p:blipFill>
        <p:spPr>
          <a:xfrm>
            <a:off x="4608000" y="2304000"/>
            <a:ext cx="4533840" cy="371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83"/>
          <p:cNvPicPr/>
          <p:nvPr/>
        </p:nvPicPr>
        <p:blipFill>
          <a:blip r:embed="rId2"/>
          <a:stretch/>
        </p:blipFill>
        <p:spPr>
          <a:xfrm>
            <a:off x="144000" y="144000"/>
            <a:ext cx="8953560" cy="411840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144000" y="6277320"/>
            <a:ext cx="84434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https://step1.medbullets.com/immunology/105009/chronic-granulomatous-disease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14200" y="75600"/>
            <a:ext cx="8782560" cy="670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2. Підготовка обладнання, матеріалів та реактивів.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400" b="1" i="1" strike="noStrike" spc="-1">
                <a:solidFill>
                  <a:srgbClr val="C9211E"/>
                </a:solidFill>
                <a:latin typeface="Calibri"/>
                <a:ea typeface="DejaVu Sans"/>
              </a:rPr>
              <a:t>2.1. Обладнання, матеріали та реактиви для спонтанного НСТ-тесту.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400" b="1" i="1" strike="noStrike" spc="-1">
                <a:solidFill>
                  <a:srgbClr val="C9211E"/>
                </a:solidFill>
                <a:latin typeface="Calibri"/>
                <a:ea typeface="DejaVu Sans"/>
              </a:rPr>
              <a:t>2.1.1. Реактиви:</a:t>
            </a:r>
            <a:endParaRPr lang="ru-RU" sz="2400" b="0" strike="noStrike" spc="-1">
              <a:latin typeface="Arial"/>
            </a:endParaRPr>
          </a:p>
          <a:p>
            <a:pPr marL="216000" indent="-21420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1. Нітросиній тетразолій (НСТ).</a:t>
            </a:r>
            <a:endParaRPr lang="ru-RU" sz="2400" b="0" strike="noStrike" spc="-1">
              <a:latin typeface="Arial"/>
            </a:endParaRPr>
          </a:p>
          <a:p>
            <a:pPr marL="216000" indent="-21420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2. Диметилсульфоксид (ДМСО).</a:t>
            </a:r>
            <a:endParaRPr lang="ru-RU" sz="2400" b="0" strike="noStrike" spc="-1">
              <a:latin typeface="Arial"/>
            </a:endParaRPr>
          </a:p>
          <a:p>
            <a:pPr marL="216000" indent="-21420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3. Сафранін.</a:t>
            </a:r>
            <a:endParaRPr lang="ru-RU" sz="2400" b="0" strike="noStrike" spc="-1">
              <a:latin typeface="Arial"/>
            </a:endParaRPr>
          </a:p>
          <a:p>
            <a:pPr marL="216000" indent="-21420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4. Натрій лимоннокислий.</a:t>
            </a:r>
            <a:endParaRPr lang="ru-RU" sz="2400" b="0" strike="noStrike" spc="-1">
              <a:latin typeface="Arial"/>
            </a:endParaRPr>
          </a:p>
          <a:p>
            <a:pPr marL="216000" indent="-21420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5. Натрій хлористий.</a:t>
            </a:r>
            <a:endParaRPr lang="ru-RU" sz="2400" b="0" strike="noStrike" spc="-1">
              <a:latin typeface="Arial"/>
            </a:endParaRPr>
          </a:p>
          <a:p>
            <a:pPr marL="216000" indent="-21420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6. Натрій фосфорнокислий однозаміщений.</a:t>
            </a:r>
            <a:endParaRPr lang="ru-RU" sz="2400" b="0" strike="noStrike" spc="-1">
              <a:latin typeface="Arial"/>
            </a:endParaRPr>
          </a:p>
          <a:p>
            <a:pPr marL="216000" indent="-21420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7. Натрій фосфорнокислий двозаміщений.</a:t>
            </a:r>
            <a:endParaRPr lang="ru-RU" sz="2400" b="0" strike="noStrike" spc="-1">
              <a:latin typeface="Arial"/>
            </a:endParaRPr>
          </a:p>
          <a:p>
            <a:pPr marL="216000" indent="-21420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8. Масло імерсійне для мікроскопії.</a:t>
            </a:r>
            <a:endParaRPr lang="ru-RU" sz="2400" b="0" strike="noStrike" spc="-1">
              <a:latin typeface="Arial"/>
            </a:endParaRPr>
          </a:p>
          <a:p>
            <a:pPr marL="216000" indent="-21420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9. Спирт етиловий 96</a:t>
            </a:r>
            <a:r>
              <a:rPr lang="ru-RU" sz="2400" b="1" strike="noStrike" spc="-1" baseline="33000">
                <a:solidFill>
                  <a:srgbClr val="000000"/>
                </a:solidFill>
                <a:latin typeface="Calibri"/>
                <a:ea typeface="DejaVu Sans"/>
              </a:rPr>
              <a:t>0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400" b="0" strike="noStrike" spc="-1">
              <a:latin typeface="Arial"/>
            </a:endParaRPr>
          </a:p>
          <a:p>
            <a:pPr marL="216000" indent="-21420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10. Ефір для наркозу стабілізований.</a:t>
            </a:r>
            <a:endParaRPr lang="ru-RU" sz="2400" b="0" strike="noStrike" spc="-1">
              <a:latin typeface="Arial"/>
            </a:endParaRPr>
          </a:p>
          <a:p>
            <a:pPr marL="216000" indent="-21420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11. Вода дистильована.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400" b="1" i="1" strike="noStrike" spc="-1">
                <a:solidFill>
                  <a:srgbClr val="C9211E"/>
                </a:solidFill>
                <a:latin typeface="Calibri"/>
                <a:ea typeface="DejaVu Sans"/>
              </a:rPr>
              <a:t>2.1.2. Обладнання:</a:t>
            </a:r>
            <a:endParaRPr lang="ru-RU" sz="2400" b="0" strike="noStrike" spc="-1">
              <a:latin typeface="Arial"/>
            </a:endParaRPr>
          </a:p>
          <a:p>
            <a:pPr marL="216000" indent="-21420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1. Дозатори медичні лабораторні з наконечниками.</a:t>
            </a:r>
            <a:endParaRPr lang="ru-RU" sz="2400" b="0" strike="noStrike" spc="-1">
              <a:latin typeface="Arial"/>
            </a:endParaRPr>
          </a:p>
          <a:p>
            <a:pPr marL="216000" indent="-21420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2. Ваги 2 кл. точності.</a:t>
            </a:r>
            <a:endParaRPr lang="ru-RU" sz="2400" b="0" strike="noStrike" spc="-1">
              <a:latin typeface="Arial"/>
            </a:endParaRPr>
          </a:p>
          <a:p>
            <a:pPr marL="216000" indent="-21420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3. Іономір універсальний.</a:t>
            </a:r>
            <a:endParaRPr lang="ru-RU" sz="2400" b="0" strike="noStrike" spc="-1">
              <a:latin typeface="Arial"/>
            </a:endParaRPr>
          </a:p>
          <a:p>
            <a:pPr marL="216000" indent="-21420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4. Центрифуга лабораторна.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44000" y="165600"/>
            <a:ext cx="8926560" cy="649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5. Термостат.</a:t>
            </a:r>
            <a:endParaRPr lang="ru-RU" sz="2000" b="0" strike="noStrike" spc="-1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6. Термометр.</a:t>
            </a:r>
            <a:endParaRPr lang="ru-RU" sz="2000" b="0" strike="noStrike" spc="-1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7. Секундомір механічний.</a:t>
            </a:r>
            <a:endParaRPr lang="ru-RU" sz="2000" b="0" strike="noStrike" spc="-1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8. Мікроскоп бінокулярний, об’єктив (90 х), окуляр (7 х).</a:t>
            </a:r>
            <a:endParaRPr lang="ru-RU" sz="2000" b="0" strike="noStrike" spc="-1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9. Лабораторний лічильник для підрахунку клітинних елементів крові.</a:t>
            </a:r>
            <a:endParaRPr lang="ru-RU" sz="2000" b="0" strike="noStrike" spc="-1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10.Колби мірні ємкістю 100 - 1000 мл.</a:t>
            </a:r>
            <a:endParaRPr lang="ru-RU" sz="2000" b="0" strike="noStrike" spc="-1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11.Цилінри ємкістю 100 -1000 мл.</a:t>
            </a:r>
            <a:endParaRPr lang="ru-RU" sz="2000" b="0" strike="noStrike" spc="-1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12.Стакани скляні лабораторні.</a:t>
            </a:r>
            <a:endParaRPr lang="ru-RU" sz="2000" b="0" strike="noStrike" spc="-1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13.Пробірки мірні лабораторні ємкістю 10 мл.</a:t>
            </a:r>
            <a:endParaRPr lang="ru-RU" sz="2000" b="0" strike="noStrike" spc="-1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14.Пpобірки поліетиленові ємкістю 1,5 мл.</a:t>
            </a:r>
            <a:endParaRPr lang="ru-RU" sz="2000" b="0" strike="noStrike" spc="-1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15.Штатив поліетиленовий для пробірок.</a:t>
            </a:r>
            <a:endParaRPr lang="ru-RU" sz="2000" b="0" strike="noStrike" spc="-1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16.Предметне скло.</a:t>
            </a:r>
            <a:endParaRPr lang="ru-RU" sz="2000" b="0" strike="noStrike" spc="-1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17.Шліфоване скло.</a:t>
            </a:r>
            <a:endParaRPr lang="ru-RU" sz="2000" b="0" strike="noStrike" spc="-1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18.Скляні палички.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C9211E"/>
                </a:solidFill>
                <a:latin typeface="Arial"/>
                <a:ea typeface="DejaVu Sans"/>
              </a:rPr>
              <a:t>2.1.3. Приготування реактивів.</a:t>
            </a:r>
            <a:endParaRPr lang="ru-RU" sz="20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C9211E"/>
                </a:solidFill>
                <a:latin typeface="Arial"/>
                <a:ea typeface="DejaVu Sans"/>
              </a:rPr>
              <a:t>1</a:t>
            </a:r>
            <a:r>
              <a:rPr lang="ru-RU" sz="2000" b="1" strike="noStrike" spc="-1">
                <a:solidFill>
                  <a:srgbClr val="040404"/>
                </a:solidFill>
                <a:latin typeface="Arial"/>
                <a:ea typeface="DejaVu Sans"/>
              </a:rPr>
              <a:t>. 3,8% розчин натрію лимоннокислого: наважку натрію лимоннокислого 3,8 г перенести у мірну колбу ємкістю 100 мл, розчинити в дистильованій воді та довести об’єм до мітки. Розчин зберігати в флаконах з темного скла з притертим корком при температурі від +4° до +6°С протягом одного тижня.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44000" y="288000"/>
            <a:ext cx="8638560" cy="642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2. </a:t>
            </a:r>
            <a:r>
              <a:rPr lang="ru-RU" sz="1800" b="1" i="1" strike="noStrike" spc="-1">
                <a:solidFill>
                  <a:srgbClr val="0070C0"/>
                </a:solidFill>
                <a:latin typeface="Arial"/>
                <a:ea typeface="DejaVu Sans"/>
              </a:rPr>
              <a:t>Фосфатно-сольовий буфер (ФСБ) рН 7,2</a:t>
            </a:r>
            <a:r>
              <a:rPr lang="ru-RU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: </a:t>
            </a: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наважки натрію хлористого 8,2 г, натрію фосфорнокислого двозаміщеного 1,6 г, натрію фосфорнокислого однозаміщеного 0,2 г, розчинити дистильованою водою в стакані. Перевірити і при необхідності довести рН до 7,2. Кількісно перенести розчин у мірну колбу ємкістю 1000 мл та довести об’єм до мітки, перемішати. Розчин зберігати в флаконах з темного скла з притертим корком при температурі від +4° до +6°С протягом одного місяця.</a:t>
            </a:r>
            <a:endParaRPr lang="ru-RU" sz="18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3. </a:t>
            </a:r>
            <a:r>
              <a:rPr lang="ru-RU" sz="1800" b="1" i="1" strike="noStrike" spc="-1">
                <a:solidFill>
                  <a:srgbClr val="0070C0"/>
                </a:solidFill>
                <a:latin typeface="Arial"/>
                <a:ea typeface="DejaVu Sans"/>
              </a:rPr>
              <a:t>0,2% розчин НСТ</a:t>
            </a:r>
            <a:r>
              <a:rPr lang="ru-RU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: н</a:t>
            </a: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аважку НСТ 2 мг розчинити в 100 мкл ДМСО і довести об’єм розчину до 1 мл ФСБ. Розчин приготувати в день постановки методу.</a:t>
            </a:r>
            <a:endParaRPr lang="ru-RU" sz="18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4. </a:t>
            </a:r>
            <a:r>
              <a:rPr lang="ru-RU" sz="1800" b="1" i="1" strike="noStrike" spc="-1">
                <a:solidFill>
                  <a:srgbClr val="0070C0"/>
                </a:solidFill>
                <a:latin typeface="Arial"/>
                <a:ea typeface="DejaVu Sans"/>
              </a:rPr>
              <a:t>1% розчин сафраніну</a:t>
            </a:r>
            <a:r>
              <a:rPr lang="ru-RU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: </a:t>
            </a: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наважку сафраніну 1,0 г перенести в мірну колбу ємкістю 100 мл розчинити дистильованою водою та довести об’єм до мітки. Розчин зберігати у флаконах з темного скла з притертим корком при температурі від +4° до +6°С протягом одного місяця.</a:t>
            </a:r>
            <a:endParaRPr lang="ru-RU" sz="18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5. </a:t>
            </a:r>
            <a:r>
              <a:rPr lang="ru-RU" sz="1800" b="1" i="1" strike="noStrike" spc="-1">
                <a:solidFill>
                  <a:srgbClr val="0070C0"/>
                </a:solidFill>
                <a:latin typeface="Arial"/>
                <a:ea typeface="DejaVu Sans"/>
              </a:rPr>
              <a:t>Суміш Нікіфорова</a:t>
            </a:r>
            <a:r>
              <a:rPr lang="ru-RU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: з</a:t>
            </a: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мішати 1 об’єм спирту етилового 96° з 1 об’ємом ефіру. Розчин зберігати в флаконах з темного скла з притертим корком у прохолодному місці віддаленому від вогню.</a:t>
            </a:r>
            <a:endParaRPr lang="ru-RU" sz="18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6. </a:t>
            </a:r>
            <a:r>
              <a:rPr lang="ru-RU" sz="1800" b="1" i="1" strike="noStrike" spc="-1">
                <a:solidFill>
                  <a:srgbClr val="0070C0"/>
                </a:solidFill>
                <a:latin typeface="Arial"/>
                <a:ea typeface="DejaVu Sans"/>
              </a:rPr>
              <a:t>Підготовка предментних скелець до роботи</a:t>
            </a:r>
            <a:r>
              <a:rPr lang="ru-RU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: </a:t>
            </a:r>
            <a:r>
              <a:rPr lang="ru-RU" sz="1800" b="1" strike="noStrike" spc="-1">
                <a:solidFill>
                  <a:srgbClr val="040404"/>
                </a:solidFill>
                <a:latin typeface="Arial"/>
                <a:ea typeface="DejaVu Sans"/>
              </a:rPr>
              <a:t>занурити предметні скельця у суміш Нікіфорова не менше ніж на 2 год. Оброблене предметне скло витягнути із суміші за допомогою пінцета, протерти марлею.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2166</Words>
  <Application>Microsoft Office PowerPoint</Application>
  <PresentationFormat>Экран (4:3)</PresentationFormat>
  <Paragraphs>144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DejaVu Sans</vt:lpstr>
      <vt:lpstr>Symbol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практикум з імунології</dc:title>
  <dc:subject/>
  <dc:creator>hp</dc:creator>
  <dc:description/>
  <cp:lastModifiedBy>User</cp:lastModifiedBy>
  <cp:revision>180</cp:revision>
  <dcterms:created xsi:type="dcterms:W3CDTF">2020-10-25T20:49:32Z</dcterms:created>
  <dcterms:modified xsi:type="dcterms:W3CDTF">2023-12-05T21:14:14Z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51</vt:i4>
  </property>
</Properties>
</file>