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42ED887-66B6-4DEB-B12C-ECEF5CCA0126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98EEA36-3C46-43AE-865B-F8EE1F1D2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ED887-66B6-4DEB-B12C-ECEF5CCA0126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EA36-3C46-43AE-865B-F8EE1F1D2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ED887-66B6-4DEB-B12C-ECEF5CCA0126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EA36-3C46-43AE-865B-F8EE1F1D2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ED887-66B6-4DEB-B12C-ECEF5CCA0126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EA36-3C46-43AE-865B-F8EE1F1D2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42ED887-66B6-4DEB-B12C-ECEF5CCA0126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98EEA36-3C46-43AE-865B-F8EE1F1D2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ED887-66B6-4DEB-B12C-ECEF5CCA0126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EA36-3C46-43AE-865B-F8EE1F1D2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ED887-66B6-4DEB-B12C-ECEF5CCA0126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EA36-3C46-43AE-865B-F8EE1F1D2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ED887-66B6-4DEB-B12C-ECEF5CCA0126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EA36-3C46-43AE-865B-F8EE1F1D2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ED887-66B6-4DEB-B12C-ECEF5CCA0126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EA36-3C46-43AE-865B-F8EE1F1D2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ED887-66B6-4DEB-B12C-ECEF5CCA0126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EA36-3C46-43AE-865B-F8EE1F1D2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ED887-66B6-4DEB-B12C-ECEF5CCA0126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EA36-3C46-43AE-865B-F8EE1F1D2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42ED887-66B6-4DEB-B12C-ECEF5CCA0126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8EEA36-3C46-43AE-865B-F8EE1F1D2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496" y="4005064"/>
            <a:ext cx="8208912" cy="990600"/>
          </a:xfrm>
        </p:spPr>
        <p:txBody>
          <a:bodyPr>
            <a:noAutofit/>
          </a:bodyPr>
          <a:lstStyle/>
          <a:p>
            <a:r>
              <a:rPr lang="uk-UA" dirty="0" smtClean="0"/>
              <a:t>Молекулярні механізми старіння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42392" y="5085184"/>
            <a:ext cx="6858000" cy="533400"/>
          </a:xfrm>
        </p:spPr>
        <p:txBody>
          <a:bodyPr>
            <a:noAutofit/>
          </a:bodyPr>
          <a:lstStyle/>
          <a:p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uk-UA" sz="2800" dirty="0" err="1" smtClean="0"/>
              <a:t>Деметилювання</a:t>
            </a:r>
            <a:r>
              <a:rPr lang="uk-UA" sz="2800" dirty="0" smtClean="0"/>
              <a:t> може призвести до пухлинних </a:t>
            </a:r>
            <a:r>
              <a:rPr lang="uk-UA" sz="2800" dirty="0" smtClean="0"/>
              <a:t>трансформацій</a:t>
            </a:r>
            <a:endParaRPr lang="en-US" sz="2800" dirty="0" smtClean="0"/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  <a:p>
            <a:r>
              <a:rPr lang="uk-UA" sz="2800" dirty="0" err="1" smtClean="0"/>
              <a:t>Гіперметилювання</a:t>
            </a:r>
            <a:r>
              <a:rPr lang="uk-UA" sz="2800" dirty="0" smtClean="0"/>
              <a:t> до </a:t>
            </a:r>
            <a:r>
              <a:rPr lang="uk-UA" sz="2800" dirty="0" smtClean="0"/>
              <a:t>раку</a:t>
            </a:r>
            <a:endParaRPr lang="en-US" sz="2800" dirty="0" smtClean="0"/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800" dirty="0" smtClean="0"/>
              <a:t>Повне виключення (</a:t>
            </a:r>
            <a:r>
              <a:rPr lang="uk-UA" sz="2800" dirty="0" err="1" smtClean="0"/>
              <a:t>knockout</a:t>
            </a:r>
            <a:r>
              <a:rPr lang="uk-UA" sz="2800" dirty="0" smtClean="0"/>
              <a:t>) </a:t>
            </a:r>
            <a:r>
              <a:rPr lang="uk-UA" sz="2800" dirty="0" err="1" smtClean="0"/>
              <a:t>ДНК-метилазного</a:t>
            </a:r>
            <a:r>
              <a:rPr lang="uk-UA" sz="2800" dirty="0" smtClean="0"/>
              <a:t> гена – зупинку розвитку, </a:t>
            </a:r>
            <a:r>
              <a:rPr lang="uk-UA" sz="2800" dirty="0" err="1" smtClean="0"/>
              <a:t>апоптоз</a:t>
            </a:r>
            <a:r>
              <a:rPr lang="uk-UA" sz="2800" dirty="0" smtClean="0"/>
              <a:t>, смерть (без </a:t>
            </a:r>
            <a:r>
              <a:rPr lang="uk-UA" sz="2800" dirty="0" err="1" smtClean="0"/>
              <a:t>метилювання</a:t>
            </a:r>
            <a:r>
              <a:rPr lang="uk-UA" sz="2800" dirty="0" smtClean="0"/>
              <a:t> ДНК життя немає!)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uk-UA" sz="4000" dirty="0" err="1" smtClean="0">
                <a:solidFill>
                  <a:schemeClr val="tx1"/>
                </a:solidFill>
              </a:rPr>
              <a:t>Глікозилювання</a:t>
            </a:r>
            <a:r>
              <a:rPr lang="uk-UA" sz="4000" dirty="0" smtClean="0">
                <a:solidFill>
                  <a:schemeClr val="tx1"/>
                </a:solidFill>
              </a:rPr>
              <a:t> білків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/>
            </a:r>
            <a:br>
              <a:rPr lang="ru-RU" sz="4000" dirty="0">
                <a:latin typeface="Arial" pitchFamily="34" charset="0"/>
                <a:cs typeface="Arial" pitchFamily="34" charset="0"/>
              </a:rPr>
            </a:b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2448271"/>
          </a:xfrm>
        </p:spPr>
        <p:txBody>
          <a:bodyPr>
            <a:normAutofit/>
          </a:bodyPr>
          <a:lstStyle/>
          <a:p>
            <a:pPr marL="93663" indent="266700">
              <a:buNone/>
            </a:pPr>
            <a:r>
              <a:rPr lang="uk-UA" sz="2400" dirty="0" smtClean="0"/>
              <a:t>Білки організму </a:t>
            </a:r>
            <a:r>
              <a:rPr lang="uk-UA" sz="2400" dirty="0" err="1" smtClean="0"/>
              <a:t>глікозилуються</a:t>
            </a:r>
            <a:r>
              <a:rPr lang="uk-UA" sz="2400" dirty="0" smtClean="0"/>
              <a:t> – поєднуються з молекулами вуглеводів. При цьому змінюються їх функції, що може призводити до розвитку ускладнень, таких як запальні процеси та передчасне старіння організму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22530" name="Picture 2" descr="http://omedicine.info/wp-content/uploads/2012/04/glycohemoglob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068960"/>
            <a:ext cx="4968552" cy="32431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uk-UA" sz="3600" dirty="0" err="1" smtClean="0"/>
              <a:t>Вільнорадикальна</a:t>
            </a:r>
            <a:r>
              <a:rPr lang="uk-UA" sz="3600" dirty="0" smtClean="0"/>
              <a:t> теорія старіння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1"/>
            <a:ext cx="8229600" cy="2232248"/>
          </a:xfrm>
        </p:spPr>
        <p:txBody>
          <a:bodyPr>
            <a:normAutofit fontScale="92500" lnSpcReduction="20000"/>
          </a:bodyPr>
          <a:lstStyle/>
          <a:p>
            <a:pPr marL="3175" indent="266700">
              <a:buNone/>
            </a:pPr>
            <a:r>
              <a:rPr lang="uk-UA" dirty="0" smtClean="0"/>
              <a:t>Згідно з цією теорією, </a:t>
            </a:r>
            <a:r>
              <a:rPr lang="uk-UA" dirty="0" err="1" smtClean="0"/>
              <a:t>продуковані</a:t>
            </a:r>
            <a:r>
              <a:rPr lang="uk-UA" dirty="0" smtClean="0"/>
              <a:t> головним чином у мітохондріях клітин молекули </a:t>
            </a:r>
            <a:r>
              <a:rPr lang="uk-UA" dirty="0" err="1" smtClean="0"/>
              <a:t>супероксиду</a:t>
            </a:r>
            <a:r>
              <a:rPr lang="uk-UA" dirty="0" smtClean="0"/>
              <a:t> (О-2), Н2О2, гідроксильного радикалу (АЛЕ) і, можливо, синглетного кисню (О2) ушкоджують клітинні макромолекули (ДНК, білки, ліпіди). Пошкодження макромолекул (і клітини в цілому) внаслідок дії активних форм кисню називається </a:t>
            </a:r>
            <a:r>
              <a:rPr lang="uk-UA" dirty="0" err="1" smtClean="0"/>
              <a:t>оксидативним</a:t>
            </a:r>
            <a:r>
              <a:rPr lang="uk-UA" dirty="0" smtClean="0"/>
              <a:t> стресом</a:t>
            </a:r>
            <a:endParaRPr lang="ru-RU" u="sng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Picture 2" descr="http://www.glucotize.com/images/misc/ox_stres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717032"/>
            <a:ext cx="8269550" cy="29096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27816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>
                <a:solidFill>
                  <a:schemeClr val="tx1"/>
                </a:solidFill>
              </a:rPr>
              <a:t>Клітинні механізми старіння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30963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000" dirty="0" smtClean="0"/>
              <a:t>Роль </a:t>
            </a:r>
            <a:r>
              <a:rPr lang="uk-UA" sz="2000" dirty="0" err="1" smtClean="0"/>
              <a:t>теломер</a:t>
            </a:r>
            <a:r>
              <a:rPr lang="uk-UA" sz="2000" dirty="0" smtClean="0"/>
              <a:t> та </a:t>
            </a:r>
            <a:r>
              <a:rPr lang="uk-UA" sz="2000" dirty="0" err="1" smtClean="0"/>
              <a:t>теломерази</a:t>
            </a:r>
            <a:r>
              <a:rPr lang="uk-UA" sz="2000" dirty="0" smtClean="0"/>
              <a:t> у </a:t>
            </a:r>
            <a:r>
              <a:rPr lang="uk-UA" sz="2000" dirty="0" smtClean="0"/>
              <a:t>старінні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/>
              <a:t>У 1985 р. була відкрита </a:t>
            </a:r>
            <a:r>
              <a:rPr lang="uk-UA" sz="2000" dirty="0" err="1" smtClean="0"/>
              <a:t>теломераза</a:t>
            </a:r>
            <a:r>
              <a:rPr lang="uk-UA" sz="2000" dirty="0" smtClean="0"/>
              <a:t> - фермент, який добудовує укорочену </a:t>
            </a:r>
            <a:r>
              <a:rPr lang="uk-UA" sz="2000" dirty="0" err="1" smtClean="0"/>
              <a:t>теломеру</a:t>
            </a:r>
            <a:r>
              <a:rPr lang="uk-UA" sz="2000" dirty="0" smtClean="0"/>
              <a:t> в статевих клітинах і клітинах пухлин, забезпечуючи їх безсмертя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sz="2000" dirty="0" err="1" smtClean="0"/>
              <a:t>Теломери</a:t>
            </a:r>
            <a:r>
              <a:rPr lang="uk-UA" sz="2000" dirty="0" smtClean="0"/>
              <a:t> мають формулу </a:t>
            </a:r>
            <a:r>
              <a:rPr lang="uk-UA" sz="2000" dirty="0" smtClean="0"/>
              <a:t>TTAГ</a:t>
            </a:r>
            <a:r>
              <a:rPr lang="ru-RU" sz="2000" dirty="0" smtClean="0">
                <a:cs typeface="Arial" pitchFamily="34" charset="0"/>
              </a:rPr>
              <a:t>ГГ </a:t>
            </a:r>
            <a:endParaRPr lang="ru-RU" sz="2000" dirty="0" smtClean="0">
              <a:cs typeface="Arial" pitchFamily="34" charset="0"/>
            </a:endParaRPr>
          </a:p>
          <a:p>
            <a:r>
              <a:rPr lang="uk-UA" sz="2000" dirty="0" smtClean="0"/>
              <a:t>У середньому </a:t>
            </a:r>
            <a:r>
              <a:rPr lang="uk-UA" sz="2000" dirty="0" err="1" smtClean="0"/>
              <a:t>тіломери</a:t>
            </a:r>
            <a:r>
              <a:rPr lang="uk-UA" sz="2000" dirty="0" smtClean="0"/>
              <a:t> людини коротшають на 2-60 пар основ на рік.</a:t>
            </a:r>
            <a:endParaRPr lang="ru-RU" sz="2000" dirty="0"/>
          </a:p>
          <a:p>
            <a:endParaRPr lang="ru-RU" dirty="0"/>
          </a:p>
        </p:txBody>
      </p:sp>
      <p:pic>
        <p:nvPicPr>
          <p:cNvPr id="25606" name="Picture 6" descr="http://compulenta.computerra.ru/upload/iblock/f7f/telomere_600_resized_width_26f5b1bb1b36aef7610f26fc1b76883c_500_q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367360"/>
            <a:ext cx="4464496" cy="3518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90465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</a:t>
            </a:r>
            <a:r>
              <a:rPr lang="ru-RU" dirty="0">
                <a:latin typeface="Arial" pitchFamily="34" charset="0"/>
                <a:cs typeface="Arial" pitchFamily="34" charset="0"/>
              </a:rPr>
              <a:t>. </a:t>
            </a:r>
            <a:r>
              <a:rPr lang="uk-UA" dirty="0" smtClean="0"/>
              <a:t>Кінці лінійних хромосом із </a:t>
            </a:r>
            <a:r>
              <a:rPr lang="uk-UA" dirty="0" err="1" smtClean="0"/>
              <a:t>З'-кінця</a:t>
            </a:r>
            <a:r>
              <a:rPr lang="uk-UA" dirty="0" smtClean="0"/>
              <a:t> ДНК закінчуються повторюваними послідовностями </a:t>
            </a:r>
            <a:r>
              <a:rPr lang="uk-UA" dirty="0" err="1" smtClean="0"/>
              <a:t>нуклеотидів</a:t>
            </a:r>
            <a:r>
              <a:rPr lang="uk-UA" dirty="0" smtClean="0"/>
              <a:t>, що отримали назву </a:t>
            </a:r>
            <a:r>
              <a:rPr lang="uk-UA" dirty="0" err="1" smtClean="0"/>
              <a:t>теломер</a:t>
            </a:r>
            <a:r>
              <a:rPr lang="uk-UA" dirty="0" smtClean="0"/>
              <a:t>, які синтезуються спеціальним рибонуклеїновим ферментом </a:t>
            </a:r>
            <a:r>
              <a:rPr lang="uk-UA" dirty="0" err="1" smtClean="0"/>
              <a:t>теломеразою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2. </a:t>
            </a:r>
            <a:r>
              <a:rPr lang="uk-UA" dirty="0" smtClean="0"/>
              <a:t>Соматичні клітини </a:t>
            </a:r>
            <a:r>
              <a:rPr lang="uk-UA" dirty="0" err="1" smtClean="0"/>
              <a:t>еукаритів</a:t>
            </a:r>
            <a:r>
              <a:rPr lang="uk-UA" dirty="0" smtClean="0"/>
              <a:t>, що мають лінійні хромосоми, позбавлені </a:t>
            </a:r>
            <a:r>
              <a:rPr lang="uk-UA" dirty="0" err="1" smtClean="0"/>
              <a:t>тіломеразної</a:t>
            </a:r>
            <a:r>
              <a:rPr lang="uk-UA" dirty="0" smtClean="0"/>
              <a:t> активності. Їхні </a:t>
            </a:r>
            <a:r>
              <a:rPr lang="uk-UA" dirty="0" err="1" smtClean="0"/>
              <a:t>теломери</a:t>
            </a:r>
            <a:r>
              <a:rPr lang="uk-UA" dirty="0" smtClean="0"/>
              <a:t> вкорочуються як у процесі онтогенезу та старіння </a:t>
            </a:r>
            <a:r>
              <a:rPr lang="uk-UA" dirty="0" err="1" smtClean="0"/>
              <a:t>in</a:t>
            </a:r>
            <a:r>
              <a:rPr lang="uk-UA" dirty="0" smtClean="0"/>
              <a:t> </a:t>
            </a:r>
            <a:r>
              <a:rPr lang="uk-UA" dirty="0" err="1" smtClean="0"/>
              <a:t>vivo</a:t>
            </a:r>
            <a:r>
              <a:rPr lang="uk-UA" dirty="0" smtClean="0"/>
              <a:t>, так і при культивуванні </a:t>
            </a:r>
            <a:r>
              <a:rPr lang="uk-UA" dirty="0" err="1" smtClean="0"/>
              <a:t>in</a:t>
            </a:r>
            <a:r>
              <a:rPr lang="uk-UA" dirty="0" smtClean="0"/>
              <a:t> </a:t>
            </a:r>
            <a:r>
              <a:rPr lang="uk-UA" dirty="0" err="1" smtClean="0"/>
              <a:t>vitro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3. </a:t>
            </a:r>
            <a:r>
              <a:rPr lang="uk-UA" dirty="0" smtClean="0"/>
              <a:t>Статеві клітини та клітини </a:t>
            </a:r>
            <a:r>
              <a:rPr lang="uk-UA" dirty="0" err="1" smtClean="0"/>
              <a:t>імморталізованих</a:t>
            </a:r>
            <a:r>
              <a:rPr lang="uk-UA" dirty="0" smtClean="0"/>
              <a:t> ліній, а також пухлин, мають високоактивну </a:t>
            </a:r>
            <a:r>
              <a:rPr lang="uk-UA" dirty="0" err="1" smtClean="0"/>
              <a:t>теломеразу</a:t>
            </a:r>
            <a:r>
              <a:rPr lang="uk-UA" dirty="0" smtClean="0"/>
              <a:t>, яка добудовує </a:t>
            </a:r>
            <a:r>
              <a:rPr lang="uk-UA" dirty="0" err="1" smtClean="0"/>
              <a:t>З'-кінець</a:t>
            </a:r>
            <a:r>
              <a:rPr lang="uk-UA" dirty="0" smtClean="0"/>
              <a:t> ДНК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4. </a:t>
            </a:r>
            <a:r>
              <a:rPr lang="uk-UA" dirty="0" smtClean="0"/>
              <a:t>Структури </a:t>
            </a:r>
            <a:r>
              <a:rPr lang="uk-UA" dirty="0" err="1" smtClean="0"/>
              <a:t>теломер</a:t>
            </a:r>
            <a:r>
              <a:rPr lang="uk-UA" dirty="0" smtClean="0"/>
              <a:t> сильно різняться серед найпростіших, однак у всіх хребетних вони однакові: (TTAGGG)n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пк\Desktop\1\vechnaja_molodost_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9011"/>
            <a:ext cx="8784976" cy="64703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Популяційна генетика старіння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712968" cy="5328592"/>
          </a:xfrm>
        </p:spPr>
        <p:txBody>
          <a:bodyPr>
            <a:normAutofit/>
          </a:bodyPr>
          <a:lstStyle/>
          <a:p>
            <a:pPr marL="0" indent="269875">
              <a:buNone/>
            </a:pPr>
            <a:r>
              <a:rPr lang="uk-UA" sz="2800" dirty="0" smtClean="0"/>
              <a:t>Геронтологія-наука про старіння та його </a:t>
            </a:r>
            <a:r>
              <a:rPr lang="uk-UA" sz="2800" dirty="0" smtClean="0"/>
              <a:t>профілактику</a:t>
            </a:r>
            <a:endParaRPr lang="en-US" sz="2800" dirty="0" smtClean="0"/>
          </a:p>
          <a:p>
            <a:pPr marL="0" indent="269875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0" indent="269875">
              <a:buNone/>
            </a:pPr>
            <a:r>
              <a:rPr lang="uk-UA" sz="2800" dirty="0" smtClean="0"/>
              <a:t>Ключове питання геронтології - з'ясування ролі генетичних факторів у старінні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0" indent="269875">
              <a:buNone/>
            </a:pP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marL="3175" indent="266700">
              <a:buNone/>
            </a:pPr>
            <a:r>
              <a:rPr lang="uk-UA" sz="2800" dirty="0" smtClean="0"/>
              <a:t>В результаті досліджень з'ясувалося, що у людини спадковість параметрів тривалості життя – 80%.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41784"/>
            <a:ext cx="8229600" cy="1143000"/>
          </a:xfrm>
        </p:spPr>
        <p:txBody>
          <a:bodyPr>
            <a:normAutofit/>
          </a:bodyPr>
          <a:lstStyle/>
          <a:p>
            <a:r>
              <a:rPr lang="uk-UA" dirty="0" smtClean="0"/>
              <a:t>Спадкове передчасне старіння </a:t>
            </a:r>
            <a:r>
              <a:rPr lang="ru-RU" dirty="0"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1224136"/>
          </a:xfrm>
        </p:spPr>
        <p:txBody>
          <a:bodyPr/>
          <a:lstStyle/>
          <a:p>
            <a:pPr algn="ctr">
              <a:buNone/>
            </a:pPr>
            <a:r>
              <a:rPr lang="uk-UA" sz="2400" dirty="0" smtClean="0"/>
              <a:t>Спадкові хвороби передчасного старіння (</a:t>
            </a:r>
            <a:r>
              <a:rPr lang="uk-UA" sz="2400" dirty="0" err="1" smtClean="0"/>
              <a:t>прогерії</a:t>
            </a:r>
            <a:r>
              <a:rPr lang="uk-UA" sz="2400" dirty="0" smtClean="0"/>
              <a:t>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2636912"/>
            <a:ext cx="34563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Синдром </a:t>
            </a:r>
            <a:r>
              <a:rPr lang="uk-UA" sz="2000" dirty="0" err="1" smtClean="0"/>
              <a:t>Хатчінсона-Гілфорда</a:t>
            </a:r>
            <a:r>
              <a:rPr lang="uk-UA" sz="2000" dirty="0" smtClean="0"/>
              <a:t> (</a:t>
            </a:r>
            <a:r>
              <a:rPr lang="uk-UA" sz="2000" dirty="0" err="1" smtClean="0"/>
              <a:t>прогерія</a:t>
            </a:r>
            <a:r>
              <a:rPr lang="uk-UA" sz="2000" dirty="0" smtClean="0"/>
              <a:t> дітей) </a:t>
            </a:r>
            <a:endParaRPr lang="en-US" sz="2000" dirty="0" smtClean="0"/>
          </a:p>
          <a:p>
            <a:r>
              <a:rPr lang="uk-UA" sz="2000" dirty="0" smtClean="0"/>
              <a:t>- </a:t>
            </a:r>
            <a:r>
              <a:rPr lang="uk-UA" sz="2000" dirty="0" smtClean="0"/>
              <a:t>починає розвиватися від народження, і хворі рідко доживають до 20 років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24128" y="2694399"/>
            <a:ext cx="30243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Синдром Вернера (</a:t>
            </a:r>
            <a:r>
              <a:rPr lang="uk-UA" sz="2000" dirty="0" err="1" smtClean="0"/>
              <a:t>прогерія</a:t>
            </a:r>
            <a:r>
              <a:rPr lang="uk-UA" sz="2000" dirty="0" smtClean="0"/>
              <a:t> дорослих) </a:t>
            </a:r>
            <a:endParaRPr lang="en-US" sz="2000" dirty="0" smtClean="0"/>
          </a:p>
          <a:p>
            <a:r>
              <a:rPr lang="uk-UA" sz="2000" dirty="0" smtClean="0"/>
              <a:t>- </a:t>
            </a:r>
            <a:r>
              <a:rPr lang="uk-UA" sz="2000" dirty="0" smtClean="0"/>
              <a:t>починається з періоду статевого дозрівання, і тривалість життя може досягати 30-40 і навіть 50 років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691680" y="227687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7020272" y="227687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http://www.cellbiol.ru/files/u1/progeria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2780928"/>
            <a:ext cx="1800200" cy="27453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382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dirty="0" smtClean="0">
                <a:solidFill>
                  <a:schemeClr val="tx1"/>
                </a:solidFill>
              </a:rPr>
              <a:t>Репродуктивна поведінка та еволюція тривалості життя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87584"/>
            <a:ext cx="8229600" cy="4937760"/>
          </a:xfrm>
        </p:spPr>
        <p:txBody>
          <a:bodyPr>
            <a:normAutofit/>
          </a:bodyPr>
          <a:lstStyle/>
          <a:p>
            <a:r>
              <a:rPr lang="uk-UA" dirty="0" smtClean="0"/>
              <a:t>жінки, які прожили 100 років і більше, у 4 рази частіше народжували дітей після 40 років, ніж ті, що прожили не більше 73 років</a:t>
            </a:r>
            <a:endParaRPr lang="ru-RU" dirty="0"/>
          </a:p>
          <a:p>
            <a:r>
              <a:rPr lang="uk-UA" dirty="0" smtClean="0"/>
              <a:t>ранні пологи та велика кількість дітей негативно позначалися на тривалості життя </a:t>
            </a:r>
            <a:r>
              <a:rPr lang="uk-UA" dirty="0" smtClean="0"/>
              <a:t>жінки</a:t>
            </a:r>
            <a:endParaRPr lang="en-US" dirty="0" smtClean="0"/>
          </a:p>
          <a:p>
            <a:r>
              <a:rPr lang="uk-UA" dirty="0" smtClean="0"/>
              <a:t>шанси дожити до 100 років мали більше ті жінки, які народили первістка після 40 років. Цікаво, що й чоловіки жили довше, якщо кількість вироблених ними дітей була не надто велика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>
                <a:solidFill>
                  <a:schemeClr val="tx1"/>
                </a:solidFill>
              </a:rPr>
              <a:t>Гени смерті та довголіття людини </a:t>
            </a:r>
            <a:r>
              <a:rPr lang="ru-RU" dirty="0"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 algn="ctr">
              <a:buNone/>
            </a:pPr>
            <a:r>
              <a:rPr lang="uk-UA" dirty="0" smtClean="0"/>
              <a:t>Ген </a:t>
            </a:r>
            <a:r>
              <a:rPr lang="uk-UA" dirty="0" err="1" smtClean="0"/>
              <a:t>аполіпопротеїну</a:t>
            </a:r>
            <a:r>
              <a:rPr lang="uk-UA" dirty="0" smtClean="0"/>
              <a:t> Е (</a:t>
            </a:r>
            <a:r>
              <a:rPr lang="uk-UA" dirty="0" err="1" smtClean="0"/>
              <a:t>АпоЕ</a:t>
            </a:r>
            <a:r>
              <a:rPr lang="uk-UA" dirty="0" smtClean="0"/>
              <a:t>)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uk-UA" dirty="0" smtClean="0"/>
              <a:t>Переважання алелі Е2 над </a:t>
            </a:r>
            <a:r>
              <a:rPr lang="uk-UA" dirty="0" err="1" smtClean="0"/>
              <a:t>алелем</a:t>
            </a:r>
            <a:r>
              <a:rPr lang="uk-UA" dirty="0" smtClean="0"/>
              <a:t> </a:t>
            </a:r>
            <a:r>
              <a:rPr lang="uk-UA" dirty="0" err="1" smtClean="0"/>
              <a:t>Е4-виявлено</a:t>
            </a:r>
            <a:r>
              <a:rPr lang="uk-UA" dirty="0" smtClean="0"/>
              <a:t> у </a:t>
            </a:r>
            <a:r>
              <a:rPr lang="uk-UA" dirty="0" smtClean="0"/>
              <a:t>довгожителів</a:t>
            </a:r>
            <a:endParaRPr lang="en-US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uk-UA" dirty="0" smtClean="0"/>
              <a:t>Переважання Е4 над Е2 схиляє до коронарної хвороби серця та хвороби Альцгеймера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94184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>
                <a:solidFill>
                  <a:schemeClr val="tx1"/>
                </a:solidFill>
              </a:rPr>
              <a:t>Ген bcl-2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 marL="3175" indent="266700">
              <a:buNone/>
            </a:pPr>
            <a:endParaRPr lang="en-US" dirty="0" smtClean="0"/>
          </a:p>
          <a:p>
            <a:pPr marL="3175" indent="266700">
              <a:buNone/>
            </a:pPr>
            <a:r>
              <a:rPr lang="uk-UA" dirty="0" smtClean="0"/>
              <a:t>Показано</a:t>
            </a:r>
            <a:r>
              <a:rPr lang="uk-UA" dirty="0" smtClean="0"/>
              <a:t>, що ген bcl-2 блокує програмовану клітинну смерть у клітинах, що продовжує їхнє життя</a:t>
            </a:r>
            <a:r>
              <a:rPr lang="uk-UA" dirty="0" smtClean="0"/>
              <a:t>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3175" indent="266700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3175" indent="266700">
              <a:buNone/>
            </a:pPr>
            <a:r>
              <a:rPr lang="uk-UA" dirty="0" smtClean="0"/>
              <a:t>Вони запобігають ланцюговій реакції </a:t>
            </a:r>
            <a:r>
              <a:rPr lang="uk-UA" dirty="0" err="1" smtClean="0"/>
              <a:t>перекисного</a:t>
            </a:r>
            <a:r>
              <a:rPr lang="uk-UA" dirty="0" smtClean="0"/>
              <a:t> окислення ліпідів у мембранах і цим захищають клітини від пошкодження вільними радикалами.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>
                <a:solidFill>
                  <a:schemeClr val="tx1"/>
                </a:solidFill>
              </a:rPr>
              <a:t>Ген білка p53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35893"/>
            <a:ext cx="8229600" cy="5001419"/>
          </a:xfrm>
        </p:spPr>
        <p:txBody>
          <a:bodyPr>
            <a:normAutofit/>
          </a:bodyPr>
          <a:lstStyle/>
          <a:p>
            <a:pPr marL="3175" indent="176213">
              <a:buNone/>
            </a:pPr>
            <a:r>
              <a:rPr lang="uk-UA" sz="2400" dirty="0" smtClean="0"/>
              <a:t>Функція білка р53 полягає у видаленні з пулу клітин, що </a:t>
            </a:r>
            <a:r>
              <a:rPr lang="uk-UA" sz="2400" dirty="0" err="1" smtClean="0"/>
              <a:t>реплікуються</a:t>
            </a:r>
            <a:r>
              <a:rPr lang="uk-UA" sz="2400" dirty="0" smtClean="0"/>
              <a:t>, тих клітин, які є потенційно онкогенними</a:t>
            </a:r>
            <a:r>
              <a:rPr lang="uk-UA" sz="2400" dirty="0" smtClean="0"/>
              <a:t>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3175" indent="176213"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3175" indent="176213">
              <a:buNone/>
            </a:pPr>
            <a:r>
              <a:rPr lang="uk-UA" sz="2400" dirty="0" smtClean="0"/>
              <a:t>Р53 - фактор, який запускає транскрипцію групи генів і активується при накопиченні пошкоджень ДНК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175" indent="176213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3175" indent="176213">
              <a:buNone/>
            </a:pPr>
            <a:r>
              <a:rPr lang="uk-UA" sz="2400" dirty="0" smtClean="0"/>
              <a:t>Результатом активації р53 є зупинка клітинного циклу і реплікації ДНК; при сильному стресовому сигналі – запуск </a:t>
            </a:r>
            <a:r>
              <a:rPr lang="uk-UA" sz="2400" dirty="0" err="1" smtClean="0"/>
              <a:t>апоптозу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ciencevsaging.org/img/compas/2008-09-20/p53/742547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0416" y="764704"/>
            <a:ext cx="4467808" cy="58326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91680" y="260648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err="1" smtClean="0"/>
              <a:t>Тетрамер</a:t>
            </a:r>
            <a:r>
              <a:rPr lang="uk-UA" dirty="0" smtClean="0"/>
              <a:t> білка р53, пов'язаний із ДНК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66192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Молекулярні механізми старіння </a:t>
            </a:r>
            <a:r>
              <a:rPr lang="ru-RU" dirty="0"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5"/>
            <a:ext cx="8229600" cy="2304256"/>
          </a:xfrm>
        </p:spPr>
        <p:txBody>
          <a:bodyPr/>
          <a:lstStyle/>
          <a:p>
            <a:r>
              <a:rPr lang="uk-UA" dirty="0" err="1" smtClean="0"/>
              <a:t>Метилювання</a:t>
            </a:r>
            <a:r>
              <a:rPr lang="uk-UA" dirty="0" smtClean="0"/>
              <a:t> </a:t>
            </a:r>
            <a:r>
              <a:rPr lang="uk-UA" dirty="0" smtClean="0"/>
              <a:t>ДНК</a:t>
            </a:r>
            <a:endParaRPr lang="en-US" dirty="0" smtClean="0"/>
          </a:p>
          <a:p>
            <a:r>
              <a:rPr lang="uk-UA" dirty="0" err="1" smtClean="0"/>
              <a:t>Метилювання</a:t>
            </a:r>
            <a:r>
              <a:rPr lang="uk-UA" dirty="0" smtClean="0"/>
              <a:t> ДНК полягає в приєднанні </a:t>
            </a:r>
            <a:r>
              <a:rPr lang="uk-UA" dirty="0" err="1" smtClean="0"/>
              <a:t>метильної</a:t>
            </a:r>
            <a:r>
              <a:rPr lang="uk-UA" dirty="0" smtClean="0"/>
              <a:t> групи до </a:t>
            </a:r>
            <a:r>
              <a:rPr lang="uk-UA" dirty="0" err="1" smtClean="0"/>
              <a:t>цитозину</a:t>
            </a:r>
            <a:endParaRPr lang="ru-RU" dirty="0"/>
          </a:p>
        </p:txBody>
      </p:sp>
      <p:pic>
        <p:nvPicPr>
          <p:cNvPr id="4" name="Рисунок 3" descr="img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2492896"/>
            <a:ext cx="6048672" cy="3769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128</TotalTime>
  <Words>554</Words>
  <Application>Microsoft Office PowerPoint</Application>
  <PresentationFormat>Экран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Начальная</vt:lpstr>
      <vt:lpstr>Молекулярні механізми старіння</vt:lpstr>
      <vt:lpstr>Популяційна генетика старіння</vt:lpstr>
      <vt:lpstr>Спадкове передчасне старіння  </vt:lpstr>
      <vt:lpstr>Репродуктивна поведінка та еволюція тривалості життя </vt:lpstr>
      <vt:lpstr>Гени смерті та довголіття людини  </vt:lpstr>
      <vt:lpstr>Ген bcl-2</vt:lpstr>
      <vt:lpstr>Ген білка p53  </vt:lpstr>
      <vt:lpstr>Слайд 8</vt:lpstr>
      <vt:lpstr>Молекулярні механізми старіння  </vt:lpstr>
      <vt:lpstr>Слайд 10</vt:lpstr>
      <vt:lpstr>Глікозилювання білків  </vt:lpstr>
      <vt:lpstr>Вільнорадикальна теорія старіння  </vt:lpstr>
      <vt:lpstr>Клітинні механізми старіння  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Молекулярные механизмы старения</dc:title>
  <dc:creator>пк</dc:creator>
  <cp:lastModifiedBy>User</cp:lastModifiedBy>
  <cp:revision>16</cp:revision>
  <dcterms:created xsi:type="dcterms:W3CDTF">2013-11-06T20:23:51Z</dcterms:created>
  <dcterms:modified xsi:type="dcterms:W3CDTF">2024-02-29T07:48:30Z</dcterms:modified>
</cp:coreProperties>
</file>