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59" r:id="rId7"/>
    <p:sldId id="263" r:id="rId8"/>
    <p:sldId id="262" r:id="rId9"/>
    <p:sldId id="266" r:id="rId10"/>
    <p:sldId id="267" r:id="rId11"/>
    <p:sldId id="279" r:id="rId12"/>
    <p:sldId id="269" r:id="rId13"/>
    <p:sldId id="268" r:id="rId14"/>
    <p:sldId id="277" r:id="rId15"/>
    <p:sldId id="274" r:id="rId16"/>
    <p:sldId id="275" r:id="rId17"/>
    <p:sldId id="278" r:id="rId18"/>
    <p:sldId id="270" r:id="rId19"/>
    <p:sldId id="273" r:id="rId20"/>
    <p:sldId id="272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25A-7457-4F52-8D02-EAE77C73664D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DD60-CCF0-4836-BEB0-44AD26532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dickens and his characters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The Return of the Author: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Neo-Victorian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Biofiction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6149280" cy="1752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Concepts of Author 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Definition &amp;Classification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Typology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Sainte-Beu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563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Sainte-Beuve’s Biographical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00808"/>
            <a:ext cx="4320480" cy="44253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Author as a product of society: “If we began for one moment to say what we thought society would collapse”</a:t>
            </a:r>
          </a:p>
          <a:p>
            <a:r>
              <a:rPr lang="en-US" dirty="0" smtClean="0"/>
              <a:t>Writing ambiguity: “Most celebrated men live in a condition of prostitution” </a:t>
            </a:r>
          </a:p>
          <a:p>
            <a:r>
              <a:rPr lang="en-US" dirty="0" smtClean="0"/>
              <a:t>Writing and writer cannot be separated from social and historical context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92" y="1556792"/>
            <a:ext cx="826291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Картинки по запросу death of author"/>
          <p:cNvPicPr>
            <a:picLocks noChangeAspect="1" noChangeArrowheads="1"/>
          </p:cNvPicPr>
          <p:nvPr/>
        </p:nvPicPr>
        <p:blipFill>
          <a:blip r:embed="rId2" cstate="print"/>
          <a:srcRect b="6605"/>
          <a:stretch>
            <a:fillRect/>
          </a:stretch>
        </p:blipFill>
        <p:spPr bwMode="auto">
          <a:xfrm>
            <a:off x="0" y="-12342"/>
            <a:ext cx="9144000" cy="686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The Death of the Author</a:t>
            </a:r>
            <a:r>
              <a:rPr lang="ru-RU" dirty="0" smtClean="0"/>
              <a:t>»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“The Author is a certain functional principle by which, in our culture, one limits, excludes and chooses: (…) The author is therefore the ideological figure by which one marks the manner in which we fear the proliferation of meaning.”</a:t>
            </a:r>
            <a:r>
              <a:rPr lang="ru-RU" dirty="0" smtClean="0"/>
              <a:t> (</a:t>
            </a:r>
            <a:r>
              <a:rPr lang="en-US" dirty="0" smtClean="0"/>
              <a:t>Michel Foucault, “What is an Author?”) </a:t>
            </a:r>
          </a:p>
          <a:p>
            <a:r>
              <a:rPr lang="en-US" dirty="0"/>
              <a:t>T</a:t>
            </a:r>
            <a:r>
              <a:rPr lang="en-US" dirty="0" smtClean="0"/>
              <a:t>he author is merely a "</a:t>
            </a:r>
            <a:r>
              <a:rPr lang="en-US" dirty="0" err="1" smtClean="0"/>
              <a:t>scriptor</a:t>
            </a:r>
            <a:r>
              <a:rPr lang="en-US" dirty="0" smtClean="0"/>
              <a:t>“ that exists to produce but not to explain the work and "is born simultaneously with the text". Every work is "eternally written here and now", with each re-reading, because the "origin" of meaning lies exclusively in "language itself" and its impressions on the reader (Roland Barthes, “The Death of the Author”</a:t>
            </a:r>
            <a:r>
              <a:rPr lang="ru-RU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22"/>
            <a:ext cx="9144000" cy="688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Fiction or Facts?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Although </a:t>
            </a:r>
            <a:r>
              <a:rPr lang="en-US" dirty="0"/>
              <a:t>fiction still sells in great quantities and continues to produce stars, the attention of publishers and booksellers has moved elsewhere. Everyone in publishing agrees it is getting harder to sell a new novel, even by a distinguished name, in this country; book buyers seem interested only in </a:t>
            </a:r>
            <a:r>
              <a:rPr lang="en-US" dirty="0" smtClean="0"/>
              <a:t>non-fiction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en-US" i="1" dirty="0" smtClean="0"/>
              <a:t>The Guardian</a:t>
            </a:r>
            <a:r>
              <a:rPr lang="en-US" dirty="0" smtClean="0"/>
              <a:t>, 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Nonfiction So Popular?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Hidden life of celebrities</a:t>
            </a:r>
          </a:p>
          <a:p>
            <a:r>
              <a:rPr lang="en-US" dirty="0" smtClean="0"/>
              <a:t>Real-life success stories provide better motivation</a:t>
            </a:r>
          </a:p>
          <a:p>
            <a:r>
              <a:rPr lang="en-US" dirty="0" smtClean="0"/>
              <a:t>Utilitarian approach: self-help instruction and guidance</a:t>
            </a:r>
          </a:p>
          <a:p>
            <a:r>
              <a:rPr lang="en-US" dirty="0" smtClean="0"/>
              <a:t>Didactic point: “learning from life” </a:t>
            </a:r>
            <a:endParaRPr lang="en-US" dirty="0"/>
          </a:p>
        </p:txBody>
      </p:sp>
      <p:pic>
        <p:nvPicPr>
          <p:cNvPr id="29698" name="Picture 2" descr="Картинки по запросу how proust change your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1432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5906" b="16635"/>
          <a:stretch>
            <a:fillRect/>
          </a:stretch>
        </p:blipFill>
        <p:spPr bwMode="auto">
          <a:xfrm>
            <a:off x="0" y="35825"/>
            <a:ext cx="9144000" cy="682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Postmodern hybrid genre deriving from the concept of ambiguous historical narrative; </a:t>
            </a:r>
          </a:p>
          <a:p>
            <a:r>
              <a:rPr lang="en-GB" dirty="0" smtClean="0"/>
              <a:t>Uses </a:t>
            </a:r>
            <a:r>
              <a:rPr lang="en-GB" dirty="0"/>
              <a:t>devices from both fiction and </a:t>
            </a:r>
            <a:r>
              <a:rPr lang="en-GB" dirty="0" smtClean="0"/>
              <a:t>nonfiction;</a:t>
            </a:r>
          </a:p>
          <a:p>
            <a:r>
              <a:rPr lang="en-GB" dirty="0" smtClean="0"/>
              <a:t>Employs </a:t>
            </a:r>
            <a:r>
              <a:rPr lang="en-GB" dirty="0"/>
              <a:t>biographical techniques or biographical data, while often not claiming to be an authoritative historical account of the lives it </a:t>
            </a:r>
            <a:r>
              <a:rPr lang="en-GB" dirty="0" smtClean="0"/>
              <a:t>depicts;</a:t>
            </a:r>
          </a:p>
          <a:p>
            <a:r>
              <a:rPr lang="en-GB" dirty="0"/>
              <a:t>D</a:t>
            </a:r>
            <a:r>
              <a:rPr lang="en-GB" dirty="0" smtClean="0"/>
              <a:t>efines </a:t>
            </a:r>
            <a:r>
              <a:rPr lang="en-GB" dirty="0"/>
              <a:t>as well as challenges the concepts of both fiction and nonfiction.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Literary Biography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Biofiction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5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Literary Biography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Biofiction</a:t>
                      </a:r>
                      <a:endParaRPr lang="en-US" sz="2000" dirty="0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Non-fiction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Fiction</a:t>
                      </a:r>
                      <a:endParaRPr lang="en-US" sz="2000" dirty="0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Type of</a:t>
                      </a:r>
                      <a:r>
                        <a:rPr lang="en-US" sz="2000" baseline="0" dirty="0" smtClean="0"/>
                        <a:t> historical research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of historical fiction </a:t>
                      </a:r>
                      <a:endParaRPr lang="en-US" sz="2000" dirty="0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Linear structure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Flexible structure</a:t>
                      </a:r>
                      <a:endParaRPr lang="en-US" sz="2000" dirty="0"/>
                    </a:p>
                  </a:txBody>
                  <a:tcPr/>
                </a:tc>
              </a:tr>
              <a:tr h="8730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Incorporates minor</a:t>
                      </a:r>
                      <a:r>
                        <a:rPr lang="en-US" sz="2000" baseline="0" dirty="0" smtClean="0"/>
                        <a:t> fictional elements to highlight facts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Merges facts</a:t>
                      </a:r>
                      <a:r>
                        <a:rPr lang="en-US" sz="2000" baseline="0" dirty="0" smtClean="0"/>
                        <a:t> and fiction by means of permutation </a:t>
                      </a:r>
                      <a:endParaRPr lang="en-US" sz="2000" dirty="0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Omniscient</a:t>
                      </a:r>
                      <a:r>
                        <a:rPr lang="en-US" sz="2000" baseline="0" dirty="0" smtClean="0"/>
                        <a:t> narrator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Narrator’s focal point to be doubted </a:t>
                      </a:r>
                      <a:endParaRPr lang="en-US" sz="2000" dirty="0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Cannot feature made-up characters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feature made-up characters</a:t>
                      </a:r>
                      <a:endParaRPr lang="en-US" sz="2000" dirty="0"/>
                    </a:p>
                  </a:txBody>
                  <a:tcPr/>
                </a:tc>
              </a:tr>
              <a:tr h="873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Equipped</a:t>
                      </a:r>
                      <a:r>
                        <a:rPr lang="en-US" sz="2000" baseline="0" dirty="0" smtClean="0"/>
                        <a:t> with bibliography and other research tools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Картинки по запросу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83"/>
            <a:ext cx="9144000" cy="687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Neo-Victorian </a:t>
            </a:r>
            <a:r>
              <a:rPr lang="en-US" dirty="0" err="1" smtClean="0"/>
              <a:t>Biofiction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Based on positive/negative personal myth</a:t>
            </a:r>
          </a:p>
          <a:p>
            <a:r>
              <a:rPr lang="en-US" dirty="0" smtClean="0"/>
              <a:t>Focused on writing process (</a:t>
            </a:r>
            <a:r>
              <a:rPr lang="en-US" dirty="0" err="1" smtClean="0"/>
              <a:t>Künstlerroman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Positioning writer within his/her own fiction</a:t>
            </a:r>
          </a:p>
          <a:p>
            <a:endParaRPr lang="en-US" dirty="0"/>
          </a:p>
        </p:txBody>
      </p:sp>
      <p:pic>
        <p:nvPicPr>
          <p:cNvPr id="32770" name="Picture 2" descr="Картинки по запросу what alice k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9"/>
            <a:ext cx="2411760" cy="3356992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emma tennant felo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1008"/>
            <a:ext cx="2270191" cy="3356992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emma tennant fel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2304256" cy="3356993"/>
          </a:xfrm>
          <a:prstGeom prst="rect">
            <a:avLst/>
          </a:prstGeom>
          <a:noFill/>
        </p:spPr>
      </p:pic>
      <p:pic>
        <p:nvPicPr>
          <p:cNvPr id="32776" name="Picture 8" descr="Картинки по запросу colm toibin the m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223224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</a:t>
            </a:r>
            <a:r>
              <a:rPr lang="en-US" dirty="0" smtClean="0"/>
              <a:t>The Year of Henry James”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Mysterious and controversial figure</a:t>
            </a:r>
          </a:p>
          <a:p>
            <a:r>
              <a:rPr lang="en-US" dirty="0" smtClean="0"/>
              <a:t>Vigorously defended his private life </a:t>
            </a:r>
          </a:p>
          <a:p>
            <a:r>
              <a:rPr lang="en-US" dirty="0" smtClean="0"/>
              <a:t>Expatriate (Old World </a:t>
            </a:r>
            <a:r>
              <a:rPr lang="en-US" dirty="0" err="1" smtClean="0"/>
              <a:t>vs</a:t>
            </a:r>
            <a:r>
              <a:rPr lang="en-US" dirty="0" smtClean="0"/>
              <a:t> New World) </a:t>
            </a:r>
          </a:p>
          <a:p>
            <a:r>
              <a:rPr lang="en-US" dirty="0" smtClean="0"/>
              <a:t>Trauma generating experiences related both to XIX century and modernity (post-war trauma, homosexuality, gender issues) </a:t>
            </a:r>
          </a:p>
          <a:p>
            <a:r>
              <a:rPr lang="en-US" dirty="0" smtClean="0"/>
              <a:t>Widely known as a ghost story writer </a:t>
            </a:r>
            <a:endParaRPr lang="en-US" dirty="0"/>
          </a:p>
        </p:txBody>
      </p:sp>
      <p:pic>
        <p:nvPicPr>
          <p:cNvPr id="39938" name="Picture 2" descr="Картинки по запросу henry j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708" y="1700808"/>
            <a:ext cx="295268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5157192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WHY SO SERIOUS 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“Felony”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4641379"/>
          </a:xfrm>
        </p:spPr>
        <p:txBody>
          <a:bodyPr/>
          <a:lstStyle/>
          <a:p>
            <a:r>
              <a:rPr lang="en-US" dirty="0" smtClean="0"/>
              <a:t>Negative myth: Henry James and Constance </a:t>
            </a:r>
            <a:r>
              <a:rPr lang="en-US" dirty="0" err="1" smtClean="0"/>
              <a:t>Fenimore</a:t>
            </a:r>
            <a:r>
              <a:rPr lang="en-US" dirty="0" smtClean="0"/>
              <a:t> </a:t>
            </a:r>
            <a:r>
              <a:rPr lang="en-US" dirty="0" err="1" smtClean="0"/>
              <a:t>Woolson</a:t>
            </a:r>
            <a:endParaRPr lang="en-US" dirty="0" smtClean="0"/>
          </a:p>
          <a:p>
            <a:r>
              <a:rPr lang="en-US" dirty="0" smtClean="0"/>
              <a:t>Feminist rewriting </a:t>
            </a:r>
          </a:p>
          <a:p>
            <a:r>
              <a:rPr lang="en-US" dirty="0" smtClean="0"/>
              <a:t>Story behind the story: “The </a:t>
            </a:r>
            <a:r>
              <a:rPr lang="en-US" dirty="0" err="1" smtClean="0"/>
              <a:t>Aspern</a:t>
            </a:r>
            <a:r>
              <a:rPr lang="en-US" dirty="0" smtClean="0"/>
              <a:t> Papers”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62" name="Picture 2" descr="Картинки по запросу emma tennant fel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809875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Behind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you pay attention to the author’s personality before you start reading? </a:t>
            </a:r>
          </a:p>
          <a:p>
            <a:r>
              <a:rPr lang="en-US" dirty="0" smtClean="0"/>
              <a:t>Is it important to know historical and cultural context prior to reading the text? </a:t>
            </a:r>
          </a:p>
          <a:p>
            <a:r>
              <a:rPr lang="en-US" dirty="0" smtClean="0"/>
              <a:t>Do you consider creative writing a profession? Is inspiration important? Can one learn how to produce fiction? </a:t>
            </a:r>
          </a:p>
          <a:p>
            <a:r>
              <a:rPr lang="en-US" dirty="0" smtClean="0"/>
              <a:t>Does author bear civil responsibility for his/her writing?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511256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Unpercieved</a:t>
            </a:r>
            <a:r>
              <a:rPr lang="en-US" dirty="0" smtClean="0"/>
              <a:t> author” appealing to great tradition behind his/her writing</a:t>
            </a:r>
          </a:p>
          <a:p>
            <a:r>
              <a:rPr lang="en-US" dirty="0" smtClean="0"/>
              <a:t>Secular writing as an upper-class hobby </a:t>
            </a:r>
          </a:p>
          <a:p>
            <a:r>
              <a:rPr lang="en-US" dirty="0" smtClean="0"/>
              <a:t>Pseudonym culture </a:t>
            </a:r>
            <a:endParaRPr lang="en-US" dirty="0"/>
          </a:p>
        </p:txBody>
      </p:sp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20480" cy="610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5069160"/>
          </a:xfrm>
        </p:spPr>
        <p:txBody>
          <a:bodyPr/>
          <a:lstStyle/>
          <a:p>
            <a:r>
              <a:rPr lang="en-US" dirty="0" smtClean="0"/>
              <a:t>Drama writing as profitable but socially inacceptable activity</a:t>
            </a:r>
          </a:p>
          <a:p>
            <a:r>
              <a:rPr lang="en-US" dirty="0" smtClean="0"/>
              <a:t>Individualization of an author </a:t>
            </a:r>
          </a:p>
          <a:p>
            <a:r>
              <a:rPr lang="en-US" dirty="0" smtClean="0"/>
              <a:t>Group writing </a:t>
            </a:r>
          </a:p>
          <a:p>
            <a:r>
              <a:rPr lang="en-US" dirty="0" smtClean="0"/>
              <a:t>Public tastes matter: wandering plots </a:t>
            </a:r>
            <a:r>
              <a:rPr lang="en-US" dirty="0" err="1" smtClean="0"/>
              <a:t>remastered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 descr="Картинки по запросу shakespeare at work"/>
          <p:cNvPicPr>
            <a:picLocks noChangeAspect="1" noChangeArrowheads="1"/>
          </p:cNvPicPr>
          <p:nvPr/>
        </p:nvPicPr>
        <p:blipFill>
          <a:blip r:embed="rId2" cstate="print"/>
          <a:srcRect l="2835"/>
          <a:stretch>
            <a:fillRect/>
          </a:stretch>
        </p:blipFill>
        <p:spPr bwMode="auto">
          <a:xfrm>
            <a:off x="179512" y="476672"/>
            <a:ext cx="4248472" cy="619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1.bp.blogspot.com/-vnenl3Hanh8/VjnLVWIu5XI/AAAAAAAAXj8/wk2U5bmsyr8/s1600/William_Quiller_Orchardson_-_Voltaire_%25281883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96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20480" cy="4525963"/>
          </a:xfrm>
        </p:spPr>
        <p:txBody>
          <a:bodyPr/>
          <a:lstStyle/>
          <a:p>
            <a:r>
              <a:rPr lang="en-US" dirty="0" smtClean="0"/>
              <a:t>The growing social importance of writing </a:t>
            </a:r>
          </a:p>
          <a:p>
            <a:r>
              <a:rPr lang="en-US" dirty="0" smtClean="0"/>
              <a:t>Authorship legalization </a:t>
            </a:r>
          </a:p>
          <a:p>
            <a:r>
              <a:rPr lang="en-US" dirty="0" smtClean="0"/>
              <a:t>Author as a skilled artisan </a:t>
            </a:r>
          </a:p>
          <a:p>
            <a:r>
              <a:rPr lang="en-US" dirty="0" smtClean="0"/>
              <a:t>Popularity as a measure of success </a:t>
            </a:r>
            <a:endParaRPr lang="en-US" dirty="0"/>
          </a:p>
        </p:txBody>
      </p:sp>
      <p:pic>
        <p:nvPicPr>
          <p:cNvPr id="21508" name="Picture 4" descr="Картинки по запросу voltaire at the bastille"/>
          <p:cNvPicPr>
            <a:picLocks noChangeAspect="1" noChangeArrowheads="1"/>
          </p:cNvPicPr>
          <p:nvPr/>
        </p:nvPicPr>
        <p:blipFill>
          <a:blip r:embed="rId2" cstate="print"/>
          <a:srcRect l="6803"/>
          <a:stretch>
            <a:fillRect/>
          </a:stretch>
        </p:blipFill>
        <p:spPr bwMode="auto">
          <a:xfrm>
            <a:off x="179512" y="186252"/>
            <a:ext cx="4320480" cy="652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00200"/>
            <a:ext cx="4176464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Author as a genius intentionally and self-consciously opposed to society </a:t>
            </a:r>
          </a:p>
          <a:p>
            <a:r>
              <a:rPr lang="en-US" dirty="0" smtClean="0"/>
              <a:t>Possesses a natural transcendent gift</a:t>
            </a:r>
          </a:p>
          <a:p>
            <a:r>
              <a:rPr lang="en-US" dirty="0" smtClean="0"/>
              <a:t>Writes spontaneously, affected by inspiration</a:t>
            </a:r>
            <a:endParaRPr lang="en-US" dirty="0"/>
          </a:p>
        </p:txBody>
      </p:sp>
      <p:pic>
        <p:nvPicPr>
          <p:cNvPr id="17410" name="Picture 2" descr="Картинки по запросу lord byron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9268"/>
            <a:ext cx="4248472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en-US" dirty="0" smtClean="0"/>
              <a:t>Victorian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997152"/>
          </a:xfrm>
        </p:spPr>
        <p:txBody>
          <a:bodyPr/>
          <a:lstStyle/>
          <a:p>
            <a:r>
              <a:rPr lang="en-US" dirty="0" smtClean="0"/>
              <a:t>Author as a celebrity</a:t>
            </a:r>
          </a:p>
          <a:p>
            <a:r>
              <a:rPr lang="en-US" dirty="0" smtClean="0"/>
              <a:t>Possesses moral authority = must be respectable </a:t>
            </a:r>
          </a:p>
          <a:p>
            <a:r>
              <a:rPr lang="en-US" dirty="0" smtClean="0"/>
              <a:t>Writing as a profession that can be mastered just like any other craft </a:t>
            </a:r>
            <a:endParaRPr lang="en-US" dirty="0"/>
          </a:p>
        </p:txBody>
      </p:sp>
      <p:pic>
        <p:nvPicPr>
          <p:cNvPr id="23554" name="Picture 2" descr="Картинки по запросу dickens at work"/>
          <p:cNvPicPr>
            <a:picLocks noChangeAspect="1" noChangeArrowheads="1"/>
          </p:cNvPicPr>
          <p:nvPr/>
        </p:nvPicPr>
        <p:blipFill>
          <a:blip r:embed="rId2" cstate="print"/>
          <a:srcRect r="2295"/>
          <a:stretch>
            <a:fillRect/>
          </a:stretch>
        </p:blipFill>
        <p:spPr bwMode="auto">
          <a:xfrm>
            <a:off x="251520" y="404664"/>
            <a:ext cx="4351971" cy="625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689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Return of the Author: Neo-Victorian Biofiction</vt:lpstr>
      <vt:lpstr>Slide 2</vt:lpstr>
      <vt:lpstr>A Man Behind the Text</vt:lpstr>
      <vt:lpstr>The Middle Ages</vt:lpstr>
      <vt:lpstr>The Renaissance</vt:lpstr>
      <vt:lpstr>Slide 6</vt:lpstr>
      <vt:lpstr>The Enlightenment</vt:lpstr>
      <vt:lpstr>Romanticism</vt:lpstr>
      <vt:lpstr>Victorian Era</vt:lpstr>
      <vt:lpstr>Sainte-Beuve’s Biographical Method</vt:lpstr>
      <vt:lpstr>Slide 11</vt:lpstr>
      <vt:lpstr>Slide 12</vt:lpstr>
      <vt:lpstr>«The Death of the Author» </vt:lpstr>
      <vt:lpstr>Slide 14</vt:lpstr>
      <vt:lpstr>Fiction or Facts? </vt:lpstr>
      <vt:lpstr>Why is Nonfiction So Popular? </vt:lpstr>
      <vt:lpstr>Slide 17</vt:lpstr>
      <vt:lpstr>BIOFICTION</vt:lpstr>
      <vt:lpstr>Literary Biography vs Biofiction</vt:lpstr>
      <vt:lpstr>Types of Neo-Victorian Biofiction</vt:lpstr>
      <vt:lpstr>“The Year of Henry James” </vt:lpstr>
      <vt:lpstr>“Felony”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Return of the Author: Neo-Victorian Biofiction</dc:title>
  <dc:creator>the_mockturtle</dc:creator>
  <cp:lastModifiedBy>the_mockturtle</cp:lastModifiedBy>
  <cp:revision>215</cp:revision>
  <dcterms:created xsi:type="dcterms:W3CDTF">2016-11-25T07:32:15Z</dcterms:created>
  <dcterms:modified xsi:type="dcterms:W3CDTF">2016-11-28T11:26:43Z</dcterms:modified>
</cp:coreProperties>
</file>