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57FE6-6159-4536-965D-92DC1A55A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9BF4C3-97A4-4B35-AB0D-5EB0262A6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42F4CD-A64D-4C72-99D8-90EAAC33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467FDE-4771-4E31-8CBC-E4583F27D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4A6C1-EB53-4408-9A79-DDA69DBE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462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255BD-84C5-4544-93E4-1079794E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192F2B-74BA-4110-862B-F5B9CC9DB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8593DF-8598-4772-850D-F75F2B21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741162-0FDF-4501-8A53-1E1497E5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F27C29-4E50-4F64-8B15-750A1754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11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BF2B4C9-1E98-4DC6-BAD9-5B4033A85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318854-3F9F-4DB3-892C-7A1BC2DC1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47396-2ADD-459D-B358-8B2729D6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9F9E74-629E-4EE0-B09B-43F1F5D8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61BA0D-9752-4A1F-9D89-3A937D1D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4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A0B090-73DE-4E8D-91DB-ED13CEA92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745C02-7C0C-4F25-9D65-DE92A2327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98C0C-28B9-4575-B2A1-F8BF60151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FA504A-88C4-474E-82D3-61FD841E2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29BBD-67A9-48A0-BE57-E4A0D43E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051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96B8B-352B-493C-B407-61225AD0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E60374-8D4D-4123-8C67-A7A354487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214C52-B234-4DC7-BB62-830B16F0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E3265-1286-4206-959A-57411A39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07400-A949-4884-BA5C-3CC1A850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37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CEC90-409E-4CDD-9354-8C1A1DCF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57CBE6-9DA0-48A3-B101-640220558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99C181-16A9-4A1B-A150-56689B127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4BA30C-2BD7-4C7B-8049-E880ADD2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F59602-28F0-4D69-8C48-692A72C7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0E5F0E-CE78-4A4A-907F-DEC6A693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75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5E618-9230-460D-973B-74C5DCD89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EA63C7-654C-44AB-97E8-EA9C6575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94F557-DE08-4455-B30A-390F1D6D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4E58AD-C092-4D29-8121-EA06B009E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028EAA-EB97-4B64-AF28-D2C6825F6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C9F04E-BB1F-4CC5-978A-7DF412FB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9BB3F7-ED23-4730-92C5-5B8EB6AC8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C290707-6FE9-43A3-9542-C595DA4C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06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EFA8D-9EB4-436D-9458-D95FB69F8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08FA89-4105-4657-AB38-83DDD2FC9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EA8E12-D3F3-4799-BF65-8DEA7342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76BB50-2844-47E6-BA83-608A34D2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14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52E23A-43E2-4B46-817D-138C2449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98F3EB3-F9A2-4952-816A-31D44B26C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D04A39-6098-45F3-9B23-2BA8FE0C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0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C7536-56CB-4808-A86B-AFACBA38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E6222-CC58-4A87-B7D6-B8F135B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D7EADC-4DAB-4DA0-920B-560C44FD8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6902B2-08AA-4281-A152-210EE8DB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6306C9-ED7C-4D28-91BD-1D53F8E4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7DD76A-7C3C-4B1C-BC21-2C2DF0DE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68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0C0E8-B69B-46BF-8CBA-FD833CF4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214716-8E56-43A6-9FB6-57FEBF5DB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07FBD8-AFE0-4D97-A1D8-1782CDB09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33B16C-5C42-42E4-ABC4-A8246C44D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FA6B2F-997E-4C1B-84B6-92AC95C9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EFED3F-1FBE-4AC1-88C1-EEA70C11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6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ED4E-46D2-42E1-93D7-F4358F43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8F22-9B95-4B4F-9A6C-3A7903E27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8BE49-929B-4755-BCCE-DE018DFE7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816B6-0257-4AF9-9F83-E8099119FDED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817523-7C0D-46D8-A6EC-A5F52B4C5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AC737-44CE-4D3D-950C-FE16A17A9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94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C5501-B198-4490-B93C-131D34396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782908" cy="2387600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FF00"/>
                </a:solidFill>
              </a:rPr>
              <a:t>Лекція 6. Нейронні мережі</a:t>
            </a:r>
            <a:r>
              <a:rPr lang="ru-RU" dirty="0">
                <a:solidFill>
                  <a:srgbClr val="FFFF00"/>
                </a:solidFill>
              </a:rPr>
              <a:t>.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4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0C127B-24B2-41EA-B173-33CFDC199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17" y="195100"/>
            <a:ext cx="9824637" cy="56349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104417-ED2D-4A13-B9AF-4B556CDA9E61}"/>
              </a:ext>
            </a:extLst>
          </p:cNvPr>
          <p:cNvSpPr txBox="1"/>
          <p:nvPr/>
        </p:nvSpPr>
        <p:spPr>
          <a:xfrm>
            <a:off x="1441938" y="6057873"/>
            <a:ext cx="91264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Схема роботи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персептрона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декількома входами</a:t>
            </a:r>
          </a:p>
        </p:txBody>
      </p:sp>
    </p:spTree>
    <p:extLst>
      <p:ext uri="{BB962C8B-B14F-4D97-AF65-F5344CB8AC3E}">
        <p14:creationId xmlns:p14="http://schemas.microsoft.com/office/powerpoint/2010/main" val="1939479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2D77B2-E396-4993-9CC5-562003CD1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7" y="188893"/>
            <a:ext cx="12084973" cy="56574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CE01363-7E62-4FE5-A99F-26CF3FD8EECB}"/>
              </a:ext>
            </a:extLst>
          </p:cNvPr>
          <p:cNvSpPr txBox="1"/>
          <p:nvPr/>
        </p:nvSpPr>
        <p:spPr>
          <a:xfrm>
            <a:off x="179419" y="5846358"/>
            <a:ext cx="124822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Схема процесу навчання нейронної мережі зі зворотним поширенням помилки</a:t>
            </a:r>
          </a:p>
        </p:txBody>
      </p:sp>
    </p:spTree>
    <p:extLst>
      <p:ext uri="{BB962C8B-B14F-4D97-AF65-F5344CB8AC3E}">
        <p14:creationId xmlns:p14="http://schemas.microsoft.com/office/powerpoint/2010/main" val="123216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7F7E77-782B-472F-A134-CB9A3D8D5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020" y="193431"/>
            <a:ext cx="7677271" cy="59067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A7C208-7FFD-41C6-BB5C-C9D74EEB42AA}"/>
              </a:ext>
            </a:extLst>
          </p:cNvPr>
          <p:cNvSpPr txBox="1"/>
          <p:nvPr/>
        </p:nvSpPr>
        <p:spPr>
          <a:xfrm>
            <a:off x="615461" y="6295237"/>
            <a:ext cx="96891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Структурна схема нейронної мережі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Хопфілда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15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B9D9C3-7F31-492C-A596-6DB8925E8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335" y="439587"/>
            <a:ext cx="9858684" cy="56094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CEDE2E-7F0E-4DB6-81BD-4AA4661F6F21}"/>
              </a:ext>
            </a:extLst>
          </p:cNvPr>
          <p:cNvSpPr txBox="1"/>
          <p:nvPr/>
        </p:nvSpPr>
        <p:spPr>
          <a:xfrm>
            <a:off x="1307334" y="6233747"/>
            <a:ext cx="93313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Структурна мережа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Хеммінга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80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35DD6-6F30-455F-AD93-D80F6AEB1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Питання: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C1F218-700D-4150-A38D-8C0D3544F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нейронних мереж.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роботи і структура НМ.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 штучної нейронної мереж.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нейронних мереж.</a:t>
            </a:r>
          </a:p>
          <a:p>
            <a:pPr marL="514350" indent="-514350">
              <a:buAutoNum type="arabicPeriod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71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2A3759-2E3D-458F-8B87-DC15715A9A15}"/>
              </a:ext>
            </a:extLst>
          </p:cNvPr>
          <p:cNvSpPr txBox="1"/>
          <p:nvPr/>
        </p:nvSpPr>
        <p:spPr>
          <a:xfrm>
            <a:off x="73269" y="1225689"/>
            <a:ext cx="1204546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Класифікація образів. Завдання полягає у визначенні приналежності вхідного образу (наприклад,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сигналу чи рукописного символу), вираженого вектором ознак до одного або декількох попередньо визначених класів. До відомих програм відносяться розпізнавання букв, розпізнавання мови, класифікація сигналу електрокардіограми, класифікація клітин крові.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Кластеризація/категоризація. При вирішенні задачі кластеризації, що відома також як класифікація образів «без вчителя», навчальна множина з визначеними класами відсутня. Алгоритм кластеризації заснований на подобі образів і розміщує близькі образи в один кластер. Відомі випадки застосування кластеризації для отримання знань, стиснення даних і дослідження властивостей даних.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Передбачення / прогноз. Якщо задано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дискретних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відліків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2400" dirty="0"/>
              <a:t>{у (</a:t>
            </a:r>
            <a:r>
              <a:rPr lang="en-US" sz="2400" dirty="0"/>
              <a:t>t</a:t>
            </a:r>
            <a:r>
              <a:rPr lang="en-US" sz="2400" baseline="-25000" dirty="0"/>
              <a:t>1</a:t>
            </a:r>
            <a:r>
              <a:rPr lang="fr-FR" sz="2400" dirty="0"/>
              <a:t>), у (t</a:t>
            </a:r>
            <a:r>
              <a:rPr lang="fr-FR" sz="2400" baseline="-25000" dirty="0"/>
              <a:t>2</a:t>
            </a:r>
            <a:r>
              <a:rPr lang="fr-FR" sz="2400" dirty="0"/>
              <a:t>), ..., y (t</a:t>
            </a:r>
            <a:r>
              <a:rPr lang="fr-FR" sz="2400" baseline="-25000" dirty="0"/>
              <a:t>n</a:t>
            </a:r>
            <a:r>
              <a:rPr lang="fr-FR" sz="2400" dirty="0"/>
              <a:t>)}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послідовні моменти часу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...,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полягає в передбаченні значення у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наступний момент часу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 має велике значення для прийняття рішень у бізнесі, науці й техніці (наприклад, передбачення цін на фондовій біржі, прогноз погоди).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A4B62-34B9-42AD-8EA9-8DFB48085B3D}"/>
              </a:ext>
            </a:extLst>
          </p:cNvPr>
          <p:cNvSpPr txBox="1"/>
          <p:nvPr/>
        </p:nvSpPr>
        <p:spPr>
          <a:xfrm>
            <a:off x="3635620" y="404418"/>
            <a:ext cx="6110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Розвиток нейронних мереж.</a:t>
            </a:r>
          </a:p>
        </p:txBody>
      </p:sp>
    </p:spTree>
    <p:extLst>
      <p:ext uri="{BB962C8B-B14F-4D97-AF65-F5344CB8AC3E}">
        <p14:creationId xmlns:p14="http://schemas.microsoft.com/office/powerpoint/2010/main" val="1508014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4CCCE6-7C91-49A8-B59A-DB6632EB6F49}"/>
              </a:ext>
            </a:extLst>
          </p:cNvPr>
          <p:cNvSpPr txBox="1"/>
          <p:nvPr/>
        </p:nvSpPr>
        <p:spPr>
          <a:xfrm>
            <a:off x="600807" y="0"/>
            <a:ext cx="109903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Апроксимація функцій. припустимо, що є навчальна вибірка ((х</a:t>
            </a:r>
            <a:r>
              <a:rPr lang="uk-UA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</a:t>
            </a:r>
            <a:r>
              <a:rPr lang="uk-UA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(х</a:t>
            </a:r>
            <a:r>
              <a:rPr lang="uk-UA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</a:t>
            </a:r>
            <a:r>
              <a:rPr lang="uk-UA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...,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 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 даних вхід-вихід), яка генерується невідомою функцією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спотвореною завадами. Завдання апроксимації полягає у визначенні невідомої функції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Апроксимація функцій необхідна при вирішенні численних інженерних і наукових задач моделювання.</a:t>
            </a:r>
          </a:p>
        </p:txBody>
      </p:sp>
    </p:spTree>
    <p:extLst>
      <p:ext uri="{BB962C8B-B14F-4D97-AF65-F5344CB8AC3E}">
        <p14:creationId xmlns:p14="http://schemas.microsoft.com/office/powerpoint/2010/main" val="319286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4E5F38-0A00-4746-8058-5758EFA9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537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Принципи роботи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структура НМ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C7F948-4DD4-493B-A362-D14E5B1AB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092" y="1119510"/>
            <a:ext cx="8897816" cy="46566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D3684C-F22E-445A-9421-A73854390268}"/>
              </a:ext>
            </a:extLst>
          </p:cNvPr>
          <p:cNvSpPr txBox="1"/>
          <p:nvPr/>
        </p:nvSpPr>
        <p:spPr>
          <a:xfrm>
            <a:off x="1776046" y="5969655"/>
            <a:ext cx="74895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Рис. 1. Умовна структура штучного нейрона</a:t>
            </a:r>
          </a:p>
        </p:txBody>
      </p:sp>
    </p:spTree>
    <p:extLst>
      <p:ext uri="{BB962C8B-B14F-4D97-AF65-F5344CB8AC3E}">
        <p14:creationId xmlns:p14="http://schemas.microsoft.com/office/powerpoint/2010/main" val="143336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1A51BB-50ED-48E7-98CF-7F1DCD0F3F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950" y="545123"/>
            <a:ext cx="10180699" cy="46119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D47B521-8D4A-49D0-8485-B89CE0B52C0D}"/>
              </a:ext>
            </a:extLst>
          </p:cNvPr>
          <p:cNvSpPr txBox="1"/>
          <p:nvPr/>
        </p:nvSpPr>
        <p:spPr>
          <a:xfrm>
            <a:off x="3117765" y="5943545"/>
            <a:ext cx="6093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Схема штучної НМ</a:t>
            </a:r>
          </a:p>
        </p:txBody>
      </p:sp>
    </p:spTree>
    <p:extLst>
      <p:ext uri="{BB962C8B-B14F-4D97-AF65-F5344CB8AC3E}">
        <p14:creationId xmlns:p14="http://schemas.microsoft.com/office/powerpoint/2010/main" val="157338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B6F5B9-AB02-48A8-96BF-7051C1D98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47" y="488528"/>
            <a:ext cx="9867868" cy="55116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B3A289-7CE3-470B-BECB-F1E444ACEFB7}"/>
              </a:ext>
            </a:extLst>
          </p:cNvPr>
          <p:cNvSpPr txBox="1"/>
          <p:nvPr/>
        </p:nvSpPr>
        <p:spPr>
          <a:xfrm>
            <a:off x="1808316" y="6107862"/>
            <a:ext cx="82837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Схема штучної НМ зі зворотним зв’язком</a:t>
            </a:r>
          </a:p>
        </p:txBody>
      </p:sp>
    </p:spTree>
    <p:extLst>
      <p:ext uri="{BB962C8B-B14F-4D97-AF65-F5344CB8AC3E}">
        <p14:creationId xmlns:p14="http://schemas.microsoft.com/office/powerpoint/2010/main" val="350000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5D5C734-8FED-4DCD-AC19-B682FC6BF702}"/>
              </a:ext>
            </a:extLst>
          </p:cNvPr>
          <p:cNvSpPr txBox="1"/>
          <p:nvPr/>
        </p:nvSpPr>
        <p:spPr>
          <a:xfrm>
            <a:off x="2110154" y="518718"/>
            <a:ext cx="70323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Навчання штучної нейронної мереж.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918E22-CC48-40B4-B4B8-9FB88B028F55}"/>
              </a:ext>
            </a:extLst>
          </p:cNvPr>
          <p:cNvSpPr txBox="1"/>
          <p:nvPr/>
        </p:nvSpPr>
        <p:spPr>
          <a:xfrm>
            <a:off x="556846" y="1103493"/>
            <a:ext cx="1107830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види навчання НМ: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«із учителем», коли НМ має в своєму розпорядженні правильні відповіді (виходи мережі) на кожен вхідний приклад.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Ваги налаштовуються так, щоб мережа виробляла відповіді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близькі до відомих правильних відповідей;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«без учителя» (самонавчання) не вимагає знання правильних відповідей на кожний приклад навчальної вибірки. Використовується внутрішня структура даних та кореляція між зразками в навчальній множині для розподілу зразків за категоріями;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змішаному навчанні частина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визначається за допомогою навчання з учителем, тоді як інша визначається за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самонавчання.</a:t>
            </a:r>
          </a:p>
        </p:txBody>
      </p:sp>
    </p:spTree>
    <p:extLst>
      <p:ext uri="{BB962C8B-B14F-4D97-AF65-F5344CB8AC3E}">
        <p14:creationId xmlns:p14="http://schemas.microsoft.com/office/powerpoint/2010/main" val="196463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7AA524-24A6-45F8-89E9-64CC5A6AB22B}"/>
              </a:ext>
            </a:extLst>
          </p:cNvPr>
          <p:cNvSpPr txBox="1"/>
          <p:nvPr/>
        </p:nvSpPr>
        <p:spPr>
          <a:xfrm>
            <a:off x="2866292" y="290118"/>
            <a:ext cx="72800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Класифікація нейронних мереж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15EA61-337A-44D2-9EFE-3943072E274E}"/>
              </a:ext>
            </a:extLst>
          </p:cNvPr>
          <p:cNvSpPr txBox="1"/>
          <p:nvPr/>
        </p:nvSpPr>
        <p:spPr>
          <a:xfrm>
            <a:off x="263769" y="1476668"/>
            <a:ext cx="1179927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 можна згрупувати на два класи: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Мережі прямого поширення (із односпрямованими послідовними зв’язками) відносять до статичних. На задані входи нейронів надходить не залежний від попереднього стану мережі вектор вхідних сигналів. До даної групи можна віднести: -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персептрони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мережі зі зворотним поширенням помилки (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propagation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- карти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Кохонена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Мережі зворотного поширення (із рекурентними зв’язками) вважаються динамічними, тому що за рахунок зворотних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(петель) входи нейронів модифікуються в часі, що призводить до зміни стану мережі. Сюди відносяться:- мережа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Хопфілда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мережа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Хеммінга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мережа адаптивної резонансної теорії; -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двонаправлена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НМ.</a:t>
            </a:r>
          </a:p>
        </p:txBody>
      </p:sp>
    </p:spTree>
    <p:extLst>
      <p:ext uri="{BB962C8B-B14F-4D97-AF65-F5344CB8AC3E}">
        <p14:creationId xmlns:p14="http://schemas.microsoft.com/office/powerpoint/2010/main" val="2985537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579</Words>
  <Application>Microsoft Office PowerPoint</Application>
  <PresentationFormat>Широкоэкранный</PresentationFormat>
  <Paragraphs>32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Лекція 6. Нейронні мережі.</vt:lpstr>
      <vt:lpstr>Питання:</vt:lpstr>
      <vt:lpstr>Презентация PowerPoint</vt:lpstr>
      <vt:lpstr>Презентация PowerPoint</vt:lpstr>
      <vt:lpstr>2. Принципи роботи і структура НМ.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Методи подання інтелектуальних задач, їх переваги та недоліки.</dc:title>
  <dc:creator>M Ivanov</dc:creator>
  <cp:lastModifiedBy>M Ivanov</cp:lastModifiedBy>
  <cp:revision>10</cp:revision>
  <dcterms:created xsi:type="dcterms:W3CDTF">2024-09-08T14:25:02Z</dcterms:created>
  <dcterms:modified xsi:type="dcterms:W3CDTF">2024-10-29T09:57:37Z</dcterms:modified>
</cp:coreProperties>
</file>