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7" r:id="rId2"/>
    <p:sldId id="268" r:id="rId3"/>
    <p:sldId id="292" r:id="rId4"/>
    <p:sldId id="293" r:id="rId5"/>
    <p:sldId id="270" r:id="rId6"/>
    <p:sldId id="271" r:id="rId7"/>
    <p:sldId id="273" r:id="rId8"/>
    <p:sldId id="274" r:id="rId9"/>
    <p:sldId id="275" r:id="rId10"/>
    <p:sldId id="276" r:id="rId11"/>
    <p:sldId id="288" r:id="rId12"/>
    <p:sldId id="278" r:id="rId13"/>
    <p:sldId id="279" r:id="rId14"/>
    <p:sldId id="298" r:id="rId15"/>
    <p:sldId id="299" r:id="rId16"/>
    <p:sldId id="280" r:id="rId17"/>
    <p:sldId id="281" r:id="rId18"/>
    <p:sldId id="287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294" r:id="rId37"/>
    <p:sldId id="296" r:id="rId38"/>
    <p:sldId id="283" r:id="rId39"/>
  </p:sldIdLst>
  <p:sldSz cx="9144000" cy="6858000" type="screen4x3"/>
  <p:notesSz cx="9775825" cy="664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093">
          <p15:clr>
            <a:srgbClr val="A4A3A4"/>
          </p15:clr>
        </p15:guide>
        <p15:guide id="2" pos="30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38"/>
    <a:srgbClr val="355466"/>
    <a:srgbClr val="46BCC2"/>
    <a:srgbClr val="658C91"/>
    <a:srgbClr val="394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-1494" y="-114"/>
      </p:cViewPr>
      <p:guideLst>
        <p:guide orient="horz" pos="2093"/>
        <p:guide pos="30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7510" cy="332426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535990" y="0"/>
            <a:ext cx="4237509" cy="332426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A483B6-166C-4FCB-9A41-560881310FD9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311770"/>
            <a:ext cx="4237510" cy="332426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535990" y="6311770"/>
            <a:ext cx="4237509" cy="332426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C7FD2E-8060-4CF9-852F-EBE45B77D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7510" cy="332426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5535990" y="0"/>
            <a:ext cx="4237509" cy="332426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415C8C-AF99-4B4F-B2EE-95F25D7C6CCF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498475"/>
            <a:ext cx="3321050" cy="2490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5" tIns="44947" rIns="89895" bIns="44947" rtlCol="0" anchor="ctr"/>
          <a:lstStyle/>
          <a:p>
            <a:pPr lvl="0"/>
            <a:endParaRPr lang="en-US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977350" y="3156966"/>
            <a:ext cx="7821126" cy="2989672"/>
          </a:xfrm>
          <a:prstGeom prst="rect">
            <a:avLst/>
          </a:prstGeom>
        </p:spPr>
        <p:txBody>
          <a:bodyPr vert="horz" lIns="89895" tIns="44947" rIns="89895" bIns="44947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en-US" noProof="0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311770"/>
            <a:ext cx="4237510" cy="332426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5535990" y="6311770"/>
            <a:ext cx="4237509" cy="332426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585EE8-5727-4D73-8DAF-BB3B84B9A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515BC-818D-4AF5-BEF7-B4A2740F9AD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28975" y="498475"/>
            <a:ext cx="3322638" cy="2492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ru-RU" smtClean="0"/>
              <a:t>Content Layouts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5A9601-96FC-4D62-89C8-74560F2E8C96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45791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65FF3-B309-4A71-B3D0-AD40B1697298}" type="slidenum">
              <a:rPr lang="en-US"/>
              <a:pPr/>
              <a:t>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3598" y="3157383"/>
            <a:ext cx="7168633" cy="298946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5538315" y="6311770"/>
            <a:ext cx="4235183" cy="3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28FFC319-E427-4CFB-9C12-9C21B7C82F3D}" type="slidenum">
              <a:rPr lang="en-US" altLang="ru-RU"/>
              <a:pPr algn="r"/>
              <a:t>13</a:t>
            </a:fld>
            <a:endParaRPr lang="en-US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28975" y="498475"/>
            <a:ext cx="3322638" cy="2492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ru-RU" smtClean="0"/>
              <a:t>Content Layouts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58542D-4786-497B-97FB-EE1616FF7C3C}" type="slidenum">
              <a:rPr lang="en-CA" altLang="en-US"/>
              <a:pPr eaLnBrk="1" hangingPunct="1"/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9578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96917">
              <a:defRPr sz="5200">
                <a:solidFill>
                  <a:schemeClr val="tx1"/>
                </a:solidFill>
                <a:latin typeface="Arial" charset="0"/>
              </a:defRPr>
            </a:lvl1pPr>
            <a:lvl2pPr marL="719993" indent="-276920" defTabSz="696917">
              <a:defRPr sz="5200">
                <a:solidFill>
                  <a:schemeClr val="tx1"/>
                </a:solidFill>
                <a:latin typeface="Arial" charset="0"/>
              </a:defRPr>
            </a:lvl2pPr>
            <a:lvl3pPr marL="1107681" indent="-221536" defTabSz="696917">
              <a:defRPr sz="5200">
                <a:solidFill>
                  <a:schemeClr val="tx1"/>
                </a:solidFill>
                <a:latin typeface="Arial" charset="0"/>
              </a:defRPr>
            </a:lvl3pPr>
            <a:lvl4pPr marL="1550754" indent="-221536" defTabSz="696917">
              <a:defRPr sz="5200">
                <a:solidFill>
                  <a:schemeClr val="tx1"/>
                </a:solidFill>
                <a:latin typeface="Arial" charset="0"/>
              </a:defRPr>
            </a:lvl4pPr>
            <a:lvl5pPr marL="1993826" indent="-221536" defTabSz="696917">
              <a:defRPr sz="5200">
                <a:solidFill>
                  <a:schemeClr val="tx1"/>
                </a:solidFill>
                <a:latin typeface="Arial" charset="0"/>
              </a:defRPr>
            </a:lvl5pPr>
            <a:lvl6pPr marL="2436899" indent="-221536" defTabSz="696917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6pPr>
            <a:lvl7pPr marL="2879971" indent="-221536" defTabSz="696917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7pPr>
            <a:lvl8pPr marL="3323044" indent="-221536" defTabSz="696917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8pPr>
            <a:lvl9pPr marL="3766116" indent="-221536" defTabSz="696917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B3F6EC4-8D5B-4359-B84B-D5C223EA7A36}" type="slidenum">
              <a:rPr lang="ru-RU" sz="1000">
                <a:latin typeface="Times New Roman" pitchFamily="18" charset="0"/>
              </a:rPr>
              <a:pPr>
                <a:defRPr/>
              </a:pPr>
              <a:t>17</a:t>
            </a:fld>
            <a:endParaRPr lang="ru-RU" sz="10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1063" y="642938"/>
            <a:ext cx="2935287" cy="22002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7788" y="3167758"/>
            <a:ext cx="7160251" cy="300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95" tIns="47498" rIns="94995" bIns="47498" numCol="1" anchor="t" anchorCtr="0" compatLnSpc="1">
            <a:prstTxWarp prst="textNoShape">
              <a:avLst/>
            </a:prstTxWarp>
          </a:bodyPr>
          <a:lstStyle/>
          <a:p>
            <a:pPr defTabSz="885825"/>
            <a:endParaRPr lang="uk-UA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44AA1-0BCD-41BB-BE05-D0002CFE8C3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37060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DB160-9CA8-4660-98CB-AE34748014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78629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133759-2680-489E-B0CF-8758F05A6D47}" type="slidenum">
              <a:rPr lang="en-US" sz="1200"/>
              <a:pPr algn="r"/>
              <a:t>27</a:t>
            </a:fld>
            <a:endParaRPr lang="en-US" sz="1200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96729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DD806E-22E5-41D5-9E44-1F6B13EE42BE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30409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 userDrawn="1"/>
        </p:nvSpPr>
        <p:spPr>
          <a:xfrm>
            <a:off x="10620375" y="-3173413"/>
            <a:ext cx="4572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658C91"/>
                </a:solidFill>
                <a:latin typeface="Arial" charset="0"/>
              </a:rPr>
              <a:t/>
            </a:r>
            <a:br>
              <a:rPr lang="en-US" sz="3200" dirty="0">
                <a:solidFill>
                  <a:srgbClr val="658C91"/>
                </a:solidFill>
                <a:latin typeface="Arial" charset="0"/>
              </a:rPr>
            </a:br>
            <a:endParaRPr lang="en-US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rtlCol="0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752A-A312-47C0-A24F-268359E1A7D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0338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>
              <a:defRPr lang="uk-UA" sz="3200" b="1" kern="1200" cap="all" baseline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uk-UA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uk-UA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uk-UA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F727-531F-4CE1-B029-76E3B724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>
            <a:normAutofit/>
          </a:bodyPr>
          <a:lstStyle>
            <a:lvl1pPr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>
              <a:defRPr/>
            </a:pPr>
            <a:fld id="{C7F56A20-CB8F-4284-9A8A-35254F205D74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4882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34925" y="3254375"/>
            <a:ext cx="9144000" cy="3314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algn="l">
              <a:defRPr/>
            </a:pPr>
            <a:endParaRPr lang="uk-U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algn="l">
              <a:defRPr/>
            </a:pPr>
            <a:endParaRPr lang="uk-UA" sz="3200" b="1" cap="all" dirty="0" smtClean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33054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sz="2000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ru-RU" sz="2000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dirty="0" smtClean="0">
                <a:solidFill>
                  <a:srgbClr val="3E3E40"/>
                </a:solidFill>
              </a:defRPr>
            </a:lvl1pPr>
            <a:lvl2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ru-RU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58BC-6C83-4635-BC78-4448B646E469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8079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>
              <a:defRPr/>
            </a:pPr>
            <a:fld id="{648C2C88-694C-4C2B-A54A-D9569CFBB9D1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5650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F02C-5A22-46A5-96CB-3DA10382D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3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F413-9CC9-4CD4-8A6B-A8123C0D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18240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uk-UA" sz="3200" b="1" kern="1200" cap="all" baseline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E76FE-C9B3-4946-832C-700816585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9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Зразок заголовка</a:t>
            </a:r>
            <a:endParaRPr lang="en-US" altLang="en-US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Зразок тексту</a:t>
            </a:r>
          </a:p>
          <a:p>
            <a:pPr lvl="1"/>
            <a:r>
              <a:rPr lang="uk-UA" altLang="en-US" smtClean="0"/>
              <a:t>Другий рівень</a:t>
            </a:r>
          </a:p>
          <a:p>
            <a:pPr lvl="2"/>
            <a:r>
              <a:rPr lang="uk-UA" altLang="en-US" smtClean="0"/>
              <a:t>Третій рівень</a:t>
            </a:r>
          </a:p>
          <a:p>
            <a:pPr lvl="3"/>
            <a:r>
              <a:rPr lang="uk-UA" altLang="en-US" smtClean="0"/>
              <a:t>Четвертий рівень</a:t>
            </a:r>
          </a:p>
          <a:p>
            <a:pPr lvl="4"/>
            <a:r>
              <a:rPr lang="uk-UA" altLang="en-US" smtClean="0"/>
              <a:t>П'ятий рівень</a:t>
            </a:r>
            <a:endParaRPr lang="en-US" altLang="en-US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EB3DD9E9-F067-4FB8-9DF2-9E838D683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28" r:id="rId6"/>
    <p:sldLayoutId id="2147484029" r:id="rId7"/>
    <p:sldLayoutId id="2147484035" r:id="rId8"/>
    <p:sldLayoutId id="2147484036" r:id="rId9"/>
    <p:sldLayoutId id="214748403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en-US" sz="4200" kern="1200" dirty="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12776"/>
            <a:ext cx="7056784" cy="2808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1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/>
            </a:r>
            <a:br>
              <a:rPr lang="ru-RU" sz="31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</a:br>
            <a:r>
              <a:rPr lang="uk-UA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Тема </a:t>
            </a:r>
            <a:r>
              <a:rPr lang="ru-RU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7</a:t>
            </a:r>
            <a:r>
              <a:rPr lang="uk-UA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 </a:t>
            </a:r>
            <a:r>
              <a:rPr lang="uk-UA" altLang="en-US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Маркетинг </a:t>
            </a:r>
            <a:r>
              <a:rPr lang="uk-UA" altLang="en-US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та </a:t>
            </a:r>
            <a:r>
              <a:rPr lang="uk-UA" altLang="en-US" sz="3200" b="1" cap="all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брендінг</a:t>
            </a:r>
            <a:r>
              <a:rPr lang="uk-UA" altLang="en-US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</a:t>
            </a:r>
            <a:r>
              <a:rPr lang="uk-UA" altLang="en-US" sz="32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території</a:t>
            </a:r>
          </a:p>
          <a:p>
            <a:pPr algn="l"/>
            <a:endParaRPr lang="uk-UA" altLang="en-US" sz="3200" b="1" cap="all" dirty="0" smtClean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algn="l"/>
            <a:r>
              <a:rPr lang="uk-UA" sz="32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7.1. Методологічні засади маркетингу територій</a:t>
            </a:r>
          </a:p>
        </p:txBody>
      </p:sp>
    </p:spTree>
    <p:extLst>
      <p:ext uri="{BB962C8B-B14F-4D97-AF65-F5344CB8AC3E}">
        <p14:creationId xmlns:p14="http://schemas.microsoft.com/office/powerpoint/2010/main" val="30686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ru-RU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МАРКЕТИНГ</a:t>
            </a:r>
            <a:r>
              <a:rPr lang="en-US" altLang="ru-RU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МІСТА</a:t>
            </a:r>
            <a:endParaRPr altLang="ru-RU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uk-UA" sz="3800" dirty="0" smtClean="0"/>
              <a:t>орієнтована </a:t>
            </a:r>
            <a:r>
              <a:rPr lang="uk-UA" sz="3800" dirty="0"/>
              <a:t>на споживача інтегрована цільова </a:t>
            </a:r>
            <a:r>
              <a:rPr lang="uk-UA" sz="3800" b="1" dirty="0">
                <a:solidFill>
                  <a:schemeClr val="accent2">
                    <a:lumMod val="75000"/>
                  </a:schemeClr>
                </a:solidFill>
              </a:rPr>
              <a:t>філософія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uk-UA" sz="3800" dirty="0"/>
              <a:t>комплекс дій міської громади, направлений на виявлення і </a:t>
            </a:r>
            <a:r>
              <a:rPr lang="uk-UA" sz="3800" dirty="0">
                <a:solidFill>
                  <a:srgbClr val="FF5050"/>
                </a:solidFill>
              </a:rPr>
              <a:t>просування своїх інтересів </a:t>
            </a:r>
            <a:r>
              <a:rPr lang="uk-UA" sz="3800" dirty="0"/>
              <a:t>для виконання конкретних задач розвитку міста</a:t>
            </a:r>
          </a:p>
          <a:p>
            <a:pPr>
              <a:lnSpc>
                <a:spcPct val="120000"/>
              </a:lnSpc>
              <a:defRPr/>
            </a:pPr>
            <a:r>
              <a:rPr lang="uk-UA" sz="3800" dirty="0"/>
              <a:t>це спосіб створення позитивної </a:t>
            </a:r>
            <a:r>
              <a:rPr lang="uk-UA" sz="3800" b="1" dirty="0"/>
              <a:t>РЕПУТАЦІЇ </a:t>
            </a:r>
            <a:r>
              <a:rPr lang="uk-UA" sz="3800" dirty="0"/>
              <a:t>міста.</a:t>
            </a:r>
            <a:r>
              <a:rPr sz="3800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uk-UA" sz="3500" dirty="0"/>
          </a:p>
          <a:p>
            <a:pPr>
              <a:defRPr/>
            </a:pPr>
            <a:endParaRPr lang="uk-UA" sz="3500" dirty="0"/>
          </a:p>
          <a:p>
            <a:pPr algn="r">
              <a:buNone/>
              <a:defRPr/>
            </a:pPr>
            <a:r>
              <a:rPr lang="ru-RU" sz="3700" b="1" i="1" dirty="0" smtClean="0">
                <a:solidFill>
                  <a:schemeClr val="accent2">
                    <a:lumMod val="50000"/>
                  </a:schemeClr>
                </a:solidFill>
              </a:rPr>
              <a:t>маркетинг 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інтересах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700" b="1" i="1" dirty="0" err="1" smtClean="0">
                <a:solidFill>
                  <a:schemeClr val="accent2">
                    <a:lumMod val="50000"/>
                  </a:schemeClr>
                </a:solidFill>
              </a:rPr>
              <a:t>міста</a:t>
            </a:r>
            <a:r>
              <a:rPr lang="ru-RU" sz="3700" b="1" i="1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ru-RU" sz="3700" b="1" i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37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внутрішніх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суб</a:t>
            </a:r>
            <a:r>
              <a:rPr lang="uk-UA" sz="3700" b="1" dirty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єктів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зовнішніх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суб</a:t>
            </a:r>
            <a:r>
              <a:rPr lang="uk-UA" sz="3700" b="1" dirty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єктів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, в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увазі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700" b="1" i="1" dirty="0" err="1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sz="3700" b="1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700" b="1" i="1" dirty="0" err="1" smtClean="0">
                <a:solidFill>
                  <a:schemeClr val="accent2">
                    <a:lumMod val="50000"/>
                  </a:schemeClr>
                </a:solidFill>
              </a:rPr>
              <a:t>зацікавлене</a:t>
            </a:r>
            <a:r>
              <a:rPr lang="ru-RU" sz="37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700" b="1" i="1" dirty="0" err="1" smtClean="0">
                <a:solidFill>
                  <a:schemeClr val="accent2">
                    <a:lumMod val="50000"/>
                  </a:schemeClr>
                </a:solidFill>
              </a:rPr>
              <a:t>місто</a:t>
            </a:r>
            <a:r>
              <a:rPr lang="ru-RU" sz="37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7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3500" i="1" dirty="0">
                <a:solidFill>
                  <a:schemeClr val="accent2">
                    <a:lumMod val="50000"/>
                  </a:schemeClr>
                </a:solidFill>
              </a:rPr>
              <a:t>О. </a:t>
            </a:r>
            <a:r>
              <a:rPr lang="ru-RU" sz="3500" i="1" dirty="0" err="1">
                <a:solidFill>
                  <a:schemeClr val="accent2">
                    <a:lumMod val="50000"/>
                  </a:schemeClr>
                </a:solidFill>
              </a:rPr>
              <a:t>Панкрухін</a:t>
            </a:r>
            <a:endParaRPr lang="ru-RU" sz="3500" i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dirty="0"/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C48107-C3E2-4257-B678-95D9A98BB3FD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вал 50"/>
          <p:cNvSpPr/>
          <p:nvPr/>
        </p:nvSpPr>
        <p:spPr bwMode="auto">
          <a:xfrm>
            <a:off x="4695255" y="3726805"/>
            <a:ext cx="4429155" cy="242317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93700" h="73025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Комунікаційна</a:t>
            </a:r>
            <a:r>
              <a:rPr lang="uk-UA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комплекс засобів маркетингових комунікацій, створенням образу та іміджу, підвищення рівня привабливості території, розробка та рекламування бренду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7" name="Овал 46"/>
          <p:cNvSpPr/>
          <p:nvPr/>
        </p:nvSpPr>
        <p:spPr bwMode="auto">
          <a:xfrm>
            <a:off x="4499978" y="1341426"/>
            <a:ext cx="4373173" cy="2357454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93700" h="73025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Цінова політика</a:t>
            </a:r>
          </a:p>
          <a:p>
            <a:pPr algn="ctr" eaLnBrk="1" hangingPunct="1"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витрати на маркетингові заходи, комунальні послуги, місцеві податки, специфічні витрати, тощо.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dirty="0" smtClean="0">
              <a:solidFill>
                <a:srgbClr val="26262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rgbClr val="11596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4925" y="6572250"/>
            <a:ext cx="91090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altLang="ru-RU" sz="1200" b="1">
              <a:solidFill>
                <a:srgbClr val="4FC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 bwMode="auto">
          <a:xfrm>
            <a:off x="135062" y="1400324"/>
            <a:ext cx="4580954" cy="23574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93700" h="73025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uk-UA" sz="2200" b="1" dirty="0" smtClean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uk-UA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Товарна політика</a:t>
            </a:r>
            <a:r>
              <a:rPr lang="uk-UA" b="1" dirty="0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 eaLnBrk="1" hangingPunct="1"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якість «середовища», компоненти: земля, інфраструктура, якість публічних послуг та якість інститутів, що обслуговують територію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dirty="0" smtClean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rgbClr val="26262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9831" y="3127376"/>
            <a:ext cx="2880321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93700" h="73025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МАРКЕТИНГ</a:t>
            </a:r>
          </a:p>
          <a:p>
            <a:pPr algn="ctr" eaLnBrk="1" hangingPunct="1">
              <a:defRPr/>
            </a:pPr>
            <a:r>
              <a:rPr lang="uk-UA" sz="2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МІКС</a:t>
            </a:r>
            <a:endParaRPr lang="ru-RU" sz="22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23" name="Rectangle 4"/>
          <p:cNvSpPr>
            <a:spLocks noChangeAspect="1" noChangeArrowheads="1"/>
          </p:cNvSpPr>
          <p:nvPr/>
        </p:nvSpPr>
        <p:spPr bwMode="auto">
          <a:xfrm>
            <a:off x="539750" y="260350"/>
            <a:ext cx="8261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r>
              <a:rPr lang="uk-UA" altLang="ru-RU" sz="32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ОСОБЛИВОСТІ МАРКЕТИНГУ МІСТА</a:t>
            </a:r>
            <a:endParaRPr lang="en-US" altLang="ru-RU" sz="32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135062" y="3656017"/>
            <a:ext cx="4535364" cy="2434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93700" h="73025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Дистрибутивна </a:t>
            </a:r>
          </a:p>
          <a:p>
            <a:pPr algn="ctr" eaLnBrk="1" hangingPunct="1">
              <a:defRPr/>
            </a:pP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надання ділової інформації, укладання договірних відносин з іншими територіями, організація виставок і ярмарок, інформування</a:t>
            </a:r>
            <a:endParaRPr lang="ru-RU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27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EAA8CB-A841-4E90-A6A9-785DF1A92B00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576262"/>
          </a:xfrm>
        </p:spPr>
        <p:txBody>
          <a:bodyPr>
            <a:noAutofit/>
          </a:bodyPr>
          <a:lstStyle/>
          <a:p>
            <a:r>
              <a:rPr lang="uk-UA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ОСОБЛИВОСТІ МАРКЕТИНГУ МІСТА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856662" cy="5111750"/>
          </a:xfrm>
        </p:spPr>
        <p:txBody>
          <a:bodyPr>
            <a:noAutofit/>
          </a:bodyPr>
          <a:lstStyle/>
          <a:p>
            <a:pPr marL="355600" indent="-355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300" b="1" dirty="0">
                <a:solidFill>
                  <a:schemeClr val="folHlink"/>
                </a:solidFill>
              </a:rPr>
              <a:t>маркетинг покликаний поширювати і розширювати вплив міста зовні для досягнення своїх цілей, служити інструментом підвищення конкуренто-спроможності міста на самих різних аренах. </a:t>
            </a:r>
          </a:p>
          <a:p>
            <a:pPr marL="355600" indent="-355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300" b="1" dirty="0">
                <a:solidFill>
                  <a:srgbClr val="002060"/>
                </a:solidFill>
              </a:rPr>
              <a:t>маркетинг - це нестандартний, але досить  ефективний інструмент вирішення тих міських проблем, з якими місто опинилося не в змозі справитися традиційними управлінськими способами. </a:t>
            </a:r>
          </a:p>
          <a:p>
            <a:pPr marL="355600" indent="-355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300" b="1" dirty="0">
                <a:solidFill>
                  <a:srgbClr val="00B050"/>
                </a:solidFill>
              </a:rPr>
              <a:t>маркетинг - ідеологія, яка, якщо узята на озброєння, видозмінює всі сфери міської життєдіяльності і примушує їх працювати</a:t>
            </a:r>
          </a:p>
          <a:p>
            <a:pPr marL="355600" indent="-3556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міська влада, покликана створювати сприятливі умови для життєдіяльності міста, є далеко не єдиним суб'єктом маркетингу.</a:t>
            </a:r>
          </a:p>
        </p:txBody>
      </p:sp>
      <p:sp>
        <p:nvSpPr>
          <p:cNvPr id="19460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049C4B-675B-4199-A9BA-AD8B4E30714B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74063" cy="1152525"/>
          </a:xfrm>
        </p:spPr>
        <p:txBody>
          <a:bodyPr>
            <a:noAutofit/>
          </a:bodyPr>
          <a:lstStyle/>
          <a:p>
            <a:r>
              <a:rPr lang="uk-UA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30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ПРИЧИНИ І УМОВИ ЗАСТОСУВАННЯ МАРКЕТИНГУ І БРЕНДІНГУ ТЕРИТОРІЙ</a:t>
            </a:r>
            <a:r>
              <a:rPr lang="en-US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412875"/>
            <a:ext cx="8856663" cy="4679950"/>
          </a:xfrm>
        </p:spPr>
        <p:txBody>
          <a:bodyPr>
            <a:noAutofit/>
          </a:bodyPr>
          <a:lstStyle/>
          <a:p>
            <a:pPr marL="873125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rgbClr val="333333"/>
                </a:solidFill>
              </a:rPr>
              <a:t>Посилення</a:t>
            </a:r>
            <a:r>
              <a:rPr sz="2400" dirty="0">
                <a:solidFill>
                  <a:srgbClr val="333333"/>
                </a:solidFill>
              </a:rPr>
              <a:t> </a:t>
            </a:r>
            <a:r>
              <a:rPr lang="uk-UA" sz="2400" dirty="0">
                <a:solidFill>
                  <a:srgbClr val="333333"/>
                </a:solidFill>
              </a:rPr>
              <a:t>конкуренції міст (регіонів) за:</a:t>
            </a:r>
          </a:p>
          <a:p>
            <a:pPr marL="1446213" lvl="1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dirty="0">
                <a:solidFill>
                  <a:srgbClr val="333333"/>
                </a:solidFill>
              </a:rPr>
              <a:t>інвестиції</a:t>
            </a:r>
          </a:p>
          <a:p>
            <a:pPr marL="1446213" lvl="1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dirty="0">
                <a:solidFill>
                  <a:srgbClr val="333333"/>
                </a:solidFill>
              </a:rPr>
              <a:t>людські ресурси (таланти, креативний клас, кваліфіковані фахівці, «золоті руки»)</a:t>
            </a:r>
          </a:p>
          <a:p>
            <a:pPr marL="1446213" lvl="1" indent="-514350">
              <a:spcBef>
                <a:spcPts val="0"/>
              </a:spcBef>
              <a:spcAft>
                <a:spcPts val="600"/>
              </a:spcAft>
              <a:defRPr/>
            </a:pPr>
            <a:r>
              <a:rPr lang="uk-UA" sz="2000" dirty="0">
                <a:solidFill>
                  <a:srgbClr val="333333"/>
                </a:solidFill>
              </a:rPr>
              <a:t>зовнішні і внутрішні ринки збуту</a:t>
            </a:r>
          </a:p>
          <a:p>
            <a:pPr marL="873125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uk-UA" sz="2400" dirty="0">
                <a:solidFill>
                  <a:srgbClr val="333333"/>
                </a:solidFill>
              </a:rPr>
              <a:t>Подолання негативних економічних тенденцій</a:t>
            </a:r>
          </a:p>
          <a:p>
            <a:pPr marL="873125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uk-UA" sz="2400" dirty="0">
                <a:solidFill>
                  <a:srgbClr val="333333"/>
                </a:solidFill>
              </a:rPr>
              <a:t>Зростаюче значення іміджу і репутації території</a:t>
            </a:r>
          </a:p>
          <a:p>
            <a:pPr marL="873125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uk-UA" sz="2400" dirty="0">
                <a:solidFill>
                  <a:srgbClr val="333333"/>
                </a:solidFill>
              </a:rPr>
              <a:t>Зростаюче значення</a:t>
            </a:r>
            <a:r>
              <a:rPr sz="2400" dirty="0">
                <a:solidFill>
                  <a:srgbClr val="333333"/>
                </a:solidFill>
              </a:rPr>
              <a:t> «м</a:t>
            </a:r>
            <a:r>
              <a:rPr lang="uk-UA" sz="2400" dirty="0">
                <a:solidFill>
                  <a:srgbClr val="333333"/>
                </a:solidFill>
              </a:rPr>
              <a:t>'яких</a:t>
            </a:r>
            <a:r>
              <a:rPr sz="2400" dirty="0">
                <a:solidFill>
                  <a:srgbClr val="333333"/>
                </a:solidFill>
              </a:rPr>
              <a:t>» </a:t>
            </a:r>
            <a:r>
              <a:rPr lang="uk-UA" sz="2400" dirty="0">
                <a:solidFill>
                  <a:srgbClr val="333333"/>
                </a:solidFill>
              </a:rPr>
              <a:t>факторів в профілі привабливості території</a:t>
            </a:r>
          </a:p>
          <a:p>
            <a:pPr marL="873125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sz="2400" dirty="0">
                <a:solidFill>
                  <a:srgbClr val="333333"/>
                </a:solidFill>
              </a:rPr>
              <a:t>Маркетинг  «для себе» (</a:t>
            </a:r>
            <a:r>
              <a:rPr lang="uk-UA" sz="2400" dirty="0">
                <a:solidFill>
                  <a:srgbClr val="333333"/>
                </a:solidFill>
              </a:rPr>
              <a:t>соціальна активність, місцевий патріотизм</a:t>
            </a:r>
            <a:r>
              <a:rPr sz="2400" dirty="0">
                <a:solidFill>
                  <a:srgbClr val="333333"/>
                </a:solidFill>
              </a:rPr>
              <a:t>)</a:t>
            </a:r>
            <a:endParaRPr dirty="0"/>
          </a:p>
        </p:txBody>
      </p:sp>
      <p:sp>
        <p:nvSpPr>
          <p:cNvPr id="20484" name="Номер слайда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E427FF-39F9-4CCC-8B10-E47A3AB46A44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96963"/>
          </a:xfrm>
        </p:spPr>
        <p:txBody>
          <a:bodyPr/>
          <a:lstStyle/>
          <a:p>
            <a:r>
              <a:rPr lang="uk-UA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КОНКУРЕНТНЕ СЕРЕДОВИЩЕ</a:t>
            </a:r>
            <a:r>
              <a:rPr lang="en-US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br>
              <a:rPr lang="en-US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n-US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VUCA</a:t>
            </a:r>
            <a:r>
              <a:rPr lang="uk-UA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en-US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662362"/>
          </a:xfrm>
        </p:spPr>
        <p:txBody>
          <a:bodyPr/>
          <a:lstStyle/>
          <a:p>
            <a:r>
              <a:rPr lang="uk-UA" altLang="en-US"/>
              <a:t>Мінливе (</a:t>
            </a:r>
            <a:r>
              <a:rPr lang="en-US" altLang="en-US"/>
              <a:t>Volatile)</a:t>
            </a:r>
          </a:p>
          <a:p>
            <a:r>
              <a:rPr lang="uk-UA" altLang="en-US"/>
              <a:t>Невизначене</a:t>
            </a:r>
            <a:r>
              <a:rPr lang="en-US" altLang="en-US"/>
              <a:t> (Uncertain)</a:t>
            </a:r>
          </a:p>
          <a:p>
            <a:r>
              <a:rPr lang="uk-UA" altLang="en-US"/>
              <a:t>Комплексне</a:t>
            </a:r>
            <a:r>
              <a:rPr lang="en-US" altLang="en-US"/>
              <a:t> (Complex)</a:t>
            </a:r>
          </a:p>
          <a:p>
            <a:r>
              <a:rPr lang="uk-UA" altLang="en-US"/>
              <a:t>Неоднозначне</a:t>
            </a:r>
            <a:r>
              <a:rPr lang="en-US" altLang="en-US"/>
              <a:t> (Ambiguous)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1658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D41494-7112-409D-8F9C-FDAB317C8847}" type="slidenum">
              <a:rPr lang="en-CA" altLang="en-US">
                <a:solidFill>
                  <a:srgbClr val="91919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14</a:t>
            </a:fld>
            <a:endParaRPr lang="en-CA" altLang="en-US">
              <a:solidFill>
                <a:srgbClr val="91919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1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uk-UA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ВІДОБРАЖЕННЯ ЗМІН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68313" y="1073150"/>
            <a:ext cx="8578850" cy="47117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Зростає вибірковість внутрішнього попиту. Ціна важлива, але послуги і «атмосфера продажу» також стають важливими</a:t>
            </a:r>
          </a:p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Всі офіційні особи уже начувані про маркетинг територій і про те, що він може стати фактором зростання конкурентоздатності території</a:t>
            </a:r>
          </a:p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 Створюються відділи маркетингу  у виконавчих органах місцевого самоврядування, ТПП, у адміністраціях великих і навіть малих міст </a:t>
            </a:r>
          </a:p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До вирішення  маркетингових задач залучаються не тільки спеціалісти з планування розвитку міст, але і спеціалізовані маркетингові агенції </a:t>
            </a:r>
          </a:p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Відбувається розробка і офіційне затвердження маркетингових концепцій і стратегій територіальними органами управління.</a:t>
            </a:r>
          </a:p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Бренди, логотипи, слогани і візуали створюються на рівні міст </a:t>
            </a:r>
          </a:p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Державні органи влади і органи місцевого самоврядування організують науково-практичні конференції і секції,</a:t>
            </a:r>
            <a:r>
              <a:rPr lang="en-US" sz="1900">
                <a:solidFill>
                  <a:srgbClr val="333333"/>
                </a:solidFill>
              </a:rPr>
              <a:t> </a:t>
            </a:r>
            <a:r>
              <a:rPr sz="1900">
                <a:solidFill>
                  <a:srgbClr val="333333"/>
                </a:solidFill>
              </a:rPr>
              <a:t>навчання  службовців і посадових осіб місцевого самоврядування з проблематики маркетингу територій</a:t>
            </a:r>
          </a:p>
          <a:p>
            <a:pPr>
              <a:spcBef>
                <a:spcPts val="100"/>
              </a:spcBef>
              <a:buFont typeface="Arial" charset="0"/>
              <a:buChar char="•"/>
              <a:defRPr/>
            </a:pPr>
            <a:r>
              <a:rPr sz="1900">
                <a:solidFill>
                  <a:srgbClr val="333333"/>
                </a:solidFill>
              </a:rPr>
              <a:t>У плануванні окремих територій активно використовуються інструменти маркетингу і, насамперед, </a:t>
            </a:r>
            <a:r>
              <a:rPr lang="en-US" sz="1900">
                <a:solidFill>
                  <a:srgbClr val="333333"/>
                </a:solidFill>
              </a:rPr>
              <a:t>SWOT</a:t>
            </a:r>
            <a:r>
              <a:rPr sz="1900">
                <a:solidFill>
                  <a:srgbClr val="333333"/>
                </a:solidFill>
              </a:rPr>
              <a:t>- і </a:t>
            </a:r>
            <a:r>
              <a:rPr lang="en-US" sz="1900">
                <a:solidFill>
                  <a:srgbClr val="333333"/>
                </a:solidFill>
              </a:rPr>
              <a:t>STEP-</a:t>
            </a:r>
            <a:r>
              <a:rPr sz="1900">
                <a:solidFill>
                  <a:srgbClr val="333333"/>
                </a:solidFill>
              </a:rPr>
              <a:t>аналіз</a:t>
            </a:r>
          </a:p>
          <a:p>
            <a:pPr>
              <a:buFont typeface="Arial" charset="0"/>
              <a:buChar char="•"/>
              <a:defRPr/>
            </a:pPr>
            <a:endParaRPr lang="uk-UA" sz="2000">
              <a:solidFill>
                <a:srgbClr val="333333"/>
              </a:solidFill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C01765-A653-4382-98D6-B43703D732CA}" type="slidenum">
              <a:rPr lang="uk-UA" altLang="en-US">
                <a:solidFill>
                  <a:srgbClr val="678C9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15</a:t>
            </a:fld>
            <a:endParaRPr lang="uk-UA" altLang="en-US">
              <a:solidFill>
                <a:srgbClr val="678C9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4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/>
          <a:lstStyle/>
          <a:p>
            <a:r>
              <a:rPr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ІНТЕРЕСИ МІСТА </a:t>
            </a:r>
            <a:r>
              <a:rPr lang="uk-UA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ФОРМУЛЮЄ</a:t>
            </a:r>
            <a:endParaRPr lang="uk-UA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28955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СТРАТЕГІЧНЕ ПЛАНУВАННЯ</a:t>
            </a:r>
            <a:endParaRPr alt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uk-UA" altLang="ru-RU" sz="3000" dirty="0">
                <a:solidFill>
                  <a:srgbClr val="880038"/>
                </a:solidFill>
              </a:rPr>
              <a:t>Які конкурентні </a:t>
            </a:r>
            <a:r>
              <a:rPr lang="uk-UA" altLang="ru-RU" sz="3000" b="1" dirty="0">
                <a:solidFill>
                  <a:srgbClr val="880038"/>
                </a:solidFill>
              </a:rPr>
              <a:t>переваги </a:t>
            </a:r>
            <a:r>
              <a:rPr lang="uk-UA" altLang="ru-RU" sz="3000" dirty="0">
                <a:solidFill>
                  <a:srgbClr val="880038"/>
                </a:solidFill>
              </a:rPr>
              <a:t>міста в перспективі і які ключові </a:t>
            </a:r>
            <a:r>
              <a:rPr lang="uk-UA" altLang="ru-RU" sz="3000" b="1" dirty="0">
                <a:solidFill>
                  <a:srgbClr val="880038"/>
                </a:solidFill>
              </a:rPr>
              <a:t>проблеми </a:t>
            </a:r>
            <a:r>
              <a:rPr lang="uk-UA" altLang="ru-RU" sz="3000" dirty="0">
                <a:solidFill>
                  <a:srgbClr val="880038"/>
                </a:solidFill>
              </a:rPr>
              <a:t>його розвитку</a:t>
            </a:r>
            <a:r>
              <a:rPr altLang="ru-RU" sz="3000" dirty="0">
                <a:solidFill>
                  <a:srgbClr val="880038"/>
                </a:solidFill>
              </a:rPr>
              <a:t>?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uk-UA" altLang="ru-RU" sz="3000" dirty="0">
                <a:solidFill>
                  <a:srgbClr val="880038"/>
                </a:solidFill>
              </a:rPr>
              <a:t>Яким воно </a:t>
            </a:r>
            <a:r>
              <a:rPr lang="uk-UA" altLang="ru-RU" sz="3000" b="1" dirty="0">
                <a:solidFill>
                  <a:srgbClr val="880038"/>
                </a:solidFill>
              </a:rPr>
              <a:t>буде </a:t>
            </a:r>
            <a:r>
              <a:rPr lang="uk-UA" altLang="ru-RU" sz="3000" dirty="0">
                <a:solidFill>
                  <a:srgbClr val="880038"/>
                </a:solidFill>
              </a:rPr>
              <a:t>через 15 - 20 років, скільки в ньому буде жителів, яке місце в економіці країни, регіону місто буде займати, як буде виглядати?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altLang="ru-RU" sz="3000" dirty="0">
                <a:solidFill>
                  <a:srgbClr val="880038"/>
                </a:solidFill>
              </a:rPr>
              <a:t>У </a:t>
            </a:r>
            <a:r>
              <a:rPr lang="uk-UA" altLang="ru-RU" sz="3000" dirty="0">
                <a:solidFill>
                  <a:srgbClr val="880038"/>
                </a:solidFill>
              </a:rPr>
              <a:t>чому полягають </a:t>
            </a:r>
            <a:r>
              <a:rPr lang="uk-UA" altLang="ru-RU" sz="3000" b="1" dirty="0">
                <a:solidFill>
                  <a:srgbClr val="880038"/>
                </a:solidFill>
              </a:rPr>
              <a:t>інтереси </a:t>
            </a:r>
            <a:r>
              <a:rPr lang="uk-UA" altLang="ru-RU" sz="3000" dirty="0">
                <a:solidFill>
                  <a:srgbClr val="880038"/>
                </a:solidFill>
              </a:rPr>
              <a:t>міста в масштабах країни, регіону, у порівнянні з сусідніми містами</a:t>
            </a:r>
            <a:r>
              <a:rPr altLang="ru-RU" sz="3000" dirty="0">
                <a:solidFill>
                  <a:srgbClr val="880038"/>
                </a:solidFill>
              </a:rPr>
              <a:t>?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uk-UA" altLang="ru-RU" sz="3000" dirty="0">
                <a:solidFill>
                  <a:srgbClr val="880038"/>
                </a:solidFill>
              </a:rPr>
              <a:t>Які бачення та місія міста його</a:t>
            </a:r>
            <a:r>
              <a:rPr altLang="ru-RU" sz="3000" dirty="0">
                <a:solidFill>
                  <a:srgbClr val="880038"/>
                </a:solidFill>
              </a:rPr>
              <a:t> жителями? </a:t>
            </a:r>
          </a:p>
          <a:p>
            <a:pPr marL="0" indent="0">
              <a:buFont typeface="Arial" charset="0"/>
              <a:buNone/>
              <a:defRPr/>
            </a:pPr>
            <a:endParaRPr dirty="0"/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209134-F62A-4110-86B3-509CD8978183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8100"/>
            <a:ext cx="8824913" cy="727075"/>
          </a:xfrm>
        </p:spPr>
        <p:txBody>
          <a:bodyPr/>
          <a:lstStyle/>
          <a:p>
            <a:r>
              <a:rPr altLang="ru-RU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 </a:t>
            </a:r>
            <a:r>
              <a:rPr lang="uk-UA" altLang="ru-RU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ПОТРАПИТИ В СВІТЛЕ МАЙБУТНЄ?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4787900" y="850900"/>
            <a:ext cx="0" cy="5038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971550" y="315277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01650" y="633413"/>
            <a:ext cx="563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altLang="ru-RU" sz="3600" b="1">
                <a:solidFill>
                  <a:srgbClr val="50009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8460000">
            <a:off x="1144588" y="5146675"/>
            <a:ext cx="657225" cy="466725"/>
          </a:xfrm>
          <a:prstGeom prst="rightArrow">
            <a:avLst>
              <a:gd name="adj1" fmla="val 50000"/>
              <a:gd name="adj2" fmla="val 74554"/>
            </a:avLst>
          </a:prstGeom>
          <a:solidFill>
            <a:srgbClr val="AD6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1500188" y="3916363"/>
            <a:ext cx="2441575" cy="129698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714400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384300" y="1093788"/>
            <a:ext cx="1993900" cy="4905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500093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403350" y="1647825"/>
            <a:ext cx="1993900" cy="4905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65FB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384300" y="2212975"/>
            <a:ext cx="1993900" cy="4889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5400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617663" y="1119188"/>
            <a:ext cx="1354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uk-UA" altLang="ru-RU" sz="2400">
                <a:latin typeface="Tahoma" pitchFamily="34" charset="0"/>
                <a:cs typeface="Tahoma" pitchFamily="34" charset="0"/>
              </a:rPr>
              <a:t>Сценарії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622425" y="1711325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uk-UA" altLang="ru-RU" sz="2400">
                <a:latin typeface="Tahoma" pitchFamily="34" charset="0"/>
                <a:cs typeface="Tahoma" pitchFamily="34" charset="0"/>
              </a:rPr>
              <a:t>Прогнози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837031" y="2276475"/>
            <a:ext cx="108843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ru-RU" altLang="ru-RU" sz="2400" dirty="0" err="1" smtClean="0">
                <a:latin typeface="Tahoma" pitchFamily="34" charset="0"/>
                <a:cs typeface="Tahoma" pitchFamily="34" charset="0"/>
              </a:rPr>
              <a:t>Аналіз</a:t>
            </a: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384300" y="2813050"/>
            <a:ext cx="1993900" cy="6413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416050" y="2763838"/>
            <a:ext cx="195738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80000"/>
              </a:lnSpc>
            </a:pPr>
            <a:r>
              <a:rPr lang="ru-RU" altLang="ru-RU" sz="2400" dirty="0" err="1" smtClean="0">
                <a:latin typeface="Tahoma" pitchFamily="34" charset="0"/>
                <a:cs typeface="Tahoma" pitchFamily="34" charset="0"/>
              </a:rPr>
              <a:t>Сигнали</a:t>
            </a:r>
            <a:endParaRPr lang="ru-RU" altLang="ru-RU" sz="2400" dirty="0">
              <a:latin typeface="Tahoma" pitchFamily="34" charset="0"/>
              <a:cs typeface="Tahoma" pitchFamily="34" charset="0"/>
            </a:endParaRPr>
          </a:p>
          <a:p>
            <a:pPr algn="ctr" defTabSz="762000">
              <a:lnSpc>
                <a:spcPct val="80000"/>
              </a:lnSpc>
            </a:pPr>
            <a:r>
              <a:rPr lang="ru-RU" altLang="ru-RU" sz="2400" dirty="0" err="1">
                <a:latin typeface="Tahoma" pitchFamily="34" charset="0"/>
                <a:cs typeface="Tahoma" pitchFamily="34" charset="0"/>
              </a:rPr>
              <a:t>середовища</a:t>
            </a: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5207000" y="1181100"/>
            <a:ext cx="3289300" cy="1377950"/>
            <a:chOff x="3369" y="805"/>
            <a:chExt cx="1952" cy="849"/>
          </a:xfrm>
        </p:grpSpPr>
        <p:sp>
          <p:nvSpPr>
            <p:cNvPr id="22568" name="AutoShape 17"/>
            <p:cNvSpPr>
              <a:spLocks noChangeArrowheads="1"/>
            </p:cNvSpPr>
            <p:nvPr/>
          </p:nvSpPr>
          <p:spPr bwMode="auto">
            <a:xfrm>
              <a:off x="3369" y="805"/>
              <a:ext cx="1952" cy="849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57B49"/>
              </a:outerShdw>
            </a:effectLst>
          </p:spPr>
          <p:txBody>
            <a:bodyPr wrap="none" anchor="ctr"/>
            <a:lstStyle/>
            <a:p>
              <a:endParaRPr lang="ru-RU" altLang="ru-RU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569" name="Rectangle 18"/>
            <p:cNvSpPr>
              <a:spLocks noChangeArrowheads="1"/>
            </p:cNvSpPr>
            <p:nvPr/>
          </p:nvSpPr>
          <p:spPr bwMode="auto">
            <a:xfrm>
              <a:off x="3815" y="1006"/>
              <a:ext cx="109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ru-RU" altLang="ru-RU" sz="4000">
                  <a:latin typeface="Tahoma" pitchFamily="34" charset="0"/>
                  <a:cs typeface="Tahoma" pitchFamily="34" charset="0"/>
                </a:rPr>
                <a:t>Завтра</a:t>
              </a:r>
            </a:p>
          </p:txBody>
        </p:sp>
      </p:grp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1657350" y="4229100"/>
            <a:ext cx="225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altLang="ru-RU" sz="4000">
                <a:latin typeface="Tahoma" pitchFamily="34" charset="0"/>
                <a:cs typeface="Tahoma" pitchFamily="34" charset="0"/>
              </a:rPr>
              <a:t>Сьогодні</a:t>
            </a:r>
          </a:p>
        </p:txBody>
      </p:sp>
      <p:sp>
        <p:nvSpPr>
          <p:cNvPr id="22546" name="AutoShape 20"/>
          <p:cNvSpPr>
            <a:spLocks noChangeArrowheads="1"/>
          </p:cNvSpPr>
          <p:nvPr/>
        </p:nvSpPr>
        <p:spPr bwMode="auto">
          <a:xfrm rot="-2220000">
            <a:off x="3368675" y="2978150"/>
            <a:ext cx="2508250" cy="438150"/>
          </a:xfrm>
          <a:prstGeom prst="rightArrow">
            <a:avLst>
              <a:gd name="adj1" fmla="val 50000"/>
              <a:gd name="adj2" fmla="val 303088"/>
            </a:avLst>
          </a:prstGeom>
          <a:solidFill>
            <a:srgbClr val="AD6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47" name="AutoShape 21"/>
          <p:cNvSpPr>
            <a:spLocks noChangeArrowheads="1"/>
          </p:cNvSpPr>
          <p:nvPr/>
        </p:nvSpPr>
        <p:spPr bwMode="auto">
          <a:xfrm>
            <a:off x="2566988" y="3535363"/>
            <a:ext cx="257175" cy="357187"/>
          </a:xfrm>
          <a:prstGeom prst="upArrow">
            <a:avLst>
              <a:gd name="adj1" fmla="val 75009"/>
              <a:gd name="adj2" fmla="val 65580"/>
            </a:avLst>
          </a:prstGeom>
          <a:solidFill>
            <a:srgbClr val="F57B4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48" name="AutoShape 22"/>
          <p:cNvSpPr>
            <a:spLocks noChangeArrowheads="1"/>
          </p:cNvSpPr>
          <p:nvPr/>
        </p:nvSpPr>
        <p:spPr bwMode="auto">
          <a:xfrm>
            <a:off x="2568575" y="5383213"/>
            <a:ext cx="234950" cy="406400"/>
          </a:xfrm>
          <a:prstGeom prst="downArrow">
            <a:avLst>
              <a:gd name="adj1" fmla="val 75009"/>
              <a:gd name="adj2" fmla="val 81690"/>
            </a:avLst>
          </a:prstGeom>
          <a:solidFill>
            <a:srgbClr val="F57B4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49" name="AutoShape 23"/>
          <p:cNvSpPr>
            <a:spLocks noChangeArrowheads="1"/>
          </p:cNvSpPr>
          <p:nvPr/>
        </p:nvSpPr>
        <p:spPr bwMode="auto">
          <a:xfrm>
            <a:off x="6564313" y="3221038"/>
            <a:ext cx="2154237" cy="814387"/>
          </a:xfrm>
          <a:prstGeom prst="octagon">
            <a:avLst>
              <a:gd name="adj" fmla="val 2928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50" name="AutoShape 24"/>
          <p:cNvSpPr>
            <a:spLocks noChangeArrowheads="1"/>
          </p:cNvSpPr>
          <p:nvPr/>
        </p:nvSpPr>
        <p:spPr bwMode="auto">
          <a:xfrm>
            <a:off x="6564313" y="4205288"/>
            <a:ext cx="2154237" cy="628650"/>
          </a:xfrm>
          <a:prstGeom prst="octagon">
            <a:avLst>
              <a:gd name="adj" fmla="val 2928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63DE8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51" name="AutoShape 25"/>
          <p:cNvSpPr>
            <a:spLocks noChangeArrowheads="1"/>
          </p:cNvSpPr>
          <p:nvPr/>
        </p:nvSpPr>
        <p:spPr bwMode="auto">
          <a:xfrm>
            <a:off x="6400800" y="5011738"/>
            <a:ext cx="2514600" cy="523875"/>
          </a:xfrm>
          <a:prstGeom prst="octagon">
            <a:avLst>
              <a:gd name="adj" fmla="val 2928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500093"/>
            </a:outerShdw>
          </a:effectLst>
        </p:spPr>
        <p:txBody>
          <a:bodyPr wrap="none" anchor="ctr"/>
          <a:lstStyle/>
          <a:p>
            <a:endParaRPr lang="ru-RU" alt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52" name="Rectangle 26"/>
          <p:cNvSpPr>
            <a:spLocks noChangeArrowheads="1"/>
          </p:cNvSpPr>
          <p:nvPr/>
        </p:nvSpPr>
        <p:spPr bwMode="auto">
          <a:xfrm>
            <a:off x="6781800" y="3221038"/>
            <a:ext cx="19843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lang="ru-RU" altLang="ru-RU" sz="2400">
                <a:latin typeface="Tahoma" pitchFamily="34" charset="0"/>
                <a:cs typeface="Tahoma" pitchFamily="34" charset="0"/>
              </a:rPr>
              <a:t>Бачення</a:t>
            </a:r>
            <a:br>
              <a:rPr lang="ru-RU" altLang="ru-RU" sz="2400">
                <a:latin typeface="Tahoma" pitchFamily="34" charset="0"/>
                <a:cs typeface="Tahoma" pitchFamily="34" charset="0"/>
              </a:rPr>
            </a:br>
            <a:r>
              <a:rPr lang="ru-RU" altLang="ru-RU" sz="2400">
                <a:latin typeface="Tahoma" pitchFamily="34" charset="0"/>
                <a:cs typeface="Tahoma" pitchFamily="34" charset="0"/>
              </a:rPr>
              <a:t>майбутнього</a:t>
            </a:r>
          </a:p>
        </p:txBody>
      </p:sp>
      <p:sp>
        <p:nvSpPr>
          <p:cNvPr id="22553" name="Rectangle 27"/>
          <p:cNvSpPr>
            <a:spLocks noChangeArrowheads="1"/>
          </p:cNvSpPr>
          <p:nvPr/>
        </p:nvSpPr>
        <p:spPr bwMode="auto">
          <a:xfrm>
            <a:off x="7029450" y="4289425"/>
            <a:ext cx="154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ru-RU" altLang="ru-RU" sz="2400">
                <a:latin typeface="Tahoma" pitchFamily="34" charset="0"/>
                <a:cs typeface="Tahoma" pitchFamily="34" charset="0"/>
              </a:rPr>
              <a:t>Стратегія</a:t>
            </a:r>
          </a:p>
        </p:txBody>
      </p:sp>
      <p:sp>
        <p:nvSpPr>
          <p:cNvPr id="22554" name="Rectangle 28"/>
          <p:cNvSpPr>
            <a:spLocks noChangeArrowheads="1"/>
          </p:cNvSpPr>
          <p:nvPr/>
        </p:nvSpPr>
        <p:spPr bwMode="auto">
          <a:xfrm>
            <a:off x="6937375" y="5068888"/>
            <a:ext cx="1785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ru-RU" altLang="ru-RU" sz="2400">
                <a:latin typeface="Tahoma" pitchFamily="34" charset="0"/>
                <a:cs typeface="Tahoma" pitchFamily="34" charset="0"/>
              </a:rPr>
              <a:t>Цілі, задачі</a:t>
            </a:r>
          </a:p>
        </p:txBody>
      </p:sp>
      <p:graphicFrame>
        <p:nvGraphicFramePr>
          <p:cNvPr id="22555" name="Object 29"/>
          <p:cNvGraphicFramePr>
            <a:graphicFrameLocks/>
          </p:cNvGraphicFramePr>
          <p:nvPr/>
        </p:nvGraphicFramePr>
        <p:xfrm>
          <a:off x="6477000" y="5068888"/>
          <a:ext cx="339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" name="Clip" r:id="rId4" imgW="2247900" imgH="3306763" progId="MS_ClipArt_Gallery.2">
                  <p:embed/>
                </p:oleObj>
              </mc:Choice>
              <mc:Fallback>
                <p:oleObj name="Clip" r:id="rId4" imgW="2247900" imgH="3306763" progId="MS_ClipArt_Gallery.2">
                  <p:embed/>
                  <p:pic>
                    <p:nvPicPr>
                      <p:cNvPr id="0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068888"/>
                        <a:ext cx="3397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6" name="Object 30"/>
          <p:cNvGraphicFramePr>
            <a:graphicFrameLocks/>
          </p:cNvGraphicFramePr>
          <p:nvPr/>
        </p:nvGraphicFramePr>
        <p:xfrm>
          <a:off x="4251325" y="3956050"/>
          <a:ext cx="22653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" name="Clip" r:id="rId6" imgW="4578361" imgH="2957885" progId="MS_ClipArt_Gallery.2">
                  <p:embed/>
                </p:oleObj>
              </mc:Choice>
              <mc:Fallback>
                <p:oleObj name="Clip" r:id="rId6" imgW="4578361" imgH="2957885" progId="MS_ClipArt_Gallery.2">
                  <p:embed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956050"/>
                        <a:ext cx="226536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Line 31"/>
          <p:cNvSpPr>
            <a:spLocks noChangeShapeType="1"/>
          </p:cNvSpPr>
          <p:nvPr/>
        </p:nvSpPr>
        <p:spPr bwMode="auto">
          <a:xfrm flipV="1">
            <a:off x="973138" y="1016000"/>
            <a:ext cx="0" cy="4852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558" name="Line 32"/>
          <p:cNvSpPr>
            <a:spLocks noChangeShapeType="1"/>
          </p:cNvSpPr>
          <p:nvPr/>
        </p:nvSpPr>
        <p:spPr bwMode="auto">
          <a:xfrm flipV="1">
            <a:off x="944563" y="5851525"/>
            <a:ext cx="7988300" cy="111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2559" name="Rectangle 33"/>
          <p:cNvSpPr>
            <a:spLocks noChangeArrowheads="1"/>
          </p:cNvSpPr>
          <p:nvPr/>
        </p:nvSpPr>
        <p:spPr bwMode="auto">
          <a:xfrm rot="-5400000">
            <a:off x="-2182812" y="3195637"/>
            <a:ext cx="5041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80000"/>
              </a:lnSpc>
            </a:pPr>
            <a:r>
              <a:rPr lang="ru-RU" altLang="ru-RU" sz="2400">
                <a:solidFill>
                  <a:srgbClr val="500093"/>
                </a:solidFill>
                <a:latin typeface="Tahoma" pitchFamily="34" charset="0"/>
                <a:cs typeface="Tahoma" pitchFamily="34" charset="0"/>
              </a:rPr>
              <a:t>Привабливість</a:t>
            </a:r>
            <a:br>
              <a:rPr lang="ru-RU" altLang="ru-RU" sz="2400">
                <a:solidFill>
                  <a:srgbClr val="500093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>
                <a:solidFill>
                  <a:srgbClr val="500093"/>
                </a:solidFill>
                <a:latin typeface="Tahoma" pitchFamily="34" charset="0"/>
                <a:cs typeface="Tahoma" pitchFamily="34" charset="0"/>
              </a:rPr>
              <a:t>цільової аудиторії </a:t>
            </a:r>
          </a:p>
        </p:txBody>
      </p:sp>
      <p:sp>
        <p:nvSpPr>
          <p:cNvPr id="22560" name="Rectangle 34"/>
          <p:cNvSpPr>
            <a:spLocks noChangeArrowheads="1"/>
          </p:cNvSpPr>
          <p:nvPr/>
        </p:nvSpPr>
        <p:spPr bwMode="auto">
          <a:xfrm>
            <a:off x="8693150" y="5711825"/>
            <a:ext cx="450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ru-RU" altLang="ru-RU" sz="3600" b="1">
                <a:solidFill>
                  <a:srgbClr val="714400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2561" name="Rectangle 35"/>
          <p:cNvSpPr>
            <a:spLocks noChangeArrowheads="1"/>
          </p:cNvSpPr>
          <p:nvPr/>
        </p:nvSpPr>
        <p:spPr bwMode="auto">
          <a:xfrm>
            <a:off x="1319213" y="5894388"/>
            <a:ext cx="69929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altLang="ru-RU" sz="2400">
                <a:solidFill>
                  <a:srgbClr val="714400"/>
                </a:solidFill>
                <a:latin typeface="Tahoma" pitchFamily="34" charset="0"/>
                <a:cs typeface="Tahoma" pitchFamily="34" charset="0"/>
              </a:rPr>
              <a:t>Наше </a:t>
            </a:r>
            <a:r>
              <a:rPr lang="uk-UA" altLang="ru-RU" sz="2400">
                <a:solidFill>
                  <a:srgbClr val="714400"/>
                </a:solidFill>
                <a:latin typeface="Tahoma" pitchFamily="34" charset="0"/>
                <a:cs typeface="Tahoma" pitchFamily="34" charset="0"/>
              </a:rPr>
              <a:t>положення серед територій-конкурентів</a:t>
            </a:r>
          </a:p>
        </p:txBody>
      </p:sp>
      <p:sp>
        <p:nvSpPr>
          <p:cNvPr id="22562" name="Rectangle 36"/>
          <p:cNvSpPr>
            <a:spLocks noChangeArrowheads="1"/>
          </p:cNvSpPr>
          <p:nvPr/>
        </p:nvSpPr>
        <p:spPr bwMode="auto">
          <a:xfrm>
            <a:off x="539750" y="58388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altLang="ru-RU" sz="2800">
                <a:solidFill>
                  <a:srgbClr val="714400"/>
                </a:solidFill>
                <a:latin typeface="Tahoma" pitchFamily="34" charset="0"/>
                <a:cs typeface="Tahoma" pitchFamily="34" charset="0"/>
              </a:rPr>
              <a:t>0</a:t>
            </a:r>
          </a:p>
        </p:txBody>
      </p:sp>
      <p:graphicFrame>
        <p:nvGraphicFramePr>
          <p:cNvPr id="22563" name="Object 37"/>
          <p:cNvGraphicFramePr>
            <a:graphicFrameLocks/>
          </p:cNvGraphicFramePr>
          <p:nvPr/>
        </p:nvGraphicFramePr>
        <p:xfrm>
          <a:off x="6713538" y="4359275"/>
          <a:ext cx="3397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" name="Clip" r:id="rId8" imgW="2247900" imgH="3306763" progId="MS_ClipArt_Gallery.2">
                  <p:embed/>
                </p:oleObj>
              </mc:Choice>
              <mc:Fallback>
                <p:oleObj name="Clip" r:id="rId8" imgW="2247900" imgH="3306763" progId="MS_ClipArt_Gallery.2">
                  <p:embed/>
                  <p:pic>
                    <p:nvPicPr>
                      <p:cNvPr id="0" name="Object 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4359275"/>
                        <a:ext cx="3397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4" name="Object 38"/>
          <p:cNvGraphicFramePr>
            <a:graphicFrameLocks/>
          </p:cNvGraphicFramePr>
          <p:nvPr/>
        </p:nvGraphicFramePr>
        <p:xfrm>
          <a:off x="6713538" y="3433763"/>
          <a:ext cx="3397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" name="Clip" r:id="rId9" imgW="2247900" imgH="3306763" progId="MS_ClipArt_Gallery.2">
                  <p:embed/>
                </p:oleObj>
              </mc:Choice>
              <mc:Fallback>
                <p:oleObj name="Clip" r:id="rId9" imgW="2247900" imgH="3306763" progId="MS_ClipArt_Gallery.2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3433763"/>
                        <a:ext cx="3397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5" name="Text Box 39"/>
          <p:cNvSpPr txBox="1">
            <a:spLocks noChangeArrowheads="1"/>
          </p:cNvSpPr>
          <p:nvPr/>
        </p:nvSpPr>
        <p:spPr bwMode="auto">
          <a:xfrm>
            <a:off x="4643438" y="58197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/>
              <a:t>1</a:t>
            </a:r>
          </a:p>
        </p:txBody>
      </p:sp>
      <p:sp>
        <p:nvSpPr>
          <p:cNvPr id="22566" name="Text Box 40"/>
          <p:cNvSpPr txBox="1">
            <a:spLocks noChangeArrowheads="1"/>
          </p:cNvSpPr>
          <p:nvPr/>
        </p:nvSpPr>
        <p:spPr bwMode="auto">
          <a:xfrm flipV="1">
            <a:off x="536575" y="2865438"/>
            <a:ext cx="4619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/>
              <a:t>Ср.</a:t>
            </a:r>
          </a:p>
        </p:txBody>
      </p:sp>
      <p:sp>
        <p:nvSpPr>
          <p:cNvPr id="22567" name="Номер слайда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E24D33-9D3C-40AC-80FC-D0BBF0DA2724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34950" y="1989138"/>
            <a:ext cx="87852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42900" indent="-342900" eaLnBrk="0" hangingPunct="0">
              <a:spcBef>
                <a:spcPts val="18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ru-RU" sz="2400" b="1" dirty="0">
                <a:latin typeface="Arial" charset="0"/>
                <a:cs typeface="Arial" charset="0"/>
              </a:rPr>
              <a:t>СТРАТЕГІЯ </a:t>
            </a:r>
            <a:r>
              <a:rPr lang="uk-UA" altLang="ru-RU" sz="2400" b="1" dirty="0">
                <a:latin typeface="Arial" charset="0"/>
                <a:cs typeface="Arial" charset="0"/>
              </a:rPr>
              <a:t>розвитку міста - фундамент маркетингу, визначає характер маркетингової діяльності, позначає напрямки розвитку, ставить завдання, обирає інструменти і коло виконавців.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uk-UA" altLang="ru-RU" sz="2400" b="1" dirty="0">
                <a:latin typeface="Arial" charset="0"/>
                <a:cs typeface="Arial" charset="0"/>
              </a:rPr>
              <a:t>Маркетинг міста - це інструмент економічного розвитку міста. Незалежно від того, яка маркетингова стратегія вибрана, кінцевою метою є добробут городян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uk-UA" altLang="ru-RU" sz="2400" b="1" dirty="0">
                <a:latin typeface="Arial" charset="0"/>
                <a:cs typeface="Arial" charset="0"/>
              </a:rPr>
              <a:t>Маркетинг - інструмент розвитку міського середовища </a:t>
            </a: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924300" y="69215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uk-UA" altLang="ru-RU" sz="2000" i="1">
                <a:latin typeface="Tahoma" pitchFamily="34" charset="0"/>
                <a:cs typeface="Tahoma" pitchFamily="34" charset="0"/>
              </a:rPr>
              <a:t>Перш ніж будувати міст, визначся, як ти його будуватимеш, - уздовж річки або упоперек. Р.Рейган</a:t>
            </a:r>
          </a:p>
        </p:txBody>
      </p:sp>
      <p:sp>
        <p:nvSpPr>
          <p:cNvPr id="23556" name="Номер слайда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A8F966-BDB0-4F32-A1E2-C1499FC8AD7E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Маркетингові </a:t>
            </a: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стратегії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Види і типи маркетингових стратегій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/>
            </a:pPr>
            <a:r>
              <a:rPr lang="uk-UA" dirty="0" smtClean="0"/>
              <a:t>Алгоритм маркетингу міста 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469900" y="118768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19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53181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Постановочні питання</a:t>
            </a:r>
            <a:endParaRPr lang="en-US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413"/>
            <a:ext cx="8820472" cy="4857750"/>
          </a:xfrm>
        </p:spPr>
        <p:txBody>
          <a:bodyPr>
            <a:normAutofit lnSpcReduction="10000"/>
          </a:bodyPr>
          <a:lstStyle/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Методологічні засади маркетингу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Чому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маркетинг важливий для  місцевого економічного розвитку?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Чи можливо просувати міста подібно тому, як фірми  просувають своє ім'я і товари?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Особливості маркетингу територій чи</a:t>
            </a:r>
          </a:p>
          <a:p>
            <a:pPr marL="457200" indent="0">
              <a:spcBef>
                <a:spcPts val="600"/>
              </a:spcBef>
              <a:buNone/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що таке маркетинг міста?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Маркетинг і брендінг – їх співвідношення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Чи може місто бути товаром, брендом?</a:t>
            </a:r>
          </a:p>
          <a:p>
            <a:pPr marL="9144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Як створити бренд міста?</a:t>
            </a:r>
          </a:p>
          <a:p>
            <a:pPr>
              <a:defRPr/>
            </a:pPr>
            <a:endParaRPr dirty="0"/>
          </a:p>
        </p:txBody>
      </p:sp>
      <p:sp>
        <p:nvSpPr>
          <p:cNvPr id="8196" name="Rectangle 31"/>
          <p:cNvSpPr>
            <a:spLocks noChangeArrowheads="1"/>
          </p:cNvSpPr>
          <p:nvPr/>
        </p:nvSpPr>
        <p:spPr bwMode="gray">
          <a:xfrm>
            <a:off x="0" y="2205038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>
              <a:buFontTx/>
              <a:buChar char="•"/>
            </a:pPr>
            <a:endParaRPr lang="uk-UA" altLang="ru-RU" sz="2200">
              <a:solidFill>
                <a:srgbClr val="333333"/>
              </a:solidFill>
            </a:endParaRPr>
          </a:p>
          <a:p>
            <a:pPr indent="449263">
              <a:buFontTx/>
              <a:buChar char="•"/>
            </a:pPr>
            <a:endParaRPr lang="uk-UA" altLang="ru-RU" sz="2200">
              <a:solidFill>
                <a:srgbClr val="333333"/>
              </a:solidFill>
            </a:endParaRPr>
          </a:p>
          <a:p>
            <a:pPr indent="449263">
              <a:buFontTx/>
              <a:buChar char="•"/>
            </a:pPr>
            <a:endParaRPr lang="uk-UA" altLang="ru-RU" sz="2200">
              <a:solidFill>
                <a:srgbClr val="333333"/>
              </a:solidFill>
            </a:endParaRPr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EB1E90-19D4-46AB-8E30-A88F702EE30E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13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Види маркетингових стратегій за способом реалізації (1)</a:t>
            </a:r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87516"/>
          <a:ext cx="8856983" cy="495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6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9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Зовнішні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(цільові аудиторії за межами міста)</a:t>
                      </a: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Внутрішні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(цільові аудиторії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всередині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міста)</a:t>
                      </a: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Ієрархічні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(єдиний центр управління)</a:t>
                      </a: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Мережеві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(декілька незалежних центрів управління)</a:t>
                      </a: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Комплексні / структурні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(змінюється все міське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середовище)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Об'єктні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(основа маркетингу - окремі об'єкти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середовища)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Еволюційні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(спадкоємність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середовища,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добудова наявного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образу)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Революційні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вибудовування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нового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образу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з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нуля на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основі нових ідей)</a:t>
                      </a: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8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Маркетинг «від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хорошого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життя»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(закріплення репутації, реклама успіхів)</a:t>
                      </a: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Маркетинг виживання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(спосіб самозбереження місцевої громади </a:t>
                      </a: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4" name="Пряма сполучна лінія 9"/>
          <p:cNvCxnSpPr/>
          <p:nvPr/>
        </p:nvCxnSpPr>
        <p:spPr>
          <a:xfrm>
            <a:off x="469900" y="118768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20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8406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Grp="1" noChangeAspect="1" noChangeArrowheads="1"/>
          </p:cNvPicPr>
          <p:nvPr>
            <p:ph type="title"/>
          </p:nvPr>
        </p:nvPicPr>
        <p:blipFill rotWithShape="1">
          <a:blip r:embed="rId2"/>
          <a:srcRect l="2452" t="6709" r="3596"/>
          <a:stretch/>
        </p:blipFill>
        <p:spPr>
          <a:xfrm>
            <a:off x="4572000" y="1295400"/>
            <a:ext cx="4032447" cy="5377048"/>
          </a:xfrm>
        </p:spPr>
      </p:pic>
      <p:pic>
        <p:nvPicPr>
          <p:cNvPr id="3481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3453" t="11622"/>
          <a:stretch/>
        </p:blipFill>
        <p:spPr>
          <a:xfrm>
            <a:off x="600075" y="2619375"/>
            <a:ext cx="3684588" cy="3476624"/>
          </a:xfrm>
        </p:spPr>
      </p:pic>
      <p:sp>
        <p:nvSpPr>
          <p:cNvPr id="34819" name="Rectangle 2"/>
          <p:cNvSpPr txBox="1">
            <a:spLocks noChangeArrowheads="1"/>
          </p:cNvSpPr>
          <p:nvPr/>
        </p:nvSpPr>
        <p:spPr bwMode="gray">
          <a:xfrm>
            <a:off x="86476" y="115888"/>
            <a:ext cx="439204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lang="ru-RU"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eaLnBrk="0" hangingPunct="0">
              <a:defRPr sz="4200">
                <a:latin typeface="Tahoma" pitchFamily="34" charset="0"/>
                <a:cs typeface="Tahoma" pitchFamily="34" charset="0"/>
              </a:defRPr>
            </a:lvl2pPr>
            <a:lvl3pPr eaLnBrk="0" hangingPunct="0">
              <a:defRPr sz="4200">
                <a:latin typeface="Tahoma" pitchFamily="34" charset="0"/>
                <a:cs typeface="Tahoma" pitchFamily="34" charset="0"/>
              </a:defRPr>
            </a:lvl3pPr>
            <a:lvl4pPr eaLnBrk="0" hangingPunct="0">
              <a:defRPr sz="4200">
                <a:latin typeface="Tahoma" pitchFamily="34" charset="0"/>
                <a:cs typeface="Tahoma" pitchFamily="34" charset="0"/>
              </a:defRPr>
            </a:lvl4pPr>
            <a:lvl5pPr eaLnBrk="0" hangingPunct="0">
              <a:defRPr sz="4200">
                <a:latin typeface="Tahoma" pitchFamily="34" charset="0"/>
                <a:cs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r>
              <a:rPr lang="uk-UA" dirty="0"/>
              <a:t>Приклади</a:t>
            </a: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469900" y="1187688"/>
            <a:ext cx="381406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17008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Старий міст – центр історичного ядра міста Мостар (Боснія  Герцоговина)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003" y="3326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Льодовий готель у Юкасярве (Швеція) – основа об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єктної стратегії міста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21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597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546" cy="1036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dirty="0" smtClean="0"/>
              <a:t>Види маркетингових стратегій за способом реалізації (2)</a:t>
            </a:r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1268413"/>
          <a:ext cx="8857108" cy="5040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2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Стимулювання точок зростання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(основа маркетингу - стимулювання сильних сторін міста)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Вирішення проблем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(основа маркетингу - підтягування слабких сторін)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Маркетинг залучення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(стимулювання притоку|припливу| інвестицій, туристів, уваги до міста)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Маркетинг обмеження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(свідоме обмеження, стримування надмірної уваги до міста)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Диференційований маркетинг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(націлювання маркетингової кампанії відразу на декілька сегментів цільової аудиторії з розробкою окремої пропозиції для кожного з них)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Недиференційований маркетинг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(націлювання маркетингової кампанії на весь ринок відразу з однією і тією ж пропозицією)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Виправлення образу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(короткостроковий ефект, </a:t>
                      </a:r>
                      <a:r>
                        <a:rPr lang="uk-UA" sz="2000" noProof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недовговічно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Виправлення дійсності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/>
                          <a:cs typeface="Tahoma" panose="020B0604030504040204" pitchFamily="34" charset="0"/>
                        </a:rPr>
                        <a:t>(довгостроковий ефект, дорожче, але надійніше)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" name="Пряма сполучна лінія 9"/>
          <p:cNvCxnSpPr/>
          <p:nvPr/>
        </p:nvCxnSpPr>
        <p:spPr>
          <a:xfrm>
            <a:off x="469900" y="118768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07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-536" y="21153"/>
            <a:ext cx="9144536" cy="868363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Типи маркетингових стратегій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b="1" dirty="0"/>
              <a:t>1) </a:t>
            </a:r>
            <a:r>
              <a:rPr lang="uk-UA" sz="2400" b="1" dirty="0" smtClean="0"/>
              <a:t>Міста - лідери</a:t>
            </a:r>
            <a:r>
              <a:rPr lang="ru-RU" sz="2400" b="1" dirty="0" smtClean="0"/>
              <a:t>, </a:t>
            </a:r>
            <a:endParaRPr lang="ru-RU" sz="2400" b="1" dirty="0"/>
          </a:p>
          <a:p>
            <a:pPr marL="0" indent="0">
              <a:buFontTx/>
              <a:buNone/>
              <a:defRPr/>
            </a:pPr>
            <a:r>
              <a:rPr lang="uk-UA" sz="2400" b="1" dirty="0"/>
              <a:t>2) Міста - підприємці, </a:t>
            </a:r>
          </a:p>
          <a:p>
            <a:pPr marL="0" indent="0">
              <a:buFontTx/>
              <a:buNone/>
              <a:defRPr/>
            </a:pPr>
            <a:r>
              <a:rPr lang="uk-UA" sz="2400" b="1" dirty="0"/>
              <a:t>3) Розважальні міста, </a:t>
            </a:r>
          </a:p>
          <a:p>
            <a:pPr marL="0" indent="0">
              <a:buFontTx/>
              <a:buNone/>
              <a:defRPr/>
            </a:pPr>
            <a:r>
              <a:rPr lang="uk-UA" sz="2400" b="1" dirty="0"/>
              <a:t>4) Міста - музеї, </a:t>
            </a:r>
          </a:p>
          <a:p>
            <a:pPr marL="0" indent="0">
              <a:buFontTx/>
              <a:buNone/>
              <a:defRPr/>
            </a:pPr>
            <a:r>
              <a:rPr lang="uk-UA" sz="2400" b="1" dirty="0"/>
              <a:t>5) Розумні міста, </a:t>
            </a:r>
          </a:p>
          <a:p>
            <a:pPr marL="0" indent="0">
              <a:buFontTx/>
              <a:buNone/>
              <a:defRPr/>
            </a:pPr>
            <a:r>
              <a:rPr lang="ru-RU" sz="2400" b="1" dirty="0"/>
              <a:t>6) </a:t>
            </a:r>
            <a:r>
              <a:rPr lang="uk-UA" sz="2400" b="1" dirty="0" smtClean="0"/>
              <a:t>Міста - посередники, провідники </a:t>
            </a:r>
            <a:r>
              <a:rPr lang="ru-RU" sz="2400" b="1" dirty="0" smtClean="0"/>
              <a:t>і </a:t>
            </a:r>
            <a:endParaRPr lang="ru-RU" sz="2400" b="1" dirty="0"/>
          </a:p>
          <a:p>
            <a:pPr marL="0" indent="0">
              <a:buFontTx/>
              <a:buNone/>
              <a:defRPr/>
            </a:pPr>
            <a:r>
              <a:rPr lang="uk-UA" sz="2400" b="1" dirty="0"/>
              <a:t>перехрестя, </a:t>
            </a:r>
          </a:p>
          <a:p>
            <a:pPr marL="0" indent="0">
              <a:buFontTx/>
              <a:buNone/>
              <a:defRPr/>
            </a:pPr>
            <a:r>
              <a:rPr lang="uk-UA" sz="2400" b="1" dirty="0"/>
              <a:t>7) Міста унікального іміджу. </a:t>
            </a:r>
          </a:p>
          <a:p>
            <a:pPr marL="0" indent="0">
              <a:buFontTx/>
              <a:buNone/>
              <a:defRPr/>
            </a:pPr>
            <a:r>
              <a:rPr lang="uk-UA" sz="2400" b="1" dirty="0" smtClean="0"/>
              <a:t>Кожен тип в свою чергу ділиться на декілька видів. Всього - 39 видів маркетингових стратегій</a:t>
            </a:r>
            <a:r>
              <a:rPr lang="ru-RU" sz="2400" b="1" dirty="0" smtClean="0"/>
              <a:t>. </a:t>
            </a:r>
            <a:endParaRPr lang="uk-UA" sz="2400" b="1" dirty="0"/>
          </a:p>
          <a:p>
            <a:pPr>
              <a:defRPr/>
            </a:pPr>
            <a:endParaRPr lang="uk-UA" dirty="0"/>
          </a:p>
        </p:txBody>
      </p:sp>
      <p:pic>
        <p:nvPicPr>
          <p:cNvPr id="36867" name="Picture 4" descr="Dish 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1024" y="1124744"/>
            <a:ext cx="12239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Dish City_2"/>
          <p:cNvPicPr>
            <a:picLocks noChangeAspect="1" noChangeArrowheads="1"/>
          </p:cNvPicPr>
          <p:nvPr/>
        </p:nvPicPr>
        <p:blipFill>
          <a:blip r:embed="rId3">
            <a:lum bright="6000" contrast="32000"/>
          </a:blip>
          <a:srcRect/>
          <a:stretch>
            <a:fillRect/>
          </a:stretch>
        </p:blipFill>
        <p:spPr bwMode="auto">
          <a:xfrm>
            <a:off x="6710437" y="2247107"/>
            <a:ext cx="2124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 сполучна лінія 9"/>
          <p:cNvCxnSpPr/>
          <p:nvPr/>
        </p:nvCxnSpPr>
        <p:spPr>
          <a:xfrm>
            <a:off x="469900" y="836712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23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523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000" b="1" dirty="0" smtClean="0"/>
              <a:t>Специфічні цілі розвитку міст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2"/>
            <a:ext cx="8208963" cy="468086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defRPr/>
            </a:pPr>
            <a:r>
              <a:rPr lang="uk-UA" b="1" dirty="0" smtClean="0"/>
              <a:t>Приклади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uk-UA" sz="2800" dirty="0" smtClean="0"/>
              <a:t>Бути «відкритим містом» (для іммігрантів та ін.), міжнародним містом і містом культури (</a:t>
            </a:r>
            <a:r>
              <a:rPr lang="uk-UA" sz="2800" i="1" dirty="0" smtClean="0"/>
              <a:t>Амстердам)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uk-UA" sz="2800" dirty="0" smtClean="0"/>
              <a:t>Стати «столицею інформації ЄС і центром транспортних перевезень» (</a:t>
            </a:r>
            <a:r>
              <a:rPr lang="uk-UA" sz="2800" i="1" dirty="0" smtClean="0"/>
              <a:t>Кельн)</a:t>
            </a:r>
            <a:endParaRPr lang="uk-UA" sz="2800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uk-UA" sz="2800" dirty="0" smtClean="0"/>
              <a:t>Розвиватися в якості центру технологічних інновацій (</a:t>
            </a:r>
            <a:r>
              <a:rPr lang="uk-UA" sz="2800" i="1" dirty="0" smtClean="0"/>
              <a:t>Манчестер)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uk-UA" sz="2800" dirty="0" smtClean="0"/>
              <a:t>Реалізовувати «триєдину політику модернізації» (просторово-економічна, соціальна, управлінська модернізація) (</a:t>
            </a:r>
            <a:r>
              <a:rPr lang="uk-UA" sz="2800" i="1" dirty="0" smtClean="0"/>
              <a:t>Роттердам)</a:t>
            </a:r>
            <a:endParaRPr lang="uk-UA" sz="2800" dirty="0" smtClean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469900" y="908720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24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2492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" y="692696"/>
            <a:ext cx="9144000" cy="4503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4000" dirty="0"/>
              <a:t>ПЛАНУВАННЯ МАРКЕТИНГОВОЇ СТРАТЕГІЇ: З ЧОГО ПОЧАТИ? </a:t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38914" name="Rectangle 31"/>
          <p:cNvSpPr>
            <a:spLocks noChangeArrowheads="1"/>
          </p:cNvSpPr>
          <p:nvPr/>
        </p:nvSpPr>
        <p:spPr bwMode="gray">
          <a:xfrm>
            <a:off x="323850" y="1341438"/>
            <a:ext cx="8640763" cy="4124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Головне </a:t>
            </a: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завдання</a:t>
            </a:r>
            <a:r>
              <a:rPr 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cs typeface="Tahoma" panose="020B0604030504040204" pitchFamily="34" charset="0"/>
              </a:rPr>
              <a:t>планування - </a:t>
            </a: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визначити </a:t>
            </a:r>
            <a:r>
              <a:rPr lang="uk-UA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напрямки </a:t>
            </a: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дій, передбачити, які з можливих варіантів рішень виявляться ефективними</a:t>
            </a:r>
            <a:r>
              <a:rPr lang="ru-RU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План </a:t>
            </a:r>
            <a:r>
              <a:rPr lang="uk-UA" sz="2800" dirty="0">
                <a:latin typeface="Tahoma" panose="020B0604030504040204" pitchFamily="34" charset="0"/>
                <a:cs typeface="Tahoma" panose="020B0604030504040204" pitchFamily="34" charset="0"/>
              </a:rPr>
              <a:t>має бути максимально </a:t>
            </a:r>
            <a:r>
              <a:rPr lang="uk-UA" sz="2800" b="1" dirty="0">
                <a:latin typeface="Tahoma" panose="020B0604030504040204" pitchFamily="34" charset="0"/>
                <a:cs typeface="Tahoma" panose="020B0604030504040204" pitchFamily="34" charset="0"/>
              </a:rPr>
              <a:t>гнучким</a:t>
            </a:r>
            <a:r>
              <a:rPr lang="uk-UA" sz="2800" dirty="0">
                <a:latin typeface="Tahoma" panose="020B0604030504040204" pitchFamily="34" charset="0"/>
                <a:cs typeface="Tahoma" panose="020B0604030504040204" pitchFamily="34" charset="0"/>
              </a:rPr>
              <a:t>, готовим до швидких і раптових коректувань, здатним підлаштовуватися під мінливі обставини і використовувати їх.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Жорстке планування в маркетингу неможливо, - доцільно керуватися </a:t>
            </a:r>
            <a:r>
              <a:rPr lang="uk-UA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проектною </a:t>
            </a:r>
            <a:r>
              <a:rPr lang="uk-UA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логікою </a:t>
            </a:r>
            <a:endParaRPr lang="uk-UA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469900" y="118768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26283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idx="1"/>
          </p:nvPr>
        </p:nvSpPr>
        <p:spPr>
          <a:xfrm>
            <a:off x="451148" y="332656"/>
            <a:ext cx="8229600" cy="5963804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4000" b="1" dirty="0" smtClean="0"/>
              <a:t>МАРКЕТИНГ МІСТА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sz="4000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sz="4000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4000" b="1" dirty="0" smtClean="0"/>
              <a:t>1</a:t>
            </a:r>
            <a:r>
              <a:rPr lang="ru-RU" sz="4000" dirty="0" smtClean="0"/>
              <a:t>. </a:t>
            </a:r>
            <a:r>
              <a:rPr lang="uk-UA" sz="4000" b="1" dirty="0" smtClean="0"/>
              <a:t>Позиціонування міста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uk-UA" sz="40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uk-UA" sz="40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uk-UA" sz="4000" b="1" dirty="0" smtClean="0"/>
              <a:t>2. Просування міста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3010" name="AutoShape 3"/>
          <p:cNvSpPr>
            <a:spLocks noChangeArrowheads="1"/>
          </p:cNvSpPr>
          <p:nvPr/>
        </p:nvSpPr>
        <p:spPr bwMode="auto">
          <a:xfrm rot="5400000">
            <a:off x="3923457" y="1125215"/>
            <a:ext cx="1008062" cy="172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 rot="5400000">
            <a:off x="4026198" y="3249166"/>
            <a:ext cx="1079500" cy="172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26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7679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9"/>
          <p:cNvCxnSpPr/>
          <p:nvPr/>
        </p:nvCxnSpPr>
        <p:spPr>
          <a:xfrm>
            <a:off x="454744" y="908720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>
            <a:normAutofit fontScale="90000"/>
          </a:bodyPr>
          <a:lstStyle/>
          <a:p>
            <a:r>
              <a:rPr lang="uk-UA" dirty="0"/>
              <a:t>Алгоритм маркетингу </a:t>
            </a:r>
            <a:r>
              <a:rPr lang="uk-UA" dirty="0" smtClean="0"/>
              <a:t>території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136" y="105273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400" dirty="0"/>
              <a:t> </a:t>
            </a:r>
            <a:r>
              <a:rPr lang="uk-UA" sz="3400" dirty="0" smtClean="0"/>
              <a:t>   </a:t>
            </a:r>
            <a:r>
              <a:rPr lang="uk-UA" sz="3400" b="1" dirty="0" smtClean="0">
                <a:solidFill>
                  <a:srgbClr val="333333"/>
                </a:solidFill>
              </a:rPr>
              <a:t>ПОЗИЦІОНУВАННЯ </a:t>
            </a:r>
            <a:r>
              <a:rPr lang="uk-UA" sz="3400" b="1" dirty="0">
                <a:solidFill>
                  <a:srgbClr val="333333"/>
                </a:solidFill>
              </a:rPr>
              <a:t>МІСТА</a:t>
            </a:r>
            <a:r>
              <a:rPr lang="uk-UA" sz="3400" dirty="0">
                <a:solidFill>
                  <a:srgbClr val="333333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333333"/>
                </a:solidFill>
              </a:rPr>
              <a:t>1) </a:t>
            </a:r>
            <a:r>
              <a:rPr lang="uk-UA" sz="3400" dirty="0" smtClean="0">
                <a:solidFill>
                  <a:srgbClr val="333333"/>
                </a:solidFill>
              </a:rPr>
              <a:t>визначення</a:t>
            </a:r>
            <a:r>
              <a:rPr lang="ru-RU" sz="3400" dirty="0" smtClean="0">
                <a:solidFill>
                  <a:srgbClr val="333333"/>
                </a:solidFill>
              </a:rPr>
              <a:t> </a:t>
            </a:r>
            <a:r>
              <a:rPr lang="ru-RU" sz="3400" dirty="0">
                <a:solidFill>
                  <a:srgbClr val="333333"/>
                </a:solidFill>
              </a:rPr>
              <a:t>проблем, постановка задач, </a:t>
            </a:r>
          </a:p>
          <a:p>
            <a:pPr marL="0" indent="0">
              <a:buNone/>
            </a:pPr>
            <a:r>
              <a:rPr lang="uk-UA" sz="3400" dirty="0">
                <a:solidFill>
                  <a:srgbClr val="333333"/>
                </a:solidFill>
              </a:rPr>
              <a:t>2) аналіз зацікавлених сторін, 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333333"/>
                </a:solidFill>
              </a:rPr>
              <a:t>3) </a:t>
            </a:r>
            <a:r>
              <a:rPr lang="uk-UA" sz="3400" dirty="0" smtClean="0">
                <a:solidFill>
                  <a:srgbClr val="333333"/>
                </a:solidFill>
              </a:rPr>
              <a:t>визначення критеріїв успішності проекту</a:t>
            </a:r>
            <a:r>
              <a:rPr lang="ru-RU" sz="3400" dirty="0" smtClean="0">
                <a:solidFill>
                  <a:srgbClr val="333333"/>
                </a:solidFill>
              </a:rPr>
              <a:t>, </a:t>
            </a:r>
            <a:endParaRPr lang="ru-RU" sz="34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ru-RU" sz="3400" dirty="0">
                <a:solidFill>
                  <a:srgbClr val="333333"/>
                </a:solidFill>
              </a:rPr>
              <a:t>4) </a:t>
            </a:r>
            <a:r>
              <a:rPr lang="uk-UA" sz="3400" dirty="0" smtClean="0">
                <a:solidFill>
                  <a:srgbClr val="333333"/>
                </a:solidFill>
              </a:rPr>
              <a:t>сегментування ринку, визначення цільової аудиторії, </a:t>
            </a:r>
          </a:p>
          <a:p>
            <a:pPr marL="0" indent="0">
              <a:buNone/>
            </a:pPr>
            <a:r>
              <a:rPr lang="uk-UA" sz="3400" dirty="0" smtClean="0">
                <a:solidFill>
                  <a:srgbClr val="333333"/>
                </a:solidFill>
              </a:rPr>
              <a:t>5) вибір / уточнення маркетингової стратегії.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rgbClr val="333333"/>
                </a:solidFill>
              </a:rPr>
              <a:t> </a:t>
            </a:r>
            <a:endParaRPr lang="ru-RU" sz="34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uk-UA" sz="3400" dirty="0">
                <a:solidFill>
                  <a:srgbClr val="333333"/>
                </a:solidFill>
              </a:rPr>
              <a:t>    </a:t>
            </a:r>
            <a:r>
              <a:rPr lang="uk-UA" sz="3400" b="1" dirty="0">
                <a:solidFill>
                  <a:srgbClr val="333333"/>
                </a:solidFill>
              </a:rPr>
              <a:t>МАРКЕТИНГОВА КОМУНІКАЦІЯ</a:t>
            </a:r>
            <a:r>
              <a:rPr lang="uk-UA" sz="3400" dirty="0">
                <a:solidFill>
                  <a:srgbClr val="333333"/>
                </a:solidFill>
              </a:rPr>
              <a:t>: </a:t>
            </a:r>
          </a:p>
          <a:p>
            <a:pPr marL="0" indent="0">
              <a:buNone/>
            </a:pPr>
            <a:r>
              <a:rPr lang="uk-UA" sz="3400" dirty="0">
                <a:solidFill>
                  <a:srgbClr val="333333"/>
                </a:solidFill>
              </a:rPr>
              <a:t>6) підбір інструментів маркетингової комунікації, 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333333"/>
                </a:solidFill>
              </a:rPr>
              <a:t>7) </a:t>
            </a:r>
            <a:r>
              <a:rPr lang="uk-UA" sz="3400" dirty="0" smtClean="0">
                <a:solidFill>
                  <a:srgbClr val="333333"/>
                </a:solidFill>
              </a:rPr>
              <a:t>визначення індикаторів успіху, планування моніторингу та оцінки </a:t>
            </a:r>
            <a:r>
              <a:rPr lang="ru-RU" sz="3400" dirty="0" smtClean="0">
                <a:solidFill>
                  <a:srgbClr val="333333"/>
                </a:solidFill>
              </a:rPr>
              <a:t>проекту</a:t>
            </a:r>
            <a:r>
              <a:rPr lang="ru-RU" sz="3400" dirty="0">
                <a:solidFill>
                  <a:srgbClr val="333333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333333"/>
                </a:solidFill>
              </a:rPr>
              <a:t>8) </a:t>
            </a:r>
            <a:r>
              <a:rPr lang="uk-UA" sz="3400" dirty="0" smtClean="0">
                <a:solidFill>
                  <a:srgbClr val="333333"/>
                </a:solidFill>
              </a:rPr>
              <a:t>визначення учасників проекту, розподіл функцій</a:t>
            </a:r>
            <a:r>
              <a:rPr lang="ru-RU" sz="3400" dirty="0" smtClean="0">
                <a:solidFill>
                  <a:srgbClr val="333333"/>
                </a:solidFill>
              </a:rPr>
              <a:t>, </a:t>
            </a:r>
            <a:endParaRPr lang="ru-RU" sz="34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uk-UA" sz="3400" dirty="0">
                <a:solidFill>
                  <a:srgbClr val="333333"/>
                </a:solidFill>
              </a:rPr>
              <a:t>9) формування проекту.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27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710972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>
            <a:normAutofit/>
          </a:bodyPr>
          <a:lstStyle/>
          <a:p>
            <a:r>
              <a:rPr lang="ru-RU" sz="3400" b="1" dirty="0" smtClean="0"/>
              <a:t>Мета </a:t>
            </a:r>
            <a:r>
              <a:rPr lang="uk-UA" sz="3400" b="1" dirty="0" smtClean="0"/>
              <a:t>позиціонування міста</a:t>
            </a:r>
          </a:p>
        </p:txBody>
      </p:sp>
      <p:sp>
        <p:nvSpPr>
          <p:cNvPr id="44034" name="Місце для вмісту 2"/>
          <p:cNvSpPr>
            <a:spLocks noGrp="1"/>
          </p:cNvSpPr>
          <p:nvPr>
            <p:ph idx="1"/>
          </p:nvPr>
        </p:nvSpPr>
        <p:spPr>
          <a:xfrm>
            <a:off x="323850" y="2276872"/>
            <a:ext cx="8229600" cy="386992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r>
              <a:rPr lang="uk-UA" b="1" dirty="0" smtClean="0"/>
              <a:t>- забезпечити йому відмінне від інших, бажане місце (роль) на ринках та в свідомості цільової аудиторії. </a:t>
            </a:r>
            <a:endParaRPr lang="uk-UA" dirty="0" smtClean="0"/>
          </a:p>
          <a:p>
            <a:pPr marL="0" indent="0">
              <a:buFontTx/>
              <a:buNone/>
            </a:pPr>
            <a:endParaRPr lang="uk-UA" dirty="0" smtClean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454744" y="105273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391964" y="1484784"/>
            <a:ext cx="8229600" cy="8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lang="ru-RU" sz="32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lang="ru-RU" sz="28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lang="ru-RU" sz="24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lang="ru-RU" sz="20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lang="ru-RU"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Що значить ПОЗИЦІОНУВАТИ місто? </a:t>
            </a:r>
          </a:p>
          <a:p>
            <a:pPr marL="0" indent="0" algn="ctr">
              <a:buFontTx/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28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7808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755650" y="2205038"/>
            <a:ext cx="7561263" cy="36718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200" y="-35024"/>
            <a:ext cx="9144000" cy="8717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000" b="1" dirty="0" smtClean="0"/>
              <a:t>Інструменти маркетингової стратегії</a:t>
            </a:r>
            <a:r>
              <a:rPr lang="uk-UA" sz="3000" b="1" dirty="0" smtClean="0">
                <a:solidFill>
                  <a:srgbClr val="FFFF00"/>
                </a:solidFill>
              </a:rPr>
              <a:t>  </a:t>
            </a:r>
            <a:endParaRPr lang="uk-UA" sz="3000" b="1" dirty="0" smtClean="0">
              <a:solidFill>
                <a:srgbClr val="FFC000"/>
              </a:solidFill>
            </a:endParaRPr>
          </a:p>
        </p:txBody>
      </p:sp>
      <p:graphicFrame>
        <p:nvGraphicFramePr>
          <p:cNvPr id="97316" name="Group 3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0" y="3825339"/>
          <a:ext cx="4506913" cy="2670048"/>
        </p:xfrm>
        <a:graphic>
          <a:graphicData uri="http://schemas.openxmlformats.org/drawingml/2006/table">
            <a:tbl>
              <a:tblPr/>
              <a:tblGrid>
                <a:gridCol w="4506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6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Планування маркетингової стратегії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Визначення задач маркетингу у відповідності зі стратегією міста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Визначення цільової аудиторії…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Вибір маркетингової стратегії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7324" name="Group 4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612442" y="3057048"/>
          <a:ext cx="4500562" cy="1512888"/>
        </p:xfrm>
        <a:graphic>
          <a:graphicData uri="http://schemas.openxmlformats.org/drawingml/2006/table">
            <a:tbl>
              <a:tblPr/>
              <a:tblGrid>
                <a:gridCol w="450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Маркетинг іміджу міста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Формування іміджу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Відбір інструментів популяризації (реклами) іміджу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7322" name="Group 4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572000" y="1256823"/>
          <a:ext cx="4572000" cy="1728788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Маркетингові дослідження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Соціологічні дослідження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Аналіз рейтингів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Аналіз зацікавлених сторін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7303" name="Group 23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0" y="1427301"/>
          <a:ext cx="4506913" cy="2189163"/>
        </p:xfrm>
        <a:graphic>
          <a:graphicData uri="http://schemas.openxmlformats.org/drawingml/2006/table">
            <a:tbl>
              <a:tblPr/>
              <a:tblGrid>
                <a:gridCol w="4506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8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Стратегічне планування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SWOT-аналіз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Визначення пріоритетів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Визначення стратегічних  задач міста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7330" name="Group 50"/>
          <p:cNvGraphicFramePr>
            <a:graphicFrameLocks noGrp="1"/>
          </p:cNvGraphicFramePr>
          <p:nvPr>
            <p:extLst/>
          </p:nvPr>
        </p:nvGraphicFramePr>
        <p:xfrm>
          <a:off x="4580602" y="4679061"/>
          <a:ext cx="4500562" cy="1773238"/>
        </p:xfrm>
        <a:graphic>
          <a:graphicData uri="http://schemas.openxmlformats.org/drawingml/2006/table">
            <a:tbl>
              <a:tblPr/>
              <a:tblGrid>
                <a:gridCol w="450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Формування унікальної пропозиції міста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uk-UA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Унікальні об </a:t>
                      </a:r>
                      <a:r>
                        <a:rPr kumimoji="0" lang="uk-UA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єкти</a:t>
                      </a:r>
                      <a:r>
                        <a:rPr kumimoji="0" lang="uk-UA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uk-UA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інвест</a:t>
                      </a:r>
                      <a:r>
                        <a:rPr kumimoji="0" lang="uk-UA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. площадки, проекти, ідеї. Бренди.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Маркетингове звернення міста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5057" name="Oval 2"/>
          <p:cNvSpPr>
            <a:spLocks noChangeArrowheads="1"/>
          </p:cNvSpPr>
          <p:nvPr/>
        </p:nvSpPr>
        <p:spPr bwMode="auto">
          <a:xfrm>
            <a:off x="926129" y="743724"/>
            <a:ext cx="575990" cy="64859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sz="36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93826"/>
            <a:ext cx="4372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FFFF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  </a:t>
            </a:r>
            <a:r>
              <a:rPr lang="uk-UA" sz="36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Позиціонування</a:t>
            </a:r>
            <a:endParaRPr lang="ru-RU" sz="36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 сполучна лінія 9"/>
          <p:cNvCxnSpPr/>
          <p:nvPr/>
        </p:nvCxnSpPr>
        <p:spPr>
          <a:xfrm>
            <a:off x="0" y="693826"/>
            <a:ext cx="914400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E76FE-C9B3-4946-832C-70081658581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752"/>
            <a:ext cx="8540750" cy="46805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uk-UA" sz="8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uk-UA" altLang="en-US" sz="8000" b="1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anose="020B0604030504040204" pitchFamily="34" charset="0"/>
              </a:rPr>
              <a:t>Визначення: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uk-UA" sz="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8000" b="1" dirty="0">
                <a:latin typeface="Arial" pitchFamily="34" charset="0"/>
                <a:cs typeface="Arial" pitchFamily="34" charset="0"/>
              </a:rPr>
              <a:t>(Королівський) Чартерний інститут маркетингу: </a:t>
            </a: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uk-UA" sz="8000" dirty="0" smtClean="0">
                <a:latin typeface="Arial" pitchFamily="34" charset="0"/>
                <a:cs typeface="Arial" pitchFamily="34" charset="0"/>
              </a:rPr>
              <a:t>Маркетинг </a:t>
            </a:r>
            <a:r>
              <a:rPr lang="uk-UA" sz="8000" dirty="0">
                <a:latin typeface="Arial" pitchFamily="34" charset="0"/>
                <a:cs typeface="Arial" pitchFamily="34" charset="0"/>
              </a:rPr>
              <a:t>– процес менеджменту, що визначає, передбачає та задовольняє потреби споживачів з отриманням прибутку.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Маркетинг </a:t>
            </a:r>
            <a:r>
              <a:rPr lang="ru-RU" sz="8000" dirty="0">
                <a:latin typeface="Arial" pitchFamily="34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вид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людської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,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спрямованої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задоволення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потреб шляхом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обміну</a:t>
            </a:r>
            <a:endParaRPr lang="ru-RU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8000" dirty="0" err="1">
                <a:latin typeface="Arial" pitchFamily="34" charset="0"/>
                <a:cs typeface="Arial" pitchFamily="34" charset="0"/>
              </a:rPr>
              <a:t>або</a:t>
            </a:r>
            <a:endParaRPr lang="ru-RU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Маркетинг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 — это социальный процесс,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направленный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на удовлетворение потребностей и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желаний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индивидов и групп посредством создания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и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предложения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обладающих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ценностью товаров и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endParaRPr lang="ru-RU" sz="8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услуг и свободного обмена ими»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uk-UA" sz="8000" b="1" i="1" dirty="0" smtClean="0">
                <a:latin typeface="Arial" pitchFamily="34" charset="0"/>
                <a:cs typeface="Arial" pitchFamily="34" charset="0"/>
              </a:rPr>
              <a:t>Філіп </a:t>
            </a:r>
            <a:r>
              <a:rPr lang="uk-UA" sz="8000" b="1" i="1" dirty="0" err="1" smtClean="0">
                <a:latin typeface="Arial" pitchFamily="34" charset="0"/>
                <a:cs typeface="Arial" pitchFamily="34" charset="0"/>
              </a:rPr>
              <a:t>Котлер</a:t>
            </a:r>
            <a:endParaRPr lang="uk-UA" sz="80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400"/>
              </a:spcBef>
              <a:buSzPct val="68000"/>
              <a:buNone/>
            </a:pPr>
            <a:r>
              <a:rPr lang="ru-RU" sz="8000" b="1" i="1" dirty="0" err="1" smtClean="0">
                <a:latin typeface="Arial" pitchFamily="34" charset="0"/>
                <a:cs typeface="Arial" pitchFamily="34" charset="0"/>
              </a:rPr>
              <a:t>Ігор</a:t>
            </a:r>
            <a:r>
              <a:rPr lang="ru-RU" sz="8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i="1" dirty="0">
                <a:latin typeface="Arial" pitchFamily="34" charset="0"/>
                <a:cs typeface="Arial" pitchFamily="34" charset="0"/>
              </a:rPr>
              <a:t>Манн</a:t>
            </a:r>
            <a:r>
              <a:rPr lang="ru-RU" sz="8000" i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«Маркетинг —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любов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ближнього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якій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отримуєш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Божу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благодать у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>
                <a:latin typeface="Arial" pitchFamily="34" charset="0"/>
                <a:cs typeface="Arial" pitchFamily="34" charset="0"/>
              </a:rPr>
              <a:t>прибутку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8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1800" dirty="0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24" y="2780928"/>
            <a:ext cx="20162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1331913" y="2420938"/>
            <a:ext cx="5472112" cy="2879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6082" name="Oval 3"/>
          <p:cNvSpPr>
            <a:spLocks noChangeArrowheads="1"/>
          </p:cNvSpPr>
          <p:nvPr/>
        </p:nvSpPr>
        <p:spPr bwMode="auto">
          <a:xfrm>
            <a:off x="827584" y="816680"/>
            <a:ext cx="682178" cy="684796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sz="3600" b="1">
              <a:solidFill>
                <a:srgbClr val="003300"/>
              </a:solidFill>
            </a:endParaRPr>
          </a:p>
        </p:txBody>
      </p:sp>
      <p:sp>
        <p:nvSpPr>
          <p:cNvPr id="46101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19349"/>
            <a:ext cx="9144000" cy="817363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1800"/>
              </a:spcBef>
            </a:pPr>
            <a:r>
              <a:rPr lang="uk-UA" sz="3400" b="1" dirty="0" smtClean="0"/>
              <a:t>Інструменти маркетингової стратегії</a:t>
            </a:r>
            <a:r>
              <a:rPr lang="uk-UA" sz="3400" b="1" dirty="0" smtClean="0">
                <a:solidFill>
                  <a:srgbClr val="FFFF00"/>
                </a:solidFill>
              </a:rPr>
              <a:t>              </a:t>
            </a:r>
            <a:endParaRPr lang="uk-UA" sz="3400" b="1" dirty="0" smtClean="0">
              <a:solidFill>
                <a:srgbClr val="FFC000"/>
              </a:solidFill>
            </a:endParaRP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-15182" y="1574800"/>
          <a:ext cx="4578350" cy="2651760"/>
        </p:xfrm>
        <a:graphic>
          <a:graphicData uri="http://schemas.openxmlformats.org/drawingml/2006/table">
            <a:tbl>
              <a:tblPr/>
              <a:tblGrid>
                <a:gridCol w="457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Робота с цільовими групами: маркетингова комунікація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Параметри інформаційного впливу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Вибір методів комунікації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Вибір інформаційних каналів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8330" name="Group 26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8100" y="4279392"/>
          <a:ext cx="4533900" cy="2578608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89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Робота з жителями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uk-U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Фандрайзинг, публічно-приватне партнерство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Волонтерство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НУО-ресурс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Стимулювання лідерства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8336" name="Group 3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654471" y="1916113"/>
          <a:ext cx="4427537" cy="3968506"/>
        </p:xfrm>
        <a:graphic>
          <a:graphicData uri="http://schemas.openxmlformats.org/drawingml/2006/table">
            <a:tbl>
              <a:tblPr/>
              <a:tblGrid>
                <a:gridCol w="4427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1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Робота з адміністрацією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Постановка задач структурним підрозділам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Пріоритетне поліпшення маркетингових параметрів міста (інфраструктура, </a:t>
                      </a: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інвест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 клімат, благоустрій, безпека)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Моніторинг і оцінка реалізації програми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83498" y="838515"/>
            <a:ext cx="3773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3600" dirty="0">
                <a:solidFill>
                  <a:srgbClr val="FFFF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    </a:t>
            </a:r>
            <a:r>
              <a:rPr lang="uk-UA" sz="36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Просування</a:t>
            </a:r>
            <a:endParaRPr lang="ru-RU" sz="36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 сполучна лінія 9"/>
          <p:cNvCxnSpPr/>
          <p:nvPr/>
        </p:nvCxnSpPr>
        <p:spPr>
          <a:xfrm>
            <a:off x="0" y="693826"/>
            <a:ext cx="914400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CF727-531F-4CE1-B029-76E3B724C6C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-36004" y="44624"/>
            <a:ext cx="9144000" cy="868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3000" dirty="0"/>
              <a:t>1) ВИЗНАЧЕННЯ ПРОБЛЕМ, ПОСТАНОВКА </a:t>
            </a:r>
            <a:r>
              <a:rPr lang="ru-RU" sz="3000" dirty="0" err="1" smtClean="0"/>
              <a:t>ЗАвдань</a:t>
            </a:r>
            <a:endParaRPr lang="uk-UA" sz="3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556792"/>
            <a:ext cx="8558484" cy="4176464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uk-UA" sz="2800" dirty="0" smtClean="0"/>
              <a:t>В процесі позиціонування треба визначити </a:t>
            </a:r>
          </a:p>
          <a:p>
            <a:pPr indent="0">
              <a:spcBef>
                <a:spcPts val="1200"/>
              </a:spcBef>
              <a:buFontTx/>
              <a:buNone/>
              <a:defRPr/>
            </a:pPr>
            <a:r>
              <a:rPr lang="uk-UA" sz="2800" dirty="0" smtClean="0"/>
              <a:t>• які соціально-економічні ніші (конкурентні позиції) може зайняти місто. </a:t>
            </a:r>
          </a:p>
          <a:p>
            <a:pPr indent="0">
              <a:spcBef>
                <a:spcPts val="1200"/>
              </a:spcBef>
              <a:buFontTx/>
              <a:buNone/>
              <a:defRPr/>
            </a:pPr>
            <a:r>
              <a:rPr lang="uk-UA" sz="2800" dirty="0" smtClean="0"/>
              <a:t>• які властивості міста будуть позиціонуватися як конкурентні, і будуть користуватися попитом у споживачів. </a:t>
            </a:r>
          </a:p>
          <a:p>
            <a:pPr indent="0">
              <a:spcBef>
                <a:spcPts val="1200"/>
              </a:spcBef>
              <a:buFontTx/>
              <a:buNone/>
              <a:defRPr/>
            </a:pPr>
            <a:r>
              <a:rPr lang="uk-UA" sz="2800" dirty="0" smtClean="0"/>
              <a:t>• який тип маркетингової стратегії попередньо вибрати </a:t>
            </a:r>
          </a:p>
          <a:p>
            <a:pPr marL="0" indent="0">
              <a:buFontTx/>
              <a:buNone/>
              <a:defRPr/>
            </a:pPr>
            <a:endParaRPr lang="uk-UA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251520" y="980728"/>
            <a:ext cx="8568952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31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9574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uk-UA" sz="3200" b="1" dirty="0" smtClean="0"/>
              <a:t>2) АНАЛІЗ ЗАЦІКАВЛЕНИХ СТОРІН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3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600" dirty="0"/>
              <a:t>Визначивши проблему, відповісти на питання, чия це проблема? </a:t>
            </a:r>
          </a:p>
          <a:p>
            <a:pPr indent="0">
              <a:buFontTx/>
              <a:buNone/>
              <a:defRPr/>
            </a:pPr>
            <a:r>
              <a:rPr lang="uk-UA" sz="2600" dirty="0"/>
              <a:t>Для цього треба визначити: </a:t>
            </a:r>
          </a:p>
          <a:p>
            <a:pPr indent="0">
              <a:buFontTx/>
              <a:buNone/>
              <a:defRPr/>
            </a:pPr>
            <a:r>
              <a:rPr lang="ru-RU" sz="2600" dirty="0"/>
              <a:t>1) сторони, зацікавлені і не зацікавлені в проведенні маркетингових дій; </a:t>
            </a:r>
          </a:p>
          <a:p>
            <a:pPr indent="0">
              <a:buFontTx/>
              <a:buNone/>
              <a:defRPr/>
            </a:pPr>
            <a:r>
              <a:rPr lang="uk-UA" sz="2600" dirty="0"/>
              <a:t>2) ступінь їхньої зацікавленості; </a:t>
            </a:r>
          </a:p>
          <a:p>
            <a:pPr indent="0">
              <a:buFontTx/>
              <a:buNone/>
              <a:defRPr/>
            </a:pPr>
            <a:r>
              <a:rPr lang="ru-RU" sz="2600" dirty="0"/>
              <a:t>3) ступінь впливу тих чи інших сторін на можливість реалізації маркетингового проекту; </a:t>
            </a:r>
          </a:p>
          <a:p>
            <a:pPr indent="0">
              <a:buFontTx/>
              <a:buNone/>
              <a:defRPr/>
            </a:pPr>
            <a:r>
              <a:rPr lang="ru-RU" sz="2600" dirty="0"/>
              <a:t>4) стратегію роботи з кожною з груп інтересів для мінімізації ризиків маркетингового проекту та максимального врахування інтересів всіх городян. </a:t>
            </a:r>
          </a:p>
          <a:p>
            <a:pPr indent="0" algn="ctr">
              <a:buFontTx/>
              <a:buNone/>
              <a:defRPr/>
            </a:pPr>
            <a:r>
              <a:rPr lang="ru-RU" sz="2600" i="1" dirty="0">
                <a:solidFill>
                  <a:srgbClr val="C00000"/>
                </a:solidFill>
              </a:rPr>
              <a:t>Знайти компроміс у </a:t>
            </a:r>
            <a:r>
              <a:rPr lang="ru-RU" sz="2600" i="1" dirty="0" smtClean="0">
                <a:solidFill>
                  <a:srgbClr val="C00000"/>
                </a:solidFill>
              </a:rPr>
              <a:t>міській громаді </a:t>
            </a:r>
            <a:endParaRPr lang="ru-RU" sz="26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uk-UA" sz="2800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107504" y="782726"/>
            <a:ext cx="8856984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32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899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-36004" y="144115"/>
            <a:ext cx="9144000" cy="836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/>
              <a:t>3) ВИЗНАЧЕННЯ КРИТЕРІЇВ УСПІШНОСТІ ПРОЕКТУ </a:t>
            </a:r>
            <a:endParaRPr lang="uk-UA" sz="3200" dirty="0"/>
          </a:p>
        </p:txBody>
      </p:sp>
      <p:sp>
        <p:nvSpPr>
          <p:cNvPr id="49154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484784"/>
            <a:ext cx="8352928" cy="3816424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FontTx/>
              <a:buNone/>
            </a:pPr>
            <a:r>
              <a:rPr lang="uk-UA" sz="2400" b="1" dirty="0" smtClean="0"/>
              <a:t>1) вартість проекту;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ru-RU" sz="2400" b="1" dirty="0" smtClean="0"/>
              <a:t>2) </a:t>
            </a:r>
            <a:r>
              <a:rPr lang="uk-UA" sz="2400" b="1" dirty="0" smtClean="0"/>
              <a:t>ефективність;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uk-UA" sz="2400" b="1" dirty="0" smtClean="0"/>
              <a:t>3) соціальна рівність, або соціальна справедливість;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uk-UA" sz="2400" b="1" dirty="0" smtClean="0"/>
              <a:t>4) адміністративна простота;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uk-UA" sz="2400" b="1" dirty="0" smtClean="0"/>
              <a:t>5) правомочність;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uk-UA" sz="2400" b="1" dirty="0" smtClean="0"/>
              <a:t>6) час;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uk-UA" sz="2400" b="1" dirty="0" smtClean="0"/>
              <a:t>7) політична прийнятність;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uk-UA" sz="2400" b="1" dirty="0" smtClean="0"/>
              <a:t>8) ризики</a:t>
            </a:r>
            <a:r>
              <a:rPr lang="ru-RU" sz="2400" b="1" dirty="0" smtClean="0"/>
              <a:t>. </a:t>
            </a:r>
            <a:endParaRPr lang="uk-UA" sz="2400" b="1" dirty="0" smtClean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179512" y="1124744"/>
            <a:ext cx="871296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33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913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8548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sz="3000" dirty="0"/>
              <a:t>ПРИЙОМИ ФОРМУВАННЯ МАРКЕТИНГОВОЇ СТРАТЕГІЇ</a:t>
            </a:r>
            <a:r>
              <a:rPr lang="en-US" sz="2800" dirty="0">
                <a:solidFill>
                  <a:srgbClr val="000000"/>
                </a:solidFill>
                <a:effectLst/>
                <a:cs typeface="Arial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cs typeface="Arial" charset="0"/>
              </a:rPr>
            </a:br>
            <a:endParaRPr lang="en-US" sz="3000" dirty="0"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1" y="1676103"/>
            <a:ext cx="8784976" cy="453072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333333"/>
                </a:solidFill>
              </a:rPr>
              <a:t>робота експертних тематичних груп за участю представників різних кіл міської громади; </a:t>
            </a:r>
          </a:p>
          <a:p>
            <a:r>
              <a:rPr lang="uk-UA" dirty="0" err="1" smtClean="0">
                <a:solidFill>
                  <a:srgbClr val="333333"/>
                </a:solidFill>
              </a:rPr>
              <a:t>бенчмаркінг</a:t>
            </a:r>
            <a:r>
              <a:rPr lang="uk-UA" dirty="0" smtClean="0">
                <a:solidFill>
                  <a:srgbClr val="333333"/>
                </a:solidFill>
              </a:rPr>
              <a:t> (ідентифікація точок зростання міських трендів);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333333"/>
                </a:solidFill>
              </a:rPr>
              <a:t>SWO</a:t>
            </a:r>
            <a:r>
              <a:rPr lang="uk-UA" dirty="0">
                <a:solidFill>
                  <a:srgbClr val="333333"/>
                </a:solidFill>
              </a:rPr>
              <a:t>Т, АВС і </a:t>
            </a:r>
            <a:r>
              <a:rPr lang="en-US" dirty="0">
                <a:solidFill>
                  <a:srgbClr val="333333"/>
                </a:solidFill>
              </a:rPr>
              <a:t>PEST-</a:t>
            </a:r>
            <a:r>
              <a:rPr lang="uk-UA" dirty="0">
                <a:solidFill>
                  <a:srgbClr val="333333"/>
                </a:solidFill>
              </a:rPr>
              <a:t>аналіз; </a:t>
            </a:r>
          </a:p>
          <a:p>
            <a:r>
              <a:rPr lang="uk-UA" dirty="0" smtClean="0">
                <a:solidFill>
                  <a:srgbClr val="333333"/>
                </a:solidFill>
              </a:rPr>
              <a:t>розробка </a:t>
            </a:r>
            <a:r>
              <a:rPr lang="uk-UA" dirty="0">
                <a:solidFill>
                  <a:srgbClr val="333333"/>
                </a:solidFill>
              </a:rPr>
              <a:t>профілю цільових аудиторій (хто, яких змін хочуть, чого можна чекати від міста); </a:t>
            </a:r>
          </a:p>
          <a:p>
            <a:r>
              <a:rPr lang="uk-UA" dirty="0" smtClean="0">
                <a:solidFill>
                  <a:srgbClr val="333333"/>
                </a:solidFill>
              </a:rPr>
              <a:t>аналіз </a:t>
            </a:r>
            <a:r>
              <a:rPr lang="uk-UA" dirty="0">
                <a:solidFill>
                  <a:srgbClr val="333333"/>
                </a:solidFill>
              </a:rPr>
              <a:t>сприйняття брендів міста цільовими аудиторіями; </a:t>
            </a:r>
          </a:p>
          <a:p>
            <a:r>
              <a:rPr lang="uk-UA" dirty="0" smtClean="0">
                <a:solidFill>
                  <a:srgbClr val="333333"/>
                </a:solidFill>
              </a:rPr>
              <a:t>використання технологій соціокультурного проектування (методик виявлення ідей, що набувають форму мікропроектів по зміні іміджу міста та перебудови міського середовища); </a:t>
            </a:r>
          </a:p>
          <a:p>
            <a:r>
              <a:rPr lang="uk-UA" dirty="0" smtClean="0">
                <a:solidFill>
                  <a:srgbClr val="333333"/>
                </a:solidFill>
              </a:rPr>
              <a:t>мозковий штурм (ефективна технологія за умови ретельного підбору експертів); </a:t>
            </a:r>
          </a:p>
          <a:p>
            <a:r>
              <a:rPr lang="uk-UA" dirty="0" smtClean="0">
                <a:solidFill>
                  <a:srgbClr val="333333"/>
                </a:solidFill>
              </a:rPr>
              <a:t>соціологічні дослідження; </a:t>
            </a:r>
          </a:p>
          <a:p>
            <a:r>
              <a:rPr lang="uk-UA" dirty="0" smtClean="0">
                <a:solidFill>
                  <a:srgbClr val="333333"/>
                </a:solidFill>
              </a:rPr>
              <a:t>застосування конкурсних механізмів</a:t>
            </a:r>
            <a:endParaRPr lang="uk-UA" dirty="0"/>
          </a:p>
        </p:txBody>
      </p:sp>
      <p:cxnSp>
        <p:nvCxnSpPr>
          <p:cNvPr id="6" name="Пряма сполучна лінія 9"/>
          <p:cNvCxnSpPr/>
          <p:nvPr/>
        </p:nvCxnSpPr>
        <p:spPr>
          <a:xfrm>
            <a:off x="215515" y="1187550"/>
            <a:ext cx="871296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34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9854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dirty="0"/>
              <a:t>Принципи маркетингу територій</a:t>
            </a:r>
            <a:endParaRPr lang="en-US" sz="3000" dirty="0"/>
          </a:p>
        </p:txBody>
      </p:sp>
      <p:sp>
        <p:nvSpPr>
          <p:cNvPr id="46083" name="Rectangle 31"/>
          <p:cNvSpPr>
            <a:spLocks noChangeArrowheads="1"/>
          </p:cNvSpPr>
          <p:nvPr/>
        </p:nvSpPr>
        <p:spPr bwMode="gray">
          <a:xfrm>
            <a:off x="269875" y="2060848"/>
            <a:ext cx="860425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uk-UA" sz="32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Визначення цінностей /ресурсів </a:t>
            </a:r>
          </a:p>
          <a:p>
            <a:pPr>
              <a:defRPr/>
            </a:pPr>
            <a:r>
              <a:rPr lang="uk-UA" sz="32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 Формування характеристики конкурентів </a:t>
            </a:r>
          </a:p>
          <a:p>
            <a:pPr>
              <a:defRPr/>
            </a:pPr>
            <a:r>
              <a:rPr lang="uk-UA" sz="32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 Визначення конкурентних переваг </a:t>
            </a:r>
          </a:p>
          <a:p>
            <a:pPr>
              <a:defRPr/>
            </a:pPr>
            <a:r>
              <a:rPr lang="uk-UA" sz="32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• Визначення цільових аудиторій </a:t>
            </a:r>
          </a:p>
          <a:p>
            <a:pPr indent="449263">
              <a:buFontTx/>
              <a:buChar char="•"/>
              <a:defRPr/>
            </a:pPr>
            <a:endParaRPr lang="uk-UA" sz="3200" dirty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215516" y="1214438"/>
            <a:ext cx="871296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35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172768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1"/>
          <p:cNvSpPr>
            <a:spLocks noChangeArrowheads="1"/>
          </p:cNvSpPr>
          <p:nvPr/>
        </p:nvSpPr>
        <p:spPr bwMode="auto">
          <a:xfrm>
            <a:off x="468313" y="2492375"/>
            <a:ext cx="83518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kern="0" dirty="0">
                <a:solidFill>
                  <a:srgbClr val="C00000"/>
                </a:solidFill>
              </a:rPr>
              <a:t>Цілі </a:t>
            </a:r>
            <a:r>
              <a:rPr lang="uk-UA" sz="4400" b="1" i="1" kern="0" dirty="0" smtClean="0">
                <a:solidFill>
                  <a:srgbClr val="C00000"/>
                </a:solidFill>
              </a:rPr>
              <a:t>і завдання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kern="0" dirty="0" smtClean="0">
                <a:solidFill>
                  <a:srgbClr val="C00000"/>
                </a:solidFill>
              </a:rPr>
              <a:t>маркетингу  </a:t>
            </a:r>
            <a:r>
              <a:rPr lang="uk-UA" sz="4400" b="1" i="1" kern="0" dirty="0">
                <a:solidFill>
                  <a:srgbClr val="C00000"/>
                </a:solidFill>
              </a:rPr>
              <a:t>міст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i="1" kern="0" dirty="0">
              <a:solidFill>
                <a:srgbClr val="357DA9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i="1" kern="0" dirty="0">
                <a:solidFill>
                  <a:srgbClr val="357DA9"/>
                </a:solidFill>
              </a:rPr>
              <a:t>Обговорення, </a:t>
            </a:r>
            <a:r>
              <a:rPr lang="uk-UA" sz="3600" i="1" kern="0" dirty="0" smtClean="0">
                <a:solidFill>
                  <a:srgbClr val="357DA9"/>
                </a:solidFill>
              </a:rPr>
              <a:t>5 </a:t>
            </a:r>
            <a:r>
              <a:rPr lang="uk-UA" sz="3600" i="1" kern="0" dirty="0">
                <a:solidFill>
                  <a:srgbClr val="357DA9"/>
                </a:solidFill>
              </a:rPr>
              <a:t>хв.</a:t>
            </a:r>
            <a:endParaRPr lang="uk-UA" sz="3600" kern="0" dirty="0">
              <a:solidFill>
                <a:srgbClr val="357D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Номер слайда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A8F966-BDB0-4F32-A1E2-C1499FC8AD7E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www.volynnews.com/files/news/2013/10-24/49788-2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03" y="3068961"/>
            <a:ext cx="4139952" cy="3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У США виставили на продаж місто-приви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8" y="188640"/>
            <a:ext cx="43025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age.tsn.ua/media/images2/original/Apr2011/3834166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8" y="3068961"/>
            <a:ext cx="428989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Пристань &quot;Припять&quot;, Киев: фото, описание, адре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12" y="188640"/>
            <a:ext cx="417112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2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 ЗАВДАННЯ МАРКЕТИНГУ </a:t>
            </a:r>
            <a:r>
              <a:rPr lang="uk-UA" altLang="en-US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міста</a:t>
            </a:r>
            <a:endParaRPr lang="ru-RU" altLang="en-US" cap="none" dirty="0">
              <a:solidFill>
                <a:srgbClr val="88003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dirty="0" smtClean="0"/>
              <a:t>залучення інвестицій (формування </a:t>
            </a:r>
            <a:r>
              <a:rPr lang="uk-UA" altLang="ru-RU" dirty="0"/>
              <a:t>сприятливого інвестиційного клімату в міст</a:t>
            </a:r>
            <a:r>
              <a:rPr altLang="ru-RU" dirty="0" smtClean="0"/>
              <a:t>і); </a:t>
            </a:r>
            <a:endParaRPr altLang="ru-RU" dirty="0"/>
          </a:p>
          <a:p>
            <a:r>
              <a:rPr lang="uk-UA" altLang="ru-RU" dirty="0"/>
              <a:t>розвиток туризму; </a:t>
            </a:r>
          </a:p>
          <a:p>
            <a:r>
              <a:rPr lang="uk-UA" altLang="ru-RU" dirty="0"/>
              <a:t>залучення нових жителів; </a:t>
            </a:r>
          </a:p>
          <a:p>
            <a:r>
              <a:rPr lang="uk-UA" altLang="ru-RU" dirty="0"/>
              <a:t>стимулювання збуту продукції місцевих виробників</a:t>
            </a:r>
          </a:p>
          <a:p>
            <a:r>
              <a:rPr lang="uk-UA" altLang="ru-RU" dirty="0"/>
              <a:t>…….. </a:t>
            </a:r>
          </a:p>
          <a:p>
            <a:endParaRPr lang="uk-UA" alt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F19CC9-013C-4C23-BDC5-200AA07AA236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13" name="AutoShape 17"/>
          <p:cNvSpPr>
            <a:spLocks noChangeAspect="1" noChangeArrowheads="1"/>
          </p:cNvSpPr>
          <p:nvPr/>
        </p:nvSpPr>
        <p:spPr bwMode="auto">
          <a:xfrm rot="10800000">
            <a:off x="3087688" y="2722563"/>
            <a:ext cx="365125" cy="182562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23" name="Line 27"/>
          <p:cNvSpPr>
            <a:spLocks noChangeShapeType="1"/>
          </p:cNvSpPr>
          <p:nvPr/>
        </p:nvSpPr>
        <p:spPr bwMode="auto">
          <a:xfrm>
            <a:off x="4556125" y="1323975"/>
            <a:ext cx="0" cy="5381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00025"/>
            <a:ext cx="6019800" cy="863600"/>
          </a:xfrm>
        </p:spPr>
        <p:txBody>
          <a:bodyPr/>
          <a:lstStyle/>
          <a:p>
            <a:pPr algn="r"/>
            <a:r>
              <a:rPr lang="en-US" altLang="en-US" sz="32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anose="020B0604030504040204" pitchFamily="34" charset="0"/>
              </a:rPr>
              <a:t>Marketing?</a:t>
            </a:r>
          </a:p>
        </p:txBody>
      </p:sp>
      <p:sp>
        <p:nvSpPr>
          <p:cNvPr id="439301" name="Oval 5"/>
          <p:cNvSpPr>
            <a:spLocks noChangeArrowheads="1"/>
          </p:cNvSpPr>
          <p:nvPr/>
        </p:nvSpPr>
        <p:spPr bwMode="auto">
          <a:xfrm>
            <a:off x="342900" y="2143125"/>
            <a:ext cx="2705100" cy="1536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uk-UA" sz="2400" dirty="0">
                <a:solidFill>
                  <a:srgbClr val="000066"/>
                </a:solidFill>
                <a:latin typeface="Arial" pitchFamily="34" charset="0"/>
              </a:rPr>
              <a:t>Потреби і бажання</a:t>
            </a:r>
            <a:endParaRPr lang="en-US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9302" name="Oval 6"/>
          <p:cNvSpPr>
            <a:spLocks noChangeAspect="1" noChangeArrowheads="1"/>
          </p:cNvSpPr>
          <p:nvPr/>
        </p:nvSpPr>
        <p:spPr bwMode="auto">
          <a:xfrm>
            <a:off x="6059488" y="2120900"/>
            <a:ext cx="2860675" cy="1625600"/>
          </a:xfrm>
          <a:prstGeom prst="ellipse">
            <a:avLst/>
          </a:prstGeom>
          <a:solidFill>
            <a:srgbClr val="880038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/>
        </p:spPr>
        <p:txBody>
          <a:bodyPr lIns="0" rIns="0" anchor="ctr"/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" pitchFamily="34" charset="0"/>
              </a:rPr>
              <a:t>Задоволення потреб і бажань з використанням ідей, продуктів та послуг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39303" name="AutoShape 7"/>
          <p:cNvSpPr>
            <a:spLocks noChangeAspect="1" noChangeArrowheads="1"/>
          </p:cNvSpPr>
          <p:nvPr/>
        </p:nvSpPr>
        <p:spPr bwMode="auto">
          <a:xfrm>
            <a:off x="3419475" y="2987675"/>
            <a:ext cx="365125" cy="182563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04" name="AutoShape 8"/>
          <p:cNvSpPr>
            <a:spLocks noChangeAspect="1" noChangeArrowheads="1"/>
          </p:cNvSpPr>
          <p:nvPr/>
        </p:nvSpPr>
        <p:spPr bwMode="auto">
          <a:xfrm>
            <a:off x="3744913" y="2982913"/>
            <a:ext cx="365125" cy="182562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05" name="AutoShape 9"/>
          <p:cNvSpPr>
            <a:spLocks noChangeAspect="1" noChangeArrowheads="1"/>
          </p:cNvSpPr>
          <p:nvPr/>
        </p:nvSpPr>
        <p:spPr bwMode="auto">
          <a:xfrm>
            <a:off x="4057650" y="2984500"/>
            <a:ext cx="365125" cy="182563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06" name="AutoShape 10"/>
          <p:cNvSpPr>
            <a:spLocks noChangeAspect="1" noChangeArrowheads="1"/>
          </p:cNvSpPr>
          <p:nvPr/>
        </p:nvSpPr>
        <p:spPr bwMode="auto">
          <a:xfrm>
            <a:off x="4378325" y="2981325"/>
            <a:ext cx="365125" cy="182563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07" name="AutoShape 11"/>
          <p:cNvSpPr>
            <a:spLocks noChangeAspect="1" noChangeArrowheads="1"/>
          </p:cNvSpPr>
          <p:nvPr/>
        </p:nvSpPr>
        <p:spPr bwMode="auto">
          <a:xfrm>
            <a:off x="4699000" y="2981325"/>
            <a:ext cx="365125" cy="182563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08" name="AutoShape 12"/>
          <p:cNvSpPr>
            <a:spLocks noChangeAspect="1" noChangeArrowheads="1"/>
          </p:cNvSpPr>
          <p:nvPr/>
        </p:nvSpPr>
        <p:spPr bwMode="auto">
          <a:xfrm>
            <a:off x="5014913" y="2981325"/>
            <a:ext cx="365125" cy="182563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09" name="AutoShape 13"/>
          <p:cNvSpPr>
            <a:spLocks noChangeAspect="1" noChangeArrowheads="1"/>
          </p:cNvSpPr>
          <p:nvPr/>
        </p:nvSpPr>
        <p:spPr bwMode="auto">
          <a:xfrm>
            <a:off x="5330825" y="2978150"/>
            <a:ext cx="365125" cy="182563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0" name="AutoShape 14"/>
          <p:cNvSpPr>
            <a:spLocks noChangeAspect="1" noChangeArrowheads="1"/>
          </p:cNvSpPr>
          <p:nvPr/>
        </p:nvSpPr>
        <p:spPr bwMode="auto">
          <a:xfrm>
            <a:off x="5643563" y="2979738"/>
            <a:ext cx="365125" cy="182562"/>
          </a:xfrm>
          <a:prstGeom prst="chevro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2" name="AutoShape 16"/>
          <p:cNvSpPr>
            <a:spLocks noChangeAspect="1" noChangeArrowheads="1"/>
          </p:cNvSpPr>
          <p:nvPr/>
        </p:nvSpPr>
        <p:spPr bwMode="auto">
          <a:xfrm>
            <a:off x="3101975" y="2987675"/>
            <a:ext cx="365125" cy="182563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4" name="AutoShape 18"/>
          <p:cNvSpPr>
            <a:spLocks noChangeAspect="1" noChangeArrowheads="1"/>
          </p:cNvSpPr>
          <p:nvPr/>
        </p:nvSpPr>
        <p:spPr bwMode="auto">
          <a:xfrm rot="10800000">
            <a:off x="3413125" y="2717800"/>
            <a:ext cx="365125" cy="182563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5" name="AutoShape 19"/>
          <p:cNvSpPr>
            <a:spLocks noChangeAspect="1" noChangeArrowheads="1"/>
          </p:cNvSpPr>
          <p:nvPr/>
        </p:nvSpPr>
        <p:spPr bwMode="auto">
          <a:xfrm rot="10800000">
            <a:off x="3738563" y="2719388"/>
            <a:ext cx="365125" cy="182562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6" name="AutoShape 20"/>
          <p:cNvSpPr>
            <a:spLocks noChangeAspect="1" noChangeArrowheads="1"/>
          </p:cNvSpPr>
          <p:nvPr/>
        </p:nvSpPr>
        <p:spPr bwMode="auto">
          <a:xfrm rot="10800000">
            <a:off x="4059238" y="2716213"/>
            <a:ext cx="365125" cy="182562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7" name="AutoShape 21"/>
          <p:cNvSpPr>
            <a:spLocks noChangeAspect="1" noChangeArrowheads="1"/>
          </p:cNvSpPr>
          <p:nvPr/>
        </p:nvSpPr>
        <p:spPr bwMode="auto">
          <a:xfrm rot="10800000">
            <a:off x="4379913" y="2716213"/>
            <a:ext cx="365125" cy="182562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8" name="AutoShape 22"/>
          <p:cNvSpPr>
            <a:spLocks noChangeAspect="1" noChangeArrowheads="1"/>
          </p:cNvSpPr>
          <p:nvPr/>
        </p:nvSpPr>
        <p:spPr bwMode="auto">
          <a:xfrm rot="10800000">
            <a:off x="4695825" y="2716213"/>
            <a:ext cx="365125" cy="182562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19" name="AutoShape 23"/>
          <p:cNvSpPr>
            <a:spLocks noChangeAspect="1" noChangeArrowheads="1"/>
          </p:cNvSpPr>
          <p:nvPr/>
        </p:nvSpPr>
        <p:spPr bwMode="auto">
          <a:xfrm rot="10800000">
            <a:off x="5011738" y="2713038"/>
            <a:ext cx="365125" cy="182562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20" name="AutoShape 24"/>
          <p:cNvSpPr>
            <a:spLocks noChangeAspect="1" noChangeArrowheads="1"/>
          </p:cNvSpPr>
          <p:nvPr/>
        </p:nvSpPr>
        <p:spPr bwMode="auto">
          <a:xfrm rot="10800000">
            <a:off x="5324475" y="2714625"/>
            <a:ext cx="365125" cy="182563"/>
          </a:xfrm>
          <a:prstGeom prst="chevron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22" name="AutoShape 26"/>
          <p:cNvSpPr>
            <a:spLocks noChangeAspect="1" noChangeArrowheads="1"/>
          </p:cNvSpPr>
          <p:nvPr/>
        </p:nvSpPr>
        <p:spPr bwMode="auto">
          <a:xfrm rot="10800000">
            <a:off x="5638800" y="2716213"/>
            <a:ext cx="365125" cy="182562"/>
          </a:xfrm>
          <a:prstGeom prst="homePlate">
            <a:avLst>
              <a:gd name="adj" fmla="val 50000"/>
            </a:avLst>
          </a:prstGeom>
          <a:solidFill>
            <a:srgbClr val="000066">
              <a:alpha val="8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9324" name="Text Box 28"/>
          <p:cNvSpPr txBox="1">
            <a:spLocks noChangeArrowheads="1"/>
          </p:cNvSpPr>
          <p:nvPr/>
        </p:nvSpPr>
        <p:spPr bwMode="auto">
          <a:xfrm>
            <a:off x="1450975" y="1458913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A50021"/>
                </a:solidFill>
                <a:latin typeface="Arial" pitchFamily="34" charset="0"/>
              </a:rPr>
              <a:t>Попит</a:t>
            </a:r>
            <a:endParaRPr lang="en-US" sz="2000" b="1" i="1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439325" name="Text Box 29"/>
          <p:cNvSpPr txBox="1">
            <a:spLocks noChangeArrowheads="1"/>
          </p:cNvSpPr>
          <p:nvPr/>
        </p:nvSpPr>
        <p:spPr bwMode="auto">
          <a:xfrm>
            <a:off x="6091238" y="1457325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0066"/>
                </a:solidFill>
                <a:latin typeface="Arial" pitchFamily="34" charset="0"/>
              </a:rPr>
              <a:t>Пропозиція</a:t>
            </a:r>
            <a:endParaRPr lang="en-US" sz="2000" b="1" i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9326" name="Text Box 30"/>
          <p:cNvSpPr txBox="1">
            <a:spLocks noChangeArrowheads="1"/>
          </p:cNvSpPr>
          <p:nvPr/>
        </p:nvSpPr>
        <p:spPr bwMode="auto">
          <a:xfrm>
            <a:off x="2992438" y="2317750"/>
            <a:ext cx="1343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900">
                <a:solidFill>
                  <a:srgbClr val="CC6600"/>
                </a:solidFill>
                <a:latin typeface="Arial" pitchFamily="34" charset="0"/>
              </a:rPr>
              <a:t>СУЧАСНЕ</a:t>
            </a:r>
            <a:endParaRPr lang="en-US" sz="1900">
              <a:solidFill>
                <a:srgbClr val="CC6600"/>
              </a:solidFill>
              <a:latin typeface="Arial" pitchFamily="34" charset="0"/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/>
        </p:nvSpPr>
        <p:spPr bwMode="auto">
          <a:xfrm>
            <a:off x="2971800" y="3195638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800" b="1">
                <a:solidFill>
                  <a:srgbClr val="CC6600"/>
                </a:solidFill>
                <a:latin typeface="Arial" pitchFamily="34" charset="0"/>
              </a:rPr>
              <a:t>МАЙБУТНЄ</a:t>
            </a:r>
            <a:endParaRPr lang="en-US" sz="1800" b="1">
              <a:solidFill>
                <a:srgbClr val="CC6600"/>
              </a:solidFill>
              <a:latin typeface="Arial" pitchFamily="34" charset="0"/>
            </a:endParaRPr>
          </a:p>
        </p:txBody>
      </p:sp>
      <p:sp>
        <p:nvSpPr>
          <p:cNvPr id="439328" name="Text Box 32"/>
          <p:cNvSpPr txBox="1">
            <a:spLocks noChangeArrowheads="1"/>
          </p:cNvSpPr>
          <p:nvPr/>
        </p:nvSpPr>
        <p:spPr bwMode="auto">
          <a:xfrm>
            <a:off x="4773613" y="2319338"/>
            <a:ext cx="1343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900">
                <a:solidFill>
                  <a:srgbClr val="000066"/>
                </a:solidFill>
                <a:latin typeface="Arial" pitchFamily="34" charset="0"/>
              </a:rPr>
              <a:t>СУЧАСНЕ</a:t>
            </a:r>
            <a:endParaRPr lang="en-US" sz="19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9329" name="Text Box 33"/>
          <p:cNvSpPr txBox="1">
            <a:spLocks noChangeArrowheads="1"/>
          </p:cNvSpPr>
          <p:nvPr/>
        </p:nvSpPr>
        <p:spPr bwMode="auto">
          <a:xfrm>
            <a:off x="4894263" y="319405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800" b="1">
                <a:solidFill>
                  <a:srgbClr val="000066"/>
                </a:solidFill>
                <a:latin typeface="Arial" pitchFamily="34" charset="0"/>
              </a:rPr>
              <a:t>МАЙБУТНЄ</a:t>
            </a:r>
            <a:endParaRPr lang="en-US" sz="18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9332" name="AutoShape 36"/>
          <p:cNvSpPr>
            <a:spLocks noChangeArrowheads="1"/>
          </p:cNvSpPr>
          <p:nvPr/>
        </p:nvSpPr>
        <p:spPr bwMode="auto">
          <a:xfrm>
            <a:off x="495300" y="4505325"/>
            <a:ext cx="8318500" cy="20351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66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300" i="1" dirty="0" smtClean="0">
                <a:solidFill>
                  <a:srgbClr val="000066"/>
                </a:solidFill>
                <a:latin typeface="Arial" pitchFamily="34" charset="0"/>
              </a:rPr>
              <a:t>“</a:t>
            </a:r>
            <a:r>
              <a:rPr lang="uk-UA" sz="2400" dirty="0"/>
              <a:t>Маркетинг – це діяльність, сукупність інститутів та процесів, що забезпечують створення, інформування, доставку та обмін пропозиціями, що мають цінність для споживачів, клієнтів, партнерів та суспільства в цілому</a:t>
            </a:r>
            <a:r>
              <a:rPr lang="en-US" sz="2300" i="1" dirty="0" smtClean="0">
                <a:solidFill>
                  <a:srgbClr val="000066"/>
                </a:solidFill>
                <a:latin typeface="Arial" pitchFamily="34" charset="0"/>
              </a:rPr>
              <a:t>"</a:t>
            </a:r>
            <a:r>
              <a:rPr lang="en-US" sz="2300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US" sz="2300" dirty="0">
              <a:solidFill>
                <a:srgbClr val="000066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uk-UA" sz="1200" dirty="0">
                <a:solidFill>
                  <a:srgbClr val="000066"/>
                </a:solidFill>
              </a:rPr>
              <a:t>Визначення маркетингу</a:t>
            </a:r>
            <a:r>
              <a:rPr lang="en-US" sz="1200" dirty="0">
                <a:solidFill>
                  <a:srgbClr val="000066"/>
                </a:solidFill>
              </a:rPr>
              <a:t> </a:t>
            </a:r>
            <a:r>
              <a:rPr lang="uk-UA" sz="1200" dirty="0">
                <a:solidFill>
                  <a:srgbClr val="000066"/>
                </a:solidFill>
              </a:rPr>
              <a:t>Американською Асоціацією Маркетингу</a:t>
            </a:r>
            <a:r>
              <a:rPr lang="en-US" sz="1200" dirty="0">
                <a:solidFill>
                  <a:srgbClr val="000066"/>
                </a:solidFill>
              </a:rPr>
              <a:t>, </a:t>
            </a:r>
            <a:r>
              <a:rPr lang="en-US" sz="1200" dirty="0" smtClean="0">
                <a:solidFill>
                  <a:srgbClr val="000066"/>
                </a:solidFill>
              </a:rPr>
              <a:t>200</a:t>
            </a:r>
            <a:r>
              <a:rPr lang="uk-UA" sz="1200" dirty="0" smtClean="0">
                <a:solidFill>
                  <a:srgbClr val="000066"/>
                </a:solidFill>
              </a:rPr>
              <a:t>7</a:t>
            </a:r>
            <a:r>
              <a:rPr lang="en-US" sz="1400" dirty="0" smtClean="0">
                <a:solidFill>
                  <a:srgbClr val="4D4D4D"/>
                </a:solidFill>
              </a:rPr>
              <a:t> 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439333" name="AutoShape 37"/>
          <p:cNvSpPr>
            <a:spLocks noChangeArrowheads="1"/>
          </p:cNvSpPr>
          <p:nvPr/>
        </p:nvSpPr>
        <p:spPr bwMode="auto">
          <a:xfrm>
            <a:off x="1446213" y="3810000"/>
            <a:ext cx="485775" cy="552450"/>
          </a:xfrm>
          <a:prstGeom prst="downArrow">
            <a:avLst>
              <a:gd name="adj1" fmla="val 50000"/>
              <a:gd name="adj2" fmla="val 28431"/>
            </a:avLst>
          </a:prstGeom>
          <a:solidFill>
            <a:schemeClr val="bg2">
              <a:lumMod val="75000"/>
              <a:alpha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439334" name="AutoShape 38"/>
          <p:cNvSpPr>
            <a:spLocks noChangeArrowheads="1"/>
          </p:cNvSpPr>
          <p:nvPr/>
        </p:nvSpPr>
        <p:spPr bwMode="auto">
          <a:xfrm>
            <a:off x="4311650" y="3810000"/>
            <a:ext cx="485775" cy="552450"/>
          </a:xfrm>
          <a:prstGeom prst="downArrow">
            <a:avLst>
              <a:gd name="adj1" fmla="val 50000"/>
              <a:gd name="adj2" fmla="val 28431"/>
            </a:avLst>
          </a:prstGeom>
          <a:solidFill>
            <a:schemeClr val="bg2">
              <a:lumMod val="75000"/>
              <a:alpha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439335" name="AutoShape 39"/>
          <p:cNvSpPr>
            <a:spLocks noChangeArrowheads="1"/>
          </p:cNvSpPr>
          <p:nvPr/>
        </p:nvSpPr>
        <p:spPr bwMode="auto">
          <a:xfrm>
            <a:off x="7262813" y="3817938"/>
            <a:ext cx="485775" cy="552450"/>
          </a:xfrm>
          <a:prstGeom prst="downArrow">
            <a:avLst>
              <a:gd name="adj1" fmla="val 50000"/>
              <a:gd name="adj2" fmla="val 28431"/>
            </a:avLst>
          </a:prstGeom>
          <a:solidFill>
            <a:schemeClr val="bg2">
              <a:lumMod val="75000"/>
              <a:alpha val="8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439336" name="Line 40"/>
          <p:cNvSpPr>
            <a:spLocks noChangeShapeType="1"/>
          </p:cNvSpPr>
          <p:nvPr/>
        </p:nvSpPr>
        <p:spPr bwMode="auto">
          <a:xfrm>
            <a:off x="4202113" y="2433638"/>
            <a:ext cx="70485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9337" name="Line 41"/>
          <p:cNvSpPr>
            <a:spLocks noChangeShapeType="1"/>
          </p:cNvSpPr>
          <p:nvPr/>
        </p:nvSpPr>
        <p:spPr bwMode="auto">
          <a:xfrm rot="10800000">
            <a:off x="4200525" y="2587625"/>
            <a:ext cx="73977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9338" name="Line 42"/>
          <p:cNvSpPr>
            <a:spLocks noChangeShapeType="1"/>
          </p:cNvSpPr>
          <p:nvPr/>
        </p:nvSpPr>
        <p:spPr bwMode="auto">
          <a:xfrm>
            <a:off x="4297363" y="3317875"/>
            <a:ext cx="714375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9339" name="Line 43"/>
          <p:cNvSpPr>
            <a:spLocks noChangeShapeType="1"/>
          </p:cNvSpPr>
          <p:nvPr/>
        </p:nvSpPr>
        <p:spPr bwMode="auto">
          <a:xfrm rot="10800000">
            <a:off x="4297363" y="3452813"/>
            <a:ext cx="7207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9330" name="Rectangle 34"/>
          <p:cNvSpPr>
            <a:spLocks noChangeArrowheads="1"/>
          </p:cNvSpPr>
          <p:nvPr/>
        </p:nvSpPr>
        <p:spPr bwMode="auto">
          <a:xfrm>
            <a:off x="2841625" y="2541588"/>
            <a:ext cx="3409950" cy="7826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tx2"/>
                </a:solidFill>
                <a:latin typeface="Arial" pitchFamily="34" charset="0"/>
              </a:rPr>
              <a:t>Маркетинг</a:t>
            </a:r>
            <a:endParaRPr lang="en-US" sz="4000" b="1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3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3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3" grpId="0" animBg="1"/>
      <p:bldP spid="439323" grpId="0" animBg="1"/>
      <p:bldP spid="439301" grpId="0" animBg="1"/>
      <p:bldP spid="439302" grpId="0" animBg="1"/>
      <p:bldP spid="439303" grpId="0" animBg="1"/>
      <p:bldP spid="439304" grpId="0" animBg="1"/>
      <p:bldP spid="439305" grpId="0" animBg="1"/>
      <p:bldP spid="439306" grpId="0" animBg="1"/>
      <p:bldP spid="439307" grpId="0" animBg="1"/>
      <p:bldP spid="439308" grpId="0" animBg="1"/>
      <p:bldP spid="439309" grpId="0" animBg="1"/>
      <p:bldP spid="439310" grpId="0" animBg="1"/>
      <p:bldP spid="439312" grpId="0" animBg="1"/>
      <p:bldP spid="439314" grpId="0" animBg="1"/>
      <p:bldP spid="439315" grpId="0" animBg="1"/>
      <p:bldP spid="439316" grpId="0" animBg="1"/>
      <p:bldP spid="439317" grpId="0" animBg="1"/>
      <p:bldP spid="439318" grpId="0" animBg="1"/>
      <p:bldP spid="439319" grpId="0" animBg="1"/>
      <p:bldP spid="439320" grpId="0" animBg="1"/>
      <p:bldP spid="439322" grpId="0" animBg="1"/>
      <p:bldP spid="439324" grpId="0"/>
      <p:bldP spid="439325" grpId="0"/>
      <p:bldP spid="439326" grpId="0"/>
      <p:bldP spid="439327" grpId="0"/>
      <p:bldP spid="439328" grpId="0"/>
      <p:bldP spid="439329" grpId="0"/>
      <p:bldP spid="439332" grpId="0" animBg="1"/>
      <p:bldP spid="439333" grpId="0" animBg="1"/>
      <p:bldP spid="439334" grpId="0" animBg="1"/>
      <p:bldP spid="439335" grpId="0" animBg="1"/>
      <p:bldP spid="439336" grpId="0" animBg="1"/>
      <p:bldP spid="439337" grpId="0" animBg="1"/>
      <p:bldP spid="439338" grpId="0" animBg="1"/>
      <p:bldP spid="439339" grpId="0" animBg="1"/>
      <p:bldP spid="4393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6013" y="1128713"/>
            <a:ext cx="78486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uk-UA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“… так </a:t>
            </a:r>
            <a:r>
              <a:rPr lang="uk-UA" sz="3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глибоко зрозуміти </a:t>
            </a: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потреби </a:t>
            </a:r>
            <a:r>
              <a:rPr lang="uk-UA" sz="3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клієнта, щоб товар або послуга точно підходили останньому й продавали себе самі</a:t>
            </a:r>
            <a:r>
              <a:rPr lang="ru-RU" sz="3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… "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endParaRPr lang="uk-UA" sz="3200" i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endParaRPr lang="uk-UA" sz="3200" i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uk-UA" sz="3200" i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uk-UA" sz="2800" i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Пітер </a:t>
            </a:r>
            <a:r>
              <a:rPr lang="uk-UA" sz="2800" i="1" dirty="0" err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Друккер</a:t>
            </a:r>
            <a:r>
              <a:rPr lang="uk-UA" sz="2800" i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gray">
          <a:xfrm>
            <a:off x="220663" y="0"/>
            <a:ext cx="87439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en-US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Призначення</a:t>
            </a:r>
            <a:r>
              <a:rPr lang="ru-RU" altLang="en-US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маркетингу</a:t>
            </a:r>
            <a:endParaRPr lang="uk-UA" altLang="en-US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463"/>
            <a:ext cx="4464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367A67-CFB5-4C4E-9F9A-68B8E64968B9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3288"/>
            <a:ext cx="7993063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 bwMode="gray">
          <a:xfrm>
            <a:off x="179388" y="-22225"/>
            <a:ext cx="88566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uk-UA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Призначення</a:t>
            </a:r>
            <a:r>
              <a:rPr lang="ru-RU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маркетингу</a:t>
            </a:r>
            <a:endParaRPr lang="uk-UA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D31A6B-7823-424E-ACD5-02428580CA31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225" cy="936625"/>
          </a:xfrm>
        </p:spPr>
        <p:txBody>
          <a:bodyPr/>
          <a:lstStyle/>
          <a:p>
            <a:r>
              <a:rPr lang="uk-UA" altLang="ru-RU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ПУБЛІЧНИЙ МАРКЕТИНГ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08050"/>
            <a:ext cx="8496300" cy="5218113"/>
          </a:xfrm>
        </p:spPr>
        <p:txBody>
          <a:bodyPr>
            <a:normAutofit fontScale="85000" lnSpcReduction="10000"/>
          </a:bodyPr>
          <a:lstStyle/>
          <a:p>
            <a:pPr marL="5461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2600" b="1" dirty="0" smtClean="0"/>
              <a:t>окрема </a:t>
            </a:r>
            <a:r>
              <a:rPr lang="uk-UA" altLang="ru-RU" sz="2600" b="1" dirty="0">
                <a:solidFill>
                  <a:schemeClr val="accent2">
                    <a:lumMod val="50000"/>
                  </a:schemeClr>
                </a:solidFill>
              </a:rPr>
              <a:t>функція</a:t>
            </a:r>
            <a:r>
              <a:rPr lang="uk-UA" alt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altLang="ru-RU" sz="2600" b="1" dirty="0"/>
              <a:t>публічного менеджменту, основний зміст якої полягає, з одного боку, у інформаційно-аналітичному дослідженні території та її ринків, виявленні існуючих та формуванні нових потреб населення (територіальної громади) і підготовці обґрунтованої інформації для розробки стратегії розвитку території (міста) </a:t>
            </a:r>
          </a:p>
          <a:p>
            <a:pPr marL="5461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застосування </a:t>
            </a:r>
            <a:r>
              <a:rPr lang="uk-UA" altLang="ru-RU" sz="2600" b="1" dirty="0">
                <a:solidFill>
                  <a:schemeClr val="accent2">
                    <a:lumMod val="50000"/>
                  </a:schemeClr>
                </a:solidFill>
              </a:rPr>
              <a:t>маркетингових методів та інструментів </a:t>
            </a:r>
            <a:r>
              <a:rPr lang="uk-UA" altLang="ru-RU" sz="2600" b="1" dirty="0"/>
              <a:t>з метою сприяння задоволенню потреб населення, підвищення конкурентоспроможності території, забезпечення плідної взаємодії влади і громадськості.</a:t>
            </a:r>
            <a:endParaRPr lang="uk-UA" altLang="ru-RU" sz="2600" dirty="0"/>
          </a:p>
          <a:p>
            <a:pPr marL="5461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2600" b="1" dirty="0" smtClean="0"/>
              <a:t>базова </a:t>
            </a:r>
            <a:r>
              <a:rPr lang="uk-UA" altLang="ru-RU" sz="2600" b="1" dirty="0">
                <a:solidFill>
                  <a:schemeClr val="accent2">
                    <a:lumMod val="50000"/>
                  </a:schemeClr>
                </a:solidFill>
              </a:rPr>
              <a:t>філософія</a:t>
            </a:r>
            <a:r>
              <a:rPr lang="uk-UA" altLang="ru-RU" sz="2600" b="1" dirty="0">
                <a:solidFill>
                  <a:srgbClr val="FF0000"/>
                </a:solidFill>
              </a:rPr>
              <a:t> </a:t>
            </a:r>
            <a:r>
              <a:rPr lang="uk-UA" altLang="ru-RU" sz="2600" b="1" dirty="0"/>
              <a:t>управління територією та задоволення потреб споживачів.</a:t>
            </a:r>
          </a:p>
        </p:txBody>
      </p:sp>
      <p:sp>
        <p:nvSpPr>
          <p:cNvPr id="13316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8E1E62-9484-4F0B-A568-230DC47DAAC7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863600"/>
          </a:xfrm>
        </p:spPr>
        <p:txBody>
          <a:bodyPr/>
          <a:lstStyle/>
          <a:p>
            <a:pPr algn="l"/>
            <a:r>
              <a:rPr lang="uk-UA" altLang="ru-RU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ГОЛОВНЕ: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811213"/>
            <a:ext cx="8785225" cy="55451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altLang="ru-RU" sz="2200" dirty="0"/>
              <a:t>маркетинговий підхід </a:t>
            </a:r>
            <a:r>
              <a:rPr lang="uk-UA" altLang="ru-RU" sz="2200" dirty="0">
                <a:sym typeface="Symbol" pitchFamily="18" charset="2"/>
              </a:rPr>
              <a:t></a:t>
            </a:r>
            <a:r>
              <a:rPr lang="uk-UA" altLang="ru-RU" sz="2200" dirty="0"/>
              <a:t> орієнтований на задоволення потреб;</a:t>
            </a:r>
          </a:p>
          <a:p>
            <a:pPr>
              <a:spcBef>
                <a:spcPct val="0"/>
              </a:spcBef>
            </a:pPr>
            <a:r>
              <a:rPr lang="uk-UA" altLang="ru-RU" sz="2200" dirty="0"/>
              <a:t>продуктом в публічному маркетингу </a:t>
            </a:r>
            <a:r>
              <a:rPr lang="uk-UA" altLang="ru-RU" sz="2200" dirty="0">
                <a:sym typeface="Symbol" pitchFamily="18" charset="2"/>
              </a:rPr>
              <a:t></a:t>
            </a:r>
            <a:r>
              <a:rPr lang="uk-UA" altLang="ru-RU" sz="2200" dirty="0"/>
              <a:t> виступають послуги щодо задоволення колективних потреб та отримання вигід територіальної громади;</a:t>
            </a:r>
          </a:p>
          <a:p>
            <a:pPr>
              <a:spcBef>
                <a:spcPct val="0"/>
              </a:spcBef>
            </a:pPr>
            <a:r>
              <a:rPr lang="uk-UA" altLang="ru-RU" sz="2200" dirty="0"/>
              <a:t>публічний маркетинг орієнтований на суспільний інтерес та інтереси цільових груп на території;</a:t>
            </a:r>
          </a:p>
          <a:p>
            <a:pPr>
              <a:spcBef>
                <a:spcPct val="0"/>
              </a:spcBef>
            </a:pPr>
            <a:r>
              <a:rPr lang="uk-UA" altLang="ru-RU" sz="2200" dirty="0"/>
              <a:t>маркетинговий підхід використовується як інструмент боротьби за виживання у конкурентному середовищі;</a:t>
            </a:r>
          </a:p>
          <a:p>
            <a:pPr>
              <a:spcBef>
                <a:spcPct val="0"/>
              </a:spcBef>
            </a:pPr>
            <a:r>
              <a:rPr lang="uk-UA" altLang="ru-RU" sz="2200" dirty="0"/>
              <a:t>маркетинговий підхід виступає інформаційною основою для прийняття тактичних та стратегічних управлінських рішень;</a:t>
            </a:r>
          </a:p>
          <a:p>
            <a:pPr>
              <a:spcBef>
                <a:spcPct val="0"/>
              </a:spcBef>
            </a:pPr>
            <a:r>
              <a:rPr lang="uk-UA" altLang="ru-RU" sz="2200" dirty="0"/>
              <a:t>публічний маркетинг реалізується в умовах суспільної відкритості, прозорості та контрольованості з боку громадськості, що вимагає постійного зворотного зв’язку;</a:t>
            </a:r>
          </a:p>
          <a:p>
            <a:pPr>
              <a:spcBef>
                <a:spcPct val="0"/>
              </a:spcBef>
            </a:pPr>
            <a:r>
              <a:rPr lang="uk-UA" altLang="ru-RU" sz="2200" dirty="0"/>
              <a:t>ефективність публічного маркетингу оцінюється складніше, оскільки на результат функціонування території впливають різні суспільні ефекти.</a:t>
            </a:r>
          </a:p>
        </p:txBody>
      </p:sp>
      <p:sp>
        <p:nvSpPr>
          <p:cNvPr id="14340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D57A29-126A-46CD-A3AF-D54657EF133B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кутник 1"/>
          <p:cNvSpPr>
            <a:spLocks noChangeArrowheads="1"/>
          </p:cNvSpPr>
          <p:nvPr/>
        </p:nvSpPr>
        <p:spPr bwMode="auto">
          <a:xfrm>
            <a:off x="395288" y="2136775"/>
            <a:ext cx="62293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zh-CN" sz="2400" dirty="0">
                <a:latin typeface="Tahoma" pitchFamily="34" charset="0"/>
                <a:cs typeface="Tahoma" pitchFamily="34" charset="0"/>
              </a:rPr>
              <a:t>«</a:t>
            </a:r>
            <a:r>
              <a:rPr lang="uk-UA" altLang="zh-CN" sz="2400" dirty="0">
                <a:latin typeface="Tahoma" pitchFamily="34" charset="0"/>
                <a:cs typeface="Tahoma" pitchFamily="34" charset="0"/>
              </a:rPr>
              <a:t>Кожна місцевість має свій ідеал, кожна країна – свої форми досконалості, не притаманні іншій, з іншими умовами місцевості. </a:t>
            </a:r>
          </a:p>
          <a:p>
            <a:pPr algn="just">
              <a:lnSpc>
                <a:spcPct val="90000"/>
              </a:lnSpc>
            </a:pPr>
            <a:r>
              <a:rPr lang="uk-UA" altLang="zh-CN" sz="2400" dirty="0">
                <a:latin typeface="Tahoma" pitchFamily="34" charset="0"/>
                <a:cs typeface="Tahoma" pitchFamily="34" charset="0"/>
              </a:rPr>
              <a:t>В цьому переважно прихована головна причина тих відмінностей, які існують в господарському, суспільному і політичному стані». </a:t>
            </a:r>
          </a:p>
          <a:p>
            <a:pPr algn="r">
              <a:lnSpc>
                <a:spcPct val="90000"/>
              </a:lnSpc>
            </a:pPr>
            <a:endParaRPr lang="ru-RU" altLang="zh-CN" sz="2400" b="1" i="1" dirty="0"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altLang="zh-CN" sz="2400" b="1" i="1" dirty="0" err="1">
                <a:latin typeface="Tahoma" pitchFamily="34" charset="0"/>
                <a:cs typeface="Tahoma" pitchFamily="34" charset="0"/>
              </a:rPr>
              <a:t>І.В.Вернадський</a:t>
            </a:r>
            <a:endParaRPr lang="ru-RU" altLang="ru-RU" sz="2400" b="1" i="1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ru-RU" altLang="ru-RU" sz="2400" dirty="0"/>
          </a:p>
        </p:txBody>
      </p:sp>
      <p:pic>
        <p:nvPicPr>
          <p:cNvPr id="15363" name="Picture 5" descr="Vernad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214313"/>
            <a:ext cx="22606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5166B1-ED97-4FBE-8D30-87C226C31EA0}" type="slidenum">
              <a:rPr lang="uk-UA" altLang="en-US" smtClean="0">
                <a:solidFill>
                  <a:srgbClr val="678C94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 altLang="en-US" smtClean="0">
              <a:solidFill>
                <a:srgbClr val="678C94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LED colors">
      <a:dk1>
        <a:srgbClr val="3B3B3B"/>
      </a:dk1>
      <a:lt1>
        <a:srgbClr val="FFFFFF"/>
      </a:lt1>
      <a:dk2>
        <a:srgbClr val="3B3B3B"/>
      </a:dk2>
      <a:lt2>
        <a:srgbClr val="EEECE1"/>
      </a:lt2>
      <a:accent1>
        <a:srgbClr val="46BCC2"/>
      </a:accent1>
      <a:accent2>
        <a:srgbClr val="C0E8EA"/>
      </a:accent2>
      <a:accent3>
        <a:srgbClr val="355466"/>
      </a:accent3>
      <a:accent4>
        <a:srgbClr val="A5A5A5"/>
      </a:accent4>
      <a:accent5>
        <a:srgbClr val="4BACC6"/>
      </a:accent5>
      <a:accent6>
        <a:srgbClr val="880038"/>
      </a:accent6>
      <a:hlink>
        <a:srgbClr val="658C91"/>
      </a:hlink>
      <a:folHlink>
        <a:srgbClr val="548DD4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1895</TotalTime>
  <Words>2161</Words>
  <Application>Microsoft Office PowerPoint</Application>
  <PresentationFormat>Экран (4:3)</PresentationFormat>
  <Paragraphs>362</Paragraphs>
  <Slides>38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Clip</vt:lpstr>
      <vt:lpstr>Презентация PowerPoint</vt:lpstr>
      <vt:lpstr>Постановочні питання</vt:lpstr>
      <vt:lpstr>Презентация PowerPoint</vt:lpstr>
      <vt:lpstr>Marketing?</vt:lpstr>
      <vt:lpstr>Презентация PowerPoint</vt:lpstr>
      <vt:lpstr>Презентация PowerPoint</vt:lpstr>
      <vt:lpstr>ПУБЛІЧНИЙ МАРКЕТИНГ</vt:lpstr>
      <vt:lpstr>ГОЛОВНЕ:</vt:lpstr>
      <vt:lpstr>Презентация PowerPoint</vt:lpstr>
      <vt:lpstr>МАРКЕТИНГ МІСТА</vt:lpstr>
      <vt:lpstr>Презентация PowerPoint</vt:lpstr>
      <vt:lpstr>ОСОБЛИВОСТІ МАРКЕТИНГУ МІСТА</vt:lpstr>
      <vt:lpstr> ПРИЧИНИ І УМОВИ ЗАСТОСУВАННЯ МАРКЕТИНГУ І БРЕНДІНГУ ТЕРИТОРІЙ </vt:lpstr>
      <vt:lpstr>КОНКУРЕНТНЕ СЕРЕДОВИЩЕ? «VUCA»</vt:lpstr>
      <vt:lpstr>ВІДОБРАЖЕННЯ ЗМІН</vt:lpstr>
      <vt:lpstr>ІНТЕРЕСИ МІСТА ФОРМУЛЮЄ</vt:lpstr>
      <vt:lpstr>ЯК ПОТРАПИТИ В СВІТЛЕ МАЙБУТНЄ?</vt:lpstr>
      <vt:lpstr>Презентация PowerPoint</vt:lpstr>
      <vt:lpstr>Маркетингові стратегії</vt:lpstr>
      <vt:lpstr>Види маркетингових стратегій за способом реалізації (1)</vt:lpstr>
      <vt:lpstr>Презентация PowerPoint</vt:lpstr>
      <vt:lpstr>Види маркетингових стратегій за способом реалізації (2)</vt:lpstr>
      <vt:lpstr>Типи маркетингових стратегій </vt:lpstr>
      <vt:lpstr>Специфічні цілі розвитку міст</vt:lpstr>
      <vt:lpstr>ПЛАНУВАННЯ МАРКЕТИНГОВОЇ СТРАТЕГІЇ: З ЧОГО ПОЧАТИ?  </vt:lpstr>
      <vt:lpstr>Презентация PowerPoint</vt:lpstr>
      <vt:lpstr>Алгоритм маркетингу території</vt:lpstr>
      <vt:lpstr>Мета позиціонування міста</vt:lpstr>
      <vt:lpstr>Інструменти маркетингової стратегії  </vt:lpstr>
      <vt:lpstr>Інструменти маркетингової стратегії              </vt:lpstr>
      <vt:lpstr>1) ВИЗНАЧЕННЯ ПРОБЛЕМ, ПОСТАНОВКА ЗАвдань</vt:lpstr>
      <vt:lpstr>2) АНАЛІЗ ЗАЦІКАВЛЕНИХ СТОРІН </vt:lpstr>
      <vt:lpstr>3) ВИЗНАЧЕННЯ КРИТЕРІЇВ УСПІШНОСТІ ПРОЕКТУ </vt:lpstr>
      <vt:lpstr>ПРИЙОМИ ФОРМУВАННЯ МАРКЕТИНГОВОЇ СТРАТЕГІЇ </vt:lpstr>
      <vt:lpstr>Принципи маркетингу територій</vt:lpstr>
      <vt:lpstr>Презентация PowerPoint</vt:lpstr>
      <vt:lpstr>Презентация PowerPoint</vt:lpstr>
      <vt:lpstr>ОСНОВНІ ЗАВДАННЯ МАРКЕТИНГУ міста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Mazurenko MLED UA</dc:creator>
  <cp:lastModifiedBy>Владелец</cp:lastModifiedBy>
  <cp:revision>125</cp:revision>
  <cp:lastPrinted>2016-01-14T08:41:48Z</cp:lastPrinted>
  <dcterms:created xsi:type="dcterms:W3CDTF">2012-03-21T09:12:19Z</dcterms:created>
  <dcterms:modified xsi:type="dcterms:W3CDTF">2022-01-25T19:32:37Z</dcterms:modified>
</cp:coreProperties>
</file>