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47200-A584-4920-BC29-7CACFA6432A6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82ABD-B07D-4620-B901-7C02E8471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МОТИВАЦІЯ ТА ВИНАГОРОДА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8964488" cy="496855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dirty="0" smtClean="0"/>
              <a:t>Модель мотивації. Настанови щодо мотивації працівників в організації.</a:t>
            </a:r>
            <a:endParaRPr lang="ru-RU" dirty="0" smtClean="0"/>
          </a:p>
          <a:p>
            <a:pPr lvl="0"/>
            <a:r>
              <a:rPr lang="uk-UA" dirty="0" smtClean="0"/>
              <a:t>Змістовні теорії мотивації поведінки індивіда.</a:t>
            </a:r>
            <a:endParaRPr lang="ru-RU" dirty="0" smtClean="0"/>
          </a:p>
          <a:p>
            <a:pPr lvl="0"/>
            <a:r>
              <a:rPr lang="uk-UA" dirty="0" err="1" smtClean="0"/>
              <a:t>Процесійні</a:t>
            </a:r>
            <a:r>
              <a:rPr lang="uk-UA" dirty="0" smtClean="0"/>
              <a:t> теорії мотивації поведінки індивіда.</a:t>
            </a:r>
            <a:endParaRPr lang="ru-RU" dirty="0" smtClean="0"/>
          </a:p>
          <a:p>
            <a:pPr lvl="0"/>
            <a:r>
              <a:rPr lang="uk-UA" dirty="0" smtClean="0"/>
              <a:t>Створення ефективної системи мотивації персоналу.</a:t>
            </a:r>
            <a:endParaRPr lang="ru-RU" dirty="0" smtClean="0"/>
          </a:p>
          <a:p>
            <a:r>
              <a:rPr lang="uk-UA" dirty="0" smtClean="0"/>
              <a:t>Особливості формування закордонних систем мотивації праці</a:t>
            </a:r>
          </a:p>
          <a:p>
            <a:r>
              <a:rPr lang="uk-UA" b="1" dirty="0" smtClean="0"/>
              <a:t>Основні терміни теми</a:t>
            </a:r>
            <a:r>
              <a:rPr lang="uk-UA" dirty="0" smtClean="0"/>
              <a:t>: мотивація, процес мотивації, потреби, винагороди, метод «батога і пряника», первинні потреби, вторинні потреби, матеріальне стимулювання, моральне стимулювання, система мотивації персоналу.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теорія</a:t>
            </a:r>
            <a:r>
              <a:rPr lang="ru-RU" b="1" dirty="0" smtClean="0"/>
              <a:t> </a:t>
            </a:r>
            <a:r>
              <a:rPr lang="ru-RU" b="1" dirty="0" smtClean="0"/>
              <a:t>М. </a:t>
            </a:r>
            <a:r>
              <a:rPr lang="ru-RU" b="1" dirty="0" err="1" smtClean="0"/>
              <a:t>Туган-Барановський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мотиви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не </a:t>
            </a:r>
            <a:r>
              <a:rPr lang="ru-RU" dirty="0" err="1" smtClean="0"/>
              <a:t>господарського</a:t>
            </a:r>
            <a:r>
              <a:rPr lang="ru-RU" dirty="0" smtClean="0"/>
              <a:t> роду </a:t>
            </a:r>
            <a:r>
              <a:rPr lang="ru-RU" dirty="0" err="1" smtClean="0"/>
              <a:t>мають</a:t>
            </a:r>
            <a:r>
              <a:rPr lang="ru-RU" dirty="0" smtClean="0"/>
              <a:t> особливо великий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 smtClean="0"/>
              <a:t>, великою </a:t>
            </a:r>
            <a:r>
              <a:rPr lang="ru-RU" dirty="0" err="1" smtClean="0"/>
              <a:t>історичною</a:t>
            </a:r>
            <a:r>
              <a:rPr lang="ru-RU" dirty="0" smtClean="0"/>
              <a:t> силою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релігія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Теорія</a:t>
            </a:r>
            <a:r>
              <a:rPr lang="ru-RU" b="1" dirty="0" smtClean="0"/>
              <a:t> </a:t>
            </a:r>
            <a:r>
              <a:rPr lang="ru-RU" b="1" dirty="0" err="1" smtClean="0"/>
              <a:t>очікувань</a:t>
            </a:r>
            <a:endParaRPr lang="ru-RU" dirty="0"/>
          </a:p>
        </p:txBody>
      </p:sp>
      <p:pic>
        <p:nvPicPr>
          <p:cNvPr id="4" name="Содержимое 3" descr="5331b452cde4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484784"/>
            <a:ext cx="7416824" cy="4176464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теорія</a:t>
            </a:r>
            <a:r>
              <a:rPr lang="ru-RU" b="1" dirty="0" smtClean="0"/>
              <a:t> </a:t>
            </a:r>
            <a:r>
              <a:rPr lang="ru-RU" b="1" dirty="0" err="1" smtClean="0"/>
              <a:t>справедливості</a:t>
            </a:r>
            <a:r>
              <a:rPr lang="ru-RU" b="1" dirty="0" smtClean="0"/>
              <a:t> Дж.Адамса </a:t>
            </a:r>
            <a:endParaRPr lang="ru-RU" dirty="0"/>
          </a:p>
        </p:txBody>
      </p:sp>
      <p:pic>
        <p:nvPicPr>
          <p:cNvPr id="8" name="Содержимое 7" descr="img-L3MA8W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412776"/>
            <a:ext cx="7992888" cy="475252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Комплексна </a:t>
            </a:r>
            <a:r>
              <a:rPr lang="ru-RU" b="1" dirty="0" err="1" smtClean="0"/>
              <a:t>теорія</a:t>
            </a:r>
            <a:r>
              <a:rPr lang="ru-RU" b="1" dirty="0" smtClean="0"/>
              <a:t> </a:t>
            </a:r>
            <a:r>
              <a:rPr lang="ru-RU" b="1" dirty="0" err="1" smtClean="0"/>
              <a:t>Портера-Лоулера</a:t>
            </a:r>
            <a:endParaRPr lang="ru-RU" dirty="0"/>
          </a:p>
        </p:txBody>
      </p:sp>
      <p:pic>
        <p:nvPicPr>
          <p:cNvPr id="4" name="Содержимое 4" descr="Без имен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916832"/>
            <a:ext cx="7920880" cy="4464496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/>
              <a:t>Система мотивації і життєві цикли організації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765175"/>
          <a:ext cx="8435281" cy="4968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1601"/>
                <a:gridCol w="1645920"/>
                <a:gridCol w="1645920"/>
                <a:gridCol w="1645920"/>
                <a:gridCol w="1645920"/>
              </a:tblGrid>
              <a:tr h="1223665">
                <a:tc>
                  <a:txBody>
                    <a:bodyPr/>
                    <a:lstStyle/>
                    <a:p>
                      <a:pPr marR="118745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uk-UA" sz="1600" b="1" spc="-5" dirty="0">
                          <a:latin typeface="Times New Roman"/>
                          <a:ea typeface="Times New Roman"/>
                          <a:cs typeface="Times New Roman"/>
                        </a:rPr>
                        <a:t>Життєвий</a:t>
                      </a:r>
                      <a:r>
                        <a:rPr lang="uk-UA" sz="1600" b="1" spc="-33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1" spc="-335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цикл</a:t>
                      </a:r>
                      <a:r>
                        <a:rPr lang="uk-UA" sz="1600" b="1" spc="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компанії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3048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Народження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50215" marR="3048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Ріст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Стабільність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50215" marR="551815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Спад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24136">
                <a:tc>
                  <a:txBody>
                    <a:bodyPr/>
                    <a:lstStyle/>
                    <a:p>
                      <a:pPr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Базова  оплата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Конкурентна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Помірна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Вища</a:t>
                      </a:r>
                      <a:r>
                        <a:rPr lang="uk-UA" sz="1600" spc="-4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за ринкову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6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Тенденція</a:t>
                      </a:r>
                      <a:r>
                        <a:rPr lang="uk-UA" sz="16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до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50215">
                        <a:lnSpc>
                          <a:spcPts val="154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зменшення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96144">
                <a:tc>
                  <a:txBody>
                    <a:bodyPr/>
                    <a:lstStyle/>
                    <a:p>
                      <a:pPr marL="45021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Премії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815"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Можлива</a:t>
                      </a:r>
                      <a:r>
                        <a:rPr lang="uk-UA" sz="1600" spc="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купівля</a:t>
                      </a:r>
                      <a:r>
                        <a:rPr lang="uk-UA" sz="1600" spc="-8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акцій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9555"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Бонуси,</a:t>
                      </a:r>
                      <a:r>
                        <a:rPr lang="uk-UA" sz="16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пов’язані</a:t>
                      </a:r>
                      <a:r>
                        <a:rPr lang="uk-UA" sz="1600" spc="-8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uk-UA" sz="1600" spc="-33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цілями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53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компанії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7175"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Бонуси,</a:t>
                      </a:r>
                      <a:r>
                        <a:rPr lang="uk-UA" sz="16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система</a:t>
                      </a:r>
                      <a:r>
                        <a:rPr lang="uk-UA" sz="16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премій,</a:t>
                      </a:r>
                      <a:r>
                        <a:rPr lang="uk-UA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акції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6990"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Скорочення</a:t>
                      </a:r>
                      <a:r>
                        <a:rPr lang="uk-UA" sz="16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бонусів,</a:t>
                      </a:r>
                      <a:r>
                        <a:rPr lang="uk-UA" sz="1600" spc="-7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орієнтація</a:t>
                      </a:r>
                      <a:r>
                        <a:rPr lang="uk-UA" sz="1600" spc="-33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на скорочення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53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витрат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24136">
                <a:tc>
                  <a:txBody>
                    <a:bodyPr/>
                    <a:lstStyle/>
                    <a:p>
                      <a:pPr marL="45021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Пільги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Базові</a:t>
                      </a:r>
                      <a:r>
                        <a:rPr lang="uk-UA" sz="1600" spc="-3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пільги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Широкі</a:t>
                      </a:r>
                      <a:r>
                        <a:rPr lang="uk-UA" sz="1600" spc="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пільги.</a:t>
                      </a:r>
                      <a:r>
                        <a:rPr lang="uk-UA" sz="1600" spc="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Доплати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менеджерам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4455"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Розвиток</a:t>
                      </a:r>
                      <a:r>
                        <a:rPr lang="uk-UA" sz="16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системи пільг,</a:t>
                      </a:r>
                      <a:r>
                        <a:rPr lang="uk-UA" sz="16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високі</a:t>
                      </a:r>
                      <a:r>
                        <a:rPr lang="uk-UA" sz="1600" spc="-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доплати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менеджерам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770"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Мінімальні</a:t>
                      </a:r>
                      <a:r>
                        <a:rPr lang="uk-UA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пільги,</a:t>
                      </a:r>
                      <a:r>
                        <a:rPr lang="uk-UA" sz="1600" spc="-33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заморожені</a:t>
                      </a:r>
                      <a:r>
                        <a:rPr lang="uk-UA" sz="16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виплати для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менеджерів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Модель мотивації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Модель мотивації через потреб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412776"/>
            <a:ext cx="7488831" cy="424847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57674" y="90100"/>
            <a:ext cx="4286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84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Мотивація </a:t>
            </a:r>
            <a:r>
              <a:rPr lang="uk-UA" dirty="0" smtClean="0"/>
              <a:t>— це процес спонукання індивіда чи групи людей до діяльності та вибору поведінки, спрямованої на досягнення цілей організації.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/>
              <a:t>. </a:t>
            </a:r>
            <a:r>
              <a:rPr lang="uk-UA" dirty="0" smtClean="0"/>
              <a:t>Етапи організаційної модифікації поведінки</a:t>
            </a:r>
            <a:endParaRPr lang="ru-RU" dirty="0"/>
          </a:p>
        </p:txBody>
      </p:sp>
      <p:pic>
        <p:nvPicPr>
          <p:cNvPr id="4" name="Содержимое 3" descr="Без имени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268760"/>
            <a:ext cx="8208912" cy="532859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sz="800" dirty="0"/>
          </a:p>
        </p:txBody>
      </p:sp>
      <p:pic>
        <p:nvPicPr>
          <p:cNvPr id="4" name="Содержимое 3" descr="img-Py6EZW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7560840" cy="604867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14400" y="188640"/>
            <a:ext cx="8229600" cy="306367"/>
          </a:xfrm>
        </p:spPr>
        <p:txBody>
          <a:bodyPr>
            <a:noAutofit/>
          </a:bodyPr>
          <a:lstStyle/>
          <a:p>
            <a:endParaRPr lang="ru-RU" sz="1200" dirty="0"/>
          </a:p>
        </p:txBody>
      </p:sp>
      <p:pic>
        <p:nvPicPr>
          <p:cNvPr id="5" name="image90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476672"/>
            <a:ext cx="7560840" cy="61926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теорія</a:t>
            </a:r>
            <a:r>
              <a:rPr lang="ru-RU" b="1" dirty="0" smtClean="0"/>
              <a:t> </a:t>
            </a:r>
            <a:r>
              <a:rPr lang="ru-RU" b="1" dirty="0" err="1" smtClean="0"/>
              <a:t>Маслоу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основу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:</a:t>
            </a:r>
          </a:p>
          <a:p>
            <a:pPr lvl="0"/>
            <a:r>
              <a:rPr lang="uk-UA" dirty="0" smtClean="0"/>
              <a:t>люди постійно відчувають певні потреби;</a:t>
            </a:r>
            <a:endParaRPr lang="ru-RU" dirty="0" smtClean="0"/>
          </a:p>
          <a:p>
            <a:pPr lvl="0"/>
            <a:r>
              <a:rPr lang="uk-UA" dirty="0" smtClean="0"/>
              <a:t>явно виражені потреби людей можна об’єднати в групи </a:t>
            </a:r>
            <a:r>
              <a:rPr lang="uk-UA" dirty="0" smtClean="0"/>
              <a:t>;</a:t>
            </a:r>
            <a:endParaRPr lang="ru-RU" dirty="0" smtClean="0"/>
          </a:p>
          <a:p>
            <a:pPr lvl="0"/>
            <a:r>
              <a:rPr lang="uk-UA" dirty="0" smtClean="0"/>
              <a:t>групи потреб людей ієрархічно розміщені стосовно одна одної;</a:t>
            </a:r>
            <a:endParaRPr lang="ru-RU" dirty="0" smtClean="0"/>
          </a:p>
          <a:p>
            <a:pPr lvl="0"/>
            <a:r>
              <a:rPr lang="uk-UA" dirty="0" smtClean="0"/>
              <a:t>не задоволені потреби спонукають людину до дій. Задоволені потреби більше не справляють мотивуючого впливу на людину;</a:t>
            </a:r>
            <a:endParaRPr lang="ru-RU" dirty="0" smtClean="0"/>
          </a:p>
          <a:p>
            <a:pPr lvl="0"/>
            <a:r>
              <a:rPr lang="uk-UA" dirty="0" smtClean="0"/>
              <a:t>якщо	одну	потребу	задоволено,	то	на	її	місце	стає	інша незадоволена потреба;</a:t>
            </a:r>
            <a:endParaRPr lang="ru-RU" dirty="0" smtClean="0"/>
          </a:p>
          <a:p>
            <a:pPr lvl="0"/>
            <a:r>
              <a:rPr lang="uk-UA" dirty="0" smtClean="0"/>
              <a:t>людина має одночасно кілька різних потреб, що взаємодіють;</a:t>
            </a:r>
            <a:endParaRPr lang="ru-RU" dirty="0" smtClean="0"/>
          </a:p>
          <a:p>
            <a:pPr lvl="0"/>
            <a:r>
              <a:rPr lang="uk-UA" dirty="0" smtClean="0"/>
              <a:t>процес задоволення потреб відбувається знизу вгору;</a:t>
            </a:r>
            <a:endParaRPr lang="ru-RU" dirty="0" smtClean="0"/>
          </a:p>
          <a:p>
            <a:pPr lvl="0"/>
            <a:r>
              <a:rPr lang="uk-UA" dirty="0" smtClean="0"/>
              <a:t>поведінку людини визначає найнижча незадоволена потреба;</a:t>
            </a:r>
            <a:endParaRPr lang="ru-RU" dirty="0" smtClean="0"/>
          </a:p>
          <a:p>
            <a:pPr lvl="0"/>
            <a:r>
              <a:rPr lang="uk-UA" dirty="0" smtClean="0"/>
              <a:t>потреби вищого рівня можна задовольнити більшою кількістю способів, ніж потреби нижчого рівня.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Двофакторна</a:t>
            </a:r>
            <a:r>
              <a:rPr lang="ru-RU" b="1" dirty="0" smtClean="0"/>
              <a:t> </a:t>
            </a:r>
            <a:r>
              <a:rPr lang="ru-RU" b="1" dirty="0" err="1" smtClean="0"/>
              <a:t>теорія</a:t>
            </a:r>
            <a:r>
              <a:rPr lang="ru-RU" b="1" dirty="0" smtClean="0"/>
              <a:t> </a:t>
            </a:r>
            <a:r>
              <a:rPr lang="ru-RU" b="1" dirty="0" err="1" smtClean="0"/>
              <a:t>Герцберга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92696">
                <a:tc>
                  <a:txBody>
                    <a:bodyPr/>
                    <a:lstStyle/>
                    <a:p>
                      <a:pPr marL="450215" marR="713105" algn="just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Фактори</a:t>
                      </a:r>
                      <a:r>
                        <a:rPr lang="uk-UA" sz="1600" spc="-1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незадоволеністю</a:t>
                      </a:r>
                      <a:r>
                        <a:rPr lang="uk-UA" sz="1600" spc="-1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</a:rPr>
                        <a:t>роботою</a:t>
                      </a:r>
                    </a:p>
                    <a:p>
                      <a:pPr marL="450215" marR="713105" algn="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Гігієнічні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фактори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 algn="l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Фактори</a:t>
                      </a:r>
                      <a:r>
                        <a:rPr lang="uk-UA" sz="1600" spc="-1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задоволеністю</a:t>
                      </a:r>
                      <a:r>
                        <a:rPr lang="uk-UA" sz="1600" spc="-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600" dirty="0" smtClean="0">
                          <a:latin typeface="Times New Roman"/>
                          <a:ea typeface="Times New Roman"/>
                        </a:rPr>
                        <a:t>роботою</a:t>
                      </a:r>
                    </a:p>
                    <a:p>
                      <a:pPr marL="450215" algn="l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Мотиваційні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фактори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816424">
                <a:tc>
                  <a:txBody>
                    <a:bodyPr/>
                    <a:lstStyle/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uk-UA" sz="2400" dirty="0" smtClean="0">
                        <a:latin typeface="Times New Roman"/>
                        <a:ea typeface="Times New Roman"/>
                      </a:endParaRP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uk-UA" sz="2400" dirty="0" smtClean="0">
                        <a:latin typeface="Times New Roman"/>
                        <a:ea typeface="Times New Roman"/>
                      </a:endParaRP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/>
                          <a:ea typeface="Times New Roman"/>
                        </a:rPr>
                        <a:t>Політика</a:t>
                      </a:r>
                      <a:r>
                        <a:rPr lang="uk-UA" sz="2400" spc="-25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фірми і</a:t>
                      </a:r>
                      <a:r>
                        <a:rPr lang="uk-UA" sz="2400" spc="-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адміністрації</a:t>
                      </a:r>
                      <a:r>
                        <a:rPr lang="uk-UA" sz="2400" dirty="0" smtClean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uk-UA" sz="2400" dirty="0" smtClean="0">
                        <a:latin typeface="Times New Roman"/>
                        <a:ea typeface="Times New Roman"/>
                      </a:endParaRP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Умови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Заробіток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Міжособові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стосунки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Рівень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безпосереднього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контролю за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роботою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uk-UA" sz="2400" dirty="0" smtClean="0">
                        <a:latin typeface="Times New Roman"/>
                        <a:ea typeface="Times New Roman"/>
                      </a:endParaRP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latin typeface="Times New Roman"/>
                          <a:ea typeface="Times New Roman"/>
                        </a:rPr>
                        <a:t>Успіх</a:t>
                      </a: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uk-UA" sz="2400" spc="-1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uk-UA" sz="2400" spc="-10" dirty="0" smtClean="0">
                        <a:latin typeface="Times New Roman"/>
                        <a:ea typeface="Times New Roman"/>
                      </a:endParaRP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Просування</a:t>
                      </a:r>
                      <a:r>
                        <a:rPr lang="uk-UA" sz="2400" spc="-1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по</a:t>
                      </a:r>
                      <a:r>
                        <a:rPr lang="uk-UA" sz="2400" spc="-25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службі</a:t>
                      </a:r>
                      <a:r>
                        <a:rPr lang="uk-UA" sz="2400" dirty="0" smtClean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450215" algn="l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marL="450215" marR="304165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/>
                          <a:ea typeface="Times New Roman"/>
                        </a:rPr>
                        <a:t>Визнання та </a:t>
                      </a:r>
                      <a:r>
                        <a:rPr lang="uk-UA" sz="2400" dirty="0" smtClean="0">
                          <a:latin typeface="Times New Roman"/>
                          <a:ea typeface="Times New Roman"/>
                        </a:rPr>
                        <a:t>схвалення результатів</a:t>
                      </a:r>
                      <a:r>
                        <a:rPr lang="uk-UA" sz="2400" spc="5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2400" dirty="0" smtClean="0">
                          <a:latin typeface="Times New Roman"/>
                          <a:ea typeface="Times New Roman"/>
                        </a:rPr>
                        <a:t>роботи.</a:t>
                      </a:r>
                    </a:p>
                    <a:p>
                      <a:pPr marL="450215" marR="304165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uk-UA" sz="2400" dirty="0" smtClean="0">
                        <a:latin typeface="Times New Roman"/>
                        <a:ea typeface="Times New Roman"/>
                      </a:endParaRPr>
                    </a:p>
                    <a:p>
                      <a:pPr marL="450215" marR="304165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Висока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міра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відповідальності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450215" marR="304165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450215" marR="304165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Можливість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творчого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ділового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зростання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Теорія</a:t>
            </a:r>
            <a:r>
              <a:rPr lang="ru-RU" b="1" dirty="0" smtClean="0"/>
              <a:t> </a:t>
            </a:r>
            <a:r>
              <a:rPr lang="ru-RU" b="1" dirty="0" err="1" smtClean="0"/>
              <a:t>мотивації</a:t>
            </a:r>
            <a:r>
              <a:rPr lang="ru-RU" b="1" dirty="0" smtClean="0"/>
              <a:t> </a:t>
            </a:r>
            <a:r>
              <a:rPr lang="ru-RU" b="1" dirty="0" err="1" smtClean="0"/>
              <a:t>Девіда</a:t>
            </a:r>
            <a:r>
              <a:rPr lang="ru-RU" b="1" dirty="0" smtClean="0"/>
              <a:t> Мак </a:t>
            </a:r>
            <a:r>
              <a:rPr lang="ru-RU" b="1" dirty="0" err="1" smtClean="0"/>
              <a:t>Клелланда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Потреба </a:t>
            </a:r>
            <a:r>
              <a:rPr lang="ru-RU" b="1" dirty="0" err="1" smtClean="0"/>
              <a:t>успіху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виконати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ефективніше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минулому</a:t>
            </a:r>
            <a:endParaRPr lang="ru-RU" dirty="0" smtClean="0"/>
          </a:p>
          <a:p>
            <a:r>
              <a:rPr lang="ru-RU" b="1" dirty="0" smtClean="0"/>
              <a:t>Потреба </a:t>
            </a:r>
            <a:r>
              <a:rPr lang="ru-RU" b="1" dirty="0" err="1" smtClean="0"/>
              <a:t>причетності</a:t>
            </a:r>
            <a:r>
              <a:rPr lang="ru-RU" b="1" dirty="0" smtClean="0"/>
              <a:t> (</a:t>
            </a:r>
            <a:r>
              <a:rPr lang="ru-RU" b="1" dirty="0" err="1" smtClean="0"/>
              <a:t>співучасті</a:t>
            </a:r>
            <a:r>
              <a:rPr lang="ru-RU" b="1" dirty="0" smtClean="0"/>
              <a:t>) </a:t>
            </a:r>
            <a:r>
              <a:rPr lang="ru-RU" dirty="0" err="1" smtClean="0"/>
              <a:t>проявляється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бажань</a:t>
            </a:r>
            <a:r>
              <a:rPr lang="ru-RU" dirty="0" smtClean="0"/>
              <a:t> </a:t>
            </a:r>
            <a:r>
              <a:rPr lang="ru-RU" dirty="0" err="1" smtClean="0"/>
              <a:t>дружніх</a:t>
            </a:r>
            <a:r>
              <a:rPr lang="ru-RU" dirty="0" smtClean="0"/>
              <a:t> </a:t>
            </a:r>
            <a:r>
              <a:rPr lang="ru-RU" dirty="0" err="1" smtClean="0"/>
              <a:t>стосунків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оточенням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потреби </a:t>
            </a:r>
            <a:r>
              <a:rPr lang="ru-RU" b="1" dirty="0" err="1" smtClean="0"/>
              <a:t>влади</a:t>
            </a:r>
            <a:r>
              <a:rPr lang="ru-RU" b="1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впливати</a:t>
            </a:r>
            <a:r>
              <a:rPr lang="ru-RU" dirty="0" smtClean="0"/>
              <a:t> на </a:t>
            </a:r>
            <a:r>
              <a:rPr lang="ru-RU" dirty="0" err="1" smtClean="0"/>
              <a:t>інших</a:t>
            </a:r>
            <a:r>
              <a:rPr lang="ru-RU" dirty="0" smtClean="0"/>
              <a:t> людей, </a:t>
            </a:r>
            <a:r>
              <a:rPr lang="ru-RU" dirty="0" err="1" smtClean="0"/>
              <a:t>контролювати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, </a:t>
            </a:r>
            <a:r>
              <a:rPr lang="ru-RU" dirty="0" err="1" smtClean="0"/>
              <a:t>об'єкти</a:t>
            </a:r>
            <a:r>
              <a:rPr lang="ru-RU" dirty="0" smtClean="0"/>
              <a:t>,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оточенні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368</Words>
  <Application>Microsoft Office PowerPoint</Application>
  <PresentationFormat>Экран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МОТИВАЦІЯ ТА ВИНАГОРОДА</vt:lpstr>
      <vt:lpstr>Модель мотивації </vt:lpstr>
      <vt:lpstr>Слайд 3</vt:lpstr>
      <vt:lpstr>. Етапи організаційної модифікації поведінки</vt:lpstr>
      <vt:lpstr>Слайд 5</vt:lpstr>
      <vt:lpstr>Слайд 6</vt:lpstr>
      <vt:lpstr>теорія Маслоу </vt:lpstr>
      <vt:lpstr>Двофакторна теорія Герцберга</vt:lpstr>
      <vt:lpstr>Теорія мотивації Девіда Мак Клелланда</vt:lpstr>
      <vt:lpstr>теорія М. Туган-Барановський </vt:lpstr>
      <vt:lpstr>Теорія очікувань</vt:lpstr>
      <vt:lpstr>теорія справедливості Дж.Адамса </vt:lpstr>
      <vt:lpstr>Комплексна теорія Портера-Лоулера</vt:lpstr>
      <vt:lpstr>Система мотивації і життєві цикли організації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МОТИВАЦІЯ ТА ВИНАГОРОДА</dc:title>
  <dc:creator>User</dc:creator>
  <cp:lastModifiedBy>User</cp:lastModifiedBy>
  <cp:revision>14</cp:revision>
  <dcterms:created xsi:type="dcterms:W3CDTF">2023-10-24T06:33:27Z</dcterms:created>
  <dcterms:modified xsi:type="dcterms:W3CDTF">2023-10-25T10:36:18Z</dcterms:modified>
</cp:coreProperties>
</file>