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2442" autoAdjust="0"/>
  </p:normalViewPr>
  <p:slideViewPr>
    <p:cSldViewPr>
      <p:cViewPr varScale="1">
        <p:scale>
          <a:sx n="54" d="100"/>
          <a:sy n="54" d="100"/>
        </p:scale>
        <p:origin x="48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69564-AF73-416F-8EE5-5D9DE78C4C04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409F0-FFFC-4728-8DB4-C5C575F57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194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409F0-FFFC-4728-8DB4-C5C575F571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362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051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22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232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3361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687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8991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256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290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9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0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86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61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06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80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19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24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92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1626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31640" y="620688"/>
            <a:ext cx="6554867" cy="1524000"/>
          </a:xfrm>
        </p:spPr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Використання енергії води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332656"/>
            <a:ext cx="83529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Тривалий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ПЕС показав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роботоздатність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узбережжя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омивається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океанами,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ведуться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припливної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широкомасштабних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ПЕС,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наплавного методу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нового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гідроагрегату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ортогональною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турбіною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к.к.д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до 70%,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являє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собою поперечно-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струйну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турбіну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здатну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обертатися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одну сторону при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припливах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відпливах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знизити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капітальні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підвищити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економічну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ПЕС.</a:t>
            </a:r>
            <a:endParaRPr lang="ru-RU" sz="16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29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3"/>
          </p:nvPr>
        </p:nvSpPr>
        <p:spPr>
          <a:xfrm>
            <a:off x="395536" y="260649"/>
            <a:ext cx="3949967" cy="720080"/>
          </a:xfrm>
        </p:spPr>
        <p:txBody>
          <a:bodyPr>
            <a:normAutofit/>
          </a:bodyPr>
          <a:lstStyle/>
          <a:p>
            <a:r>
              <a:rPr lang="uk-UA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Гідроелектростанції (ГЕС)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980729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«Ми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зробимо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електроенергію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такою дешевою,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свічки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палитимуть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багатії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 — сказав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якось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відомий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американський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винахідник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Томас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Едісон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Декілька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потому, 1882 року, 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відкрив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одну з перших 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гідроелектростанцій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у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відтоді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розпочалося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активне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освоювання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виду 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поновної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енергетики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Мовиться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 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виробляння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електроенергії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за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води.</a:t>
            </a:r>
          </a:p>
          <a:p>
            <a:pPr fontAlgn="base"/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Едісон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помилився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гідроенергетика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найдешевших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поновних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у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Лише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їй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цілу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країну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чистою, «зеленою» 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електричною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енергією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І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справді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так.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Норвегія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розвинута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європейська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країна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величезними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покладами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горючих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корисних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копалин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в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електроенергії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вона на 99%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задовольняє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гідроенергетиці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9938" y="3645024"/>
            <a:ext cx="847254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гідроелектростанції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доволі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простий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 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виробляння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електроенергії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турбіна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генератор.</a:t>
            </a:r>
          </a:p>
          <a:p>
            <a:pPr fontAlgn="base"/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станції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потрібен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невеликий перепад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висоти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річища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річки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утворити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будують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дамбу. Вона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слугує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водосховище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гідроелектростанція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могла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будь-коли.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Унаслідок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перепаду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висоти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вода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стікає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дамби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потрапляє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 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лопаті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турбіни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й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обертає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Слідом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обертається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вал генератора,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виробляючи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електроенергію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електромережами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надходить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уже до нас.</a:t>
            </a:r>
            <a:endParaRPr lang="ru-RU" sz="16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306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188640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такому простому принципу робот</a:t>
            </a: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будівництво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гідроелектростанції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недороге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перш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збудувати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треба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площу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яку буде затоплено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зведення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дамби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шлюз для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кораблів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388969"/>
            <a:ext cx="856895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розповісти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гідроелектростанції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хочемо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звернути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вашу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важливість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типу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генерування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Насамперед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згадаємо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Бразилію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Норвегію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75 і 99%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усієї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електроенергії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генерують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гідроелектростанції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факт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свідчить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те,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поновній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енергетиці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ціла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країна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Нині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функціонують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чотири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гідроелектростанції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потужністю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 ГВт — по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Китаї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Південній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Америці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Найпотужніша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«Три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ущелини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в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Китаї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потужність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становить 22,5 ГВт.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вражають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половина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всієї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електромережі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 другому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«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Ітайпу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потужністю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 ГВт,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розташована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Бразилією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Парагваєм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інженерів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найгарнішою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третьому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«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Сілоду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потужністю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13,86 ГВт у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Китаї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на четвертому — «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Гурі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потужністю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10,2 ГВт у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Венесуелі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64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7504" y="33531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Гідроенергетика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20 %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світового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виробітку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електроенергії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електричної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виробляється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підприємствами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теплоенергетики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працюють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викопного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органічного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палива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звітом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асоціації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гідроенергетики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IHA 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кінець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2014 року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потужність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ГЕС становила 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1036 ГВт, з них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гідроакумулювальних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електростанцій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142,1 ГВт (13,7 %). В рейтингу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виробників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електричної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гідроенергії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Китай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займає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перше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279,4 ГВт (27 %),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дещо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відстають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лідера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Бразилія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89,3 ГВт (8,6 %), США — 79,3 ГВт (7,7 %), Канада — 77,8 ГВт (7,5 %),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Росія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49,1 ГВт (4,7 %). На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кінець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2015 року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потужність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гідроелектростанцій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становила 1211 ГВт, з них 145 ГВт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припадає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гідроакумулювальні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електростанції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потужність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гідроелектростанцій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Китаю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нині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становить 320 ГВт.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Гідроенергетика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Китаю 17 %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електричної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таких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Бразилія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Канада, Нова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Зеландія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Норвегія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(28,72 ГВт),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Австрія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Венесуела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(15,4 ГВт)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гідроенергетика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всієї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електроенергії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же час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Норвегія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Парагвай (8,81 ГВт)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задовольняють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100 %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в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електричній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гідроресурсів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90 %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електроенергії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Парагвай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експортує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Бразилію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Аргентину (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9,08 ГВт). В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Європі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гідроенергетичний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великих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річок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значній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мірі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використаний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потужність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ГЕС 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Франції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становить 18,38 ГВт, 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Швеції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16,32 ГВт, в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Італії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14,33 ГВт.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253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4926" y="116632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Попри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велику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дешевої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гідроенергії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невикористаний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досяжний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доцільний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гідроенергії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становить 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2200 ГВт.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припадає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ГЕС.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відрізняються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величиною напору води. ГЕС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високого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напору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будуються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гірській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місцевості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виробітку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електроенергії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необхідний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менший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потік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вони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коштують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дешевше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ГЕС малого напору є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типовими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рівнини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потрібен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водогінний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канал,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напору та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швидкості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потоку води —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електроенергії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спільним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звітом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Center on Small Hydro Power 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 </a:t>
            </a:r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UNIDO 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2013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потужність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малих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гідроелектростанцій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становить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75 ГВт, а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технічний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малих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ГЕС становить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173 ГВт.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65 ГВт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малих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ГЕС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припадає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Китай,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ГЕС Китаю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виробляють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27 %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всієї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гідроенергії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всього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 Китай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45000 ГЕС.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072348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потужність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ГЕС та ГАЕС в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об'єднаній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енергетичній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становить 5360 МВт, у тому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Дністровських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ГЕС — 700 МВт та ГАЕС — 650 МВт,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потужність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малих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ГЕС — 100 МВт. 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енергосистеми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частка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гідроелектростанцій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перевищує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9,1 %, оптимальна ж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частка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гідроенергетичних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потужностях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становить 15 %,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зумовлює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дефіцит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маневрових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регулюючих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потужностей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сприятливих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умов для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об'єднаної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енергетичної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європейською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енергосистемою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експорту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електроенергії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напрямки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гідроенергетики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Дністровської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Канівської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Ташлицької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ГАЕС (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потужність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Ташлицької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ГАЕС становить 300 МВт у генераторному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продовження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ГЕС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Дніпровського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каскаду та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Дністровської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ГЕС;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спорудження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ГЕС на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річках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Тисі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Дністрі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притоках;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відбудова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існуючих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спорудження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ГЕС на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малих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річках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водостоках. На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нараховується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63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тисячі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малих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річок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водотоків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загальною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довжиною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~ 135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тисяч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кілометрів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710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260648"/>
            <a:ext cx="87849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гідроенергетика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розвивається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початку </a:t>
            </a:r>
            <a:r>
              <a:rPr lang="en-US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гідроелектростанції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нашій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розташовані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річках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Дніпро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Дністер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Усіма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ними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володіє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держава.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Сумарна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встановлена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потужність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гідроелектростанцій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4,72 ГВт,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9,1%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електромережі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Перша й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найбільша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гідроелектростанція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Дніпровська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ГЕС у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Запоріжжі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встановлена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потужність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1,5 ГВт.</a:t>
            </a:r>
          </a:p>
          <a:p>
            <a:pPr fontAlgn="base"/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Наразі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ведуть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ГЕС на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Дністрі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з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будівництва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ГЕС на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Дніпрі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336076"/>
            <a:ext cx="878497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Окрім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гідроелектростанцій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зводити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ГЕС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потужністю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10 МВт.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Нині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таким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будівництвом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займаються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держава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стимулює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«зеленим» тарифом,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купуючи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виробників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електроенергію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 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поновних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за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ціною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євроцентів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1 кВт-год.</a:t>
            </a:r>
          </a:p>
          <a:p>
            <a:pPr fontAlgn="base"/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Тож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гідроенергетика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майбутнє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поступово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розвивається</a:t>
            </a:r>
            <a:r>
              <a:rPr lang="ru-RU" dirty="0">
                <a:solidFill>
                  <a:srgbClr val="333333"/>
                </a:solidFill>
                <a:latin typeface="sf_ui_display_regular"/>
              </a:rPr>
              <a:t>.</a:t>
            </a:r>
            <a:endParaRPr lang="ru-RU" b="0" i="0" dirty="0">
              <a:solidFill>
                <a:srgbClr val="333333"/>
              </a:solidFill>
              <a:effectLst/>
              <a:latin typeface="sf_ui_display_regular"/>
            </a:endParaRPr>
          </a:p>
        </p:txBody>
      </p:sp>
    </p:spTree>
    <p:extLst>
      <p:ext uri="{BB962C8B-B14F-4D97-AF65-F5344CB8AC3E}">
        <p14:creationId xmlns:p14="http://schemas.microsoft.com/office/powerpoint/2010/main" val="2029525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188640"/>
            <a:ext cx="3905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Гідроенергетика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980728"/>
            <a:ext cx="61206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fontAlgn="base"/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Невичерпність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гідроресурсів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fontAlgn="base"/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Безпечність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fontAlgn="base"/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запускання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всієї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станції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fontAlgn="base"/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Низька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електроенергії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fontAlgn="base"/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Потреба в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затоплюванні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земель для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створювання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дамб;</a:t>
            </a:r>
          </a:p>
          <a:p>
            <a:pPr fontAlgn="base"/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Потреба в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невеликій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швидкості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течії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річці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fontAlgn="base"/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Неможливість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регулювати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води в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дамбі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навесні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паводки,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улітку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1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посуха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6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75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13"/>
          </p:nvPr>
        </p:nvSpPr>
        <p:spPr>
          <a:xfrm>
            <a:off x="2123728" y="260649"/>
            <a:ext cx="3949967" cy="2304256"/>
          </a:xfrm>
        </p:spPr>
        <p:txBody>
          <a:bodyPr/>
          <a:lstStyle/>
          <a:p>
            <a:pPr algn="ctr"/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Гідроенергетику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розділити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три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276872"/>
            <a:ext cx="33123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sz="200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Хвильові електростанції.</a:t>
            </a:r>
          </a:p>
          <a:p>
            <a:pPr fontAlgn="base"/>
            <a:r>
              <a:rPr lang="uk-U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Приливні електростанції.</a:t>
            </a:r>
          </a:p>
          <a:p>
            <a:pPr fontAlgn="base"/>
            <a:r>
              <a:rPr lang="uk-UA" sz="200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Гідроелектростанції (ГЕС).        </a:t>
            </a:r>
            <a:endParaRPr lang="ru-RU" sz="200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764704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Хвильові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електростанції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з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електроенергетики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невеликому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хвилюванні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15 кВт/год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електроенергії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одного погонного метра.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кінетичної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води,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рухається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лопатей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генератора (за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обертання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електроенергія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недосконалою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тому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масштабах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води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504" y="620688"/>
            <a:ext cx="4088874" cy="4848225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67544" y="548680"/>
            <a:ext cx="82809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експлуатується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велика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навігаційних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буїв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енергію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хвиль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1985 р. в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Норвегії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введені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підключені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енергосистеми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перші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дослідно-промислові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хвильові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електростанції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Хвильові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гідроенергетичні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установки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складаються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тіла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водоприймача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силового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перетворювача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генератором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кріплення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2580005"/>
            <a:ext cx="83529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Робоче тіло (тверде, рідинне або газоподібне), безпосередньо контактуючи з водою, переміщується під дією хвиль або змінює тим чи іншим шляхом умови їх розповсюдження. Як робоче тіло можуть використовуватися поплавки, водоприймальні камери, еластичні труби, хвильовідбійні споруди тощо.</a:t>
            </a:r>
          </a:p>
          <a:p>
            <a:pPr algn="just"/>
            <a:endParaRPr lang="en-US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Силовий перетворювач призначений для перетворення енергії, яка запасається робочим тілом (механічної енергії руху твердого тіла, перепаду рівнів води в басейнах, тиску повітря або рідини), в енергію, придатну для передачі на відстань або для безпосереднього використання. Як силові перетворювачі можуть використовуватися гідравлічні або повітряні турбіни, водяні колеса, зубчаті або ланцюгові передачі та інші пристрої.</a:t>
            </a:r>
            <a:endParaRPr lang="ru-RU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719326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Система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кріплення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забезпечує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утримання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на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місці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хвильової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установки.</a:t>
            </a:r>
            <a:endParaRPr lang="ru-RU" dirty="0"/>
          </a:p>
        </p:txBody>
      </p:sp>
    </p:spTree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Хвильова електростанція «Oceanlinx» (Австралія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8640"/>
            <a:ext cx="612457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803860" y="3789040"/>
            <a:ext cx="57204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Хвильова</a:t>
            </a:r>
            <a: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електростанція</a:t>
            </a:r>
            <a: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sz="14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Oceanlinx</a:t>
            </a:r>
            <a:r>
              <a:rPr lang="en-US" sz="1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14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Австралія</a:t>
            </a:r>
            <a: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4489142"/>
            <a:ext cx="7272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 з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успішніших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даний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спроба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переробляти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енергію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океанських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хвиль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хвильова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електростанція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Oceanlinx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акваторії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міста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ПортКембл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Австралія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Вона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введена в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експлуатацію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2005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демонтована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реконструкції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переобладнання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 на початку 2009 р.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знову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запущена в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404664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хвилі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проходять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поштовхами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заповнюють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водою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спеціальну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камеру,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витискаючи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камері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тиском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проходить через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турбіну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обертаючи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лопаті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руху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хвиль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сила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змінюються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станції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Oceanlinx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турбіна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Denniss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-Auld 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регулюючим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кутом повороту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лопатей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Одна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силова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установка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станції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Oceanlinx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потужність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піковому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режимі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 кВт до 1,5 МВт. Установка в Порт-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Кембл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поставляє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електромережу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міста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450 кВт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електрики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284984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Хвилі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генерувати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теравати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 рази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перевищує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об’єм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всієї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електроенергії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виролбляється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виробляється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хвиль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яка, як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відомо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непостійна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часі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Але ресурс,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хвильовою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електростанцією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абсолютно </a:t>
            </a:r>
            <a:r>
              <a:rPr lang="ru-RU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відновлювальний</a:t>
            </a:r>
            <a:r>
              <a:rPr lang="ru-RU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95536" y="476672"/>
            <a:ext cx="6402467" cy="1532467"/>
          </a:xfrm>
        </p:spPr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Приливні електростанції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993476"/>
            <a:ext cx="86409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Енергія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припливів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використовувалася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людьми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здавна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припливних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млинів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узбережжі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Великобританії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Франції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Іспанії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Росії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Канади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США та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установки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виконувалися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басейну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перекритті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греблями невеликих бухт, де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розташовувалися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колеса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млинів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оберталися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відпливу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Діаметри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колес досягали 6 м. У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Великобританії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подібна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установка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арками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Лондонського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мосту з 1580 р. на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протязі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250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качала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прісну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воду для </a:t>
            </a:r>
            <a:r>
              <a:rPr lang="ru-RU" dirty="0" err="1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водопостачання</a:t>
            </a:r>
            <a:r>
              <a:rPr lang="ru-RU" dirty="0">
                <a:solidFill>
                  <a:srgbClr val="221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043852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Особливістю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припливних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електростанцій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(ПЕС) є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використання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ними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природної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відновлювальної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енергії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морських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припливів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, природа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яких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пов’язана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з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припливоутворюючою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силою,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що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виникає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при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гравітаційній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взаємодії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Землі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з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Місяцем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і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Сонцем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. Для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водяної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оболонки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Землі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практичне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значення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має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лише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горизонтальна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складова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припливоутворюючої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сили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. Через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близькість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Місяця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до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Землі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величина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припливу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під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дією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Місяця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у 2,2 раза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більша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сонячного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На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узбережжях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морів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і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океанів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найбільш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часто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зустрічається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півдобовий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приплив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, в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якого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за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добу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Місяця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(24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години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50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хвилин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) максимальна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хвиля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припливу</a:t>
            </a:r>
            <a:r>
              <a:rPr lang="ru-RU" dirty="0">
                <a:solidFill>
                  <a:srgbClr val="222222"/>
                </a:solidFill>
                <a:latin typeface="georgia" panose="02040502050405020303" pitchFamily="18" charset="0"/>
              </a:rPr>
              <a:t> приходить </a:t>
            </a:r>
            <a:r>
              <a:rPr lang="ru-RU" dirty="0" err="1">
                <a:solidFill>
                  <a:srgbClr val="222222"/>
                </a:solidFill>
                <a:latin typeface="georgia" panose="02040502050405020303" pitchFamily="18" charset="0"/>
              </a:rPr>
              <a:t>двіч</a:t>
            </a:r>
            <a:endParaRPr lang="ru-RU" b="0" i="0" dirty="0">
              <a:solidFill>
                <a:srgbClr val="222222"/>
              </a:solidFill>
              <a:effectLst/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404664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Амплітуди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припливно-відпливних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хвиль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узбережжях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Світового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океану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різняться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такими факторами, як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глибина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конфігурація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берегової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Так, максимальна величина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припливу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Амакас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склала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19,5 м,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спостерігалась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Канаді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затоці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Фанді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узбережжі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Атлантичного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океану, 16,3 м – 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Великобританії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поймі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р.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Северн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14,7 м – на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півночі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Франції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11,0 м – 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Пенжинській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затоці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Охотського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моря.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Перша у світі припливна електростанція «Ля Ранс», Франці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44824"/>
            <a:ext cx="5124450" cy="256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619672" y="4527699"/>
            <a:ext cx="7344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Перша у </a:t>
            </a:r>
            <a:r>
              <a:rPr lang="ru-RU" sz="14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припливна</a:t>
            </a:r>
            <a: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електростанція</a:t>
            </a:r>
            <a: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«Ля </a:t>
            </a:r>
            <a:r>
              <a:rPr lang="ru-RU" sz="14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Ранс</a:t>
            </a:r>
            <a:r>
              <a:rPr lang="ru-RU" sz="1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4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Франція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4952197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спорудження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ПЕС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сприятливі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значні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припливи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(А &gt; 3–5 м); контур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берегової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бажано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утворенням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затоки),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відділити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моря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басейн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ПЕС при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мінімальній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довжині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висоті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перегороджуючої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греблі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сприятливі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геологічні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підмурку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260648"/>
            <a:ext cx="87129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припливної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всьому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орієнтовано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оцінюється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потужністю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1 млрд. кВт, а за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виробленням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2000 млрд.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кВт·год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тому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250 млрд.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кВт·год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експлуатуються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1967 р. ПЕС «Ля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Ранс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Франція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потужністю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240 МВт, з 1968 р.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Кислогубська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ПЕС (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Росія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потужністю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0,4 МВт, з 1984 р. ПЕС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Аннаполіс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(Канада)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потужністю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МВт, 5 невеликих ПЕС в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Китаї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загальною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потужністю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4,3 МВт, в тому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збудована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1985 р. ПЕС «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Цзянсянь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потужністю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МВт,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завершується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ПЕС на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озері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Сихва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Південній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потужністю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254 МВт.</a:t>
            </a:r>
            <a:endParaRPr lang="ru-RU" sz="16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0655" y="2351426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потужних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ПЕС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розробляються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Великобританії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ПЕС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Северн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потужністю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8,6 млн. кВт, 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Канаді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Кемберленд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(1,15 млн. кВт) і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Кобекуїд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 млн. кВт), в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ПЕС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потужністю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7,4 млн. кВт в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Камбейській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затоці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в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Росії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Мезенська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(8 млн. кВт) і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Тугурська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(3,6 млн. кВт), початок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передбачається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20</a:t>
            </a:r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р. 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розглядається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гігантської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Пенжинської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ПЕС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потужністю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87 млн. кВт.</a:t>
            </a:r>
            <a:endParaRPr lang="ru-RU" sz="16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4149080"/>
            <a:ext cx="87129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ПЕС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специфічними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особливостями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пов’язаними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циклічністю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припливів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ПЕС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виробляє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електроенергію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перервно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припливів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співпадають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піком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добовому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графіку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енергосистеми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ПЕС в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енергосистемах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них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оборотних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агрегатів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вписати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цикл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ПЕС в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графік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енергосистеми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ПЕС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приймати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в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покритті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пікової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графіка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навантаження</a:t>
            </a:r>
            <a:r>
              <a:rPr lang="ru-RU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191</TotalTime>
  <Words>2355</Words>
  <Application>Microsoft Office PowerPoint</Application>
  <PresentationFormat>Экран (4:3)</PresentationFormat>
  <Paragraphs>62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Calibri</vt:lpstr>
      <vt:lpstr>Century Gothic</vt:lpstr>
      <vt:lpstr>georgia</vt:lpstr>
      <vt:lpstr>sf_ui_display_regular</vt:lpstr>
      <vt:lpstr>Times New Roman</vt:lpstr>
      <vt:lpstr>Wingdings 3</vt:lpstr>
      <vt:lpstr>Сектор</vt:lpstr>
      <vt:lpstr>Використання енергії води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Научно- исследовательская работа по физике «Ключевая роль воды в поисках новых видов энергии»</dc:title>
  <dc:creator>людмила</dc:creator>
  <cp:lastModifiedBy>Николай</cp:lastModifiedBy>
  <cp:revision>35</cp:revision>
  <dcterms:created xsi:type="dcterms:W3CDTF">2013-04-22T07:46:09Z</dcterms:created>
  <dcterms:modified xsi:type="dcterms:W3CDTF">2020-10-08T12:53:07Z</dcterms:modified>
</cp:coreProperties>
</file>