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4" r:id="rId6"/>
    <p:sldId id="259" r:id="rId7"/>
    <p:sldId id="262" r:id="rId8"/>
    <p:sldId id="260" r:id="rId9"/>
    <p:sldId id="261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68D3C-7388-42D0-9B41-33C475E4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C972E-DDC5-48BB-9F26-05F3C04EB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9BB15-5840-4E30-ADD7-C0444A16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C17C8-4DE1-4440-B2AC-779F0F5A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ACB74-A149-4EB1-8ACD-44DA42EE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024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813DE-CA87-4A3B-80ED-ED5F86DA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862667-94BF-4B0D-B767-0E659E6A6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58FC9-AC39-46AC-8B64-2A32BC57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15B9E-54FE-444E-8EE4-F161E0F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900AF-D2BE-43D1-A8AB-7190553A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884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595191-884A-46B0-A305-0BD4B8864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4B265A-566C-4B2F-ABE5-46812B64D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0241E-4C97-4EDE-B1B4-7D2F09A3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A920A-9F90-45D6-9BB5-4CD4FA61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5B2AC-45BD-458F-9285-5C63B9F6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58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EF06B-7ACA-4E31-BF1E-8E512D2C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4D9F2-8263-4E14-ADA3-06470FF9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C03F3-04C5-4FE1-8F3F-1FC21705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88517-0069-4063-8F80-68235555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EF9EB4-4409-425D-BF60-F99A69F5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742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67D96-97F6-4809-A72D-0250A91A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BBA5BF-6D70-46AB-9C69-C4B7A16FA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F9B032-DDAB-4DE7-A78F-37D20755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65FCA-007D-4D0B-AA8C-6943171E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32383-E55B-4082-9C8A-67F5C47A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715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3F6A4-2C76-41DB-B2CF-6D61DDCF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0F56F-9803-431D-A8C5-C04F7998A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5E06AA-F114-4D1F-AFBA-62944D37C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898BFA-DB2C-4EC7-8DC6-68C37F60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D4CBB-A0B8-44E9-9F75-3016E112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5B7C2-0BBF-456B-9144-D829415E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179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5B354-AE1F-414C-9AC1-20C8F51E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F3F-3CE8-4717-A9E4-4CB27FC9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B7094D-C117-4D7E-B820-648EA86C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161E70-7D5F-482F-A140-8FC37FE30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1F1AF5-7E08-4B25-8E56-066DCA3EC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6B656D-3730-4BB7-8E4E-DD20A7C8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B93127-BF5D-42D9-86C5-366B3FC1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462575-6E0B-44E9-8993-1055F37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185A4-69D1-4587-93FF-B4C6A38D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E3A34-9657-4B00-8FCD-2950E39B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F76A78-0906-46C0-9571-91063664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CC41D7-29CF-4053-8923-E133AB9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989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67E22A-4333-4879-B52A-0341E314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02A089-B52D-48A2-9100-76D70FF7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69CD6E-D2D0-4170-9617-6D3D814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235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0DBB8-A489-4A77-AEB2-6472C9C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0611B-0997-4314-96B8-A8920EE9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FD13E-A9FC-40B6-AFC5-3FC4D0F79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2C030-F019-4BF9-8A77-17254CD6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73D27-9795-4812-9E85-E799FB2D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0F59AE-0D7B-404D-AECF-448B7A67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11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13197-FD48-435E-86A0-AB1ED954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BD7F01-6E24-48B9-8ED1-5B8073215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D2A1A1-5809-48C1-ACDB-5A2A6D13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77F223-A6BC-48BB-84F1-C9A93CEE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99D247-0ED0-4EE0-B5BA-F9B8DB29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A65F26-B1B8-4F8B-952E-31E57D89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986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68487-F6E6-49D1-A12F-92C03017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A3A89-3216-4E4F-B020-904F7852E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1D793-1105-4338-B34A-287C0F2A2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3EDF-E799-45AE-AD35-BFB096C482C6}" type="datetimeFigureOut">
              <a:rPr lang="ru-UA" smtClean="0"/>
              <a:t>08.10.2021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21470-96EB-44D6-9039-DD29E79D8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E6781F-FAD1-411E-BDAA-3377D7C3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93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CixKtqPoFB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Ieuuf-ntR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soNFW5z20" TargetMode="External"/><Relationship Id="rId2" Type="http://schemas.openxmlformats.org/officeDocument/2006/relationships/hyperlink" Target="https://www.youtube.com/watch?v=IkgI8w9Kcf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qxIqW_hqRbc" TargetMode="External"/><Relationship Id="rId4" Type="http://schemas.openxmlformats.org/officeDocument/2006/relationships/hyperlink" Target="https://www.youtube.com/watch?v=Wl5suSyGR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uuf-ntRng" TargetMode="External"/><Relationship Id="rId2" Type="http://schemas.openxmlformats.org/officeDocument/2006/relationships/hyperlink" Target="https://www.youtube.com/watch?v=qgVCNw0LaUg&amp;t=2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eYMysnuvY&amp;t=2s" TargetMode="External"/><Relationship Id="rId7" Type="http://schemas.openxmlformats.org/officeDocument/2006/relationships/hyperlink" Target="https://ru.wikipedia.org/wiki/%D0%A1%D1%82%D0%B0%D0%BC%D0%B1%D1%83%D0%BB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E%D0%BD%D1%81%D1%83%D0%BB%D1%8C%D1%81%D1%82%D0%B2%D0%BE" TargetMode="External"/><Relationship Id="rId5" Type="http://schemas.openxmlformats.org/officeDocument/2006/relationships/hyperlink" Target="https://ru.wikipedia.org/wiki/2018_%D0%B3%D0%BE%D0%B4" TargetMode="External"/><Relationship Id="rId4" Type="http://schemas.openxmlformats.org/officeDocument/2006/relationships/hyperlink" Target="https://ru.wikipedia.org/wiki/2_%D0%BE%D0%BA%D1%82%D1%8F%D0%B1%D1%80%D1%8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-MtunV9Af1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4hCTXc6CA&amp;t=9s" TargetMode="External"/><Relationship Id="rId2" Type="http://schemas.openxmlformats.org/officeDocument/2006/relationships/hyperlink" Target="https://www.youtube.com/watch?v=BY3PqgqNw1k&amp;t=12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BAE5C4-C955-4377-9BA0-CD84F3C6D291}"/>
              </a:ext>
            </a:extLst>
          </p:cNvPr>
          <p:cNvSpPr txBox="1"/>
          <p:nvPr/>
        </p:nvSpPr>
        <p:spPr>
          <a:xfrm>
            <a:off x="-629920" y="111760"/>
            <a:ext cx="13055600" cy="708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r>
              <a:rPr lang="ru-UA" altLang="ru-UA" sz="6600" dirty="0" err="1">
                <a:latin typeface="Apple Chancery" charset="0"/>
                <a:ea typeface="Apple Chancery" charset="0"/>
                <a:cs typeface="Apple Chancery" charset="0"/>
                <a:sym typeface="Apple Chancery" charset="0"/>
              </a:rPr>
              <a:t>Гра</a:t>
            </a:r>
            <a:endParaRPr lang="ru-UA" altLang="ru-UA" sz="6600" dirty="0">
              <a:latin typeface="Apple Chancery" charset="0"/>
              <a:ea typeface="Apple Chancery" charset="0"/>
              <a:cs typeface="Apple Chancery" charset="0"/>
              <a:sym typeface="Apple Chancery" charset="0"/>
            </a:endParaRPr>
          </a:p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endParaRPr lang="ru-UA" altLang="ru-UA" sz="6600" dirty="0">
              <a:latin typeface="Apple Chancery" charset="0"/>
              <a:ea typeface="Apple Chancery" charset="0"/>
              <a:cs typeface="Apple Chancery" charset="0"/>
              <a:sym typeface="Apple Chancery" charset="0"/>
            </a:endParaRPr>
          </a:p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r>
              <a:rPr lang="ru-UA" altLang="ru-UA" sz="6600" dirty="0" err="1">
                <a:solidFill>
                  <a:srgbClr val="F79646"/>
                </a:solidFill>
                <a:latin typeface="Apple Braille Outline 6 Dot" charset="0"/>
                <a:ea typeface="Apple Braille Outline 6 Dot" charset="0"/>
                <a:cs typeface="Apple Braille Outline 6 Dot" charset="0"/>
                <a:sym typeface="Apple Braille Outline 6 Dot" charset="0"/>
              </a:rPr>
              <a:t>Подібність</a:t>
            </a:r>
            <a:r>
              <a:rPr lang="ru-UA" altLang="ru-UA" sz="6600" dirty="0">
                <a:solidFill>
                  <a:srgbClr val="F79646"/>
                </a:solidFill>
                <a:latin typeface="Apple Braille Outline 6 Dot" charset="0"/>
                <a:ea typeface="Apple Braille Outline 6 Dot" charset="0"/>
                <a:cs typeface="Apple Braille Outline 6 Dot" charset="0"/>
                <a:sym typeface="Apple Braille Outline 6 Dot" charset="0"/>
              </a:rPr>
              <a:t> </a:t>
            </a:r>
          </a:p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r>
              <a:rPr lang="ru-UA" altLang="ru-UA" sz="6600" dirty="0">
                <a:solidFill>
                  <a:srgbClr val="8064A2"/>
                </a:solidFill>
                <a:latin typeface="Apple Braille Outline 6 Dot" charset="0"/>
                <a:ea typeface="Apple Braille Outline 6 Dot" charset="0"/>
                <a:cs typeface="Apple Braille Outline 6 Dot" charset="0"/>
                <a:sym typeface="Apple Braille Outline 6 Dot" charset="0"/>
              </a:rPr>
              <a:t>і </a:t>
            </a:r>
          </a:p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r>
              <a:rPr lang="ru-UA" altLang="ru-UA" sz="6600" dirty="0" err="1">
                <a:solidFill>
                  <a:srgbClr val="535353"/>
                </a:solidFill>
                <a:latin typeface="Apple Braille Outline 6 Dot" charset="0"/>
                <a:ea typeface="Apple Braille Outline 6 Dot" charset="0"/>
                <a:cs typeface="Apple Braille Outline 6 Dot" charset="0"/>
                <a:sym typeface="Apple Braille Outline 6 Dot" charset="0"/>
              </a:rPr>
              <a:t>відмінність</a:t>
            </a:r>
            <a:endParaRPr lang="ru-UA" altLang="ru-UA" sz="6600" b="1" i="1" dirty="0">
              <a:solidFill>
                <a:srgbClr val="535353"/>
              </a:solidFill>
            </a:endParaRPr>
          </a:p>
          <a:p>
            <a:pPr marL="0" indent="0" defTabSz="701675">
              <a:spcBef>
                <a:spcPts val="2800"/>
              </a:spcBef>
              <a:buSzTx/>
              <a:buFont typeface="Zapf Dingbats" charset="0"/>
              <a:buNone/>
            </a:pPr>
            <a:endParaRPr lang="ru-UA" altLang="ru-UA" sz="800" b="1" i="1" dirty="0"/>
          </a:p>
        </p:txBody>
      </p:sp>
    </p:spTree>
    <p:extLst>
      <p:ext uri="{BB962C8B-B14F-4D97-AF65-F5344CB8AC3E}">
        <p14:creationId xmlns:p14="http://schemas.microsoft.com/office/powerpoint/2010/main" val="52949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66C5E-1567-435D-94BE-37398ECC1121}"/>
              </a:ext>
            </a:extLst>
          </p:cNvPr>
          <p:cNvSpPr txBox="1"/>
          <p:nvPr/>
        </p:nvSpPr>
        <p:spPr>
          <a:xfrm>
            <a:off x="1305092" y="478237"/>
            <a:ext cx="1005378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/>
              <a:t>ЯК ЦЕ БУЛО (НЕВІДОМА ІСТОРІЯ Георгія Гонгадзе) РАДІО СВОБОДА</a:t>
            </a:r>
          </a:p>
          <a:p>
            <a:pPr algn="ctr"/>
            <a:r>
              <a:rPr lang="en-US" dirty="0">
                <a:hlinkClick r:id="rId2"/>
              </a:rPr>
              <a:t>https://www.youtube.com/watch?v=CixKtqPoFB4</a:t>
            </a:r>
            <a:endParaRPr lang="uk-UA" dirty="0"/>
          </a:p>
          <a:p>
            <a:pPr algn="ctr"/>
            <a:endParaRPr lang="uk-UA" dirty="0"/>
          </a:p>
          <a:p>
            <a:endParaRPr lang="ru-UA" dirty="0"/>
          </a:p>
        </p:txBody>
      </p:sp>
      <p:pic>
        <p:nvPicPr>
          <p:cNvPr id="6146" name="Picture 2" descr="20 років тому цього дня зник журналіст Георгій Гонгадзе - YouTube">
            <a:extLst>
              <a:ext uri="{FF2B5EF4-FFF2-40B4-BE49-F238E27FC236}">
                <a16:creationId xmlns:a16="http://schemas.microsoft.com/office/drawing/2014/main" id="{6D58209F-E2AA-4004-803D-557D273C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1" y="2367914"/>
            <a:ext cx="6410959" cy="3606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1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62B0D-20FF-4ED8-8BB1-9E0C8CEC9F4F}"/>
              </a:ext>
            </a:extLst>
          </p:cNvPr>
          <p:cNvSpPr txBox="1"/>
          <p:nvPr/>
        </p:nvSpPr>
        <p:spPr>
          <a:xfrm>
            <a:off x="2311806" y="751840"/>
            <a:ext cx="8112354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Фільм Суспільного 2000 р. «Вбивство Гонгадзе: 20 років у пошуках правди»</a:t>
            </a:r>
          </a:p>
          <a:p>
            <a:r>
              <a:rPr lang="uk-UA" dirty="0"/>
              <a:t>ЗНИКНЕННЯ: 7:50-17:08</a:t>
            </a:r>
          </a:p>
          <a:p>
            <a:r>
              <a:rPr lang="en-US" dirty="0">
                <a:hlinkClick r:id="rId2"/>
              </a:rPr>
              <a:t>https://www.youtube.com/watch?v=Ieuuf-ntRng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UA" dirty="0"/>
          </a:p>
        </p:txBody>
      </p:sp>
      <p:pic>
        <p:nvPicPr>
          <p:cNvPr id="9220" name="Picture 4" descr="Сьогодні у Києві покажуть прем&amp;#39;єру фільму про вбивство Гонгадзе">
            <a:extLst>
              <a:ext uri="{FF2B5EF4-FFF2-40B4-BE49-F238E27FC236}">
                <a16:creationId xmlns:a16="http://schemas.microsoft.com/office/drawing/2014/main" id="{CBD22AAF-4B72-4665-85AE-825AC879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714500"/>
            <a:ext cx="8058785" cy="46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7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E5704-778E-469D-A339-AFC9D55ECD2C}"/>
              </a:ext>
            </a:extLst>
          </p:cNvPr>
          <p:cNvSpPr txBox="1"/>
          <p:nvPr/>
        </p:nvSpPr>
        <p:spPr>
          <a:xfrm>
            <a:off x="3738880" y="74414"/>
            <a:ext cx="8453120" cy="6463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ВИНЕН?</a:t>
            </a:r>
          </a:p>
          <a:p>
            <a:endParaRPr lang="uk-UA" dirty="0"/>
          </a:p>
          <a:p>
            <a:pPr algn="just"/>
            <a:r>
              <a:rPr lang="uk-UA" dirty="0"/>
              <a:t>КАСЕТНИЙ СКАНДАЛ (28 ЛИСТОПАДА 2000 р.):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Георгій</a:t>
            </a:r>
            <a:r>
              <a:rPr lang="ru-RU" b="0" i="0" dirty="0">
                <a:effectLst/>
                <a:latin typeface="Roboto" panose="02000000000000000000" pitchFamily="2" charset="0"/>
              </a:rPr>
              <a:t> Гонгадзе у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плівках</a:t>
            </a:r>
            <a:r>
              <a:rPr lang="ru-RU" b="0" i="0" dirty="0">
                <a:effectLst/>
                <a:latin typeface="Roboto" panose="02000000000000000000" pitchFamily="2" charset="0"/>
              </a:rPr>
              <a:t> Мельниченка</a:t>
            </a:r>
          </a:p>
          <a:p>
            <a:pPr algn="just"/>
            <a:endParaRPr lang="ru-RU" b="0" i="0" dirty="0">
              <a:effectLst/>
              <a:latin typeface="Roboto" panose="02000000000000000000" pitchFamily="2" charset="0"/>
            </a:endParaRPr>
          </a:p>
          <a:p>
            <a:r>
              <a:rPr lang="en-US" dirty="0">
                <a:hlinkClick r:id="rId2"/>
              </a:rPr>
              <a:t>https://www.youtube.com/watch?v=IkgI8w9Kcf4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ru-RU" b="0" i="0" dirty="0">
                <a:effectLst/>
                <a:latin typeface="Roboto" panose="02000000000000000000" pitchFamily="2" charset="0"/>
              </a:rPr>
              <a:t>Кучма о причастности к убийству Гонгадзе</a:t>
            </a:r>
          </a:p>
          <a:p>
            <a:endParaRPr lang="uk-UA" dirty="0"/>
          </a:p>
          <a:p>
            <a:r>
              <a:rPr lang="en-US" dirty="0">
                <a:hlinkClick r:id="rId3"/>
              </a:rPr>
              <a:t>https://www.youtube.com/watch?v=XusoNFW5z20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pPr algn="just"/>
            <a:r>
              <a:rPr lang="ru-RU" b="0" i="0" dirty="0">
                <a:effectLst/>
                <a:latin typeface="Roboto" panose="02000000000000000000" pitchFamily="2" charset="0"/>
              </a:rPr>
              <a:t>Пукач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наполягає</a:t>
            </a:r>
            <a:r>
              <a:rPr lang="ru-RU" b="0" i="0" dirty="0">
                <a:effectLst/>
                <a:latin typeface="Roboto" panose="02000000000000000000" pitchFamily="2" charset="0"/>
              </a:rPr>
              <a:t> на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причетності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Кучми</a:t>
            </a:r>
            <a:r>
              <a:rPr lang="ru-RU" b="0" i="0" dirty="0">
                <a:effectLst/>
                <a:latin typeface="Roboto" panose="02000000000000000000" pitchFamily="2" charset="0"/>
              </a:rPr>
              <a:t> і Литвина до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вбивства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Ґонґадзе</a:t>
            </a:r>
            <a:endParaRPr lang="ru-RU" b="0" i="0" dirty="0">
              <a:effectLst/>
              <a:latin typeface="Roboto" panose="02000000000000000000" pitchFamily="2" charset="0"/>
            </a:endParaRPr>
          </a:p>
          <a:p>
            <a:endParaRPr lang="uk-UA" dirty="0"/>
          </a:p>
          <a:p>
            <a:r>
              <a:rPr lang="en-US" dirty="0">
                <a:hlinkClick r:id="rId4"/>
              </a:rPr>
              <a:t>https://www.youtube.com/watch?v=Wl5suSyGRRU</a:t>
            </a:r>
            <a:endParaRPr lang="uk-UA" dirty="0"/>
          </a:p>
          <a:p>
            <a:r>
              <a:rPr lang="uk-UA" dirty="0"/>
              <a:t> </a:t>
            </a:r>
          </a:p>
          <a:p>
            <a:endParaRPr lang="uk-UA" dirty="0"/>
          </a:p>
          <a:p>
            <a:endParaRPr lang="uk-UA" dirty="0"/>
          </a:p>
          <a:p>
            <a:r>
              <a:rPr lang="ru-RU" b="0" i="0" dirty="0" err="1">
                <a:effectLst/>
                <a:latin typeface="Roboto" panose="02000000000000000000" pitchFamily="2" charset="0"/>
              </a:rPr>
              <a:t>Сьогодні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виповнюється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15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років</a:t>
            </a:r>
            <a:r>
              <a:rPr lang="ru-RU" b="0" i="0" dirty="0">
                <a:effectLst/>
                <a:latin typeface="Roboto" panose="02000000000000000000" pitchFamily="2" charset="0"/>
              </a:rPr>
              <a:t> «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касетному</a:t>
            </a:r>
            <a:r>
              <a:rPr lang="ru-RU" b="0" i="0" dirty="0">
                <a:effectLst/>
                <a:latin typeface="Roboto" panose="02000000000000000000" pitchFamily="2" charset="0"/>
              </a:rPr>
              <a:t> скандалу»:</a:t>
            </a:r>
          </a:p>
          <a:p>
            <a:endParaRPr lang="ru-RU" b="0" i="0" dirty="0"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effectLst/>
                <a:latin typeface="Roboto" panose="02000000000000000000" pitchFamily="2" charset="0"/>
                <a:hlinkClick r:id="rId5"/>
              </a:rPr>
              <a:t>https://www.youtube.com/watch?v=qxIqW_hqRbc</a:t>
            </a:r>
            <a:endParaRPr lang="ru-RU" b="0" i="0" dirty="0">
              <a:effectLst/>
              <a:latin typeface="Roboto" panose="02000000000000000000" pitchFamily="2" charset="0"/>
            </a:endParaRPr>
          </a:p>
          <a:p>
            <a:endParaRPr lang="ru-UA" dirty="0"/>
          </a:p>
        </p:txBody>
      </p:sp>
      <p:pic>
        <p:nvPicPr>
          <p:cNvPr id="8196" name="Picture 4" descr="Суспільне мовлення - Вбивство журналіста Георгія Гонгадзе: 20 років від дня  зникнення | Facebook">
            <a:extLst>
              <a:ext uri="{FF2B5EF4-FFF2-40B4-BE49-F238E27FC236}">
                <a16:creationId xmlns:a16="http://schemas.microsoft.com/office/drawing/2014/main" id="{FC8316B3-0F0A-4391-B1C2-F5CB2A1A6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55"/>
            <a:ext cx="3738880" cy="540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7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9DA7D2-7F66-4D9C-AB78-2919235628B7}"/>
              </a:ext>
            </a:extLst>
          </p:cNvPr>
          <p:cNvSpPr txBox="1"/>
          <p:nvPr/>
        </p:nvSpPr>
        <p:spPr>
          <a:xfrm>
            <a:off x="2197608" y="203200"/>
            <a:ext cx="9747504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Roboto" panose="02000000000000000000" pitchFamily="2" charset="0"/>
              </a:rPr>
              <a:t>Справа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Ґонґадзе</a:t>
            </a:r>
            <a:r>
              <a:rPr lang="ru-RU" b="0" i="0" dirty="0">
                <a:effectLst/>
                <a:latin typeface="Roboto" panose="02000000000000000000" pitchFamily="2" charset="0"/>
              </a:rPr>
              <a:t>: 10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років</a:t>
            </a:r>
            <a:r>
              <a:rPr lang="ru-RU" b="0" i="0" dirty="0">
                <a:effectLst/>
                <a:latin typeface="Roboto" panose="02000000000000000000" pitchFamily="2" charset="0"/>
              </a:rPr>
              <a:t>... </a:t>
            </a:r>
            <a:r>
              <a:rPr lang="ru-RU" dirty="0">
                <a:latin typeface="Roboto" panose="02000000000000000000" pitchFamily="2" charset="0"/>
              </a:rPr>
              <a:t>У</a:t>
            </a:r>
            <a:r>
              <a:rPr lang="ru-RU" b="0" i="0" dirty="0">
                <a:effectLst/>
                <a:latin typeface="Roboto" panose="02000000000000000000" pitchFamily="2" charset="0"/>
              </a:rPr>
              <a:t>же 21 але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чи</a:t>
            </a:r>
            <a:r>
              <a:rPr lang="ru-RU" b="0" i="0" dirty="0">
                <a:effectLst/>
                <a:latin typeface="Roboto" panose="02000000000000000000" pitchFamily="2" charset="0"/>
              </a:rPr>
              <a:t> є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зрушення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у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справі</a:t>
            </a:r>
            <a:r>
              <a:rPr lang="ru-RU" b="0" i="0" dirty="0">
                <a:effectLst/>
                <a:latin typeface="Roboto" panose="02000000000000000000" pitchFamily="2" charset="0"/>
              </a:rPr>
              <a:t>?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Реакції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близьких</a:t>
            </a:r>
            <a:r>
              <a:rPr lang="ru-RU" b="0" i="0" dirty="0">
                <a:effectLst/>
                <a:latin typeface="Roboto" panose="02000000000000000000" pitchFamily="2" charset="0"/>
              </a:rPr>
              <a:t>:</a:t>
            </a:r>
          </a:p>
          <a:p>
            <a:pPr algn="l"/>
            <a:endParaRPr lang="ru-RU" dirty="0"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effectLst/>
                <a:latin typeface="Roboto" panose="02000000000000000000" pitchFamily="2" charset="0"/>
                <a:hlinkClick r:id="rId2"/>
              </a:rPr>
              <a:t>https://www.youtube.com/watch?v=qgVCNw0LaUg&amp;t=2s</a:t>
            </a:r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dirty="0">
              <a:latin typeface="Roboto" panose="02000000000000000000" pitchFamily="2" charset="0"/>
            </a:endParaRPr>
          </a:p>
          <a:p>
            <a:r>
              <a:rPr lang="uk-UA" b="0" i="0" dirty="0">
                <a:effectLst/>
                <a:latin typeface="Roboto" panose="02000000000000000000" pitchFamily="2" charset="0"/>
              </a:rPr>
              <a:t>Леся Гонгадзе: «Поглянути в очі Кучмі» 48:50 </a:t>
            </a:r>
          </a:p>
          <a:p>
            <a:r>
              <a:rPr lang="uk-UA" b="0" i="0" dirty="0">
                <a:effectLst/>
                <a:latin typeface="Roboto" panose="02000000000000000000" pitchFamily="2" charset="0"/>
              </a:rPr>
              <a:t>: </a:t>
            </a:r>
            <a:r>
              <a:rPr lang="en-US" dirty="0">
                <a:hlinkClick r:id="rId3"/>
              </a:rPr>
              <a:t>https://www.youtube.com/watch?v=Ieuuf-ntRng</a:t>
            </a:r>
            <a:endParaRPr lang="uk-UA" dirty="0"/>
          </a:p>
          <a:p>
            <a:pPr algn="l"/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dirty="0">
              <a:latin typeface="Roboto" panose="02000000000000000000" pitchFamily="2" charset="0"/>
            </a:endParaRPr>
          </a:p>
          <a:p>
            <a:pPr algn="l"/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dirty="0">
              <a:latin typeface="Roboto" panose="02000000000000000000" pitchFamily="2" charset="0"/>
            </a:endParaRPr>
          </a:p>
          <a:p>
            <a:pPr algn="l"/>
            <a:endParaRPr lang="ru-RU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10242" name="Picture 2" descr="Четыре тела Георгия Гонгадзе – Власть – Коммерсантъ">
            <a:extLst>
              <a:ext uri="{FF2B5EF4-FFF2-40B4-BE49-F238E27FC236}">
                <a16:creationId xmlns:a16="http://schemas.microsoft.com/office/drawing/2014/main" id="{514FC911-9080-4B19-BBCF-B8E29D92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53" y="1801494"/>
            <a:ext cx="2244009" cy="34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Невідомі факти про вбивство журналіста Георгія Гонгадзе - ЗНАЙ ЮА">
            <a:extLst>
              <a:ext uri="{FF2B5EF4-FFF2-40B4-BE49-F238E27FC236}">
                <a16:creationId xmlns:a16="http://schemas.microsoft.com/office/drawing/2014/main" id="{2A936D87-104C-4CBF-A852-323EAE42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736"/>
            <a:ext cx="5222081" cy="371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073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A4882-2B2A-420A-AC2F-D2359956B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33" y="-1133492"/>
            <a:ext cx="5218547" cy="988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8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510913E-A14C-420A-BB99-02BE261C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53249"/>
            <a:ext cx="6893155" cy="4587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473BD5-DCF0-42C4-93F8-68AC53986759}"/>
              </a:ext>
            </a:extLst>
          </p:cNvPr>
          <p:cNvSpPr txBox="1"/>
          <p:nvPr/>
        </p:nvSpPr>
        <p:spPr>
          <a:xfrm>
            <a:off x="-637744" y="4640672"/>
            <a:ext cx="96496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ClrTx/>
              <a:buSzTx/>
              <a:buFontTx/>
              <a:buNone/>
            </a:pPr>
            <a:r>
              <a:rPr lang="uk-UA" altLang="ru-UA" sz="2800" b="1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ВБИВСТВО</a:t>
            </a:r>
            <a:r>
              <a:rPr lang="ru-UA" altLang="ru-UA" sz="2800" b="1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 </a:t>
            </a:r>
          </a:p>
          <a:p>
            <a:pPr marL="0" indent="0" algn="ctr">
              <a:buClrTx/>
              <a:buSzTx/>
              <a:buFontTx/>
              <a:buNone/>
            </a:pPr>
            <a:r>
              <a:rPr lang="ru-UA" altLang="ru-UA" sz="2800" b="1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ДЖАМАЛЛЯ </a:t>
            </a:r>
          </a:p>
          <a:p>
            <a:pPr marL="0" indent="0" algn="ctr">
              <a:buClrTx/>
              <a:buSzTx/>
              <a:buFontTx/>
              <a:buNone/>
            </a:pPr>
            <a:r>
              <a:rPr lang="ru-UA" altLang="ru-UA" sz="2800" b="1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ХАЖОГГІ</a:t>
            </a:r>
            <a:endParaRPr lang="uk-UA" altLang="ru-UA" sz="2800" b="1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  <a:p>
            <a:pPr marL="0" indent="0" algn="ctr">
              <a:buClrTx/>
              <a:buSzTx/>
              <a:buFontTx/>
              <a:buNone/>
            </a:pPr>
            <a:r>
              <a:rPr lang="uk-UA" altLang="ru-UA" sz="2800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РЕКОНСТРУКЦІЯ</a:t>
            </a:r>
          </a:p>
          <a:p>
            <a:pPr marL="0" indent="0" algn="ctr">
              <a:buClrTx/>
              <a:buSzTx/>
              <a:buFontTx/>
              <a:buNone/>
            </a:pPr>
            <a:r>
              <a:rPr lang="en-US" altLang="ru-UA" sz="2800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  <a:hlinkClick r:id="rId3"/>
              </a:rPr>
              <a:t>https://www.youtube.com/watch?v=xaeYMysnuvY&amp;t=2s</a:t>
            </a:r>
            <a:endParaRPr lang="uk-UA" altLang="ru-UA" sz="2800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  <a:p>
            <a:pPr marL="0" indent="0" algn="ctr">
              <a:buClrTx/>
              <a:buSzTx/>
              <a:buFontTx/>
              <a:buNone/>
            </a:pPr>
            <a:endParaRPr lang="uk-UA" altLang="ru-UA" sz="2800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93CDA-A6C5-4C7F-9EFF-C7EBEA10C55E}"/>
              </a:ext>
            </a:extLst>
          </p:cNvPr>
          <p:cNvSpPr txBox="1"/>
          <p:nvPr/>
        </p:nvSpPr>
        <p:spPr>
          <a:xfrm>
            <a:off x="6974436" y="315635"/>
            <a:ext cx="51362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0" u="none" strike="noStrike" dirty="0">
                <a:effectLst/>
                <a:latin typeface="Arial" panose="020B0604020202020204" pitchFamily="34" charset="0"/>
                <a:hlinkClick r:id="rId4" tooltip="2 октябр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октября</a:t>
            </a:r>
            <a:r>
              <a:rPr lang="ru-RU" i="0" dirty="0">
                <a:effectLst/>
                <a:latin typeface="Arial" panose="020B0604020202020204" pitchFamily="34" charset="0"/>
              </a:rPr>
              <a:t> </a:t>
            </a:r>
            <a:r>
              <a:rPr lang="ru-RU" i="0" u="none" strike="noStrike" dirty="0">
                <a:effectLst/>
                <a:latin typeface="Arial" panose="020B0604020202020204" pitchFamily="34" charset="0"/>
                <a:hlinkClick r:id="rId5" tooltip="2018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 года</a:t>
            </a:r>
            <a:r>
              <a:rPr lang="ru-RU" i="0" dirty="0">
                <a:effectLst/>
                <a:latin typeface="Arial" panose="020B0604020202020204" pitchFamily="34" charset="0"/>
              </a:rPr>
              <a:t> Джамаль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Хашогги</a:t>
            </a:r>
            <a:r>
              <a:rPr lang="ru-RU" i="0" dirty="0">
                <a:effectLst/>
                <a:latin typeface="Arial" panose="020B0604020202020204" pitchFamily="34" charset="0"/>
              </a:rPr>
              <a:t> отправился в </a:t>
            </a:r>
            <a:r>
              <a:rPr lang="ru-RU" i="0" u="none" strike="noStrike" dirty="0">
                <a:effectLst/>
                <a:latin typeface="Arial" panose="020B0604020202020204" pitchFamily="34" charset="0"/>
                <a:hlinkClick r:id="rId6" tooltip="Консульс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консульство</a:t>
            </a:r>
            <a:r>
              <a:rPr lang="ru-RU" i="0" dirty="0">
                <a:effectLst/>
                <a:latin typeface="Arial" panose="020B0604020202020204" pitchFamily="34" charset="0"/>
              </a:rPr>
              <a:t> Саудовской Аравии в </a:t>
            </a:r>
            <a:r>
              <a:rPr lang="ru-RU" i="0" u="none" strike="noStrike" dirty="0">
                <a:effectLst/>
                <a:latin typeface="Arial" panose="020B0604020202020204" pitchFamily="34" charset="0"/>
                <a:hlinkClick r:id="rId7" tooltip="Стамбу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Стамбуле</a:t>
            </a:r>
            <a:r>
              <a:rPr lang="ru-RU" i="0" dirty="0">
                <a:effectLst/>
                <a:latin typeface="Arial" panose="020B0604020202020204" pitchFamily="34" charset="0"/>
              </a:rPr>
              <a:t>. Ему нужно было получить документ, необходимый для заключения повторного брака. Его невесте Хатидже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Дженгиз</a:t>
            </a:r>
            <a:r>
              <a:rPr lang="ru-RU" i="0" dirty="0">
                <a:effectLst/>
                <a:latin typeface="Arial" panose="020B0604020202020204" pitchFamily="34" charset="0"/>
              </a:rPr>
              <a:t> не позволили войти в помещение. Она ждала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Хашогги</a:t>
            </a:r>
            <a:r>
              <a:rPr lang="ru-RU" i="0" dirty="0">
                <a:effectLst/>
                <a:latin typeface="Arial" panose="020B0604020202020204" pitchFamily="34" charset="0"/>
              </a:rPr>
              <a:t> до полуночи, однако он так и не вышел из консульства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7104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047EE-EED8-4409-AF0B-C90E108B8492}"/>
              </a:ext>
            </a:extLst>
          </p:cNvPr>
          <p:cNvSpPr txBox="1"/>
          <p:nvPr/>
        </p:nvSpPr>
        <p:spPr>
          <a:xfrm>
            <a:off x="772160" y="314960"/>
            <a:ext cx="109931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Тим </a:t>
            </a:r>
            <a:r>
              <a:rPr lang="uk-UA" dirty="0" err="1"/>
              <a:t>Себастиян</a:t>
            </a:r>
            <a:r>
              <a:rPr lang="uk-UA" dirty="0"/>
              <a:t> (журналіст) – Адель аль </a:t>
            </a:r>
            <a:r>
              <a:rPr lang="uk-UA" dirty="0" err="1"/>
              <a:t>Джубеер</a:t>
            </a:r>
            <a:r>
              <a:rPr lang="uk-UA" dirty="0"/>
              <a:t> (Міністр закордонних справ Саудівської Аравії) </a:t>
            </a:r>
            <a:r>
              <a:rPr lang="en-US" altLang="ru-UA" sz="1800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  <a:hlinkClick r:id="rId2"/>
              </a:rPr>
              <a:t>https://www.youtube.com/watch?v=-MtunV9Af1E</a:t>
            </a:r>
            <a:endParaRPr lang="uk-UA" altLang="ru-UA" sz="1800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  <a:p>
            <a:pPr marL="0" indent="0" algn="ctr">
              <a:buClrTx/>
              <a:buSzTx/>
              <a:buFontTx/>
              <a:buNone/>
            </a:pPr>
            <a:r>
              <a:rPr lang="uk-UA" altLang="ru-UA" sz="1800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.....10:50</a:t>
            </a:r>
            <a:endParaRPr lang="ru-UA" altLang="ru-UA" sz="1800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  <a:p>
            <a:endParaRPr lang="uk-UA" dirty="0"/>
          </a:p>
          <a:p>
            <a:endParaRPr lang="uk-UA" dirty="0"/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Через 18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днів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зникнення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Хашоггі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влада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Cаудівської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Аравії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через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державне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інформагентство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оголосила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журналіст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загинув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внаслідок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«драки» з людьми,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зу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стрів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консульстві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FDD906-7708-4375-8704-B3DAD37DB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88" y="3454281"/>
            <a:ext cx="4641624" cy="31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1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Transparent line">
            <a:extLst>
              <a:ext uri="{FF2B5EF4-FFF2-40B4-BE49-F238E27FC236}">
                <a16:creationId xmlns:a16="http://schemas.microsoft.com/office/drawing/2014/main" id="{FC5E6963-C331-4245-A5F4-2755DF01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235200"/>
            <a:ext cx="59436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8F185BC-43CE-4CB7-8381-71651C09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" y="121066"/>
            <a:ext cx="11216640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Британська </a:t>
            </a:r>
            <a:r>
              <a:rPr kumimoji="0" lang="uk-UA" altLang="ru-UA" sz="2400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адвокатка</a:t>
            </a: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 </a:t>
            </a:r>
            <a:r>
              <a:rPr kumimoji="0" lang="uk-UA" altLang="ru-UA" sz="2400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Хелена</a:t>
            </a: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 Кеннеді прослухала плівки вбивства </a:t>
            </a:r>
            <a:r>
              <a:rPr kumimoji="0" lang="uk-UA" altLang="ru-UA" sz="2400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Хашоггі</a:t>
            </a:r>
            <a:endParaRPr kumimoji="0" lang="uk-UA" altLang="ru-UA" sz="2400" b="0" i="0" u="none" strike="noStrike" cap="none" normalizeH="0" baseline="0" dirty="0">
              <a:ln>
                <a:noFill/>
              </a:ln>
              <a:solidFill>
                <a:srgbClr val="3F3F42"/>
              </a:solidFill>
              <a:effectLst/>
              <a:latin typeface="ReithSans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Позже утром 2 октября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Хашогги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 позвонили из консульства и пригласили приехать за документами.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Пока он и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Дженгиз</a:t>
            </a:r>
            <a:r>
              <a:rPr kumimoji="0" lang="uk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 (наречена)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 ехали в консульство, в дипмиссии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Мутреб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 и судмедэксперт Салах аль-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Тубейги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 вели чудовищный по содержанию телефонный разговор.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"Он [аль-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Тубейги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] говорил о том, как он проводит вскрытие. Слышно было, что они смеются. Он говорил: "Я обычно включаю музыку, когда режу трупы. Иногда у меня в руке чашка кофе и сигара", - пересказывает Хелена Кеннеди.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Из записи становится ясно: доктор знал, что ему предстоит сделать, говорит Кеннеди.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"Впервые жизни мне придется резать [труп] прямо на полу. Даже если ты мясник, ты подвешиваешь тушу, чтобы ее разделать", - так рассуждал саудовский судмедэксперт, вспоминает Кеннеди.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Кабинет на верхнем этаже консульства был подготовлен. Пол застелили полиэтиленом. Турецкому персоналу консульства в этот день дали выходной.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"Они говорили о том, когда приедет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Хашогги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. "Когда приедет жертвенное животное?" - так они говорили о нем", - вспоминает Кеннеди.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  <a:cs typeface="Times New Roman" panose="02020603050405020304" pitchFamily="18" charset="0"/>
              </a:rPr>
              <a:t>Рассказывая мне это, Кеннеди смотрит в свой блокнот. В ее голосе - ужас.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Баронесса Хелена Кеннеди">
            <a:extLst>
              <a:ext uri="{FF2B5EF4-FFF2-40B4-BE49-F238E27FC236}">
                <a16:creationId xmlns:a16="http://schemas.microsoft.com/office/drawing/2014/main" id="{D3650618-105D-427A-883E-5CBA8A54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60" y="4368383"/>
            <a:ext cx="52832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9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следный принц Саудовской Аравии Мухаммед бин Салман">
            <a:extLst>
              <a:ext uri="{FF2B5EF4-FFF2-40B4-BE49-F238E27FC236}">
                <a16:creationId xmlns:a16="http://schemas.microsoft.com/office/drawing/2014/main" id="{3E667893-84FE-47A3-8B68-9DF7F13A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46380"/>
            <a:ext cx="68072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8815E-F0B5-4FD1-9E18-8F05FBA0A5EF}"/>
              </a:ext>
            </a:extLst>
          </p:cNvPr>
          <p:cNvSpPr txBox="1"/>
          <p:nvPr/>
        </p:nvSpPr>
        <p:spPr>
          <a:xfrm>
            <a:off x="904240" y="34036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ReithSans"/>
              </a:rPr>
              <a:t>Наследный принц Саудовской Аравии Мухаммед бин Салман</a:t>
            </a:r>
            <a:endParaRPr lang="ru-U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C2A02-74DF-4B36-9D84-3C99EBDE8578}"/>
              </a:ext>
            </a:extLst>
          </p:cNvPr>
          <p:cNvSpPr txBox="1"/>
          <p:nvPr/>
        </p:nvSpPr>
        <p:spPr>
          <a:xfrm>
            <a:off x="6898640" y="520968"/>
            <a:ext cx="4917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ru-RU" b="0" i="0" dirty="0">
                <a:effectLst/>
                <a:latin typeface="ReithSans"/>
              </a:rPr>
              <a:t>Власти Саудовской Аравии отказались ответить на вопросы программы Би-би-си </a:t>
            </a:r>
            <a:r>
              <a:rPr lang="ru-RU" b="0" i="0" dirty="0" err="1">
                <a:effectLst/>
                <a:latin typeface="ReithSans"/>
              </a:rPr>
              <a:t>Panorama</a:t>
            </a:r>
            <a:r>
              <a:rPr lang="ru-RU" b="0" i="0" dirty="0">
                <a:effectLst/>
                <a:latin typeface="ReithSans"/>
              </a:rPr>
              <a:t>, но заявили, что правительство страны осуждает это "гнусное убийство" и намерено привлечь к ответственности всех причастных к нему.</a:t>
            </a:r>
          </a:p>
          <a:p>
            <a:pPr algn="just" rtl="0"/>
            <a:r>
              <a:rPr lang="ru-RU" b="0" i="0" dirty="0">
                <a:effectLst/>
                <a:latin typeface="ReithSans"/>
              </a:rPr>
              <a:t>Также Эр-Рияд в очередной раз заявил, что наследный принц "не имеет никакого отношения" к этому "гнусному преступлению".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1A8FD-3169-407F-9C1E-915B4FCE2ACB}"/>
              </a:ext>
            </a:extLst>
          </p:cNvPr>
          <p:cNvSpPr txBox="1"/>
          <p:nvPr/>
        </p:nvSpPr>
        <p:spPr>
          <a:xfrm>
            <a:off x="802640" y="4731157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effectLst/>
                <a:latin typeface="ReithSans"/>
              </a:rPr>
              <a:t>"Когда он работал редактором в Саудовской Аравии, он переходил дозволенные границы. Мне приходилось наблюдать, как Джамаль раз за разом нарывался на проблемы из-за того, что говорил то, что думал", - говорит его друг, журналист и колумнист Washington Post Дэвид </a:t>
            </a:r>
            <a:r>
              <a:rPr lang="ru-RU" sz="2000" b="1" i="0" dirty="0" err="1">
                <a:effectLst/>
                <a:latin typeface="ReithSans"/>
              </a:rPr>
              <a:t>Игнатиус</a:t>
            </a:r>
            <a:r>
              <a:rPr lang="ru-RU" sz="2000" b="1" i="0" dirty="0">
                <a:effectLst/>
                <a:latin typeface="ReithSans"/>
              </a:rPr>
              <a:t>.</a:t>
            </a:r>
            <a:endParaRPr lang="ru-UA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2BD07-D626-4D2E-9616-3AB222415384}"/>
              </a:ext>
            </a:extLst>
          </p:cNvPr>
          <p:cNvSpPr txBox="1"/>
          <p:nvPr/>
        </p:nvSpPr>
        <p:spPr>
          <a:xfrm>
            <a:off x="6817360" y="3103880"/>
            <a:ext cx="53746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ru-RU" b="1" i="0" dirty="0"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Одним 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из главных объектов критики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Хашогги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был наследный принц Саудовской Аравии.</a:t>
            </a:r>
          </a:p>
          <a:p>
            <a:pPr algn="just" rtl="0"/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В западных странах у Мухаммеда бин Салмана было немало сторонников и почитателей. На Западе многие видели в нем реформатора, современно мыслящего политика, модернизатора с новым видением будущего своей страны.</a:t>
            </a:r>
          </a:p>
          <a:p>
            <a:pPr algn="just" rtl="0"/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Но в Саудовской Аравии наследный принц преследует диссидентов и всячески борется с инакомыслием. Об этом и рассказывал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Хашогги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на страницах Washington Post. Наследному принцу такой имидж на Западе был не нужен.</a:t>
            </a:r>
          </a:p>
          <a:p>
            <a:pPr algn="just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				BBC News</a:t>
            </a:r>
            <a:endPara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</p:txBody>
      </p:sp>
    </p:spTree>
    <p:extLst>
      <p:ext uri="{BB962C8B-B14F-4D97-AF65-F5344CB8AC3E}">
        <p14:creationId xmlns:p14="http://schemas.microsoft.com/office/powerpoint/2010/main" val="24344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0F4DD-1942-4B59-927E-F2A7ECE82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UA" altLang="ru-UA" sz="9600" dirty="0" err="1">
                <a:solidFill>
                  <a:srgbClr val="6C7C4E"/>
                </a:solidFill>
              </a:rPr>
              <a:t>Соціальна</a:t>
            </a:r>
            <a:r>
              <a:rPr lang="ru-UA" altLang="ru-UA" sz="9600" dirty="0">
                <a:solidFill>
                  <a:srgbClr val="6C7C4E"/>
                </a:solidFill>
              </a:rPr>
              <a:t> </a:t>
            </a:r>
            <a:r>
              <a:rPr lang="ru-UA" altLang="ru-UA" sz="9600" dirty="0" err="1">
                <a:solidFill>
                  <a:srgbClr val="6C7C4E"/>
                </a:solidFill>
              </a:rPr>
              <a:t>відповідальність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36A555-41BB-4B15-A5CC-A28C50CF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r>
              <a:rPr lang="ru-UA" altLang="ru-UA" sz="9600" dirty="0">
                <a:latin typeface="Oriya Sangam MN" charset="0"/>
                <a:ea typeface="Oriya Sangam MN" charset="0"/>
                <a:cs typeface="Oriya Sangam MN" charset="0"/>
                <a:sym typeface="Oriya Sangam MN" charset="0"/>
              </a:rPr>
              <a:t>Media</a:t>
            </a:r>
            <a:endParaRPr lang="uk-UA" altLang="ru-UA" sz="9600" dirty="0">
              <a:latin typeface="Oriya Sangam MN" charset="0"/>
              <a:ea typeface="Oriya Sangam MN" charset="0"/>
              <a:cs typeface="Oriya Sangam MN" charset="0"/>
              <a:sym typeface="Oriya Sangam MN" charset="0"/>
            </a:endParaRPr>
          </a:p>
          <a:p>
            <a:r>
              <a:rPr lang="ru-UA" altLang="ru-UA" sz="9600" dirty="0"/>
              <a:t>SOCIAL RESPONSIBILITY</a:t>
            </a:r>
          </a:p>
          <a:p>
            <a:endParaRPr lang="ru-UA" altLang="ru-UA" sz="9600" dirty="0">
              <a:latin typeface="Oriya Sangam MN" charset="0"/>
              <a:ea typeface="Oriya Sangam MN" charset="0"/>
              <a:cs typeface="Oriya Sangam MN" charset="0"/>
              <a:sym typeface="Oriya Sangam MN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7510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E94307-A9DA-4E93-B6C3-41F94D0FB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-40516"/>
            <a:ext cx="5813622" cy="689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DB50F2-BF07-49C5-A0E5-21EB34B57E0E}"/>
              </a:ext>
            </a:extLst>
          </p:cNvPr>
          <p:cNvSpPr txBox="1"/>
          <p:nvPr/>
        </p:nvSpPr>
        <p:spPr>
          <a:xfrm>
            <a:off x="1828800" y="2505670"/>
            <a:ext cx="355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dirty="0">
                <a:solidFill>
                  <a:srgbClr val="276865"/>
                </a:solidFill>
              </a:rPr>
              <a:t>Впізнаєте?</a:t>
            </a:r>
            <a:endParaRPr lang="ru-UA" sz="5400" dirty="0"/>
          </a:p>
        </p:txBody>
      </p:sp>
    </p:spTree>
    <p:extLst>
      <p:ext uri="{BB962C8B-B14F-4D97-AF65-F5344CB8AC3E}">
        <p14:creationId xmlns:p14="http://schemas.microsoft.com/office/powerpoint/2010/main" val="393717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DAD6BE-94FB-41C4-A2B0-457D0C924063}"/>
              </a:ext>
            </a:extLst>
          </p:cNvPr>
          <p:cNvSpPr txBox="1"/>
          <p:nvPr/>
        </p:nvSpPr>
        <p:spPr>
          <a:xfrm>
            <a:off x="807720" y="1382642"/>
            <a:ext cx="10576560" cy="3261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UA" altLang="ru-UA" sz="9600" i="1" dirty="0"/>
              <a:t>Картина П. </a:t>
            </a:r>
            <a:r>
              <a:rPr lang="ru-UA" altLang="ru-UA" sz="9600" i="1" dirty="0" err="1"/>
              <a:t>Пікассо</a:t>
            </a:r>
            <a:r>
              <a:rPr lang="ru-UA" altLang="ru-UA" sz="9600" i="1" dirty="0"/>
              <a:t> «Дон </a:t>
            </a:r>
            <a:r>
              <a:rPr lang="ru-UA" altLang="ru-UA" sz="9600" i="1" dirty="0" err="1"/>
              <a:t>Кіхот</a:t>
            </a:r>
            <a:r>
              <a:rPr lang="ru-UA" altLang="ru-UA" sz="9600" i="1" dirty="0"/>
              <a:t>», 1955</a:t>
            </a:r>
          </a:p>
        </p:txBody>
      </p:sp>
    </p:spTree>
    <p:extLst>
      <p:ext uri="{BB962C8B-B14F-4D97-AF65-F5344CB8AC3E}">
        <p14:creationId xmlns:p14="http://schemas.microsoft.com/office/powerpoint/2010/main" val="351510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182E906-BE1B-48BC-89EA-2B010747F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48" y="165537"/>
            <a:ext cx="4940552" cy="652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9EDD35-4CFE-45CA-8BB1-6A620B49E1AE}"/>
              </a:ext>
            </a:extLst>
          </p:cNvPr>
          <p:cNvSpPr txBox="1"/>
          <p:nvPr/>
        </p:nvSpPr>
        <p:spPr>
          <a:xfrm>
            <a:off x="0" y="2147611"/>
            <a:ext cx="7251447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Свобода,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Санчо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є одна з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найкоштовніших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щедрот,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які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небо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виливає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 людей; з нею не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можуть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зрівнятися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ніякі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скарби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: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таяться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в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надрах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землі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заховані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дні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морському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Заради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свободи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так само точно, як і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заради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честі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можна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і треба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ризикувати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життям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і,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навпаки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неволя є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найбільше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з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усіх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нещасть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які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тільки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можуть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трапитися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з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людиною</a:t>
            </a:r>
            <a:b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</a:br>
            <a:b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</a:b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Мігель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де Сервантес, "Дон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Кіхот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"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6700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країнська правда» відзначає 20 років - Детектор медіа.">
            <a:extLst>
              <a:ext uri="{FF2B5EF4-FFF2-40B4-BE49-F238E27FC236}">
                <a16:creationId xmlns:a16="http://schemas.microsoft.com/office/drawing/2014/main" id="{BB8C6690-C9D8-4CE0-A021-D2AED9795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-106045"/>
            <a:ext cx="70008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оргий Гонгадзе: фото, биография, досье">
            <a:extLst>
              <a:ext uri="{FF2B5EF4-FFF2-40B4-BE49-F238E27FC236}">
                <a16:creationId xmlns:a16="http://schemas.microsoft.com/office/drawing/2014/main" id="{4EA64A9C-942E-4EEA-B2DA-B1588083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61" y="3017520"/>
            <a:ext cx="6204193" cy="3492819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32" name="Picture 8" descr="Сьогодні в Україні згадують зникнення журналіста Георгія Гонгадзе">
            <a:extLst>
              <a:ext uri="{FF2B5EF4-FFF2-40B4-BE49-F238E27FC236}">
                <a16:creationId xmlns:a16="http://schemas.microsoft.com/office/drawing/2014/main" id="{5ECC6573-EE22-45E8-BE15-2646B5A8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" y="3017520"/>
            <a:ext cx="4917440" cy="3688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38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238721-8224-496D-AA53-FD64DD1FB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" y="-60979"/>
            <a:ext cx="12110720" cy="7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16 вересня 2000 року в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центрі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Києва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українські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правоохоронці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викрали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31-річного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журналіста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Георгія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Гонгадзе,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вивезли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за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межі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міста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кинули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зв’язаного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до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ями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й задушили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ременем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а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тіло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облили бензином,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підпалили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й закопали. За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місяць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один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із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них —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очільник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головного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управління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кримінального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розшуку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країни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(!) —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повернувся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на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місце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злочину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викопав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рештки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тіла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журналіста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перевіз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за сотню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кілометрів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відтяв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голову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сокирою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та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перепоховав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роздільно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 2 листопада у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лісі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під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містом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Тараща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було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знайдено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безголове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тіло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Українське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суспільство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відтоді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змінилося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назавжди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</a:t>
            </a:r>
            <a:endParaRPr kumimoji="0" lang="uk-UA" altLang="ru-UA" sz="2000" b="1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ru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Георгій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Гонгадзе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народився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21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травня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1969 року у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Тбілісі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Вчився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у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Тбіліському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державному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інституті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іноземних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мов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Після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строкової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військової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служби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в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Афганістані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повернувся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до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грузинської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столиці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збуреної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кривавим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придушенням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масових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протестів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у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квітні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1989 року.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Восени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1989 року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перебрався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до Львова,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перевівся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на факультет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іноземних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мов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ЛНУ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ім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 І. Франка. Брав участь у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громадянській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війні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в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Грузії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(1991-1993) та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війні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в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Абхазії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(1992-1993), на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останній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був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тяжко поранений. Повернувшись в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Україну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працював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на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Львівському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телебаченні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займався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кінодокументалістикою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 У 1995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році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разом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із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родиною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оселився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у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Києві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де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працював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теле- та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радіожурналістом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і став широко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відомим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своїми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гострими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антивладними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виступами</a:t>
            </a: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9" name="Picture 3" descr="Грузин Георгій Гонгадзе, що загинув за свободу слова в Україні">
            <a:extLst>
              <a:ext uri="{FF2B5EF4-FFF2-40B4-BE49-F238E27FC236}">
                <a16:creationId xmlns:a16="http://schemas.microsoft.com/office/drawing/2014/main" id="{4E9AEE56-3826-41DF-BF78-58BC351E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0" y="1955330"/>
            <a:ext cx="6477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5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00FCDC-93E4-4645-8359-208B17300D2D}"/>
              </a:ext>
            </a:extLst>
          </p:cNvPr>
          <p:cNvSpPr txBox="1"/>
          <p:nvPr/>
        </p:nvSpPr>
        <p:spPr>
          <a:xfrm>
            <a:off x="111760" y="0"/>
            <a:ext cx="743712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ГАРЯЧИЙ ГІЯ</a:t>
            </a:r>
          </a:p>
          <a:p>
            <a:pPr algn="ctr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«Епіцентр» подій</a:t>
            </a:r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 Медведчук</a:t>
            </a:r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(Заступник Голови ВР </a:t>
            </a:r>
            <a:r>
              <a:rPr lang="uk-UA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України,глава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адміністрації Президента України)</a:t>
            </a:r>
          </a:p>
          <a:p>
            <a:r>
              <a:rPr lang="ru-UA" dirty="0">
                <a:hlinkClick r:id="rId2"/>
              </a:rPr>
              <a:t>https://www.youtube.com/watch?v=BY3PqgqNw1k&amp;t=12s</a:t>
            </a:r>
            <a:endParaRPr lang="uk-UA" dirty="0"/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Леонід Кучма</a:t>
            </a:r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(Президент України</a:t>
            </a:r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1994-2005 </a:t>
            </a:r>
            <a:r>
              <a:rPr lang="uk-UA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800" b="1" dirty="0">
                <a:hlinkClick r:id="rId3"/>
              </a:rPr>
              <a:t>https://www.youtube.com/watch?v=Af4hCTXc6CA&amp;t=9s</a:t>
            </a:r>
            <a:endParaRPr lang="ru-UA" sz="28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02BE039-AF4C-4331-94A3-84C42087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15" y="0"/>
            <a:ext cx="455358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55E1E4-1A92-4E1E-A0E6-A81A4E63ADD7}"/>
              </a:ext>
            </a:extLst>
          </p:cNvPr>
          <p:cNvSpPr txBox="1"/>
          <p:nvPr/>
        </p:nvSpPr>
        <p:spPr>
          <a:xfrm>
            <a:off x="294640" y="214481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- Алло,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Георгію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таке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запитання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А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ви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будете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робити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як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опозиційний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журналіст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коли Кучма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переможе</a:t>
            </a:r>
            <a:r>
              <a:rPr lang="ru-RU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?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- Я не знаю, 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втомився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боротися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прості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ідеали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вірю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готовий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боротися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але часом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виникає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думка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поїхати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вимушений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був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поїхати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своєї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Батьківщини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не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політичних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міркувань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знайшов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тут другу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Батьківщину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яку люблю. За 10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років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живу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Україні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завжди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думав,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сьогодні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завтра,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кожний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день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зміниться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але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всі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мої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зусилля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марні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Сьогодні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перетворилися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вигнанців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цій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державі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ніколи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боявся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труднощів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цьому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житті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але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буває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втома</a:t>
            </a:r>
            <a:r>
              <a:rPr lang="ru-RU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504E5-278F-4D41-B4A8-C6C89C35F8A2}"/>
              </a:ext>
            </a:extLst>
          </p:cNvPr>
          <p:cNvSpPr txBox="1"/>
          <p:nvPr/>
        </p:nvSpPr>
        <p:spPr>
          <a:xfrm>
            <a:off x="6746240" y="121920"/>
            <a:ext cx="544576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хотів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би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сказати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я не хочу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більше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боятися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не хочу,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щоб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у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цій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державі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думали так, як я думаю зараз. Я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втомився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працювати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 наших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політиків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яким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я пишу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матеріали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: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переконую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додаю душу. Я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хотів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писати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матеріали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підписуючись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своїм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прізвищем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щоб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люди могли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оцінити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мою роботу. На жаль,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такої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можливості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немає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</a:t>
            </a:r>
            <a:b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</a:br>
            <a:b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</a:b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повинні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змінити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нинішній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стан речей. Так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далі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не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можна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адже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сьогодні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думаю не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лише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про себе, Бог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зі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мною. Я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готовий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був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покласти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вівтар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незалежності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свою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молодість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і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навіть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своє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життя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Я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хотів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би,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щоб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ми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мали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гарантоване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життя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для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своїх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дітей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для тих,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хто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буде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після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нас, але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цей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"режим", я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вживаю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цей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термін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він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не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дозволяє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цього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робити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і тому можете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вважати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мій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крик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душі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Я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хотів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би,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щоб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ми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змінили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післязавтра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життя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Ми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повинні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зробити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і ми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зробимо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я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переконаний</a:t>
            </a:r>
            <a:r>
              <a:rPr lang="ru-RU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</a:t>
            </a:r>
            <a:endParaRPr lang="ru-UA" dirty="0"/>
          </a:p>
        </p:txBody>
      </p:sp>
      <p:pic>
        <p:nvPicPr>
          <p:cNvPr id="3074" name="Picture 2" descr="Георгiй Гонгадзе">
            <a:extLst>
              <a:ext uri="{FF2B5EF4-FFF2-40B4-BE49-F238E27FC236}">
                <a16:creationId xmlns:a16="http://schemas.microsoft.com/office/drawing/2014/main" id="{5F5E5ED5-D6B8-4D67-B6B4-A5172F8E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4097380"/>
            <a:ext cx="6096000" cy="27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98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1426</Words>
  <Application>Microsoft Office PowerPoint</Application>
  <PresentationFormat>Широкоэкранный</PresentationFormat>
  <Paragraphs>114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Apple Braille Outline 6 Dot</vt:lpstr>
      <vt:lpstr>Apple Chancery</vt:lpstr>
      <vt:lpstr>Arial</vt:lpstr>
      <vt:lpstr>Calibri</vt:lpstr>
      <vt:lpstr>Calibri Light</vt:lpstr>
      <vt:lpstr>Fira Sans</vt:lpstr>
      <vt:lpstr>Noteworthy Light</vt:lpstr>
      <vt:lpstr>Oriya Sangam MN</vt:lpstr>
      <vt:lpstr>ReithSans</vt:lpstr>
      <vt:lpstr>Roboto</vt:lpstr>
      <vt:lpstr>SkemaProText-Regular</vt:lpstr>
      <vt:lpstr>Zapf Dingbats</vt:lpstr>
      <vt:lpstr>Тема Office</vt:lpstr>
      <vt:lpstr>Презентация PowerPoint</vt:lpstr>
      <vt:lpstr>Соціальна відповідальність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відповідальність</dc:title>
  <dc:creator>Olena Usmanova</dc:creator>
  <cp:lastModifiedBy>Olena Usmanova</cp:lastModifiedBy>
  <cp:revision>8</cp:revision>
  <dcterms:created xsi:type="dcterms:W3CDTF">2021-10-08T16:09:05Z</dcterms:created>
  <dcterms:modified xsi:type="dcterms:W3CDTF">2021-10-08T20:57:57Z</dcterms:modified>
</cp:coreProperties>
</file>