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15" autoAdjust="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54CA-D41E-4658-893E-BF4B3CEE51D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E350-82D8-4A11-A7D7-B6DE9158E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54CA-D41E-4658-893E-BF4B3CEE51D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E350-82D8-4A11-A7D7-B6DE9158E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54CA-D41E-4658-893E-BF4B3CEE51D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E350-82D8-4A11-A7D7-B6DE9158E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54CA-D41E-4658-893E-BF4B3CEE51D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E350-82D8-4A11-A7D7-B6DE9158E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54CA-D41E-4658-893E-BF4B3CEE51D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E350-82D8-4A11-A7D7-B6DE9158E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54CA-D41E-4658-893E-BF4B3CEE51D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E350-82D8-4A11-A7D7-B6DE9158E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54CA-D41E-4658-893E-BF4B3CEE51D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E350-82D8-4A11-A7D7-B6DE9158E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54CA-D41E-4658-893E-BF4B3CEE51D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E350-82D8-4A11-A7D7-B6DE9158E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54CA-D41E-4658-893E-BF4B3CEE51D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E350-82D8-4A11-A7D7-B6DE9158E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54CA-D41E-4658-893E-BF4B3CEE51D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E350-82D8-4A11-A7D7-B6DE9158E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54CA-D41E-4658-893E-BF4B3CEE51D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E350-82D8-4A11-A7D7-B6DE9158E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354CA-D41E-4658-893E-BF4B3CEE51D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CE350-82D8-4A11-A7D7-B6DE9158E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35716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sz="6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ЛІСОВА ФІТОПАТАЛОГІЯ</a:t>
            </a:r>
            <a:endParaRPr lang="ru-RU" sz="66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rockhaus_and_Efron_Encyclopedic_Dictionary_b7_336-0.jpg"/>
          <p:cNvPicPr>
            <a:picLocks noChangeAspect="1"/>
          </p:cNvPicPr>
          <p:nvPr/>
        </p:nvPicPr>
        <p:blipFill>
          <a:blip r:embed="rId2" cstate="print"/>
          <a:srcRect t="2969"/>
          <a:stretch>
            <a:fillRect/>
          </a:stretch>
        </p:blipFill>
        <p:spPr>
          <a:xfrm>
            <a:off x="1428728" y="1500174"/>
            <a:ext cx="6878691" cy="49892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iodobry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572" y="0"/>
            <a:ext cx="6500428" cy="4357694"/>
          </a:xfrm>
          <a:prstGeom prst="rect">
            <a:avLst/>
          </a:prstGeom>
        </p:spPr>
      </p:pic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22727"/>
          <a:stretch>
            <a:fillRect/>
          </a:stretch>
        </p:blipFill>
        <p:spPr>
          <a:xfrm>
            <a:off x="0" y="2661494"/>
            <a:ext cx="3929090" cy="419650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85728"/>
            <a:ext cx="8640960" cy="6311624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/>
              <a:t>Метою </a:t>
            </a:r>
            <a:r>
              <a:rPr lang="uk-UA" dirty="0"/>
              <a:t>викладання навчальної дисципліни “Лісова фітопатологія” є професійна підготовка майбутнього фахівця з  лісового господарства до самостійного вирішення питань щодо захисту лісостанів та зелених насаджень від інфекційних збудників хвороб та несприятливих факторів навколишнього середовища.</a:t>
            </a:r>
            <a:endParaRPr lang="ru-RU" dirty="0"/>
          </a:p>
          <a:p>
            <a:r>
              <a:rPr lang="uk-UA" dirty="0"/>
              <a:t>Основними</a:t>
            </a:r>
            <a:r>
              <a:rPr lang="uk-UA" b="1" dirty="0"/>
              <a:t> завданнями </a:t>
            </a:r>
            <a:r>
              <a:rPr lang="uk-UA" dirty="0"/>
              <a:t>викладання дисципліни “Лісова фітопатологія” є: формування у здобувачів вищої освіти системи знань  про основні групи та типи інфекційних та неінфекційних хвороб деревних і декоративних рослин, їх впливу на погіршення стану, зниження стійкості, продуктивності лісостанів та їх захисних санітарно-гігієнічних властивостей, а також надання знань про сучасні засоби і методи захисту об’єктів лісового господарства; формування практичних навичок ідентифікації основних неінфекційних та інфекційних хвороб лісових культур та їх збудників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6573"/>
            <a:ext cx="8229600" cy="796908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00B0F0"/>
                </a:solidFill>
              </a:rPr>
              <a:t>Заплановані робочою програмою результати навчання та компетентності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6" name="Содержимое 5" descr="image0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06231"/>
            <a:ext cx="2750619" cy="3966429"/>
          </a:xfrm>
        </p:spPr>
      </p:pic>
      <p:sp>
        <p:nvSpPr>
          <p:cNvPr id="5" name="Прямоугольник 4"/>
          <p:cNvSpPr/>
          <p:nvPr/>
        </p:nvSpPr>
        <p:spPr>
          <a:xfrm>
            <a:off x="2987824" y="923253"/>
            <a:ext cx="5858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СК-4 </a:t>
            </a:r>
            <a:r>
              <a:rPr lang="uk-UA" dirty="0">
                <a:latin typeface="Arial Narrow" panose="020B0606020202030204" pitchFamily="34" charset="0"/>
                <a:ea typeface="Times New Roman" panose="02020603050405020304" pitchFamily="18" charset="0"/>
              </a:rPr>
              <a:t>Здатність аналізувати стан дерев, лісостанів, особливості їх росту і розвитку на основі вивчення дослідних даних, літературних джерел та нормативно-довідкових матеріалів.</a:t>
            </a:r>
            <a:endParaRPr lang="ru-RU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СК-5 </a:t>
            </a:r>
            <a:r>
              <a:rPr lang="uk-UA" dirty="0">
                <a:latin typeface="Arial Narrow" panose="020B0606020202030204" pitchFamily="34" charset="0"/>
                <a:ea typeface="Times New Roman" panose="02020603050405020304" pitchFamily="18" charset="0"/>
              </a:rPr>
              <a:t>Здатність вирішувати поставлені завдання зі створення насаджень, їх вирощування та формування на основі вивчення літературних та нормативних джерел передового виробничого досвіду. </a:t>
            </a:r>
            <a:endParaRPr lang="ru-RU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СК-7</a:t>
            </a:r>
            <a:r>
              <a:rPr lang="uk-UA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Здатність вирішувати поставлені завдання з інвентаризації лісів, оцінювати лісові ресурси та продукцію. </a:t>
            </a:r>
            <a:endParaRPr lang="ru-RU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СК-</a:t>
            </a:r>
            <a:r>
              <a:rPr lang="uk-UA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11</a:t>
            </a:r>
            <a:r>
              <a:rPr lang="uk-UA" dirty="0">
                <a:latin typeface="Arial Narrow" panose="020B0606020202030204" pitchFamily="34" charset="0"/>
                <a:ea typeface="Times New Roman" panose="02020603050405020304" pitchFamily="18" charset="0"/>
              </a:rPr>
              <a:t> Здатність планувати й реалізовувати ефективні заходи з організації господарства, підвищення продуктивності насаджень та їх біологічної стійкості, ощадливого, на екологічних засадах, використання лісових ресурсів. </a:t>
            </a:r>
            <a:endParaRPr lang="ru-RU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СК-</a:t>
            </a:r>
            <a:r>
              <a:rPr lang="uk-UA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17</a:t>
            </a:r>
            <a:r>
              <a:rPr lang="uk-UA" dirty="0">
                <a:latin typeface="Arial Narrow" panose="020B0606020202030204" pitchFamily="34" charset="0"/>
                <a:ea typeface="Times New Roman" panose="02020603050405020304" pitchFamily="18" charset="0"/>
              </a:rPr>
              <a:t> Здатність застосовувати </a:t>
            </a:r>
            <a:r>
              <a:rPr lang="uk-UA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професійно</a:t>
            </a:r>
            <a:r>
              <a:rPr lang="uk-UA" dirty="0">
                <a:latin typeface="Arial Narrow" panose="020B0606020202030204" pitchFamily="34" charset="0"/>
                <a:ea typeface="Times New Roman" panose="02020603050405020304" pitchFamily="18" charset="0"/>
              </a:rPr>
              <a:t>-профільні знання та практичні навички задля вирощування посадкового матеріалу декоративних рослин, створення і експлуатації об’єктів ландшафтного дизайну, оцінки й аналізу стану рослинних ресурсів. </a:t>
            </a:r>
            <a:endParaRPr lang="ru-RU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r>
              <a:rPr lang="uk-UA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СК-</a:t>
            </a:r>
            <a:r>
              <a:rPr lang="uk-UA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19</a:t>
            </a:r>
            <a:r>
              <a:rPr lang="uk-UA" dirty="0">
                <a:latin typeface="Arial Narrow" panose="020B0606020202030204" pitchFamily="34" charset="0"/>
                <a:ea typeface="Times New Roman" panose="02020603050405020304" pitchFamily="18" charset="0"/>
              </a:rPr>
              <a:t> Здатність проводити інвентаризацію та атестацію створених штучних фітоценозів й об’єктів ландшафтного дизайну.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6358" y="830997"/>
            <a:ext cx="8399276" cy="5838363"/>
          </a:xfrm>
        </p:spPr>
        <p:txBody>
          <a:bodyPr>
            <a:noAutofit/>
          </a:bodyPr>
          <a:lstStyle/>
          <a:p>
            <a:r>
              <a:rPr lang="uk-UA" sz="1600" b="1" dirty="0">
                <a:latin typeface="Arial Narrow" panose="020B0606020202030204" pitchFamily="34" charset="0"/>
              </a:rPr>
              <a:t>ПРН 2</a:t>
            </a:r>
            <a:r>
              <a:rPr lang="uk-UA" sz="1600" dirty="0">
                <a:latin typeface="Arial Narrow" panose="020B0606020202030204" pitchFamily="34" charset="0"/>
              </a:rPr>
              <a:t> Прагнути до самоорганізації та самоосвіти.</a:t>
            </a:r>
            <a:endParaRPr lang="ru-RU" sz="1600" dirty="0">
              <a:latin typeface="Arial Narrow" panose="020B0606020202030204" pitchFamily="34" charset="0"/>
            </a:endParaRPr>
          </a:p>
          <a:p>
            <a:r>
              <a:rPr lang="uk-UA" sz="1600" b="1" dirty="0">
                <a:latin typeface="Arial Narrow" panose="020B0606020202030204" pitchFamily="34" charset="0"/>
              </a:rPr>
              <a:t>ПРН 4</a:t>
            </a:r>
            <a:r>
              <a:rPr lang="uk-UA" sz="1600" dirty="0">
                <a:latin typeface="Arial Narrow" panose="020B0606020202030204" pitchFamily="34" charset="0"/>
              </a:rPr>
              <a:t> Володіти базовими гуманітарними, природничо-науковими та професійними знаннями для вирішення завдань з організації та ведення лісового господарства.</a:t>
            </a:r>
            <a:endParaRPr lang="ru-RU" sz="1600" dirty="0">
              <a:latin typeface="Arial Narrow" panose="020B0606020202030204" pitchFamily="34" charset="0"/>
            </a:endParaRPr>
          </a:p>
          <a:p>
            <a:r>
              <a:rPr lang="uk-UA" sz="1600" b="1" dirty="0">
                <a:latin typeface="Arial Narrow" panose="020B0606020202030204" pitchFamily="34" charset="0"/>
              </a:rPr>
              <a:t>ПРН 5</a:t>
            </a:r>
            <a:r>
              <a:rPr lang="uk-UA" sz="1600" dirty="0">
                <a:latin typeface="Arial Narrow" panose="020B0606020202030204" pitchFamily="34" charset="0"/>
              </a:rPr>
              <a:t> Розуміти і застосовувати особливості процесів росту і розвитку лісових насаджень, теорії та принципи ведення лісового і мисливського господарства для вирішення завдань професійної діяльності.</a:t>
            </a:r>
            <a:endParaRPr lang="ru-RU" sz="1600" dirty="0">
              <a:latin typeface="Arial Narrow" panose="020B0606020202030204" pitchFamily="34" charset="0"/>
            </a:endParaRPr>
          </a:p>
          <a:p>
            <a:r>
              <a:rPr lang="uk-UA" sz="1600" b="1" dirty="0">
                <a:latin typeface="Arial Narrow" panose="020B0606020202030204" pitchFamily="34" charset="0"/>
              </a:rPr>
              <a:t>ПРН 9</a:t>
            </a:r>
            <a:r>
              <a:rPr lang="uk-UA" sz="1600" dirty="0">
                <a:latin typeface="Arial Narrow" panose="020B0606020202030204" pitchFamily="34" charset="0"/>
              </a:rPr>
              <a:t> Застосовувати лісівничі загальновідомі методи збору дослідного матеріалу та його статистичного опрацювання.</a:t>
            </a:r>
            <a:endParaRPr lang="ru-RU" sz="1600" dirty="0">
              <a:latin typeface="Arial Narrow" panose="020B0606020202030204" pitchFamily="34" charset="0"/>
            </a:endParaRPr>
          </a:p>
          <a:p>
            <a:r>
              <a:rPr lang="uk-UA" sz="1600" b="1" dirty="0">
                <a:latin typeface="Arial Narrow" panose="020B0606020202030204" pitchFamily="34" charset="0"/>
              </a:rPr>
              <a:t>ПРН 10</a:t>
            </a:r>
            <a:r>
              <a:rPr lang="uk-UA" sz="1600" dirty="0">
                <a:latin typeface="Arial Narrow" panose="020B0606020202030204" pitchFamily="34" charset="0"/>
              </a:rPr>
              <a:t> Аналізувати результати досліджень </a:t>
            </a:r>
            <a:r>
              <a:rPr lang="uk-UA" sz="1600" dirty="0" err="1">
                <a:latin typeface="Arial Narrow" panose="020B0606020202030204" pitchFamily="34" charset="0"/>
              </a:rPr>
              <a:t>лісівничо</a:t>
            </a:r>
            <a:r>
              <a:rPr lang="uk-UA" sz="1600" dirty="0">
                <a:latin typeface="Arial Narrow" panose="020B0606020202030204" pitchFamily="34" charset="0"/>
              </a:rPr>
              <a:t>-таксаційних показників дерев, </a:t>
            </a:r>
            <a:r>
              <a:rPr lang="uk-UA" sz="1600" dirty="0" err="1">
                <a:latin typeface="Arial Narrow" panose="020B0606020202030204" pitchFamily="34" charset="0"/>
              </a:rPr>
              <a:t>деревостанів</a:t>
            </a:r>
            <a:r>
              <a:rPr lang="uk-UA" sz="1600" dirty="0">
                <a:latin typeface="Arial Narrow" panose="020B0606020202030204" pitchFamily="34" charset="0"/>
              </a:rPr>
              <a:t>, їх продуктивності, стану насаджень та довкілля, стану мисливських тварин та їх кормової бази. </a:t>
            </a:r>
            <a:endParaRPr lang="ru-RU" sz="1600" dirty="0">
              <a:latin typeface="Arial Narrow" panose="020B0606020202030204" pitchFamily="34" charset="0"/>
            </a:endParaRPr>
          </a:p>
          <a:p>
            <a:r>
              <a:rPr lang="uk-UA" sz="1600" b="1" dirty="0">
                <a:latin typeface="Arial Narrow" panose="020B0606020202030204" pitchFamily="34" charset="0"/>
              </a:rPr>
              <a:t>ПРН 11 </a:t>
            </a:r>
            <a:r>
              <a:rPr lang="uk-UA" sz="1600" dirty="0">
                <a:latin typeface="Arial Narrow" panose="020B0606020202030204" pitchFamily="34" charset="0"/>
              </a:rPr>
              <a:t>Оцінювати значимість отриманих результатів досліджень дерев, </a:t>
            </a:r>
            <a:r>
              <a:rPr lang="uk-UA" sz="1600" dirty="0" err="1">
                <a:latin typeface="Arial Narrow" panose="020B0606020202030204" pitchFamily="34" charset="0"/>
              </a:rPr>
              <a:t>деревостанів</a:t>
            </a:r>
            <a:r>
              <a:rPr lang="uk-UA" sz="1600" dirty="0">
                <a:latin typeface="Arial Narrow" panose="020B0606020202030204" pitchFamily="34" charset="0"/>
              </a:rPr>
              <a:t>, насаджень, лісових масивів і стану довкілля, стану мисливських тварин та їх кормової бази і робити аргументовані висновки. </a:t>
            </a:r>
            <a:endParaRPr lang="ru-RU" sz="1600" dirty="0">
              <a:latin typeface="Arial Narrow" panose="020B0606020202030204" pitchFamily="34" charset="0"/>
            </a:endParaRPr>
          </a:p>
          <a:p>
            <a:r>
              <a:rPr lang="uk-UA" sz="1600" b="1" dirty="0">
                <a:latin typeface="Arial Narrow" panose="020B0606020202030204" pitchFamily="34" charset="0"/>
              </a:rPr>
              <a:t>ПРН 15 </a:t>
            </a:r>
            <a:r>
              <a:rPr lang="uk-UA" sz="1600" dirty="0">
                <a:latin typeface="Arial Narrow" panose="020B0606020202030204" pitchFamily="34" charset="0"/>
              </a:rPr>
              <a:t>Впроваджувати розроблені проектні рішення у виробництво та забезпечувати ведення лісового господарства на засадах наближеного до природи лісівництва. </a:t>
            </a:r>
            <a:endParaRPr lang="ru-RU" sz="1600" dirty="0">
              <a:latin typeface="Arial Narrow" panose="020B0606020202030204" pitchFamily="34" charset="0"/>
            </a:endParaRPr>
          </a:p>
          <a:p>
            <a:r>
              <a:rPr lang="uk-UA" sz="1600" b="1" dirty="0">
                <a:latin typeface="Arial Narrow" panose="020B0606020202030204" pitchFamily="34" charset="0"/>
              </a:rPr>
              <a:t>ПРН 17</a:t>
            </a:r>
            <a:r>
              <a:rPr lang="uk-UA" sz="1600" dirty="0">
                <a:latin typeface="Arial Narrow" panose="020B0606020202030204" pitchFamily="34" charset="0"/>
              </a:rPr>
              <a:t> Здатність розв’язувати складні спеціалізовані задачі та практичні проблеми при вивченні рослинних ресурсів, що передбачає застосування певних теорій та методів відповідної науки.</a:t>
            </a:r>
            <a:endParaRPr lang="ru-RU" sz="1600" dirty="0">
              <a:latin typeface="Arial Narrow" panose="020B0606020202030204" pitchFamily="34" charset="0"/>
            </a:endParaRPr>
          </a:p>
          <a:p>
            <a:r>
              <a:rPr lang="uk-UA" sz="1600" b="1" dirty="0">
                <a:latin typeface="Arial Narrow" panose="020B0606020202030204" pitchFamily="34" charset="0"/>
              </a:rPr>
              <a:t>ПРН 19</a:t>
            </a:r>
            <a:r>
              <a:rPr lang="uk-UA" sz="1600" dirty="0">
                <a:latin typeface="Arial Narrow" panose="020B0606020202030204" pitchFamily="34" charset="0"/>
              </a:rPr>
              <a:t> Знання наукових досягнень, сучасних тенденції розвитку, особливостей організації, ведення та перспективи розвитку лісової, мисливської і ботанічної галузі; принципів, методів, правових та соціальних засад сталого природокористування.</a:t>
            </a:r>
            <a:endParaRPr lang="ru-RU" sz="1600" dirty="0">
              <a:latin typeface="Arial Narrow" panose="020B0606020202030204" pitchFamily="34" charset="0"/>
            </a:endParaRPr>
          </a:p>
          <a:p>
            <a:r>
              <a:rPr lang="uk-UA" sz="1600" b="1" dirty="0">
                <a:latin typeface="Arial Narrow" panose="020B0606020202030204" pitchFamily="34" charset="0"/>
              </a:rPr>
              <a:t>ПРН 20</a:t>
            </a:r>
            <a:r>
              <a:rPr lang="uk-UA" sz="1600" dirty="0">
                <a:latin typeface="Arial Narrow" panose="020B0606020202030204" pitchFamily="34" charset="0"/>
              </a:rPr>
              <a:t> Оцінювати значимість отриманих результатів досліджень стану природних та штучних екосистем і робити аргументовані висновки</a:t>
            </a:r>
            <a:r>
              <a:rPr lang="uk-UA" sz="1600" dirty="0" smtClean="0">
                <a:latin typeface="Arial Narrow" panose="020B0606020202030204" pitchFamily="34" charset="0"/>
              </a:rPr>
              <a:t>.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0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Заплановані робочою програмою результати навчання та компетентності</a:t>
            </a:r>
            <a:endParaRPr lang="ru-RU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-5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16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16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-2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16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50_content_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43571" y="0"/>
            <a:ext cx="3500430" cy="6938351"/>
          </a:xfrm>
        </p:spPr>
      </p:pic>
      <p:pic>
        <p:nvPicPr>
          <p:cNvPr id="5" name="Рисунок 4" descr="1516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71546"/>
            <a:ext cx="5786478" cy="38576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274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Times New Roman</vt:lpstr>
      <vt:lpstr>Тема Office</vt:lpstr>
      <vt:lpstr>ЛІСОВА ФІТОПАТАЛОГІЯ</vt:lpstr>
      <vt:lpstr>Презентация PowerPoint</vt:lpstr>
      <vt:lpstr>Заплановані робочою програмою результати навчання та компетентності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ФІЗІОЛОГІЯ РОСЛИН </dc:title>
  <dc:creator>Admin</dc:creator>
  <cp:lastModifiedBy>User</cp:lastModifiedBy>
  <cp:revision>5</cp:revision>
  <dcterms:created xsi:type="dcterms:W3CDTF">2020-02-25T13:09:00Z</dcterms:created>
  <dcterms:modified xsi:type="dcterms:W3CDTF">2021-12-07T07:58:35Z</dcterms:modified>
</cp:coreProperties>
</file>