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2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47" d="100"/>
          <a:sy n="47" d="100"/>
        </p:scale>
        <p:origin x="54" y="486"/>
      </p:cViewPr>
      <p:guideLst>
        <p:guide orient="horz" pos="2160"/>
        <p:guide pos="3840"/>
        <p:guide orient="horz" pos="22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ECF6-D9B4-440A-9BF8-E99210065289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5FAAEE7-DDF8-4E67-B86C-3DBD8ECA1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127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ECF6-D9B4-440A-9BF8-E99210065289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5FAAEE7-DDF8-4E67-B86C-3DBD8ECA1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295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ECF6-D9B4-440A-9BF8-E99210065289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5FAAEE7-DDF8-4E67-B86C-3DBD8ECA1E5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9157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ECF6-D9B4-440A-9BF8-E99210065289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5FAAEE7-DDF8-4E67-B86C-3DBD8ECA1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386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ECF6-D9B4-440A-9BF8-E99210065289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5FAAEE7-DDF8-4E67-B86C-3DBD8ECA1E5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44735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ECF6-D9B4-440A-9BF8-E99210065289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5FAAEE7-DDF8-4E67-B86C-3DBD8ECA1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0449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ECF6-D9B4-440A-9BF8-E99210065289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AEE7-DDF8-4E67-B86C-3DBD8ECA1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156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ECF6-D9B4-440A-9BF8-E99210065289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AEE7-DDF8-4E67-B86C-3DBD8ECA1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709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ECF6-D9B4-440A-9BF8-E99210065289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AEE7-DDF8-4E67-B86C-3DBD8ECA1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334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ECF6-D9B4-440A-9BF8-E99210065289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5FAAEE7-DDF8-4E67-B86C-3DBD8ECA1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26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ECF6-D9B4-440A-9BF8-E99210065289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5FAAEE7-DDF8-4E67-B86C-3DBD8ECA1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68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ECF6-D9B4-440A-9BF8-E99210065289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5FAAEE7-DDF8-4E67-B86C-3DBD8ECA1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553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ECF6-D9B4-440A-9BF8-E99210065289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AEE7-DDF8-4E67-B86C-3DBD8ECA1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645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ECF6-D9B4-440A-9BF8-E99210065289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AEE7-DDF8-4E67-B86C-3DBD8ECA1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16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ECF6-D9B4-440A-9BF8-E99210065289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AEE7-DDF8-4E67-B86C-3DBD8ECA1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484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ECF6-D9B4-440A-9BF8-E99210065289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5FAAEE7-DDF8-4E67-B86C-3DBD8ECA1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374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0ECF6-D9B4-440A-9BF8-E99210065289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5FAAEE7-DDF8-4E67-B86C-3DBD8ECA1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48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9242" y="1259840"/>
            <a:ext cx="9601196" cy="4653279"/>
          </a:xfrm>
        </p:spPr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B050"/>
                </a:solidFill>
              </a:rPr>
              <a:t>МУЗИКА ЕПОХИ 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>
                <a:solidFill>
                  <a:srgbClr val="00B050"/>
                </a:solidFill>
              </a:rPr>
              <a:t/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ВІДРОДЖЕННЯ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543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Межі та загальна характеристика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b="1" dirty="0" smtClean="0">
                <a:solidFill>
                  <a:srgbClr val="00B050"/>
                </a:solidFill>
              </a:rPr>
              <a:t>Епоха Відродження – ХІ</a:t>
            </a:r>
            <a:r>
              <a:rPr lang="en-US" sz="2800" b="1" dirty="0" smtClean="0">
                <a:solidFill>
                  <a:srgbClr val="00B050"/>
                </a:solidFill>
              </a:rPr>
              <a:t>V – </a:t>
            </a:r>
            <a:r>
              <a:rPr lang="uk-UA" sz="2800" b="1" dirty="0" smtClean="0">
                <a:solidFill>
                  <a:srgbClr val="00B050"/>
                </a:solidFill>
              </a:rPr>
              <a:t>Х</a:t>
            </a:r>
            <a:r>
              <a:rPr lang="en-US" sz="2800" b="1" dirty="0" smtClean="0">
                <a:solidFill>
                  <a:srgbClr val="00B050"/>
                </a:solidFill>
              </a:rPr>
              <a:t>V</a:t>
            </a:r>
            <a:r>
              <a:rPr lang="uk-UA" sz="2800" b="1" dirty="0" smtClean="0">
                <a:solidFill>
                  <a:srgbClr val="00B050"/>
                </a:solidFill>
              </a:rPr>
              <a:t>І  ст.</a:t>
            </a:r>
          </a:p>
          <a:p>
            <a:pPr algn="ctr"/>
            <a:r>
              <a:rPr lang="uk-UA" sz="2800" b="1" dirty="0" smtClean="0">
                <a:solidFill>
                  <a:srgbClr val="FFC000"/>
                </a:solidFill>
              </a:rPr>
              <a:t>Риси</a:t>
            </a:r>
          </a:p>
          <a:p>
            <a:r>
              <a:rPr lang="uk-UA" sz="2800" b="1" dirty="0" smtClean="0">
                <a:solidFill>
                  <a:srgbClr val="00B050"/>
                </a:solidFill>
              </a:rPr>
              <a:t>Епоха формування націй</a:t>
            </a:r>
          </a:p>
          <a:p>
            <a:r>
              <a:rPr lang="uk-UA" sz="2800" b="1" dirty="0" smtClean="0">
                <a:solidFill>
                  <a:srgbClr val="00B050"/>
                </a:solidFill>
              </a:rPr>
              <a:t>Демократизація музичного мистецтва </a:t>
            </a:r>
            <a:r>
              <a:rPr lang="uk-UA" sz="2000" b="1" dirty="0" smtClean="0">
                <a:solidFill>
                  <a:schemeClr val="tx1"/>
                </a:solidFill>
              </a:rPr>
              <a:t>(сміливіше звертання до народно-пісенної творчості)</a:t>
            </a:r>
          </a:p>
          <a:p>
            <a:r>
              <a:rPr lang="uk-UA" sz="2800" b="1" dirty="0" smtClean="0">
                <a:solidFill>
                  <a:srgbClr val="00B050"/>
                </a:solidFill>
              </a:rPr>
              <a:t>Зміна у професійній галузі співвідношення церковної музики та світської</a:t>
            </a:r>
            <a:endParaRPr lang="uk-UA" sz="2800" b="1" dirty="0">
              <a:solidFill>
                <a:srgbClr val="00B050"/>
              </a:solidFill>
            </a:endParaRPr>
          </a:p>
          <a:p>
            <a:pPr algn="ctr"/>
            <a:endParaRPr lang="ru-RU" sz="2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60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>
                <a:solidFill>
                  <a:srgbClr val="00B050"/>
                </a:solidFill>
              </a:rPr>
              <a:t>Звертання до народно-пісенних витоків сприяло поширенню музики багатоголосного складу</a:t>
            </a:r>
          </a:p>
          <a:p>
            <a:r>
              <a:rPr lang="uk-UA" sz="2800" dirty="0" smtClean="0">
                <a:solidFill>
                  <a:srgbClr val="00B050"/>
                </a:solidFill>
              </a:rPr>
              <a:t>Формування нової галузі професійного мистецтва – інструментальної музики</a:t>
            </a:r>
            <a:endParaRPr lang="ru-RU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086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00B050"/>
                </a:solidFill>
              </a:rPr>
              <a:t>Успіхи музично-теоретичної думки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>
                <a:solidFill>
                  <a:srgbClr val="00B050"/>
                </a:solidFill>
              </a:rPr>
              <a:t>Філіп де </a:t>
            </a:r>
            <a:r>
              <a:rPr lang="uk-UA" sz="2800" dirty="0" err="1" smtClean="0">
                <a:solidFill>
                  <a:srgbClr val="00B050"/>
                </a:solidFill>
              </a:rPr>
              <a:t>Вітрі</a:t>
            </a:r>
            <a:r>
              <a:rPr lang="uk-UA" sz="2800" dirty="0" smtClean="0">
                <a:solidFill>
                  <a:srgbClr val="00B050"/>
                </a:solidFill>
              </a:rPr>
              <a:t> – автор трактату </a:t>
            </a:r>
            <a:r>
              <a:rPr lang="uk-UA" sz="2800" b="1" dirty="0" smtClean="0">
                <a:solidFill>
                  <a:srgbClr val="00B050"/>
                </a:solidFill>
              </a:rPr>
              <a:t>«</a:t>
            </a:r>
            <a:r>
              <a:rPr lang="en-US" sz="2800" b="1" dirty="0" err="1" smtClean="0">
                <a:solidFill>
                  <a:srgbClr val="00B050"/>
                </a:solidFill>
              </a:rPr>
              <a:t>Ars</a:t>
            </a:r>
            <a:r>
              <a:rPr lang="en-US" sz="2800" b="1" dirty="0" smtClean="0">
                <a:solidFill>
                  <a:srgbClr val="00B050"/>
                </a:solidFill>
              </a:rPr>
              <a:t> nova</a:t>
            </a:r>
            <a:r>
              <a:rPr lang="uk-UA" sz="2800" b="1" dirty="0" smtClean="0">
                <a:solidFill>
                  <a:srgbClr val="00B050"/>
                </a:solidFill>
              </a:rPr>
              <a:t>»; </a:t>
            </a:r>
          </a:p>
          <a:p>
            <a:pPr marL="0" indent="0" algn="ctr">
              <a:buNone/>
            </a:pPr>
            <a:r>
              <a:rPr lang="uk-UA" sz="2800" b="1" dirty="0" smtClean="0">
                <a:solidFill>
                  <a:srgbClr val="00B050"/>
                </a:solidFill>
              </a:rPr>
              <a:t>змінив</a:t>
            </a:r>
            <a:r>
              <a:rPr lang="uk-UA" sz="2800" dirty="0" smtClean="0">
                <a:solidFill>
                  <a:srgbClr val="00B050"/>
                </a:solidFill>
              </a:rPr>
              <a:t>: 1. систему музичної нотації</a:t>
            </a:r>
            <a:endParaRPr lang="ru-RU" sz="28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uk-UA" sz="2800" dirty="0" smtClean="0">
                <a:solidFill>
                  <a:srgbClr val="00B050"/>
                </a:solidFill>
              </a:rPr>
              <a:t>2. систему ритміки</a:t>
            </a:r>
          </a:p>
          <a:p>
            <a:pPr marL="0" indent="0">
              <a:buNone/>
            </a:pPr>
            <a:r>
              <a:rPr lang="uk-UA" sz="2800" dirty="0" err="1" smtClean="0">
                <a:solidFill>
                  <a:srgbClr val="00B050"/>
                </a:solidFill>
              </a:rPr>
              <a:t>Дж</a:t>
            </a:r>
            <a:r>
              <a:rPr lang="uk-UA" sz="2800" dirty="0" smtClean="0">
                <a:solidFill>
                  <a:srgbClr val="00B050"/>
                </a:solidFill>
              </a:rPr>
              <a:t>. </a:t>
            </a:r>
            <a:r>
              <a:rPr lang="uk-UA" sz="2800" dirty="0" err="1" smtClean="0">
                <a:solidFill>
                  <a:srgbClr val="00B050"/>
                </a:solidFill>
              </a:rPr>
              <a:t>Царліно</a:t>
            </a:r>
            <a:r>
              <a:rPr lang="uk-UA" sz="2800" dirty="0" smtClean="0">
                <a:solidFill>
                  <a:srgbClr val="00B050"/>
                </a:solidFill>
              </a:rPr>
              <a:t>  - </a:t>
            </a:r>
            <a:r>
              <a:rPr lang="uk-UA" sz="2800" b="1" dirty="0" smtClean="0">
                <a:solidFill>
                  <a:srgbClr val="00B050"/>
                </a:solidFill>
              </a:rPr>
              <a:t>створив</a:t>
            </a:r>
            <a:r>
              <a:rPr lang="uk-UA" sz="2800" dirty="0" smtClean="0">
                <a:solidFill>
                  <a:srgbClr val="00B050"/>
                </a:solidFill>
              </a:rPr>
              <a:t> науку про гармонію</a:t>
            </a:r>
          </a:p>
          <a:p>
            <a:pPr marL="0" indent="0">
              <a:buNone/>
            </a:pPr>
            <a:r>
              <a:rPr lang="uk-UA" sz="2800" dirty="0" smtClean="0">
                <a:solidFill>
                  <a:srgbClr val="00B050"/>
                </a:solidFill>
              </a:rPr>
              <a:t>Г. </a:t>
            </a:r>
            <a:r>
              <a:rPr lang="uk-UA" sz="2800" dirty="0" err="1" smtClean="0">
                <a:solidFill>
                  <a:srgbClr val="00B050"/>
                </a:solidFill>
              </a:rPr>
              <a:t>Глареан</a:t>
            </a:r>
            <a:r>
              <a:rPr lang="uk-UA" sz="2800" dirty="0" smtClean="0">
                <a:solidFill>
                  <a:srgbClr val="00B050"/>
                </a:solidFill>
              </a:rPr>
              <a:t>         - </a:t>
            </a:r>
            <a:r>
              <a:rPr lang="uk-UA" sz="2800" b="1" dirty="0" smtClean="0">
                <a:solidFill>
                  <a:srgbClr val="00B050"/>
                </a:solidFill>
              </a:rPr>
              <a:t>створив</a:t>
            </a:r>
            <a:r>
              <a:rPr lang="uk-UA" sz="2800" dirty="0" smtClean="0">
                <a:solidFill>
                  <a:srgbClr val="00B050"/>
                </a:solidFill>
              </a:rPr>
              <a:t> вчення про мелодію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4" name="AutoShape 2" descr="ÐÐ°ÑÑÐ¸Ð½ÐºÐ¸ Ð¿Ð¾ Ð·Ð°Ð¿ÑÐ¾ÑÑ Ð¤Ð¸Ð»Ð¸Ð¿Ð¿ Ð´Ðµ ÐÐ¸ÑÑÐ¸ ÐÐ¸ÐºÐ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ÐÐ°ÑÑÐ¸Ð½ÐºÐ¸ Ð¿Ð¾ Ð·Ð°Ð¿ÑÐ¾ÑÑ Ð¤Ð¸Ð»Ð¸Ð¿Ð¿ Ð´Ðµ ÐÐ¸ÑÑÐ¸ ÐÐ¸ÐºÐ¸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243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00B050"/>
                </a:solidFill>
              </a:rPr>
              <a:t>Зародження опери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sz="2400" dirty="0" smtClean="0">
              <a:solidFill>
                <a:srgbClr val="00B050"/>
              </a:solidFill>
            </a:endParaRPr>
          </a:p>
          <a:p>
            <a:r>
              <a:rPr lang="uk-UA" sz="2400" dirty="0" smtClean="0">
                <a:solidFill>
                  <a:srgbClr val="00B050"/>
                </a:solidFill>
              </a:rPr>
              <a:t>1573 р. </a:t>
            </a:r>
            <a:r>
              <a:rPr lang="uk-UA" sz="2400" dirty="0" err="1" smtClean="0">
                <a:solidFill>
                  <a:srgbClr val="00B050"/>
                </a:solidFill>
              </a:rPr>
              <a:t>Флорентийська</a:t>
            </a:r>
            <a:r>
              <a:rPr lang="uk-UA" sz="2400" dirty="0" smtClean="0">
                <a:solidFill>
                  <a:srgbClr val="00B050"/>
                </a:solidFill>
              </a:rPr>
              <a:t> </a:t>
            </a:r>
            <a:r>
              <a:rPr lang="uk-UA" sz="2400" dirty="0" err="1" smtClean="0">
                <a:solidFill>
                  <a:srgbClr val="00B050"/>
                </a:solidFill>
              </a:rPr>
              <a:t>камерата</a:t>
            </a:r>
            <a:r>
              <a:rPr lang="uk-UA" sz="2400" dirty="0" smtClean="0">
                <a:solidFill>
                  <a:srgbClr val="00B050"/>
                </a:solidFill>
              </a:rPr>
              <a:t>  - </a:t>
            </a:r>
            <a:r>
              <a:rPr lang="uk-UA" sz="2400" dirty="0" smtClean="0">
                <a:solidFill>
                  <a:schemeClr val="tx1"/>
                </a:solidFill>
              </a:rPr>
              <a:t>гурток філософів-гума</a:t>
            </a:r>
            <a:r>
              <a:rPr lang="ru-RU" sz="2400" dirty="0" err="1" smtClean="0">
                <a:solidFill>
                  <a:schemeClr val="tx1"/>
                </a:solidFill>
              </a:rPr>
              <a:t>ніст</a:t>
            </a:r>
            <a:r>
              <a:rPr lang="uk-UA" sz="2400" dirty="0" err="1" smtClean="0">
                <a:solidFill>
                  <a:schemeClr val="tx1"/>
                </a:solidFill>
              </a:rPr>
              <a:t>ів</a:t>
            </a:r>
            <a:r>
              <a:rPr lang="uk-UA" sz="2400" dirty="0" smtClean="0">
                <a:solidFill>
                  <a:schemeClr val="tx1"/>
                </a:solidFill>
              </a:rPr>
              <a:t>. Мета  - спільне обговорення давньогрецької музики та засобів її втілення у сучасній італійській музиці.</a:t>
            </a:r>
          </a:p>
          <a:p>
            <a:endParaRPr lang="uk-UA" sz="2400" b="1" dirty="0" smtClean="0">
              <a:solidFill>
                <a:srgbClr val="00B050"/>
              </a:solidFill>
            </a:endParaRPr>
          </a:p>
          <a:p>
            <a:r>
              <a:rPr lang="uk-UA" sz="2400" b="1" dirty="0" smtClean="0">
                <a:solidFill>
                  <a:srgbClr val="00B050"/>
                </a:solidFill>
              </a:rPr>
              <a:t>Розвиток</a:t>
            </a:r>
            <a:r>
              <a:rPr lang="uk-UA" sz="2400" dirty="0" smtClean="0">
                <a:solidFill>
                  <a:schemeClr val="tx1"/>
                </a:solidFill>
              </a:rPr>
              <a:t> опера отримала вже за межами епохи Відродження.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487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50"/>
                </a:solidFill>
              </a:rPr>
              <a:t>Світські жанри епохи Відродження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00B050"/>
                </a:solidFill>
              </a:rPr>
              <a:t>Вокальна творчість на першому місці</a:t>
            </a:r>
          </a:p>
          <a:p>
            <a:r>
              <a:rPr lang="uk-UA" sz="2400" dirty="0" smtClean="0">
                <a:solidFill>
                  <a:srgbClr val="00B050"/>
                </a:solidFill>
              </a:rPr>
              <a:t>Жанри: -</a:t>
            </a:r>
            <a:r>
              <a:rPr lang="uk-UA" sz="2400" dirty="0" err="1" smtClean="0">
                <a:solidFill>
                  <a:srgbClr val="00B050"/>
                </a:solidFill>
              </a:rPr>
              <a:t>Фротолла</a:t>
            </a:r>
            <a:r>
              <a:rPr lang="uk-UA" sz="2400" dirty="0" smtClean="0">
                <a:solidFill>
                  <a:srgbClr val="00B050"/>
                </a:solidFill>
              </a:rPr>
              <a:t>, </a:t>
            </a:r>
            <a:r>
              <a:rPr lang="uk-UA" sz="2400" dirty="0" err="1" smtClean="0">
                <a:solidFill>
                  <a:srgbClr val="00B050"/>
                </a:solidFill>
              </a:rPr>
              <a:t>Виланелла</a:t>
            </a:r>
            <a:r>
              <a:rPr lang="uk-UA" sz="2400" dirty="0" smtClean="0">
                <a:solidFill>
                  <a:srgbClr val="00B050"/>
                </a:solidFill>
              </a:rPr>
              <a:t> Мадригал</a:t>
            </a:r>
          </a:p>
          <a:p>
            <a:r>
              <a:rPr lang="uk-UA" sz="2400" dirty="0" smtClean="0">
                <a:solidFill>
                  <a:srgbClr val="00B050"/>
                </a:solidFill>
              </a:rPr>
              <a:t>Види мадригалів:</a:t>
            </a:r>
          </a:p>
          <a:p>
            <a:pPr marL="0" indent="0">
              <a:buNone/>
            </a:pPr>
            <a:r>
              <a:rPr lang="uk-UA" sz="2400" dirty="0" smtClean="0">
                <a:solidFill>
                  <a:srgbClr val="00B050"/>
                </a:solidFill>
              </a:rPr>
              <a:t>                             Хроматичний мадригал</a:t>
            </a:r>
          </a:p>
          <a:p>
            <a:pPr marL="0" indent="0">
              <a:buNone/>
            </a:pPr>
            <a:r>
              <a:rPr lang="uk-UA" sz="2400" dirty="0">
                <a:solidFill>
                  <a:srgbClr val="00B050"/>
                </a:solidFill>
              </a:rPr>
              <a:t> </a:t>
            </a:r>
            <a:r>
              <a:rPr lang="uk-UA" sz="2400" dirty="0" smtClean="0">
                <a:solidFill>
                  <a:srgbClr val="00B050"/>
                </a:solidFill>
              </a:rPr>
              <a:t>                            Декламаційний мадригал</a:t>
            </a:r>
          </a:p>
          <a:p>
            <a:pPr marL="0" indent="0">
              <a:buNone/>
            </a:pPr>
            <a:r>
              <a:rPr lang="uk-UA" sz="2400" dirty="0">
                <a:solidFill>
                  <a:srgbClr val="00B050"/>
                </a:solidFill>
              </a:rPr>
              <a:t> </a:t>
            </a:r>
            <a:r>
              <a:rPr lang="uk-UA" sz="2400" dirty="0" smtClean="0">
                <a:solidFill>
                  <a:srgbClr val="00B050"/>
                </a:solidFill>
              </a:rPr>
              <a:t>                            Мадригальна комедія</a:t>
            </a:r>
          </a:p>
          <a:p>
            <a:r>
              <a:rPr lang="uk-UA" sz="2400" b="1" dirty="0">
                <a:solidFill>
                  <a:srgbClr val="00B050"/>
                </a:solidFill>
              </a:rPr>
              <a:t> </a:t>
            </a:r>
            <a:r>
              <a:rPr lang="uk-UA" sz="2400" b="1" dirty="0" smtClean="0">
                <a:solidFill>
                  <a:srgbClr val="00B050"/>
                </a:solidFill>
              </a:rPr>
              <a:t>  Мадригали підготували </a:t>
            </a:r>
            <a:r>
              <a:rPr lang="uk-UA" sz="2400" b="1" dirty="0" err="1" smtClean="0">
                <a:solidFill>
                  <a:srgbClr val="00B050"/>
                </a:solidFill>
              </a:rPr>
              <a:t>грунт</a:t>
            </a:r>
            <a:r>
              <a:rPr lang="uk-UA" sz="2400" b="1" dirty="0" smtClean="0">
                <a:solidFill>
                  <a:srgbClr val="00B050"/>
                </a:solidFill>
              </a:rPr>
              <a:t> для  опери</a:t>
            </a:r>
          </a:p>
          <a:p>
            <a:endParaRPr lang="ru-RU" sz="2400" b="1" dirty="0">
              <a:solidFill>
                <a:srgbClr val="00B05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9800" y="1883731"/>
            <a:ext cx="1270000" cy="2138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60129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93</TotalTime>
  <Words>166</Words>
  <Application>Microsoft Office PowerPoint</Application>
  <PresentationFormat>Широкоэкранный</PresentationFormat>
  <Paragraphs>28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Легкий дым</vt:lpstr>
      <vt:lpstr>  МУЗИКА ЕПОХИ   ВІДРОДЖЕННЯ</vt:lpstr>
      <vt:lpstr>Межі та загальна характеристика</vt:lpstr>
      <vt:lpstr>Презентация PowerPoint</vt:lpstr>
      <vt:lpstr>Успіхи музично-теоретичної думки</vt:lpstr>
      <vt:lpstr>Зародження опери</vt:lpstr>
      <vt:lpstr>Світські жанри епохи Відродження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МУЗИКА ЕПОХИ   ВІДРОДЖЕННЯ</dc:title>
  <dc:creator>Tatyana</dc:creator>
  <cp:lastModifiedBy>Tatyana</cp:lastModifiedBy>
  <cp:revision>8</cp:revision>
  <dcterms:created xsi:type="dcterms:W3CDTF">2018-09-16T07:20:50Z</dcterms:created>
  <dcterms:modified xsi:type="dcterms:W3CDTF">2018-09-16T08:54:27Z</dcterms:modified>
</cp:coreProperties>
</file>