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7" r:id="rId2"/>
    <p:sldId id="259" r:id="rId3"/>
    <p:sldId id="260" r:id="rId4"/>
    <p:sldId id="261" r:id="rId5"/>
    <p:sldId id="262" r:id="rId6"/>
    <p:sldId id="271" r:id="rId7"/>
    <p:sldId id="274" r:id="rId8"/>
    <p:sldId id="263" r:id="rId9"/>
    <p:sldId id="275" r:id="rId10"/>
    <p:sldId id="264" r:id="rId11"/>
    <p:sldId id="265" r:id="rId12"/>
    <p:sldId id="276" r:id="rId13"/>
    <p:sldId id="277" r:id="rId14"/>
    <p:sldId id="278" r:id="rId15"/>
    <p:sldId id="279" r:id="rId16"/>
    <p:sldId id="280" r:id="rId17"/>
    <p:sldId id="281" r:id="rId18"/>
    <p:sldId id="28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60"/>
            <p14:sldId id="261"/>
            <p14:sldId id="262"/>
            <p14:sldId id="271"/>
            <p14:sldId id="274"/>
            <p14:sldId id="263"/>
            <p14:sldId id="275"/>
            <p14:sldId id="264"/>
            <p14:sldId id="265"/>
            <p14:sldId id="276"/>
            <p14:sldId id="277"/>
            <p14:sldId id="278"/>
            <p14:sldId id="279"/>
            <p14:sldId id="280"/>
            <p14:sldId id="281"/>
            <p14:sldId id="282"/>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autoAdjust="0"/>
    <p:restoredTop sz="94660"/>
  </p:normalViewPr>
  <p:slideViewPr>
    <p:cSldViewPr snapToGrid="0">
      <p:cViewPr varScale="1">
        <p:scale>
          <a:sx n="78" d="100"/>
          <a:sy n="78" d="100"/>
        </p:scale>
        <p:origin x="90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06.11.2024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06.11.2024</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06.11.2024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06.11.2024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06.11.2024</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06.11.2024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06.11.2024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06.11.2024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06.11.2024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06.11.2024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06.11.2024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06.11.2024</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06.11.2024</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r>
              <a:rPr lang="uk-UA" sz="6600" dirty="0">
                <a:latin typeface="Times New Roman" panose="02020603050405020304" pitchFamily="18" charset="0"/>
                <a:cs typeface="Times New Roman" panose="02020603050405020304" pitchFamily="18" charset="0"/>
              </a:rPr>
              <a:t>Тема.</a:t>
            </a:r>
            <a:br>
              <a:rPr lang="uk-UA" sz="6600" dirty="0">
                <a:latin typeface="Times New Roman" panose="02020603050405020304" pitchFamily="18" charset="0"/>
                <a:cs typeface="Times New Roman" panose="02020603050405020304" pitchFamily="18" charset="0"/>
              </a:rPr>
            </a:br>
            <a:br>
              <a:rPr lang="uk-UA" sz="6600" dirty="0">
                <a:latin typeface="Times New Roman" panose="02020603050405020304" pitchFamily="18" charset="0"/>
                <a:cs typeface="Times New Roman" panose="02020603050405020304" pitchFamily="18" charset="0"/>
              </a:rPr>
            </a:br>
            <a:r>
              <a:rPr lang="uk-UA" sz="6600" dirty="0">
                <a:latin typeface="Times New Roman" panose="02020603050405020304" pitchFamily="18" charset="0"/>
                <a:cs typeface="Times New Roman" panose="02020603050405020304" pitchFamily="18" charset="0"/>
              </a:rPr>
              <a:t>Соціологія девіантної поведінки</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02981D-12C5-4FC8-A6EB-D3FBD0C24552}"/>
              </a:ext>
            </a:extLst>
          </p:cNvPr>
          <p:cNvSpPr>
            <a:spLocks noGrp="1"/>
          </p:cNvSpPr>
          <p:nvPr>
            <p:ph type="title"/>
          </p:nvPr>
        </p:nvSpPr>
        <p:spPr>
          <a:xfrm>
            <a:off x="765111" y="804518"/>
            <a:ext cx="11140750" cy="5167073"/>
          </a:xfrm>
        </p:spPr>
        <p:txBody>
          <a:bodyPr>
            <a:normAutofit fontScale="90000"/>
          </a:bodyPr>
          <a:lstStyle/>
          <a:p>
            <a:r>
              <a:rPr lang="uk-UA" b="1" dirty="0">
                <a:latin typeface="Times New Roman" panose="02020603050405020304" pitchFamily="18" charset="0"/>
                <a:cs typeface="Times New Roman" panose="02020603050405020304" pitchFamily="18" charset="0"/>
              </a:rPr>
              <a:t>Джерела </a:t>
            </a:r>
            <a:r>
              <a:rPr lang="uk-UA" b="1" dirty="0" err="1">
                <a:latin typeface="Times New Roman" panose="02020603050405020304" pitchFamily="18" charset="0"/>
                <a:cs typeface="Times New Roman" panose="02020603050405020304" pitchFamily="18" charset="0"/>
              </a:rPr>
              <a:t>девіації</a:t>
            </a:r>
            <a:r>
              <a:rPr lang="uk-UA" b="1"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культурні цінності та норми;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думка оточуючих;</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соціальна нерівність.</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t>
            </a:r>
            <a:br>
              <a:rPr lang="uk-UA" b="1"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Соціально схвалювані </a:t>
            </a:r>
            <a:r>
              <a:rPr lang="uk-UA" b="1" dirty="0" err="1">
                <a:latin typeface="Times New Roman" panose="02020603050405020304" pitchFamily="18" charset="0"/>
                <a:cs typeface="Times New Roman" panose="02020603050405020304" pitchFamily="18" charset="0"/>
              </a:rPr>
              <a:t>девіації</a:t>
            </a:r>
            <a:r>
              <a:rPr lang="uk-UA" b="1"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a:t>
            </a:r>
            <a:r>
              <a:rPr lang="uk-UA" dirty="0" err="1">
                <a:latin typeface="Times New Roman" panose="02020603050405020304" pitchFamily="18" charset="0"/>
                <a:cs typeface="Times New Roman" panose="02020603050405020304" pitchFamily="18" charset="0"/>
              </a:rPr>
              <a:t>надінтелектуальність</a:t>
            </a:r>
            <a:r>
              <a:rPr lang="uk-UA"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a:t>
            </a:r>
            <a:r>
              <a:rPr lang="uk-UA" dirty="0" err="1">
                <a:latin typeface="Times New Roman" panose="02020603050405020304" pitchFamily="18" charset="0"/>
                <a:cs typeface="Times New Roman" panose="02020603050405020304" pitchFamily="18" charset="0"/>
              </a:rPr>
              <a:t>надмотивація</a:t>
            </a:r>
            <a:r>
              <a:rPr lang="uk-UA"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унікальні здібності;</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щасливий випадок.</a:t>
            </a:r>
            <a:br>
              <a:rPr lang="ru-RU" dirty="0"/>
            </a:br>
            <a:r>
              <a:rPr lang="uk-UA" dirty="0"/>
              <a:t> </a:t>
            </a:r>
            <a:br>
              <a:rPr lang="ru-RU" dirty="0"/>
            </a:br>
            <a:br>
              <a:rPr lang="ru-RU" dirty="0"/>
            </a:b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br>
            <a:r>
              <a:rPr lang="uk-UA" dirty="0"/>
              <a:t> </a:t>
            </a:r>
            <a:br>
              <a:rPr lang="ru-RU" dirty="0"/>
            </a:br>
            <a:endParaRPr lang="ru-RU" dirty="0"/>
          </a:p>
        </p:txBody>
      </p:sp>
    </p:spTree>
    <p:extLst>
      <p:ext uri="{BB962C8B-B14F-4D97-AF65-F5344CB8AC3E}">
        <p14:creationId xmlns:p14="http://schemas.microsoft.com/office/powerpoint/2010/main" val="140025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sz="3000" b="1" dirty="0">
                <a:latin typeface="Times New Roman" panose="02020603050405020304" pitchFamily="18" charset="0"/>
                <a:cs typeface="Times New Roman" panose="02020603050405020304" pitchFamily="18" charset="0"/>
              </a:rPr>
              <a:t>Питання 3.</a:t>
            </a:r>
            <a:br>
              <a:rPr lang="uk-UA" sz="3000"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Вихідна теза: </a:t>
            </a:r>
            <a:r>
              <a:rPr lang="uk-UA" sz="3000" dirty="0">
                <a:latin typeface="Times New Roman" panose="02020603050405020304" pitchFamily="18" charset="0"/>
                <a:cs typeface="Times New Roman" panose="02020603050405020304" pitchFamily="18" charset="0"/>
              </a:rPr>
              <a:t>джерелом </a:t>
            </a:r>
            <a:r>
              <a:rPr lang="uk-UA" sz="3000" dirty="0" err="1">
                <a:latin typeface="Times New Roman" panose="02020603050405020304" pitchFamily="18" charset="0"/>
                <a:cs typeface="Times New Roman" panose="02020603050405020304" pitchFamily="18" charset="0"/>
              </a:rPr>
              <a:t>девіації</a:t>
            </a:r>
            <a:r>
              <a:rPr lang="uk-UA" sz="3000" dirty="0">
                <a:latin typeface="Times New Roman" panose="02020603050405020304" pitchFamily="18" charset="0"/>
                <a:cs typeface="Times New Roman" panose="02020603050405020304" pitchFamily="18" charset="0"/>
              </a:rPr>
              <a:t> є не стільки сама поведінка, скільки реакція оточуючих на неї. </a:t>
            </a:r>
            <a:br>
              <a:rPr lang="ru-RU" sz="3000"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Етапи:</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1) </a:t>
            </a:r>
            <a:r>
              <a:rPr lang="uk-UA" sz="3000" b="1" dirty="0">
                <a:latin typeface="Times New Roman" panose="02020603050405020304" pitchFamily="18" charset="0"/>
                <a:cs typeface="Times New Roman" panose="02020603050405020304" pitchFamily="18" charset="0"/>
              </a:rPr>
              <a:t>первинне відхилення</a:t>
            </a:r>
            <a:r>
              <a:rPr lang="uk-UA" sz="3000" dirty="0">
                <a:latin typeface="Times New Roman" panose="02020603050405020304" pitchFamily="18" charset="0"/>
                <a:cs typeface="Times New Roman" panose="02020603050405020304" pitchFamily="18" charset="0"/>
              </a:rPr>
              <a:t>. Якщо людина, що здійснює девіантний вчинок, має репутацію добропорядної, у випадку першого порушення соціальних норм вона може бути позбавлена покарання. Її вчинок буде розглядатись як прикра випадковість, збіг обставин;</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2) </a:t>
            </a:r>
            <a:r>
              <a:rPr lang="uk-UA" sz="3000" b="1" dirty="0">
                <a:latin typeface="Times New Roman" panose="02020603050405020304" pitchFamily="18" charset="0"/>
                <a:cs typeface="Times New Roman" panose="02020603050405020304" pitchFamily="18" charset="0"/>
              </a:rPr>
              <a:t>вторинна </a:t>
            </a:r>
            <a:r>
              <a:rPr lang="uk-UA" sz="3000" b="1" dirty="0" err="1">
                <a:latin typeface="Times New Roman" panose="02020603050405020304" pitchFamily="18" charset="0"/>
                <a:cs typeface="Times New Roman" panose="02020603050405020304" pitchFamily="18" charset="0"/>
              </a:rPr>
              <a:t>девіантність</a:t>
            </a:r>
            <a:r>
              <a:rPr lang="uk-UA" sz="3000" dirty="0">
                <a:latin typeface="Times New Roman" panose="02020603050405020304" pitchFamily="18" charset="0"/>
                <a:cs typeface="Times New Roman" panose="02020603050405020304" pitchFamily="18" charset="0"/>
              </a:rPr>
              <a:t>. Безкарна девіантна поведінка стає систематичною та перетворюється на норму поведінки. Дії починають викликати різкий осуд з боку оточуючих. З боку особи, що демонструє девіантну поведінку, виникає конфронтаційна поведінка;</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3) девіантна поведінка перетворюється на типову, яка визнається оточуючими як </a:t>
            </a:r>
            <a:r>
              <a:rPr lang="uk-UA" sz="3000" b="1" dirty="0">
                <a:latin typeface="Times New Roman" panose="02020603050405020304" pitchFamily="18" charset="0"/>
                <a:cs typeface="Times New Roman" panose="02020603050405020304" pitchFamily="18" charset="0"/>
              </a:rPr>
              <a:t>стигма</a:t>
            </a:r>
            <a:r>
              <a:rPr lang="uk-UA" sz="3000" dirty="0">
                <a:latin typeface="Times New Roman" panose="02020603050405020304" pitchFamily="18" charset="0"/>
                <a:cs typeface="Times New Roman" panose="02020603050405020304" pitchFamily="18" charset="0"/>
              </a:rPr>
              <a:t> (або ярлик). </a:t>
            </a: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12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sz="3000" b="1" dirty="0">
                <a:latin typeface="Times New Roman" panose="02020603050405020304" pitchFamily="18" charset="0"/>
                <a:cs typeface="Times New Roman" panose="02020603050405020304" pitchFamily="18" charset="0"/>
              </a:rPr>
              <a:t>Питання 4.</a:t>
            </a:r>
            <a:br>
              <a:rPr lang="uk-UA" sz="3000" b="1"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Самогубство</a:t>
            </a:r>
            <a:r>
              <a:rPr lang="uk-UA" sz="3000" dirty="0">
                <a:latin typeface="Times New Roman" panose="02020603050405020304" pitchFamily="18" charset="0"/>
                <a:cs typeface="Times New Roman" panose="02020603050405020304" pitchFamily="18" charset="0"/>
              </a:rPr>
              <a:t> – кожний смертний випадок, який безпосередньо або опосередковано є результатом позитивної або негативної дії, здійсненою самим потерпілим, у ситуації, коли потерпілий знав про наслідки.</a:t>
            </a:r>
            <a:br>
              <a:rPr lang="ru-RU" sz="3000" dirty="0">
                <a:latin typeface="Times New Roman" panose="02020603050405020304" pitchFamily="18" charset="0"/>
                <a:cs typeface="Times New Roman" panose="02020603050405020304" pitchFamily="18" charset="0"/>
              </a:rPr>
            </a:br>
            <a:br>
              <a:rPr lang="ru-RU" sz="3000"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Медична класифікація самогубств:</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1) маніакальне самогубство; </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2) самогубства меланхоліків; </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3) самогубства людей із нав’язливими ідеями; </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реальними або уявними мотивами;</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4) автоматичні або імпульсивні самогубства. </a:t>
            </a: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98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b="1" dirty="0">
                <a:latin typeface="Times New Roman" panose="02020603050405020304" pitchFamily="18" charset="0"/>
                <a:cs typeface="Times New Roman" panose="02020603050405020304" pitchFamily="18" charset="0"/>
              </a:rPr>
              <a:t>Класифікація самогубств</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a:t>
            </a:r>
            <a:r>
              <a:rPr lang="uk-UA" b="1" dirty="0">
                <a:latin typeface="Times New Roman" panose="02020603050405020304" pitchFamily="18" charset="0"/>
                <a:cs typeface="Times New Roman" panose="02020603050405020304" pitchFamily="18" charset="0"/>
              </a:rPr>
              <a:t>егоїстичні</a:t>
            </a:r>
            <a:r>
              <a:rPr lang="uk-UA" dirty="0">
                <a:latin typeface="Times New Roman" panose="02020603050405020304" pitchFamily="18" charset="0"/>
                <a:cs typeface="Times New Roman" panose="02020603050405020304" pitchFamily="18" charset="0"/>
              </a:rPr>
              <a:t>. Є наслідком повного розірвання </a:t>
            </a:r>
            <a:r>
              <a:rPr lang="uk-UA" dirty="0" err="1">
                <a:latin typeface="Times New Roman" panose="02020603050405020304" pitchFamily="18" charset="0"/>
                <a:cs typeface="Times New Roman" panose="02020603050405020304" pitchFamily="18" charset="0"/>
              </a:rPr>
              <a:t>зв’язків</a:t>
            </a:r>
            <a:r>
              <a:rPr lang="uk-UA" dirty="0">
                <a:latin typeface="Times New Roman" panose="02020603050405020304" pitchFamily="18" charset="0"/>
                <a:cs typeface="Times New Roman" panose="02020603050405020304" pitchFamily="18" charset="0"/>
              </a:rPr>
              <a:t> між людиною та іншими групами.</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a:t>
            </a:r>
            <a:r>
              <a:rPr lang="uk-UA" b="1" dirty="0">
                <a:latin typeface="Times New Roman" panose="02020603050405020304" pitchFamily="18" charset="0"/>
                <a:cs typeface="Times New Roman" panose="02020603050405020304" pitchFamily="18" charset="0"/>
              </a:rPr>
              <a:t>альтруїстичні</a:t>
            </a:r>
            <a:r>
              <a:rPr lang="uk-UA" dirty="0">
                <a:latin typeface="Times New Roman" panose="02020603050405020304" pitchFamily="18" charset="0"/>
                <a:cs typeface="Times New Roman" panose="02020603050405020304" pitchFamily="18" charset="0"/>
              </a:rPr>
              <a:t>. Соціально схвалювані;</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a:t>
            </a:r>
            <a:r>
              <a:rPr lang="uk-UA" b="1" dirty="0" err="1">
                <a:latin typeface="Times New Roman" panose="02020603050405020304" pitchFamily="18" charset="0"/>
                <a:cs typeface="Times New Roman" panose="02020603050405020304" pitchFamily="18" charset="0"/>
              </a:rPr>
              <a:t>аномічні</a:t>
            </a:r>
            <a:r>
              <a:rPr lang="uk-UA" dirty="0">
                <a:latin typeface="Times New Roman" panose="02020603050405020304" pitchFamily="18" charset="0"/>
                <a:cs typeface="Times New Roman" panose="02020603050405020304" pitchFamily="18" charset="0"/>
              </a:rPr>
              <a:t>. Властиві представникам банківської та торгівельної еліти в період економічних потрясінь (як правило, внаслідок миттєвої втрати власних статків);</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a:t>
            </a:r>
            <a:r>
              <a:rPr lang="uk-UA" b="1" dirty="0">
                <a:latin typeface="Times New Roman" panose="02020603050405020304" pitchFamily="18" charset="0"/>
                <a:cs typeface="Times New Roman" panose="02020603050405020304" pitchFamily="18" charset="0"/>
              </a:rPr>
              <a:t>фаталістичні</a:t>
            </a:r>
            <a:r>
              <a:rPr lang="uk-UA" dirty="0">
                <a:latin typeface="Times New Roman" panose="02020603050405020304" pitchFamily="18" charset="0"/>
                <a:cs typeface="Times New Roman" panose="02020603050405020304" pitchFamily="18" charset="0"/>
              </a:rPr>
              <a:t>. Є проявом надмірного тиску з боку групи.</a:t>
            </a: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940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ru-RU" b="1" dirty="0" err="1">
                <a:latin typeface="Times New Roman" panose="02020603050405020304" pitchFamily="18" charset="0"/>
                <a:cs typeface="Times New Roman" panose="02020603050405020304" pitchFamily="18" charset="0"/>
              </a:rPr>
              <a:t>Питання</a:t>
            </a:r>
            <a:r>
              <a:rPr lang="ru-RU" b="1" dirty="0">
                <a:latin typeface="Times New Roman" panose="02020603050405020304" pitchFamily="18" charset="0"/>
                <a:cs typeface="Times New Roman" panose="02020603050405020304" pitchFamily="18" charset="0"/>
              </a:rPr>
              <a:t> 5.</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Класифікація самогубств:</a:t>
            </a:r>
            <a:br>
              <a:rPr lang="ru-RU" dirty="0">
                <a:latin typeface="Times New Roman" panose="02020603050405020304" pitchFamily="18" charset="0"/>
                <a:cs typeface="Times New Roman" panose="02020603050405020304" pitchFamily="18" charset="0"/>
              </a:rPr>
            </a:br>
            <a:r>
              <a:rPr lang="uk-UA" b="1" dirty="0" err="1">
                <a:latin typeface="Times New Roman" panose="02020603050405020304" pitchFamily="18" charset="0"/>
                <a:cs typeface="Times New Roman" panose="02020603050405020304" pitchFamily="18" charset="0"/>
              </a:rPr>
              <a:t>Адикція</a:t>
            </a:r>
            <a:r>
              <a:rPr lang="uk-UA" dirty="0">
                <a:latin typeface="Times New Roman" panose="02020603050405020304" pitchFamily="18" charset="0"/>
                <a:cs typeface="Times New Roman" panose="02020603050405020304" pitchFamily="18" charset="0"/>
              </a:rPr>
              <a:t> – (хибна звичка) хвороблива пристрасть до певного виду діяльності.</a:t>
            </a:r>
            <a:br>
              <a:rPr lang="ru-RU" dirty="0">
                <a:latin typeface="Times New Roman" panose="02020603050405020304" pitchFamily="18" charset="0"/>
                <a:cs typeface="Times New Roman" panose="02020603050405020304" pitchFamily="18" charset="0"/>
              </a:rPr>
            </a:br>
            <a:r>
              <a:rPr lang="uk-UA" b="1" dirty="0" err="1">
                <a:latin typeface="Times New Roman" panose="02020603050405020304" pitchFamily="18" charset="0"/>
                <a:cs typeface="Times New Roman" panose="02020603050405020304" pitchFamily="18" charset="0"/>
              </a:rPr>
              <a:t>Адиктивна</a:t>
            </a:r>
            <a:r>
              <a:rPr lang="uk-UA" b="1" dirty="0">
                <a:latin typeface="Times New Roman" panose="02020603050405020304" pitchFamily="18" charset="0"/>
                <a:cs typeface="Times New Roman" panose="02020603050405020304" pitchFamily="18" charset="0"/>
              </a:rPr>
              <a:t> поведінка</a:t>
            </a:r>
            <a:r>
              <a:rPr lang="uk-UA" dirty="0">
                <a:latin typeface="Times New Roman" panose="02020603050405020304" pitchFamily="18" charset="0"/>
                <a:cs typeface="Times New Roman" panose="02020603050405020304" pitchFamily="18" charset="0"/>
              </a:rPr>
              <a:t> – форма девіантної поведінки, яка </a:t>
            </a:r>
            <a:r>
              <a:rPr lang="uk-UA" dirty="0" err="1">
                <a:latin typeface="Times New Roman" panose="02020603050405020304" pitchFamily="18" charset="0"/>
                <a:cs typeface="Times New Roman" panose="02020603050405020304" pitchFamily="18" charset="0"/>
              </a:rPr>
              <a:t>прявляється</a:t>
            </a:r>
            <a:r>
              <a:rPr lang="uk-UA" dirty="0">
                <a:latin typeface="Times New Roman" panose="02020603050405020304" pitchFamily="18" charset="0"/>
                <a:cs typeface="Times New Roman" panose="02020603050405020304" pitchFamily="18" charset="0"/>
              </a:rPr>
              <a:t> у надмірній концентрації уваги на певному виді діяльності, який супроводжується виникненням певного психоемоційного стану та </a:t>
            </a:r>
            <a:r>
              <a:rPr lang="uk-UA" dirty="0" err="1">
                <a:latin typeface="Times New Roman" panose="02020603050405020304" pitchFamily="18" charset="0"/>
                <a:cs typeface="Times New Roman" panose="02020603050405020304" pitchFamily="18" charset="0"/>
              </a:rPr>
              <a:t>відоходом</a:t>
            </a:r>
            <a:r>
              <a:rPr lang="uk-UA" dirty="0">
                <a:latin typeface="Times New Roman" panose="02020603050405020304" pitchFamily="18" charset="0"/>
                <a:cs typeface="Times New Roman" panose="02020603050405020304" pitchFamily="18" charset="0"/>
              </a:rPr>
              <a:t> від реальності.</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Форми </a:t>
            </a:r>
            <a:r>
              <a:rPr lang="uk-UA" b="1" dirty="0" err="1">
                <a:latin typeface="Times New Roman" panose="02020603050405020304" pitchFamily="18" charset="0"/>
                <a:cs typeface="Times New Roman" panose="02020603050405020304" pitchFamily="18" charset="0"/>
              </a:rPr>
              <a:t>адиктивної</a:t>
            </a:r>
            <a:r>
              <a:rPr lang="uk-UA" b="1" dirty="0">
                <a:latin typeface="Times New Roman" panose="02020603050405020304" pitchFamily="18" charset="0"/>
                <a:cs typeface="Times New Roman" panose="02020603050405020304" pitchFamily="18" charset="0"/>
              </a:rPr>
              <a:t> поведінки: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хімічні (паління, наркоманія, токсикоманія, алкоголізм);</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нехімічні (</a:t>
            </a:r>
            <a:r>
              <a:rPr lang="uk-UA" dirty="0" err="1">
                <a:latin typeface="Times New Roman" panose="02020603050405020304" pitchFamily="18" charset="0"/>
                <a:cs typeface="Times New Roman" panose="02020603050405020304" pitchFamily="18" charset="0"/>
              </a:rPr>
              <a:t>гемблінг</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трудоголізм</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шопоголізм</a:t>
            </a:r>
            <a:r>
              <a:rPr lang="uk-UA"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поручення харчової поведінки (</a:t>
            </a:r>
            <a:r>
              <a:rPr lang="uk-UA" dirty="0" err="1">
                <a:latin typeface="Times New Roman" panose="02020603050405020304" pitchFamily="18" charset="0"/>
                <a:cs typeface="Times New Roman" panose="02020603050405020304" pitchFamily="18" charset="0"/>
              </a:rPr>
              <a:t>булімія</a:t>
            </a:r>
            <a:r>
              <a:rPr lang="uk-UA" dirty="0">
                <a:latin typeface="Times New Roman" panose="02020603050405020304" pitchFamily="18" charset="0"/>
                <a:cs typeface="Times New Roman" panose="02020603050405020304" pitchFamily="18" charset="0"/>
              </a:rPr>
              <a:t>, анорексія);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патологічна захопленість певним видом діяльності. </a:t>
            </a:r>
            <a:br>
              <a:rPr lang="ru-RU" dirty="0"/>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659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sz="2900" b="1" dirty="0">
                <a:latin typeface="Times New Roman" panose="02020603050405020304" pitchFamily="18" charset="0"/>
                <a:cs typeface="Times New Roman" panose="02020603050405020304" pitchFamily="18" charset="0"/>
              </a:rPr>
              <a:t>Діагностика </a:t>
            </a:r>
            <a:r>
              <a:rPr lang="uk-UA" sz="2900" b="1" dirty="0" err="1">
                <a:latin typeface="Times New Roman" panose="02020603050405020304" pitchFamily="18" charset="0"/>
                <a:cs typeface="Times New Roman" panose="02020603050405020304" pitchFamily="18" charset="0"/>
              </a:rPr>
              <a:t>адикцій</a:t>
            </a:r>
            <a:r>
              <a:rPr lang="uk-UA" sz="2900" b="1" dirty="0">
                <a:latin typeface="Times New Roman" panose="02020603050405020304" pitchFamily="18" charset="0"/>
                <a:cs typeface="Times New Roman" panose="02020603050405020304" pitchFamily="18" charset="0"/>
              </a:rPr>
              <a:t>:</a:t>
            </a:r>
            <a:br>
              <a:rPr lang="ru-RU" sz="2900" dirty="0">
                <a:latin typeface="Times New Roman" panose="02020603050405020304" pitchFamily="18" charset="0"/>
                <a:cs typeface="Times New Roman" panose="02020603050405020304" pitchFamily="18" charset="0"/>
              </a:rPr>
            </a:br>
            <a:r>
              <a:rPr lang="uk-UA" sz="2900" b="1" dirty="0">
                <a:latin typeface="Times New Roman" panose="02020603050405020304" pitchFamily="18" charset="0"/>
                <a:cs typeface="Times New Roman" panose="02020603050405020304" pitchFamily="18" charset="0"/>
              </a:rPr>
              <a:t>І. Особистісні зміни:</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1. Різкі зміни настрою у короткий проміжок часу.</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2. Потреба у миттєвому задоволенні власних бажань.</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3. Втрата почуття часу.</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4. Зростання дратівливості, скритності, ворожості. Загальна пригніченість та неспокій.</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5. Зміна режиму життєдіяльності.</a:t>
            </a:r>
            <a:br>
              <a:rPr lang="ru-RU" sz="2900" dirty="0">
                <a:latin typeface="Times New Roman" panose="02020603050405020304" pitchFamily="18" charset="0"/>
                <a:cs typeface="Times New Roman" panose="02020603050405020304" pitchFamily="18" charset="0"/>
              </a:rPr>
            </a:br>
            <a:r>
              <a:rPr lang="uk-UA" sz="2900" b="1" dirty="0">
                <a:latin typeface="Times New Roman" panose="02020603050405020304" pitchFamily="18" charset="0"/>
                <a:cs typeface="Times New Roman" panose="02020603050405020304" pitchFamily="18" charset="0"/>
              </a:rPr>
              <a:t>ІІ. Соціальні зміни.</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1. Відмова від обговорення певної тематики.</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2. </a:t>
            </a:r>
            <a:r>
              <a:rPr lang="uk-UA" sz="2900" dirty="0" err="1">
                <a:latin typeface="Times New Roman" panose="02020603050405020304" pitchFamily="18" charset="0"/>
                <a:cs typeface="Times New Roman" panose="02020603050405020304" pitchFamily="18" charset="0"/>
              </a:rPr>
              <a:t>Ізолояція</a:t>
            </a:r>
            <a:r>
              <a:rPr lang="uk-UA" sz="2900" dirty="0">
                <a:latin typeface="Times New Roman" panose="02020603050405020304" pitchFamily="18" charset="0"/>
                <a:cs typeface="Times New Roman" panose="02020603050405020304" pitchFamily="18" charset="0"/>
              </a:rPr>
              <a:t> від рідних та близьких та загальна соціальна ізоляція.</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3. Поява нового кола таємних знайомих.</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4. Постійні запізнення та загальне нехтування обіцянками та обов’язками.</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5. Брехливість.</a:t>
            </a: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6. Постійна потреба у додаткових грошових витратах</a:t>
            </a:r>
            <a:r>
              <a:rPr lang="uk-UA" dirty="0"/>
              <a:t>.</a:t>
            </a:r>
            <a:br>
              <a:rPr lang="ru-RU" dirty="0"/>
            </a:br>
            <a:br>
              <a:rPr lang="ru-RU" dirty="0"/>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7216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b="1" dirty="0">
                <a:latin typeface="Times New Roman" panose="02020603050405020304" pitchFamily="18" charset="0"/>
                <a:cs typeface="Times New Roman" panose="02020603050405020304" pitchFamily="18" charset="0"/>
              </a:rPr>
              <a:t>Етапи девіантної поведінки</a:t>
            </a:r>
            <a:br>
              <a:rPr lang="en-US" b="1"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Перша спроба.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a:t>
            </a:r>
            <a:r>
              <a:rPr lang="uk-UA" dirty="0" err="1">
                <a:latin typeface="Times New Roman" panose="02020603050405020304" pitchFamily="18" charset="0"/>
                <a:cs typeface="Times New Roman" panose="02020603050405020304" pitchFamily="18" charset="0"/>
              </a:rPr>
              <a:t>Адиктивний</a:t>
            </a:r>
            <a:r>
              <a:rPr lang="uk-UA" dirty="0">
                <a:latin typeface="Times New Roman" panose="02020603050405020304" pitchFamily="18" charset="0"/>
                <a:cs typeface="Times New Roman" panose="02020603050405020304" pitchFamily="18" charset="0"/>
              </a:rPr>
              <a:t> ритм.</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a:t>
            </a:r>
            <a:r>
              <a:rPr lang="uk-UA" dirty="0" err="1">
                <a:latin typeface="Times New Roman" panose="02020603050405020304" pitchFamily="18" charset="0"/>
                <a:cs typeface="Times New Roman" panose="02020603050405020304" pitchFamily="18" charset="0"/>
              </a:rPr>
              <a:t>Адиктивна</a:t>
            </a:r>
            <a:r>
              <a:rPr lang="uk-UA" dirty="0">
                <a:latin typeface="Times New Roman" panose="02020603050405020304" pitchFamily="18" charset="0"/>
                <a:cs typeface="Times New Roman" panose="02020603050405020304" pitchFamily="18" charset="0"/>
              </a:rPr>
              <a:t> поведінка (</a:t>
            </a:r>
            <a:r>
              <a:rPr lang="uk-UA" dirty="0" err="1">
                <a:latin typeface="Times New Roman" panose="02020603050405020304" pitchFamily="18" charset="0"/>
                <a:cs typeface="Times New Roman" panose="02020603050405020304" pitchFamily="18" charset="0"/>
              </a:rPr>
              <a:t>адикція</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перетворюєтьс</a:t>
            </a:r>
            <a:r>
              <a:rPr lang="uk-UA" dirty="0">
                <a:latin typeface="Times New Roman" panose="02020603050405020304" pitchFamily="18" charset="0"/>
                <a:cs typeface="Times New Roman" panose="02020603050405020304" pitchFamily="18" charset="0"/>
              </a:rPr>
              <a:t> на норму поведінки). Включення захисних механізмів – постійне заперечення </a:t>
            </a:r>
            <a:r>
              <a:rPr lang="uk-UA" dirty="0" err="1">
                <a:latin typeface="Times New Roman" panose="02020603050405020304" pitchFamily="18" charset="0"/>
                <a:cs typeface="Times New Roman" panose="02020603050405020304" pitchFamily="18" charset="0"/>
              </a:rPr>
              <a:t>девіантності</a:t>
            </a:r>
            <a:r>
              <a:rPr lang="uk-UA" dirty="0">
                <a:latin typeface="Times New Roman" panose="02020603050405020304" pitchFamily="18" charset="0"/>
                <a:cs typeface="Times New Roman" panose="02020603050405020304" pitchFamily="18" charset="0"/>
              </a:rPr>
              <a:t> власної поведінки).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Домінація (</a:t>
            </a:r>
            <a:r>
              <a:rPr lang="uk-UA" dirty="0" err="1">
                <a:latin typeface="Times New Roman" panose="02020603050405020304" pitchFamily="18" charset="0"/>
                <a:cs typeface="Times New Roman" panose="02020603050405020304" pitchFamily="18" charset="0"/>
              </a:rPr>
              <a:t>адиктивна</a:t>
            </a:r>
            <a:r>
              <a:rPr lang="uk-UA" dirty="0">
                <a:latin typeface="Times New Roman" panose="02020603050405020304" pitchFamily="18" charset="0"/>
                <a:cs typeface="Times New Roman" panose="02020603050405020304" pitchFamily="18" charset="0"/>
              </a:rPr>
              <a:t> поведінка перетворюється на основну форму поведінки).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Катастрофа – деструкція особистості (емоційні зриви, </a:t>
            </a:r>
            <a:r>
              <a:rPr lang="uk-UA" dirty="0" err="1">
                <a:latin typeface="Times New Roman" panose="02020603050405020304" pitchFamily="18" charset="0"/>
                <a:cs typeface="Times New Roman" panose="02020603050405020304" pitchFamily="18" charset="0"/>
              </a:rPr>
              <a:t>делінквентна</a:t>
            </a:r>
            <a:r>
              <a:rPr lang="uk-UA" dirty="0">
                <a:latin typeface="Times New Roman" panose="02020603050405020304" pitchFamily="18" charset="0"/>
                <a:cs typeface="Times New Roman" panose="02020603050405020304" pitchFamily="18" charset="0"/>
              </a:rPr>
              <a:t> та </a:t>
            </a:r>
            <a:r>
              <a:rPr lang="uk-UA" dirty="0" err="1">
                <a:latin typeface="Times New Roman" panose="02020603050405020304" pitchFamily="18" charset="0"/>
                <a:cs typeface="Times New Roman" panose="02020603050405020304" pitchFamily="18" charset="0"/>
              </a:rPr>
              <a:t>суїцидальна</a:t>
            </a:r>
            <a:r>
              <a:rPr lang="uk-UA" dirty="0">
                <a:latin typeface="Times New Roman" panose="02020603050405020304" pitchFamily="18" charset="0"/>
                <a:cs typeface="Times New Roman" panose="02020603050405020304" pitchFamily="18" charset="0"/>
              </a:rPr>
              <a:t> поведінка).</a:t>
            </a:r>
            <a:br>
              <a:rPr lang="ru-RU" dirty="0"/>
            </a:br>
            <a:br>
              <a:rPr lang="ru-RU" dirty="0"/>
            </a:br>
            <a:br>
              <a:rPr lang="ru-RU" dirty="0"/>
            </a:br>
            <a:br>
              <a:rPr lang="ru-RU" dirty="0"/>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1124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b="1" dirty="0">
                <a:latin typeface="Times New Roman" panose="02020603050405020304" pitchFamily="18" charset="0"/>
                <a:cs typeface="Times New Roman" panose="02020603050405020304" pitchFamily="18" charset="0"/>
              </a:rPr>
              <a:t>Детермінанти формування </a:t>
            </a:r>
            <a:r>
              <a:rPr lang="uk-UA" b="1" dirty="0" err="1">
                <a:latin typeface="Times New Roman" panose="02020603050405020304" pitchFamily="18" charset="0"/>
                <a:cs typeface="Times New Roman" panose="02020603050405020304" pitchFamily="18" charset="0"/>
              </a:rPr>
              <a:t>адиктивної</a:t>
            </a:r>
            <a:r>
              <a:rPr lang="uk-UA" b="1" dirty="0">
                <a:latin typeface="Times New Roman" panose="02020603050405020304" pitchFamily="18" charset="0"/>
                <a:cs typeface="Times New Roman" panose="02020603050405020304" pitchFamily="18" charset="0"/>
              </a:rPr>
              <a:t> поведінки: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спадковість;</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наявність осіб з девіантною поведінкою у найближчому оточенні та </a:t>
            </a:r>
            <a:r>
              <a:rPr lang="uk-UA" dirty="0" err="1">
                <a:latin typeface="Times New Roman" panose="02020603050405020304" pitchFamily="18" charset="0"/>
                <a:cs typeface="Times New Roman" panose="02020603050405020304" pitchFamily="18" charset="0"/>
              </a:rPr>
              <a:t>дисфункціональна</a:t>
            </a:r>
            <a:r>
              <a:rPr lang="uk-UA" dirty="0">
                <a:latin typeface="Times New Roman" panose="02020603050405020304" pitchFamily="18" charset="0"/>
                <a:cs typeface="Times New Roman" panose="02020603050405020304" pitchFamily="18" charset="0"/>
              </a:rPr>
              <a:t> родина;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наявність хибних звичок;</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наявність у минулому практик девіантної поведінки;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психічні розлади та поручення (депресії, неврози тощо);</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6) вільний доступ до інформації;</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7) персональний контроль та анонімність; </a:t>
            </a:r>
            <a:r>
              <a:rPr lang="uk-UA" i="1" dirty="0">
                <a:latin typeface="Times New Roman" panose="02020603050405020304" pitchFamily="18" charset="0"/>
                <a:cs typeface="Times New Roman" panose="02020603050405020304" pitchFamily="18" charset="0"/>
              </a:rPr>
              <a:t> </a:t>
            </a:r>
            <a:br>
              <a:rPr lang="uk-UA" i="1"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p.s. </a:t>
            </a:r>
            <a:r>
              <a:rPr lang="uk-UA" i="1" dirty="0">
                <a:latin typeface="Times New Roman" panose="02020603050405020304" pitchFamily="18" charset="0"/>
                <a:cs typeface="Times New Roman" panose="02020603050405020304" pitchFamily="18" charset="0"/>
              </a:rPr>
              <a:t>відеоспостереження батьків за підлітками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8) вільний доступ до фінансових ресурсів.</a:t>
            </a:r>
            <a:br>
              <a:rPr lang="ru-RU" dirty="0"/>
            </a:br>
            <a:br>
              <a:rPr lang="ru-RU" dirty="0"/>
            </a:br>
            <a:br>
              <a:rPr lang="ru-RU" dirty="0"/>
            </a:br>
            <a:br>
              <a:rPr lang="ru-RU" dirty="0"/>
            </a:br>
            <a:br>
              <a:rPr lang="ru-RU" dirty="0"/>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514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b="1" dirty="0">
                <a:latin typeface="Times New Roman" panose="02020603050405020304" pitchFamily="18" charset="0"/>
                <a:cs typeface="Times New Roman" panose="02020603050405020304" pitchFamily="18" charset="0"/>
              </a:rPr>
              <a:t>Види </a:t>
            </a:r>
            <a:r>
              <a:rPr lang="uk-UA" b="1" dirty="0" err="1">
                <a:latin typeface="Times New Roman" panose="02020603050405020304" pitchFamily="18" charset="0"/>
                <a:cs typeface="Times New Roman" panose="02020603050405020304" pitchFamily="18" charset="0"/>
              </a:rPr>
              <a:t>залежностей</a:t>
            </a:r>
            <a:br>
              <a:rPr lang="uk-UA" b="1"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Харчові залежності</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Інтернет-залежність</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Ігрова залежність (</a:t>
            </a:r>
            <a:r>
              <a:rPr lang="uk-UA" dirty="0" err="1">
                <a:latin typeface="Times New Roman" panose="02020603050405020304" pitchFamily="18" charset="0"/>
                <a:cs typeface="Times New Roman" panose="02020603050405020304" pitchFamily="18" charset="0"/>
              </a:rPr>
              <a:t>гемблінг</a:t>
            </a:r>
            <a:r>
              <a:rPr lang="uk-UA"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Алкоголізм</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Проституція як форма соціальної </a:t>
            </a:r>
            <a:r>
              <a:rPr lang="uk-UA" dirty="0" err="1">
                <a:latin typeface="Times New Roman" panose="02020603050405020304" pitchFamily="18" charset="0"/>
                <a:cs typeface="Times New Roman" panose="02020603050405020304" pitchFamily="18" charset="0"/>
              </a:rPr>
              <a:t>девіації</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Наркотична залежність. Наркотична ситуація в Україні</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Новітні форми девіантної поведінки (</a:t>
            </a:r>
            <a:r>
              <a:rPr lang="uk-UA" dirty="0" err="1">
                <a:latin typeface="Times New Roman" panose="02020603050405020304" pitchFamily="18" charset="0"/>
                <a:cs typeface="Times New Roman" panose="02020603050405020304" pitchFamily="18" charset="0"/>
              </a:rPr>
              <a:t>бейсджампінг</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аутоасфіксія</a:t>
            </a:r>
            <a:r>
              <a:rPr lang="uk-UA" dirty="0">
                <a:latin typeface="Times New Roman" panose="02020603050405020304" pitchFamily="18" charset="0"/>
                <a:cs typeface="Times New Roman" panose="02020603050405020304" pitchFamily="18" charset="0"/>
              </a:rPr>
              <a:t>, вбивство за взаємною згодою).</a:t>
            </a:r>
            <a:br>
              <a:rPr lang="ru-RU" dirty="0"/>
            </a:br>
            <a:br>
              <a:rPr lang="ru-RU" dirty="0"/>
            </a:br>
            <a:br>
              <a:rPr lang="ru-RU" dirty="0"/>
            </a:br>
            <a:br>
              <a:rPr lang="ru-RU" dirty="0"/>
            </a:br>
            <a:br>
              <a:rPr lang="ru-RU" dirty="0"/>
            </a:br>
            <a:br>
              <a:rPr lang="ru-RU" dirty="0"/>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64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3860786"/>
          </a:xfrm>
        </p:spPr>
        <p:txBody>
          <a:bodyPr>
            <a:normAutofit fontScale="90000"/>
          </a:bodyPr>
          <a:lstStyle/>
          <a:p>
            <a:br>
              <a:rPr lang="uk-UA" dirty="0">
                <a:latin typeface="Times New Roman" panose="02020603050405020304" pitchFamily="18" charset="0"/>
                <a:ea typeface="Times New Roman" panose="02020603050405020304" pitchFamily="18" charset="0"/>
              </a:rPr>
            </a:br>
            <a:r>
              <a:rPr lang="uk-UA" b="1" dirty="0">
                <a:latin typeface="Times New Roman" panose="02020603050405020304" pitchFamily="18" charset="0"/>
                <a:ea typeface="Times New Roman" panose="02020603050405020304" pitchFamily="18" charset="0"/>
              </a:rPr>
              <a:t>План.</a:t>
            </a:r>
            <a:br>
              <a:rPr lang="uk-UA" b="1"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cs typeface="Times New Roman" panose="02020603050405020304" pitchFamily="18" charset="0"/>
              </a:rPr>
              <a:t>1. Соціальна норма та соціальний контроль.</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Сутність та зміст девіантної поведінки.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Теорія стигматизації (або навішування ярликів).</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Соціологія суїциду. </a:t>
            </a:r>
            <a:r>
              <a:rPr lang="uk-UA" dirty="0" err="1">
                <a:latin typeface="Times New Roman" panose="02020603050405020304" pitchFamily="18" charset="0"/>
                <a:cs typeface="Times New Roman" panose="02020603050405020304" pitchFamily="18" charset="0"/>
              </a:rPr>
              <a:t>Е.Дюркгейм</a:t>
            </a:r>
            <a:r>
              <a:rPr lang="uk-UA" dirty="0">
                <a:latin typeface="Times New Roman" panose="02020603050405020304" pitchFamily="18" charset="0"/>
                <a:cs typeface="Times New Roman" panose="02020603050405020304" pitchFamily="18" charset="0"/>
              </a:rPr>
              <a:t>. </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a:t>
            </a:r>
            <a:r>
              <a:rPr lang="uk-UA" dirty="0" err="1">
                <a:latin typeface="Times New Roman" panose="02020603050405020304" pitchFamily="18" charset="0"/>
                <a:cs typeface="Times New Roman" panose="02020603050405020304" pitchFamily="18" charset="0"/>
              </a:rPr>
              <a:t>Адиктивна</a:t>
            </a:r>
            <a:r>
              <a:rPr lang="uk-UA" dirty="0">
                <a:latin typeface="Times New Roman" panose="02020603050405020304" pitchFamily="18" charset="0"/>
                <a:cs typeface="Times New Roman" panose="02020603050405020304" pitchFamily="18" charset="0"/>
              </a:rPr>
              <a:t> поведінка.</a:t>
            </a:r>
            <a:br>
              <a:rPr lang="ru-RU" dirty="0"/>
            </a:br>
            <a:r>
              <a:rPr lang="uk-UA" b="1" dirty="0"/>
              <a:t> </a:t>
            </a:r>
            <a:br>
              <a:rPr lang="ru-RU" dirty="0"/>
            </a:br>
            <a:br>
              <a:rPr lang="uk-UA" dirty="0">
                <a:latin typeface="Times New Roman" panose="02020603050405020304" pitchFamily="18" charset="0"/>
                <a:ea typeface="Times New Roman" panose="02020603050405020304" pitchFamily="18" charset="0"/>
              </a:rPr>
            </a:br>
            <a:br>
              <a:rPr lang="ru-RU" sz="2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EC93F2-D592-401F-B2CD-4F3A15E6468E}"/>
              </a:ext>
            </a:extLst>
          </p:cNvPr>
          <p:cNvSpPr>
            <a:spLocks noGrp="1"/>
          </p:cNvSpPr>
          <p:nvPr>
            <p:ph type="title"/>
          </p:nvPr>
        </p:nvSpPr>
        <p:spPr>
          <a:xfrm>
            <a:off x="671803" y="356649"/>
            <a:ext cx="10879493" cy="5577620"/>
          </a:xfrm>
        </p:spPr>
        <p:txBody>
          <a:bodyPr>
            <a:normAutofit fontScale="90000"/>
          </a:bodyPr>
          <a:lstStyle/>
          <a:p>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Питання 1.</a:t>
            </a:r>
            <a:br>
              <a:rPr lang="uk-UA" b="1"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Поведінка людини регулюється соціальними нормами. </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Соціальна норма </a:t>
            </a:r>
            <a:r>
              <a:rPr lang="uk-UA" dirty="0">
                <a:latin typeface="Times New Roman" panose="02020603050405020304" pitchFamily="18" charset="0"/>
                <a:cs typeface="Times New Roman" panose="02020603050405020304" pitchFamily="18" charset="0"/>
              </a:rPr>
              <a:t>– стандартизовані правила поведінки, що регулюють взаємодію між людьми. </a:t>
            </a:r>
            <a:br>
              <a:rPr lang="ru-RU" b="1"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Соціальна норма включає наступні компоненти:</a:t>
            </a:r>
            <a:br>
              <a:rPr lang="ru-RU" b="1"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загальне значуще правило поведінки;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очікування аналогічної поведінки від інших людей;</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можливість порушення;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загроза конфлікту;</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санкції.</a:t>
            </a: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6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33B29-A48D-4C85-84AB-692CB44572D4}"/>
              </a:ext>
            </a:extLst>
          </p:cNvPr>
          <p:cNvSpPr>
            <a:spLocks noGrp="1"/>
          </p:cNvSpPr>
          <p:nvPr>
            <p:ph type="title"/>
          </p:nvPr>
        </p:nvSpPr>
        <p:spPr>
          <a:xfrm>
            <a:off x="550506" y="438539"/>
            <a:ext cx="11402007" cy="6419462"/>
          </a:xfrm>
        </p:spPr>
        <p:txBody>
          <a:bodyPr>
            <a:normAutofit fontScale="90000"/>
          </a:bodyPr>
          <a:lstStyle/>
          <a:p>
            <a:br>
              <a:rPr lang="uk-UA"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Функції соціальних норм:</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інтеграція індивідів у групи та груп в суспільство;</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виступає еталоном поведінки;</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контроль девіантної поведінки. </a:t>
            </a:r>
            <a:br>
              <a:rPr lang="ru-RU" sz="2700" dirty="0">
                <a:latin typeface="Times New Roman" panose="02020603050405020304" pitchFamily="18" charset="0"/>
                <a:cs typeface="Times New Roman" panose="02020603050405020304" pitchFamily="18" charset="0"/>
              </a:rPr>
            </a:br>
            <a:br>
              <a:rPr lang="ru-RU"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Санкція:</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покарання, яке накладається на індивіда або соціальну групу за порушення соціальних норм;</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заохочення або винагорода за їх сумлінне виконання.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Мета існування санкцій – гарантувати виконання певної норми.</a:t>
            </a:r>
            <a:br>
              <a:rPr lang="ru-RU"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Види санкцій:</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формальні: їх джерелом виступають посадові особи та організації. Діляться на позитивні та негативні.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неформальні (їх джерелом є члени групи або колективу). Види: позитивні та негативні. </a:t>
            </a:r>
            <a:br>
              <a:rPr lang="ru-RU" dirty="0"/>
            </a:br>
            <a:br>
              <a:rPr lang="ru-RU" dirty="0">
                <a:latin typeface="Times New Roman" panose="02020603050405020304" pitchFamily="18" charset="0"/>
                <a:cs typeface="Times New Roman" panose="02020603050405020304" pitchFamily="18" charset="0"/>
              </a:rPr>
            </a:b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32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A481A-03CF-4664-BA9D-0D88FE4ACFB5}"/>
              </a:ext>
            </a:extLst>
          </p:cNvPr>
          <p:cNvSpPr>
            <a:spLocks noGrp="1"/>
          </p:cNvSpPr>
          <p:nvPr>
            <p:ph type="title"/>
          </p:nvPr>
        </p:nvSpPr>
        <p:spPr>
          <a:xfrm>
            <a:off x="830424" y="895739"/>
            <a:ext cx="10702213" cy="4917232"/>
          </a:xfrm>
        </p:spPr>
        <p:txBody>
          <a:bodyPr>
            <a:normAutofit fontScale="90000"/>
          </a:bodyPr>
          <a:lstStyle/>
          <a:p>
            <a:r>
              <a:rPr lang="uk-UA" b="1" dirty="0">
                <a:latin typeface="Times New Roman" panose="02020603050405020304" pitchFamily="18" charset="0"/>
                <a:cs typeface="Times New Roman" panose="02020603050405020304" pitchFamily="18" charset="0"/>
              </a:rPr>
              <a:t>Питання 2.</a:t>
            </a:r>
            <a:br>
              <a:rPr lang="uk-UA" b="1" dirty="0">
                <a:latin typeface="Times New Roman" panose="02020603050405020304" pitchFamily="18" charset="0"/>
                <a:cs typeface="Times New Roman" panose="02020603050405020304" pitchFamily="18" charset="0"/>
              </a:rPr>
            </a:br>
            <a:r>
              <a:rPr lang="uk-UA" b="1" dirty="0" err="1">
                <a:latin typeface="Times New Roman" panose="02020603050405020304" pitchFamily="18" charset="0"/>
                <a:cs typeface="Times New Roman" panose="02020603050405020304" pitchFamily="18" charset="0"/>
              </a:rPr>
              <a:t>Девіація</a:t>
            </a:r>
            <a:r>
              <a:rPr lang="uk-UA" dirty="0">
                <a:latin typeface="Times New Roman" panose="02020603050405020304" pitchFamily="18" charset="0"/>
                <a:cs typeface="Times New Roman" panose="02020603050405020304" pitchFamily="18" charset="0"/>
              </a:rPr>
              <a:t> – свідоме порушення соціальних норм. </a:t>
            </a:r>
            <a:br>
              <a:rPr lang="ru-RU" dirty="0">
                <a:latin typeface="Times New Roman" panose="02020603050405020304" pitchFamily="18" charset="0"/>
                <a:cs typeface="Times New Roman" panose="02020603050405020304" pitchFamily="18" charset="0"/>
              </a:rPr>
            </a:br>
            <a:r>
              <a:rPr lang="uk-UA" b="1" dirty="0" err="1">
                <a:latin typeface="Times New Roman" panose="02020603050405020304" pitchFamily="18" charset="0"/>
                <a:cs typeface="Times New Roman" panose="02020603050405020304" pitchFamily="18" charset="0"/>
              </a:rPr>
              <a:t>Делінквентна</a:t>
            </a:r>
            <a:r>
              <a:rPr lang="uk-UA" b="1" dirty="0">
                <a:latin typeface="Times New Roman" panose="02020603050405020304" pitchFamily="18" charset="0"/>
                <a:cs typeface="Times New Roman" panose="02020603050405020304" pitchFamily="18" charset="0"/>
              </a:rPr>
              <a:t> поведінка</a:t>
            </a:r>
            <a:r>
              <a:rPr lang="uk-UA" dirty="0">
                <a:latin typeface="Times New Roman" panose="02020603050405020304" pitchFamily="18" charset="0"/>
                <a:cs typeface="Times New Roman" panose="02020603050405020304" pitchFamily="18" charset="0"/>
              </a:rPr>
              <a:t> – порушення норм законодавства.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Жоден вчинок сам по собі не є девіантним. Таку кваліфікацію він набуває лише в конкретних соціокультурних умовах.</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Теорії </a:t>
            </a:r>
            <a:r>
              <a:rPr lang="uk-UA" dirty="0" err="1">
                <a:latin typeface="Times New Roman" panose="02020603050405020304" pitchFamily="18" charset="0"/>
                <a:cs typeface="Times New Roman" panose="02020603050405020304" pitchFamily="18" charset="0"/>
              </a:rPr>
              <a:t>девіації</a:t>
            </a:r>
            <a:r>
              <a:rPr lang="uk-UA"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І. Біологічні. </a:t>
            </a:r>
            <a:r>
              <a:rPr lang="uk-UA" dirty="0">
                <a:latin typeface="Times New Roman" panose="02020603050405020304" pitchFamily="18" charset="0"/>
                <a:cs typeface="Times New Roman" panose="02020603050405020304" pitchFamily="18" charset="0"/>
              </a:rPr>
              <a:t>Французький антрополог </a:t>
            </a:r>
            <a:r>
              <a:rPr lang="uk-UA" dirty="0" err="1">
                <a:latin typeface="Times New Roman" panose="02020603050405020304" pitchFamily="18" charset="0"/>
                <a:cs typeface="Times New Roman" panose="02020603050405020304" pitchFamily="18" charset="0"/>
              </a:rPr>
              <a:t>П.Брок</a:t>
            </a:r>
            <a:r>
              <a:rPr lang="uk-UA" dirty="0">
                <a:latin typeface="Times New Roman" panose="02020603050405020304" pitchFamily="18" charset="0"/>
                <a:cs typeface="Times New Roman" panose="02020603050405020304" pitchFamily="18" charset="0"/>
              </a:rPr>
              <a:t> – девіантна девіантну поведінку демонструють люди із певною будовою черепної коробки. Відмінність потім можна буде помітити і в будові мозку. </a:t>
            </a:r>
            <a:br>
              <a:rPr lang="ru-RU"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sz="3000" dirty="0">
                <a:latin typeface="Times New Roman" panose="02020603050405020304" pitchFamily="18" charset="0"/>
                <a:cs typeface="Times New Roman" panose="02020603050405020304" pitchFamily="18" charset="0"/>
              </a:rPr>
            </a:b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3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5541C-2446-4BA8-B823-468B873075A3}"/>
              </a:ext>
            </a:extLst>
          </p:cNvPr>
          <p:cNvSpPr>
            <a:spLocks noGrp="1"/>
          </p:cNvSpPr>
          <p:nvPr>
            <p:ph type="title"/>
          </p:nvPr>
        </p:nvSpPr>
        <p:spPr>
          <a:xfrm>
            <a:off x="597159" y="953324"/>
            <a:ext cx="10944807" cy="4952954"/>
          </a:xfrm>
        </p:spPr>
        <p:txBody>
          <a:bodyPr>
            <a:normAutofit fontScale="90000"/>
          </a:bodyPr>
          <a:lstStyle/>
          <a:p>
            <a:r>
              <a:rPr lang="uk-UA" b="1" dirty="0" err="1">
                <a:latin typeface="Times New Roman" panose="02020603050405020304" pitchFamily="18" charset="0"/>
                <a:cs typeface="Times New Roman" panose="02020603050405020304" pitchFamily="18" charset="0"/>
              </a:rPr>
              <a:t>Ч.Ломброзо</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Італійський криміналіст. Люди народжуються із кримінальними нахилами. Схильність до </a:t>
            </a:r>
            <a:r>
              <a:rPr lang="uk-UA" dirty="0" err="1">
                <a:latin typeface="Times New Roman" panose="02020603050405020304" pitchFamily="18" charset="0"/>
                <a:cs typeface="Times New Roman" panose="02020603050405020304" pitchFamily="18" charset="0"/>
              </a:rPr>
              <a:t>делінквентної</a:t>
            </a:r>
            <a:r>
              <a:rPr lang="uk-UA" dirty="0">
                <a:latin typeface="Times New Roman" panose="02020603050405020304" pitchFamily="18" charset="0"/>
                <a:cs typeface="Times New Roman" panose="02020603050405020304" pitchFamily="18" charset="0"/>
              </a:rPr>
              <a:t> поведінки можна досить легко визначити за зовнішністю людини, </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b="1" dirty="0" err="1">
                <a:latin typeface="Times New Roman" panose="02020603050405020304" pitchFamily="18" charset="0"/>
                <a:cs typeface="Times New Roman" panose="02020603050405020304" pitchFamily="18" charset="0"/>
              </a:rPr>
              <a:t>У.Шелдон</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Виділив 3 типи за критерієм будови тіла: атлетичний (</a:t>
            </a:r>
            <a:r>
              <a:rPr lang="uk-UA" dirty="0" err="1">
                <a:latin typeface="Times New Roman" panose="02020603050405020304" pitchFamily="18" charset="0"/>
                <a:cs typeface="Times New Roman" panose="02020603050405020304" pitchFamily="18" charset="0"/>
              </a:rPr>
              <a:t>маскулинний</a:t>
            </a:r>
            <a:r>
              <a:rPr lang="uk-UA" dirty="0">
                <a:latin typeface="Times New Roman" panose="02020603050405020304" pitchFamily="18" charset="0"/>
                <a:cs typeface="Times New Roman" panose="02020603050405020304" pitchFamily="18" charset="0"/>
              </a:rPr>
              <a:t>, мезоморфний), </a:t>
            </a:r>
            <a:r>
              <a:rPr lang="uk-UA" dirty="0" err="1">
                <a:latin typeface="Times New Roman" panose="02020603050405020304" pitchFamily="18" charset="0"/>
                <a:cs typeface="Times New Roman" panose="02020603050405020304" pitchFamily="18" charset="0"/>
              </a:rPr>
              <a:t>екто</a:t>
            </a:r>
            <a:r>
              <a:rPr lang="uk-UA" dirty="0">
                <a:latin typeface="Times New Roman" panose="02020603050405020304" pitchFamily="18" charset="0"/>
                <a:cs typeface="Times New Roman" panose="02020603050405020304" pitchFamily="18" charset="0"/>
              </a:rPr>
              <a:t>- (астеніки) та </a:t>
            </a:r>
            <a:r>
              <a:rPr lang="uk-UA" dirty="0" err="1">
                <a:latin typeface="Times New Roman" panose="02020603050405020304" pitchFamily="18" charset="0"/>
                <a:cs typeface="Times New Roman" panose="02020603050405020304" pitchFamily="18" charset="0"/>
              </a:rPr>
              <a:t>ендоморфний</a:t>
            </a:r>
            <a:r>
              <a:rPr lang="uk-UA" dirty="0">
                <a:latin typeface="Times New Roman" panose="02020603050405020304" pitchFamily="18" charset="0"/>
                <a:cs typeface="Times New Roman" panose="02020603050405020304" pitchFamily="18" charset="0"/>
              </a:rPr>
              <a:t>. До девіантної поведінки більш схильними є </a:t>
            </a:r>
            <a:r>
              <a:rPr lang="uk-UA" dirty="0" err="1">
                <a:latin typeface="Times New Roman" panose="02020603050405020304" pitchFamily="18" charset="0"/>
                <a:cs typeface="Times New Roman" panose="02020603050405020304" pitchFamily="18" charset="0"/>
              </a:rPr>
              <a:t>мезоморфи</a:t>
            </a:r>
            <a:r>
              <a:rPr lang="uk-UA" dirty="0">
                <a:latin typeface="Times New Roman" panose="02020603050405020304" pitchFamily="18" charset="0"/>
                <a:cs typeface="Times New Roman" panose="02020603050405020304" pitchFamily="18" charset="0"/>
              </a:rPr>
              <a:t>. </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Була висунута теза про наявність додаткової </a:t>
            </a:r>
            <a:r>
              <a:rPr lang="en-US" dirty="0">
                <a:latin typeface="Times New Roman" panose="02020603050405020304" pitchFamily="18" charset="0"/>
                <a:cs typeface="Times New Roman" panose="02020603050405020304" pitchFamily="18" charset="0"/>
              </a:rPr>
              <a:t>Y</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хромосоми у злочинців. Подальші дослідження </a:t>
            </a:r>
            <a:r>
              <a:rPr lang="uk-UA" dirty="0" err="1">
                <a:latin typeface="Times New Roman" panose="02020603050405020304" pitchFamily="18" charset="0"/>
                <a:cs typeface="Times New Roman" panose="02020603050405020304" pitchFamily="18" charset="0"/>
              </a:rPr>
              <a:t>геному</a:t>
            </a:r>
            <a:r>
              <a:rPr lang="uk-UA" dirty="0">
                <a:latin typeface="Times New Roman" panose="02020603050405020304" pitchFamily="18" charset="0"/>
                <a:cs typeface="Times New Roman" panose="02020603050405020304" pitchFamily="18" charset="0"/>
              </a:rPr>
              <a:t> спростували дане положення. </a:t>
            </a: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sz="2900" dirty="0">
                <a:latin typeface="Times New Roman" panose="02020603050405020304" pitchFamily="18" charset="0"/>
                <a:cs typeface="Times New Roman" panose="02020603050405020304" pitchFamily="18" charset="0"/>
              </a:rPr>
            </a:br>
            <a:br>
              <a:rPr lang="ru-RU" sz="1600" dirty="0"/>
            </a:br>
            <a:br>
              <a:rPr lang="uk-UA" sz="1600" dirty="0">
                <a:latin typeface="Times New Roman" panose="02020603050405020304" pitchFamily="18" charset="0"/>
                <a:cs typeface="Times New Roman" panose="02020603050405020304" pitchFamily="18" charset="0"/>
              </a:rPr>
            </a:br>
            <a:endParaRPr lang="ru-RU" sz="1600" dirty="0"/>
          </a:p>
        </p:txBody>
      </p:sp>
    </p:spTree>
    <p:extLst>
      <p:ext uri="{BB962C8B-B14F-4D97-AF65-F5344CB8AC3E}">
        <p14:creationId xmlns:p14="http://schemas.microsoft.com/office/powerpoint/2010/main" val="46533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69D214-6B12-4DD8-914A-CF4C80FB859B}"/>
              </a:ext>
            </a:extLst>
          </p:cNvPr>
          <p:cNvSpPr>
            <a:spLocks noGrp="1"/>
          </p:cNvSpPr>
          <p:nvPr>
            <p:ph type="title"/>
          </p:nvPr>
        </p:nvSpPr>
        <p:spPr>
          <a:xfrm>
            <a:off x="1130270" y="953324"/>
            <a:ext cx="9603275" cy="4645043"/>
          </a:xfrm>
        </p:spPr>
        <p:txBody>
          <a:bodyPr>
            <a:normAutofit fontScale="90000"/>
          </a:bodyPr>
          <a:lstStyle/>
          <a:p>
            <a:r>
              <a:rPr lang="uk-UA" sz="3100" b="1" dirty="0">
                <a:latin typeface="Times New Roman" panose="02020603050405020304" pitchFamily="18" charset="0"/>
                <a:cs typeface="Times New Roman" panose="02020603050405020304" pitchFamily="18" charset="0"/>
              </a:rPr>
              <a:t>ІІ. Психологічні.</a:t>
            </a:r>
            <a:r>
              <a:rPr lang="uk-UA" sz="3100" dirty="0">
                <a:latin typeface="Times New Roman" panose="02020603050405020304" pitchFamily="18" charset="0"/>
                <a:cs typeface="Times New Roman" panose="02020603050405020304" pitchFamily="18" charset="0"/>
              </a:rPr>
              <a:t> </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Теорія психопатичної особистості </a:t>
            </a:r>
            <a:r>
              <a:rPr lang="uk-UA" sz="3100" b="1" dirty="0" err="1">
                <a:latin typeface="Times New Roman" panose="02020603050405020304" pitchFamily="18" charset="0"/>
                <a:cs typeface="Times New Roman" panose="02020603050405020304" pitchFamily="18" charset="0"/>
              </a:rPr>
              <a:t>З.Фрейда</a:t>
            </a:r>
            <a:r>
              <a:rPr lang="uk-UA" sz="3100" b="1" dirty="0">
                <a:latin typeface="Times New Roman" panose="02020603050405020304" pitchFamily="18" charset="0"/>
                <a:cs typeface="Times New Roman" panose="02020603050405020304" pitchFamily="18" charset="0"/>
              </a:rPr>
              <a:t>. </a:t>
            </a:r>
            <a:r>
              <a:rPr lang="uk-UA" sz="3100" dirty="0">
                <a:latin typeface="Times New Roman" panose="02020603050405020304" pitchFamily="18" charset="0"/>
                <a:cs typeface="Times New Roman" panose="02020603050405020304" pitchFamily="18" charset="0"/>
              </a:rPr>
              <a:t>У певної кількості людей розвивається так звана «аморальна» особистість. Причина – наявність надвеликої кількості самообмежень у дитинстві, під час проходження стадії подолання </a:t>
            </a:r>
            <a:r>
              <a:rPr lang="uk-UA" sz="3100" dirty="0" err="1">
                <a:latin typeface="Times New Roman" panose="02020603050405020304" pitchFamily="18" charset="0"/>
                <a:cs typeface="Times New Roman" panose="02020603050405020304" pitchFamily="18" charset="0"/>
              </a:rPr>
              <a:t>Едипового</a:t>
            </a:r>
            <a:r>
              <a:rPr lang="uk-UA" sz="3100" dirty="0">
                <a:latin typeface="Times New Roman" panose="02020603050405020304" pitchFamily="18" charset="0"/>
                <a:cs typeface="Times New Roman" panose="02020603050405020304" pitchFamily="18" charset="0"/>
              </a:rPr>
              <a:t> комплексу. </a:t>
            </a:r>
            <a:br>
              <a:rPr lang="ru-RU" sz="3100" dirty="0">
                <a:latin typeface="Times New Roman" panose="02020603050405020304" pitchFamily="18" charset="0"/>
                <a:cs typeface="Times New Roman" panose="02020603050405020304" pitchFamily="18" charset="0"/>
              </a:rPr>
            </a:br>
            <a:br>
              <a:rPr lang="ru-RU"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Була спроба розробки медичного лікування девіантної поведінки. У 1935 році невропатолог </a:t>
            </a:r>
            <a:r>
              <a:rPr lang="uk-UA" sz="3100" b="1" dirty="0" err="1">
                <a:latin typeface="Times New Roman" panose="02020603050405020304" pitchFamily="18" charset="0"/>
                <a:cs typeface="Times New Roman" panose="02020603050405020304" pitchFamily="18" charset="0"/>
              </a:rPr>
              <a:t>А.Моніц</a:t>
            </a:r>
            <a:r>
              <a:rPr lang="uk-UA" sz="3100" dirty="0">
                <a:latin typeface="Times New Roman" panose="02020603050405020304" pitchFamily="18" charset="0"/>
                <a:cs typeface="Times New Roman" panose="02020603050405020304" pitchFamily="18" charset="0"/>
              </a:rPr>
              <a:t> запропонував використовувати </a:t>
            </a:r>
            <a:r>
              <a:rPr lang="uk-UA" sz="3100" dirty="0" err="1">
                <a:latin typeface="Times New Roman" panose="02020603050405020304" pitchFamily="18" charset="0"/>
                <a:cs typeface="Times New Roman" panose="02020603050405020304" pitchFamily="18" charset="0"/>
              </a:rPr>
              <a:t>лоботомію</a:t>
            </a:r>
            <a:r>
              <a:rPr lang="uk-UA" sz="3100" dirty="0">
                <a:latin typeface="Times New Roman" panose="02020603050405020304" pitchFamily="18" charset="0"/>
                <a:cs typeface="Times New Roman" panose="02020603050405020304" pitchFamily="18" charset="0"/>
              </a:rPr>
              <a:t> (розріз тканин, що з’єднують лобні долі головного мозку. Мета – виключення їх впливу на дію центральної нервової системи людини). </a:t>
            </a:r>
            <a:br>
              <a:rPr lang="ru-RU" dirty="0"/>
            </a:b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88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821094" y="839755"/>
            <a:ext cx="10711543" cy="5309118"/>
          </a:xfrm>
        </p:spPr>
        <p:txBody>
          <a:bodyPr>
            <a:normAutofit fontScale="90000"/>
          </a:bodyPr>
          <a:lstStyle/>
          <a:p>
            <a:r>
              <a:rPr lang="uk-UA" sz="2700" b="1" dirty="0">
                <a:latin typeface="Times New Roman" panose="02020603050405020304" pitchFamily="18" charset="0"/>
                <a:cs typeface="Times New Roman" panose="02020603050405020304" pitchFamily="18" charset="0"/>
              </a:rPr>
              <a:t>ІІІ. Соціологічні.</a:t>
            </a:r>
            <a:r>
              <a:rPr lang="uk-UA" sz="2700" dirty="0">
                <a:latin typeface="Times New Roman" panose="02020603050405020304" pitchFamily="18" charset="0"/>
                <a:cs typeface="Times New Roman" panose="02020603050405020304" pitchFamily="18" charset="0"/>
              </a:rPr>
              <a:t> Парадигма символічного </a:t>
            </a:r>
            <a:r>
              <a:rPr lang="uk-UA" sz="2700" dirty="0" err="1">
                <a:latin typeface="Times New Roman" panose="02020603050405020304" pitchFamily="18" charset="0"/>
                <a:cs typeface="Times New Roman" panose="02020603050405020304" pitchFamily="18" charset="0"/>
              </a:rPr>
              <a:t>інтеракціонізму</a:t>
            </a:r>
            <a:r>
              <a:rPr lang="uk-UA" sz="2700" dirty="0">
                <a:latin typeface="Times New Roman" panose="02020603050405020304" pitchFamily="18" charset="0"/>
                <a:cs typeface="Times New Roman" panose="02020603050405020304" pitchFamily="18" charset="0"/>
              </a:rPr>
              <a:t>. Теза: девіантна поведінка є наслідком «невдалої» соціалізації та її вад. </a:t>
            </a:r>
            <a:br>
              <a:rPr lang="ru-RU" sz="2700" dirty="0">
                <a:latin typeface="Times New Roman" panose="02020603050405020304" pitchFamily="18" charset="0"/>
                <a:cs typeface="Times New Roman" panose="02020603050405020304" pitchFamily="18" charset="0"/>
              </a:rPr>
            </a:br>
            <a:r>
              <a:rPr lang="uk-UA" sz="2700" b="1" dirty="0" err="1">
                <a:latin typeface="Times New Roman" panose="02020603050405020304" pitchFamily="18" charset="0"/>
                <a:cs typeface="Times New Roman" panose="02020603050405020304" pitchFamily="18" charset="0"/>
              </a:rPr>
              <a:t>Е.Сатерленд</a:t>
            </a:r>
            <a:r>
              <a:rPr lang="uk-UA" sz="2700" b="1" dirty="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 теорія диференційованої асоціації. У суспільстві існують два види субкультур – ті, які підтримують необхідність покарання за порушення соціальних норм та ті, члені яких відверто заохочують </a:t>
            </a:r>
            <a:r>
              <a:rPr lang="uk-UA" sz="2700" dirty="0" err="1">
                <a:latin typeface="Times New Roman" panose="02020603050405020304" pitchFamily="18" charset="0"/>
                <a:cs typeface="Times New Roman" panose="02020603050405020304" pitchFamily="18" charset="0"/>
              </a:rPr>
              <a:t>делінквентну</a:t>
            </a:r>
            <a:r>
              <a:rPr lang="uk-UA" sz="2700" dirty="0">
                <a:latin typeface="Times New Roman" panose="02020603050405020304" pitchFamily="18" charset="0"/>
                <a:cs typeface="Times New Roman" panose="02020603050405020304" pitchFamily="18" charset="0"/>
              </a:rPr>
              <a:t> поведінку власних членів. Девіантні норми та цінності засвоюються так само, як и «нормальні». </a:t>
            </a:r>
            <a:br>
              <a:rPr lang="ru-RU"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Ситуаційний підхід </a:t>
            </a:r>
            <a:r>
              <a:rPr lang="uk-UA" sz="2700" dirty="0">
                <a:latin typeface="Times New Roman" panose="02020603050405020304" pitchFamily="18" charset="0"/>
                <a:cs typeface="Times New Roman" panose="02020603050405020304" pitchFamily="18" charset="0"/>
              </a:rPr>
              <a:t>– злочин розглядається не я умисна дія, а як протидія, як наслідок зовнішніх впливів. </a:t>
            </a:r>
            <a:r>
              <a:rPr lang="uk-UA" sz="2700" dirty="0" err="1">
                <a:latin typeface="Times New Roman" panose="02020603050405020304" pitchFamily="18" charset="0"/>
                <a:cs typeface="Times New Roman" panose="02020603050405020304" pitchFamily="18" charset="0"/>
              </a:rPr>
              <a:t>Ф.Фіні</a:t>
            </a:r>
            <a:r>
              <a:rPr lang="uk-UA" sz="2700" dirty="0">
                <a:latin typeface="Times New Roman" panose="02020603050405020304" pitchFamily="18" charset="0"/>
                <a:cs typeface="Times New Roman" panose="02020603050405020304" pitchFamily="18" charset="0"/>
              </a:rPr>
              <a:t> – більшість злочинів є ситуаційними та прийняття рішення щодо їх скоєння розглядається злочинцями як звичайний акт прийняття рішень. </a:t>
            </a:r>
            <a:br>
              <a:rPr lang="ru-RU"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Теорія раціонального вибору. </a:t>
            </a:r>
            <a:r>
              <a:rPr lang="uk-UA" sz="2700" dirty="0">
                <a:latin typeface="Times New Roman" panose="02020603050405020304" pitchFamily="18" charset="0"/>
                <a:cs typeface="Times New Roman" panose="02020603050405020304" pitchFamily="18" charset="0"/>
              </a:rPr>
              <a:t>За певних умов люди самостійно та свідомо обирають певні моделі поведінки, адже вважають можливий ризик прийнятним для себе. Як правило, вони орієнтовані на переваги, які може надати безкарне порушення певних норм. </a:t>
            </a:r>
            <a:br>
              <a:rPr lang="ru-RU" dirty="0"/>
            </a:br>
            <a:br>
              <a:rPr lang="ru-RU" sz="1800" dirty="0">
                <a:latin typeface="Times New Roman" panose="02020603050405020304" pitchFamily="18" charset="0"/>
                <a:cs typeface="Times New Roman" panose="02020603050405020304" pitchFamily="18" charset="0"/>
              </a:rPr>
            </a:br>
            <a:br>
              <a:rPr lang="ru-RU" sz="2600" dirty="0">
                <a:latin typeface="Times New Roman" panose="02020603050405020304" pitchFamily="18" charset="0"/>
                <a:cs typeface="Times New Roman" panose="02020603050405020304" pitchFamily="18" charset="0"/>
              </a:rPr>
            </a:br>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037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66A30-560E-4A82-B4F6-D0B0F5488497}"/>
              </a:ext>
            </a:extLst>
          </p:cNvPr>
          <p:cNvSpPr>
            <a:spLocks noGrp="1"/>
          </p:cNvSpPr>
          <p:nvPr>
            <p:ph type="title"/>
          </p:nvPr>
        </p:nvSpPr>
        <p:spPr>
          <a:xfrm>
            <a:off x="849086" y="755780"/>
            <a:ext cx="10972800" cy="5355771"/>
          </a:xfrm>
        </p:spPr>
        <p:txBody>
          <a:bodyPr>
            <a:normAutofit fontScale="90000"/>
          </a:bodyPr>
          <a:lstStyle/>
          <a:p>
            <a:r>
              <a:rPr lang="uk-UA" sz="2700" b="1" dirty="0">
                <a:latin typeface="Times New Roman" panose="02020603050405020304" pitchFamily="18" charset="0"/>
                <a:cs typeface="Times New Roman" panose="02020603050405020304" pitchFamily="18" charset="0"/>
              </a:rPr>
              <a:t>Теорія аномії </a:t>
            </a:r>
            <a:r>
              <a:rPr lang="uk-UA" sz="2700" b="1" dirty="0" err="1">
                <a:latin typeface="Times New Roman" panose="02020603050405020304" pitchFamily="18" charset="0"/>
                <a:cs typeface="Times New Roman" panose="02020603050405020304" pitchFamily="18" charset="0"/>
              </a:rPr>
              <a:t>Р.Мертона</a:t>
            </a:r>
            <a:r>
              <a:rPr lang="uk-UA" sz="2700" b="1" dirty="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Аномія як стан невизначеності, який виникає за умов відсутності у певній сфері визначених та усталених норм та правил поведінки. </a:t>
            </a:r>
            <a:r>
              <a:rPr lang="uk-UA" sz="2700" dirty="0" err="1">
                <a:latin typeface="Times New Roman" panose="02020603050405020304" pitchFamily="18" charset="0"/>
                <a:cs typeface="Times New Roman" panose="02020603050405020304" pitchFamily="18" charset="0"/>
              </a:rPr>
              <a:t>Р.Мертон</a:t>
            </a:r>
            <a:r>
              <a:rPr lang="uk-UA" sz="2700" dirty="0">
                <a:latin typeface="Times New Roman" panose="02020603050405020304" pitchFamily="18" charset="0"/>
                <a:cs typeface="Times New Roman" panose="02020603050405020304" pitchFamily="18" charset="0"/>
              </a:rPr>
              <a:t> визначив аномію як напруження, яке виникає в момент усвідомлення </a:t>
            </a:r>
            <a:r>
              <a:rPr lang="uk-UA" sz="2700" dirty="0" err="1">
                <a:latin typeface="Times New Roman" panose="02020603050405020304" pitchFamily="18" charset="0"/>
                <a:cs typeface="Times New Roman" panose="02020603050405020304" pitchFamily="18" charset="0"/>
              </a:rPr>
              <a:t>неспівпадіння</a:t>
            </a:r>
            <a:r>
              <a:rPr lang="uk-UA" sz="2700" dirty="0">
                <a:latin typeface="Times New Roman" panose="02020603050405020304" pitchFamily="18" charset="0"/>
                <a:cs typeface="Times New Roman" panose="02020603050405020304" pitchFamily="18" charset="0"/>
              </a:rPr>
              <a:t> норм із реальністю. </a:t>
            </a:r>
            <a:br>
              <a:rPr lang="ru-RU" sz="2700" dirty="0">
                <a:latin typeface="Times New Roman" panose="02020603050405020304" pitchFamily="18" charset="0"/>
                <a:cs typeface="Times New Roman" panose="02020603050405020304" pitchFamily="18" charset="0"/>
              </a:rPr>
            </a:br>
            <a:r>
              <a:rPr lang="uk-UA" sz="2700" dirty="0" err="1">
                <a:latin typeface="Times New Roman" panose="02020603050405020304" pitchFamily="18" charset="0"/>
                <a:cs typeface="Times New Roman" panose="02020603050405020304" pitchFamily="18" charset="0"/>
              </a:rPr>
              <a:t>Р.Мертон</a:t>
            </a:r>
            <a:r>
              <a:rPr lang="uk-UA" sz="2700" dirty="0">
                <a:latin typeface="Times New Roman" panose="02020603050405020304" pitchFamily="18" charset="0"/>
                <a:cs typeface="Times New Roman" panose="02020603050405020304" pitchFamily="18" charset="0"/>
              </a:rPr>
              <a:t> визначає 5 можливих реакцій на напругу:</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a:t>
            </a:r>
            <a:r>
              <a:rPr lang="uk-UA" sz="2700" b="1" dirty="0">
                <a:latin typeface="Times New Roman" panose="02020603050405020304" pitchFamily="18" charset="0"/>
                <a:cs typeface="Times New Roman" panose="02020603050405020304" pitchFamily="18" charset="0"/>
              </a:rPr>
              <a:t>конформісти</a:t>
            </a:r>
            <a:r>
              <a:rPr lang="uk-UA" sz="2700" dirty="0">
                <a:latin typeface="Times New Roman" panose="02020603050405020304" pitchFamily="18" charset="0"/>
                <a:cs typeface="Times New Roman" panose="02020603050405020304" pitchFamily="18" charset="0"/>
              </a:rPr>
              <a:t> – люди, які приймають соціально схвалювані цілі та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використовують соціально схвалювані методи їх досягнення;</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a:t>
            </a:r>
            <a:r>
              <a:rPr lang="uk-UA" sz="2700" b="1" dirty="0">
                <a:latin typeface="Times New Roman" panose="02020603050405020304" pitchFamily="18" charset="0"/>
                <a:cs typeface="Times New Roman" panose="02020603050405020304" pitchFamily="18" charset="0"/>
              </a:rPr>
              <a:t>новатори </a:t>
            </a:r>
            <a:r>
              <a:rPr lang="uk-UA" sz="2700" dirty="0">
                <a:latin typeface="Times New Roman" panose="02020603050405020304" pitchFamily="18" charset="0"/>
                <a:cs typeface="Times New Roman" panose="02020603050405020304" pitchFamily="18" charset="0"/>
              </a:rPr>
              <a:t>– приймають соціально схвалювані цілі, але використовують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нетрадиційні або протизаконні методи їх досягнення;</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a:t>
            </a:r>
            <a:r>
              <a:rPr lang="uk-UA" sz="2700" b="1" dirty="0" err="1">
                <a:latin typeface="Times New Roman" panose="02020603050405020304" pitchFamily="18" charset="0"/>
                <a:cs typeface="Times New Roman" panose="02020603050405020304" pitchFamily="18" charset="0"/>
              </a:rPr>
              <a:t>ритуалісти</a:t>
            </a:r>
            <a:r>
              <a:rPr lang="uk-UA" sz="2700" b="1" dirty="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 для їх поведінки властивий поділ загальноприйнятих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цінностей за відсутності будь-яких значущих цілей. Як правило, втрачають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відчуття їх значення та бездумно їм наслідують. Правила заради правил;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a:t>
            </a:r>
            <a:r>
              <a:rPr lang="uk-UA" sz="2700" b="1" dirty="0">
                <a:latin typeface="Times New Roman" panose="02020603050405020304" pitchFamily="18" charset="0"/>
                <a:cs typeface="Times New Roman" panose="02020603050405020304" pitchFamily="18" charset="0"/>
              </a:rPr>
              <a:t>ізгої (</a:t>
            </a:r>
            <a:r>
              <a:rPr lang="uk-UA" sz="2700" b="1" dirty="0" err="1">
                <a:latin typeface="Times New Roman" panose="02020603050405020304" pitchFamily="18" charset="0"/>
                <a:cs typeface="Times New Roman" panose="02020603050405020304" pitchFamily="18" charset="0"/>
              </a:rPr>
              <a:t>ретриалісти</a:t>
            </a:r>
            <a:r>
              <a:rPr lang="uk-UA" sz="2700" b="1" dirty="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 не приймають загально визнаних цілей та, відповідно,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засобів їх досягнення;</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5) </a:t>
            </a:r>
            <a:r>
              <a:rPr lang="uk-UA" sz="2700" b="1" dirty="0">
                <a:latin typeface="Times New Roman" panose="02020603050405020304" pitchFamily="18" charset="0"/>
                <a:cs typeface="Times New Roman" panose="02020603050405020304" pitchFamily="18" charset="0"/>
              </a:rPr>
              <a:t>бунтарі</a:t>
            </a:r>
            <a:r>
              <a:rPr lang="uk-UA" sz="2700" dirty="0">
                <a:latin typeface="Times New Roman" panose="02020603050405020304" pitchFamily="18" charset="0"/>
                <a:cs typeface="Times New Roman" panose="02020603050405020304" pitchFamily="18" charset="0"/>
              </a:rPr>
              <a:t> – ставлять перед собою якісно нові цілі та шукають шляхи їх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досягнення. </a:t>
            </a:r>
            <a:br>
              <a:rPr lang="ru-RU" sz="2700"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710895"/>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161</TotalTime>
  <Words>1667</Words>
  <Application>Microsoft Office PowerPoint</Application>
  <PresentationFormat>Широкий екран</PresentationFormat>
  <Paragraphs>19</Paragraphs>
  <Slides>18</Slides>
  <Notes>1</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18</vt:i4>
      </vt:variant>
    </vt:vector>
  </HeadingPairs>
  <TitlesOfParts>
    <vt:vector size="23" baseType="lpstr">
      <vt:lpstr>Arial</vt:lpstr>
      <vt:lpstr>Calibri</vt:lpstr>
      <vt:lpstr>Century Gothic</vt:lpstr>
      <vt:lpstr>Times New Roman</vt:lpstr>
      <vt:lpstr>Галерея</vt:lpstr>
      <vt:lpstr>Тема.  Соціологія девіантної поведінки</vt:lpstr>
      <vt:lpstr> План. 1. Соціальна норма та соціальний контроль. 2. Сутність та зміст девіантної поведінки.  3. Теорія стигматизації (або навішування ярликів). 4. Соціологія суїциду. Е.Дюркгейм.  5. Адиктивна поведінка.     </vt:lpstr>
      <vt:lpstr> Питання 1.  Поведінка людини регулюється соціальними нормами.  Соціальна норма – стандартизовані правила поведінки, що регулюють взаємодію між людьми.  Соціальна норма включає наступні компоненти: 1) загальне значуще правило поведінки; 2) очікування аналогічної поведінки від інших людей; 3) можливість порушення; 4) загроза конфлікту; 5) санкції.     </vt:lpstr>
      <vt:lpstr> Функції соціальних норм: 1) інтеграція індивідів у групи та груп в суспільство; 2) виступає еталоном поведінки; 3) контроль девіантної поведінки.   Санкція: 1) покарання, яке накладається на індивіда або соціальну групу за порушення соціальних норм; 2) заохочення або винагорода за їх сумлінне виконання.  Мета існування санкцій – гарантувати виконання певної норми. Види санкцій: 1) формальні: їх джерелом виступають посадові особи та організації. Діляться на позитивні та негативні.  2) неформальні (їх джерелом є члени групи або колективу). Види: позитивні та негативні.    </vt:lpstr>
      <vt:lpstr>Питання 2. Девіація – свідоме порушення соціальних норм.  Делінквентна поведінка – порушення норм законодавства.  Жоден вчинок сам по собі не є девіантним. Таку кваліфікацію він набуває лише в конкретних соціокультурних умовах. Теорії девіації. І. Біологічні. Французький антрополог П.Брок – девіантна девіантну поведінку демонструють люди із певною будовою черепної коробки. Відмінність потім можна буде помітити і в будові мозку.        </vt:lpstr>
      <vt:lpstr>Ч.Ломброзо. Італійський криміналіст. Люди народжуються із кримінальними нахилами. Схильність до делінквентної поведінки можна досить легко визначити за зовнішністю людини,   У.Шелдон. Виділив 3 типи за критерієм будови тіла: атлетичний (маскулинний, мезоморфний), екто- (астеніки) та ендоморфний. До девіантної поведінки більш схильними є мезоморфи.   Була висунута теза про наявність додаткової Y-хромосоми у злочинців. Подальші дослідження геному спростували дане положення.       </vt:lpstr>
      <vt:lpstr>ІІ. Психологічні.  Теорія психопатичної особистості З.Фрейда. У певної кількості людей розвивається так звана «аморальна» особистість. Причина – наявність надвеликої кількості самообмежень у дитинстві, під час проходження стадії подолання Едипового комплексу.   Була спроба розробки медичного лікування девіантної поведінки. У 1935 році невропатолог А.Моніц запропонував використовувати лоботомію (розріз тканин, що з’єднують лобні долі головного мозку. Мета – виключення їх впливу на дію центральної нервової системи людини).   </vt:lpstr>
      <vt:lpstr>ІІІ. Соціологічні. Парадигма символічного інтеракціонізму. Теза: девіантна поведінка є наслідком «невдалої» соціалізації та її вад.  Е.Сатерленд – теорія диференційованої асоціації. У суспільстві існують два види субкультур – ті, які підтримують необхідність покарання за порушення соціальних норм та ті, члені яких відверто заохочують делінквентну поведінку власних членів. Девіантні норми та цінності засвоюються так само, як и «нормальні».  Ситуаційний підхід – злочин розглядається не я умисна дія, а як протидія, як наслідок зовнішніх впливів. Ф.Фіні – більшість злочинів є ситуаційними та прийняття рішення щодо їх скоєння розглядається злочинцями як звичайний акт прийняття рішень.  Теорія раціонального вибору. За певних умов люди самостійно та свідомо обирають певні моделі поведінки, адже вважають можливий ризик прийнятним для себе. Як правило, вони орієнтовані на переваги, які може надати безкарне порушення певних норм.    </vt:lpstr>
      <vt:lpstr>Теорія аномії Р.Мертона. Аномія як стан невизначеності, який виникає за умов відсутності у певній сфері визначених та усталених норм та правил поведінки. Р.Мертон визначив аномію як напруження, яке виникає в момент усвідомлення неспівпадіння норм із реальністю.  Р.Мертон визначає 5 можливих реакцій на напругу: 1) конформісти – люди, які приймають соціально схвалювані цілі та  використовують соціально схвалювані методи їх досягнення; 2) новатори – приймають соціально схвалювані цілі, але використовують  нетрадиційні або протизаконні методи їх досягнення; 3) ритуалісти – для їх поведінки властивий поділ загальноприйнятих  цінностей за відсутності будь-яких значущих цілей. Як правило, втрачають  відчуття їх значення та бездумно їм наслідують. Правила заради правил;  4) ізгої (ретриалісти) – не приймають загально визнаних цілей та, відповідно,  засобів їх досягнення; 5) бунтарі – ставлять перед собою якісно нові цілі та шукають шляхи їх  досягнення.   </vt:lpstr>
      <vt:lpstr>Джерела девіації: 1) культурні цінності та норми; 2) думка оточуючих; 3) соціальна нерівність.   Соціально схвалювані девіації: 1) надінтелектуальність; 2) надмотивація; 3) унікальні здібності; 4) щасливий випадок.          </vt:lpstr>
      <vt:lpstr>Питання 3. Вихідна теза: джерелом девіації є не стільки сама поведінка, скільки реакція оточуючих на неї.  Етапи: 1) первинне відхилення. Якщо людина, що здійснює девіантний вчинок, має репутацію добропорядної, у випадку першого порушення соціальних норм вона може бути позбавлена покарання. Її вчинок буде розглядатись як прикра випадковість, збіг обставин; 2) вторинна девіантність. Безкарна девіантна поведінка стає систематичною та перетворюється на норму поведінки. Дії починають викликати різкий осуд з боку оточуючих. З боку особи, що демонструє девіантну поведінку, виникає конфронтаційна поведінка; 3) девіантна поведінка перетворюється на типову, яка визнається оточуючими як стигма (або ярлик).     </vt:lpstr>
      <vt:lpstr>Питання 4. Самогубство – кожний смертний випадок, який безпосередньо або опосередковано є результатом позитивної або негативної дії, здійсненою самим потерпілим, у ситуації, коли потерпілий знав про наслідки.  Медична класифікація самогубств: 1) маніакальне самогубство;  2) самогубства меланхоліків;  3) самогубства людей із нав’язливими ідеями;  реальними або уявними мотивами; 4) автоматичні або імпульсивні самогубства.       </vt:lpstr>
      <vt:lpstr>Класифікація самогубств  1) егоїстичні. Є наслідком повного розірвання зв’язків між людиною та іншими групами.  2) альтруїстичні. Соціально схвалювані;  3) аномічні. Властиві представникам банківської та торгівельної еліти в період економічних потрясінь (як правило, внаслідок миттєвої втрати власних статків);  4) фаталістичні. Є проявом надмірного тиску з боку групи.       </vt:lpstr>
      <vt:lpstr>Питання 5. Класифікація самогубств: Адикція – (хибна звичка) хвороблива пристрасть до певного виду діяльності. Адиктивна поведінка – форма девіантної поведінки, яка прявляється у надмірній концентрації уваги на певному виді діяльності, який супроводжується виникненням певного психоемоційного стану та відоходом від реальності. Форми адиктивної поведінки: 1) хімічні (паління, наркоманія, токсикоманія, алкоголізм); 2) нехімічні (гемблінг, трудоголізм, шопоголізм); 3) поручення харчової поведінки (булімія, анорексія); 4) патологічна захопленість певним видом діяльності.          </vt:lpstr>
      <vt:lpstr>Діагностика адикцій: І. Особистісні зміни: 1. Різкі зміни настрою у короткий проміжок часу. 2. Потреба у миттєвому задоволенні власних бажань. 3. Втрата почуття часу. 4. Зростання дратівливості, скритності, ворожості. Загальна пригніченість та неспокій. 5. Зміна режиму життєдіяльності. ІІ. Соціальні зміни. 1. Відмова від обговорення певної тематики. 2. Ізолояція від рідних та близьких та загальна соціальна ізоляція. 3. Поява нового кола таємних знайомих. 4. Постійні запізнення та загальне нехтування обіцянками та обов’язками. 5. Брехливість. 6. Постійна потреба у додаткових грошових витратах.          </vt:lpstr>
      <vt:lpstr>Етапи девіантної поведінки  1. Перша спроба. 2. Адиктивний ритм. 3. Адиктивна поведінка (адикція перетворюєтьс на норму поведінки). Включення захисних механізмів – постійне заперечення девіантності власної поведінки). 4. Домінація (адиктивна поведінка перетворюється на основну форму поведінки). 5. Катастрофа – деструкція особистості (емоційні зриви, делінквентна та суїцидальна поведінка).            </vt:lpstr>
      <vt:lpstr>Детермінанти формування адиктивної поведінки: 1) спадковість; 2) наявність осіб з девіантною поведінкою у найближчому оточенні та дисфункціональна родина; 3) наявність хибних звичок; 4) наявність у минулому практик девіантної поведінки; 5) психічні розлади та поручення (депресії, неврози тощо); 6) вільний доступ до інформації; 7) персональний контроль та анонімність;   p.s. відеоспостереження батьків за підлітками 8) вільний доступ до фінансових ресурсів.             </vt:lpstr>
      <vt:lpstr>Види залежностей  Харчові залежності Інтернет-залежність Ігрова залежність (гемблінг) Алкоголізм Проституція як форма соціальної девіації Наркотична залежність. Наркотична ситуація в Україні Новітні форми девіантної поведінки (бейсджампінг, аутоасфіксія, вбивство за взаємною згодою).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21</cp:revision>
  <dcterms:created xsi:type="dcterms:W3CDTF">2019-01-24T09:36:20Z</dcterms:created>
  <dcterms:modified xsi:type="dcterms:W3CDTF">2024-11-06T09:21:43Z</dcterms:modified>
</cp:coreProperties>
</file>