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48680"/>
            <a:ext cx="8496944" cy="1793167"/>
          </a:xfrm>
        </p:spPr>
        <p:txBody>
          <a:bodyPr/>
          <a:lstStyle/>
          <a:p>
            <a:pPr algn="ctr"/>
            <a:r>
              <a:rPr lang="uk-UA" dirty="0" smtClean="0"/>
              <a:t>« </a:t>
            </a:r>
            <a:r>
              <a:rPr lang="uk-UA" dirty="0" err="1" smtClean="0"/>
              <a:t>Обгрунтування</a:t>
            </a:r>
            <a:r>
              <a:rPr lang="uk-UA" dirty="0" smtClean="0"/>
              <a:t> необхідності теорії»</a:t>
            </a:r>
            <a:endParaRPr lang="uk-UA" dirty="0"/>
          </a:p>
        </p:txBody>
      </p:sp>
      <p:sp>
        <p:nvSpPr>
          <p:cNvPr id="4" name="Пі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448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Нейрофізіологічна діяльність мозку</a:t>
            </a:r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53781"/>
            <a:ext cx="200025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582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012" y="2322656"/>
            <a:ext cx="3203848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379" y="0"/>
            <a:ext cx="3050481" cy="1864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4626912"/>
            <a:ext cx="3203848" cy="223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841" y="0"/>
            <a:ext cx="7386153" cy="5301208"/>
          </a:xfrm>
        </p:spPr>
        <p:txBody>
          <a:bodyPr/>
          <a:lstStyle/>
          <a:p>
            <a:pPr algn="l"/>
            <a:r>
              <a:rPr lang="uk-UA" sz="3200" dirty="0" smtClean="0"/>
              <a:t>Людський мозок здатний виконувати кілька функцій одночасно: мислення,емоції, уява…</a:t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>* </a:t>
            </a:r>
            <a:r>
              <a:rPr lang="uk-UA" sz="3200" dirty="0" smtClean="0">
                <a:solidFill>
                  <a:srgbClr val="FFC000"/>
                </a:solidFill>
              </a:rPr>
              <a:t>Навчання та пізнання – природні процеси розвитку мозку.</a:t>
            </a:r>
            <a:r>
              <a:rPr lang="uk-UA" sz="3200" dirty="0" smtClean="0">
                <a:solidFill>
                  <a:srgbClr val="FF0000"/>
                </a:solidFill>
              </a:rPr>
              <a:t/>
            </a:r>
            <a:br>
              <a:rPr lang="uk-UA" sz="3200" dirty="0" smtClean="0">
                <a:solidFill>
                  <a:srgbClr val="FF0000"/>
                </a:solidFill>
              </a:rPr>
            </a:br>
            <a:r>
              <a:rPr lang="uk-UA" sz="3200" dirty="0" smtClean="0">
                <a:solidFill>
                  <a:srgbClr val="FF0000"/>
                </a:solidFill>
              </a:rPr>
              <a:t/>
            </a:r>
            <a:br>
              <a:rPr lang="uk-UA" sz="3200" dirty="0" smtClean="0">
                <a:solidFill>
                  <a:srgbClr val="FF0000"/>
                </a:solidFill>
              </a:rPr>
            </a:br>
            <a:r>
              <a:rPr lang="uk-UA" sz="3200" dirty="0" smtClean="0"/>
              <a:t>* </a:t>
            </a:r>
            <a:r>
              <a:rPr lang="uk-UA" sz="3200" dirty="0" smtClean="0">
                <a:solidFill>
                  <a:srgbClr val="00B050"/>
                </a:solidFill>
              </a:rPr>
              <a:t>Людський мозок завжди опирається на минулий досвід.</a:t>
            </a:r>
            <a:br>
              <a:rPr lang="uk-UA" sz="3200" dirty="0" smtClean="0">
                <a:solidFill>
                  <a:srgbClr val="00B050"/>
                </a:solidFill>
              </a:rPr>
            </a:br>
            <a:r>
              <a:rPr lang="uk-UA" sz="3200" dirty="0" smtClean="0">
                <a:solidFill>
                  <a:srgbClr val="00B050"/>
                </a:solidFill>
              </a:rPr>
              <a:t/>
            </a:r>
            <a:br>
              <a:rPr lang="uk-UA" sz="3200" dirty="0" smtClean="0">
                <a:solidFill>
                  <a:srgbClr val="00B050"/>
                </a:solidFill>
              </a:rPr>
            </a:br>
            <a:r>
              <a:rPr lang="uk-UA" sz="3200" dirty="0">
                <a:solidFill>
                  <a:srgbClr val="00B050"/>
                </a:solidFill>
              </a:rPr>
              <a:t/>
            </a:r>
            <a:br>
              <a:rPr lang="uk-UA" sz="3200" dirty="0">
                <a:solidFill>
                  <a:srgbClr val="00B050"/>
                </a:solidFill>
              </a:rPr>
            </a:br>
            <a:r>
              <a:rPr lang="uk-UA" sz="3200" dirty="0" smtClean="0"/>
              <a:t>* </a:t>
            </a:r>
            <a:r>
              <a:rPr lang="uk-UA" sz="3200" dirty="0" smtClean="0">
                <a:solidFill>
                  <a:srgbClr val="002060"/>
                </a:solidFill>
              </a:rPr>
              <a:t>Мозок шукає сенс через встановлення закономірностей</a:t>
            </a:r>
            <a:endParaRPr lang="uk-UA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49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62103"/>
            <a:ext cx="3131840" cy="2095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7251"/>
            <a:ext cx="6512511" cy="1143000"/>
          </a:xfrm>
        </p:spPr>
        <p:txBody>
          <a:bodyPr/>
          <a:lstStyle/>
          <a:p>
            <a:pPr algn="l"/>
            <a:r>
              <a:rPr lang="uk-UA" sz="3200" dirty="0" smtClean="0"/>
              <a:t>Емоції як необхідний фактор продуктивної </a:t>
            </a:r>
            <a:r>
              <a:rPr lang="uk-UA" sz="3200" dirty="0" err="1" smtClean="0"/>
              <a:t>діяльносьті</a:t>
            </a:r>
            <a:r>
              <a:rPr lang="uk-UA" sz="3200" dirty="0" smtClean="0"/>
              <a:t> мозку</a:t>
            </a: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3200" dirty="0" smtClean="0"/>
              <a:t>* Мозок має унікальну можливість бачити об'єкт одночасно в цілому і по частинах.</a:t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>*Мозок здатен сприймати інформацію в умовах сфокусованої уваги та периферійного сприйняття</a:t>
            </a:r>
            <a:br>
              <a:rPr lang="uk-UA" sz="3200" dirty="0" smtClean="0"/>
            </a:br>
            <a:endParaRPr lang="uk-UA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-18292"/>
            <a:ext cx="2843808" cy="2501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62134"/>
            <a:ext cx="3163940" cy="2479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360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2420888"/>
            <a:ext cx="3010049" cy="2141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6632"/>
            <a:ext cx="291581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52" y="11468"/>
            <a:ext cx="6340348" cy="1143000"/>
          </a:xfrm>
        </p:spPr>
        <p:txBody>
          <a:bodyPr/>
          <a:lstStyle/>
          <a:p>
            <a:pPr algn="l"/>
            <a:r>
              <a:rPr lang="uk-UA" sz="2800" dirty="0" smtClean="0"/>
              <a:t>Процеси свідомості і підсвідомості протікають одночасно в мозку учня.</a:t>
            </a:r>
            <a:br>
              <a:rPr lang="uk-UA" sz="2800" dirty="0" smtClean="0"/>
            </a:br>
            <a:r>
              <a:rPr lang="uk-UA" dirty="0" smtClean="0"/>
              <a:t>* </a:t>
            </a:r>
            <a:r>
              <a:rPr lang="uk-UA" sz="2800" dirty="0" smtClean="0"/>
              <a:t>Мозок оперує двома системами пам'яті: системою візуально-просторової пам'яті  та системою «зубріння».</a:t>
            </a:r>
            <a:br>
              <a:rPr lang="uk-UA" sz="2800" dirty="0" smtClean="0"/>
            </a:br>
            <a:r>
              <a:rPr lang="uk-UA" sz="2800" dirty="0" smtClean="0"/>
              <a:t> </a:t>
            </a:r>
            <a:br>
              <a:rPr lang="uk-UA" sz="2800" dirty="0" smtClean="0"/>
            </a:br>
            <a:r>
              <a:rPr lang="uk-UA" sz="2800" dirty="0" smtClean="0"/>
              <a:t>*Людина розуміє й запам'ятовує краще тоді, коли знання і уміння «закарбовуються» в системі візуально-просторової пам'яті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62768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648"/>
            <a:ext cx="34956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6512511" cy="1143000"/>
          </a:xfrm>
        </p:spPr>
        <p:txBody>
          <a:bodyPr/>
          <a:lstStyle/>
          <a:p>
            <a:pPr algn="l"/>
            <a:r>
              <a:rPr lang="uk-UA" sz="3200" dirty="0" smtClean="0">
                <a:solidFill>
                  <a:srgbClr val="00B0F0"/>
                </a:solidFill>
              </a:rPr>
              <a:t>Розвиток мозку стимулюється в умовах свободи, творчості й блокується в ситуації тиску, примусу та погрози.</a:t>
            </a: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/>
              <a:t/>
            </a:r>
            <a:br>
              <a:rPr lang="uk-UA" sz="3200" dirty="0"/>
            </a:br>
            <a:r>
              <a:rPr lang="uk-UA" sz="3200" dirty="0" smtClean="0"/>
              <a:t>* Мозок кожної людини унікальний.</a:t>
            </a:r>
            <a:endParaRPr lang="uk-UA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068960"/>
            <a:ext cx="17145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515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8208912" cy="1143000"/>
          </a:xfrm>
        </p:spPr>
        <p:txBody>
          <a:bodyPr/>
          <a:lstStyle/>
          <a:p>
            <a:pPr algn="ctr"/>
            <a:r>
              <a:rPr lang="uk-UA" dirty="0" smtClean="0"/>
              <a:t>Висновок:</a:t>
            </a:r>
            <a:br>
              <a:rPr lang="uk-UA" dirty="0" smtClean="0"/>
            </a:br>
            <a:r>
              <a:rPr lang="uk-UA" dirty="0" smtClean="0"/>
              <a:t>Теорія потрібна для певного осмислення розуміння своїх дій на практиці. Але теорія обов'язково повинна прив'язуватись </a:t>
            </a:r>
            <a:r>
              <a:rPr lang="uk-UA" smtClean="0"/>
              <a:t>до практики.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6985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772816"/>
            <a:ext cx="6512511" cy="1143000"/>
          </a:xfrm>
        </p:spPr>
        <p:txBody>
          <a:bodyPr/>
          <a:lstStyle/>
          <a:p>
            <a:r>
              <a:rPr lang="uk-UA" dirty="0" smtClean="0"/>
              <a:t>Загальна методика педагогічного дослідження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4160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4562"/>
            <a:ext cx="6512511" cy="1143000"/>
          </a:xfrm>
        </p:spPr>
        <p:txBody>
          <a:bodyPr/>
          <a:lstStyle/>
          <a:p>
            <a:pPr algn="l"/>
            <a:r>
              <a:rPr lang="ru-RU" sz="3200" dirty="0" err="1" smtClean="0"/>
              <a:t>Спостереження</a:t>
            </a:r>
            <a:endParaRPr lang="uk-UA" sz="3200" dirty="0"/>
          </a:p>
        </p:txBody>
      </p:sp>
      <p:sp>
        <p:nvSpPr>
          <p:cNvPr id="3" name="Стрелка вправо 2"/>
          <p:cNvSpPr/>
          <p:nvPr/>
        </p:nvSpPr>
        <p:spPr>
          <a:xfrm>
            <a:off x="4152813" y="549967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437309"/>
            <a:ext cx="42119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>
                <a:latin typeface="+mj-lt"/>
              </a:rPr>
              <a:t>гіпотеза для пояснення </a:t>
            </a:r>
            <a:r>
              <a:rPr lang="uk-UA" sz="3200" dirty="0" smtClean="0">
                <a:latin typeface="+mj-lt"/>
              </a:rPr>
              <a:t>спостереження</a:t>
            </a:r>
            <a:endParaRPr lang="uk-UA" sz="3200" dirty="0">
              <a:latin typeface="+mj-lt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6660232" y="2006969"/>
            <a:ext cx="144016" cy="917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4596686" y="2944573"/>
            <a:ext cx="44151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err="1"/>
              <a:t>експеремент</a:t>
            </a:r>
            <a:r>
              <a:rPr lang="uk-UA" sz="3200" dirty="0"/>
              <a:t> з перевірки </a:t>
            </a:r>
            <a:r>
              <a:rPr lang="uk-UA" sz="3200" dirty="0" smtClean="0"/>
              <a:t>гіпотези</a:t>
            </a:r>
            <a:endParaRPr lang="uk-UA" sz="3200" dirty="0"/>
          </a:p>
        </p:txBody>
      </p:sp>
      <p:sp>
        <p:nvSpPr>
          <p:cNvPr id="7" name="Стрелка вниз 6"/>
          <p:cNvSpPr/>
          <p:nvPr/>
        </p:nvSpPr>
        <p:spPr>
          <a:xfrm>
            <a:off x="6732240" y="4021791"/>
            <a:ext cx="144016" cy="6313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3084529" y="4617577"/>
            <a:ext cx="609599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3200" dirty="0"/>
              <a:t>розроблення </a:t>
            </a:r>
            <a:r>
              <a:rPr lang="uk-UA" sz="3200" dirty="0" smtClean="0"/>
              <a:t>теорії </a:t>
            </a:r>
          </a:p>
          <a:p>
            <a:pPr algn="r"/>
            <a:endParaRPr lang="uk-UA" sz="3200" dirty="0"/>
          </a:p>
          <a:p>
            <a:pPr algn="r"/>
            <a:r>
              <a:rPr lang="uk-UA" sz="3200" dirty="0" smtClean="0"/>
              <a:t>перевірка наслідків, що випливає з теорії</a:t>
            </a:r>
            <a:endParaRPr lang="uk-UA" sz="3200" dirty="0"/>
          </a:p>
        </p:txBody>
      </p:sp>
      <p:sp>
        <p:nvSpPr>
          <p:cNvPr id="9" name="Стрелка вниз 8"/>
          <p:cNvSpPr/>
          <p:nvPr/>
        </p:nvSpPr>
        <p:spPr>
          <a:xfrm flipH="1">
            <a:off x="6732239" y="5157192"/>
            <a:ext cx="14401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915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480887"/>
            <a:ext cx="6440503" cy="1800200"/>
          </a:xfrm>
        </p:spPr>
        <p:txBody>
          <a:bodyPr/>
          <a:lstStyle/>
          <a:p>
            <a:pPr algn="ctr"/>
            <a:r>
              <a:rPr lang="uk-UA" dirty="0" smtClean="0"/>
              <a:t>Основні виклики сучасної освіти 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1087"/>
            <a:ext cx="47625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527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08912" cy="2448272"/>
          </a:xfrm>
        </p:spPr>
        <p:txBody>
          <a:bodyPr/>
          <a:lstStyle/>
          <a:p>
            <a:pPr algn="ctr"/>
            <a:r>
              <a:rPr lang="uk-UA" sz="3200" dirty="0" smtClean="0">
                <a:solidFill>
                  <a:schemeClr val="tx1"/>
                </a:solidFill>
              </a:rPr>
              <a:t>Ринку праці потрібні освічені, кваліфіковані і мобільні працівники, готові до постійної зміни виду занять</a:t>
            </a:r>
            <a:endParaRPr lang="uk-UA" sz="32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33" y="3429000"/>
            <a:ext cx="3377952" cy="2884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51720" y="3619094"/>
            <a:ext cx="1051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освічені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861049"/>
            <a:ext cx="5652119" cy="2839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23928" y="3803760"/>
            <a:ext cx="1656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кваліфіковані</a:t>
            </a:r>
          </a:p>
        </p:txBody>
      </p:sp>
    </p:spTree>
    <p:extLst>
      <p:ext uri="{BB962C8B-B14F-4D97-AF65-F5344CB8AC3E}">
        <p14:creationId xmlns:p14="http://schemas.microsoft.com/office/powerpoint/2010/main" val="220547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6512511" cy="1143000"/>
          </a:xfrm>
        </p:spPr>
        <p:txBody>
          <a:bodyPr/>
          <a:lstStyle/>
          <a:p>
            <a:pPr algn="ctr"/>
            <a:r>
              <a:rPr lang="uk-UA" dirty="0" smtClean="0"/>
              <a:t>Творчі, самостійні, вільні особистості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13" y="2852936"/>
            <a:ext cx="30099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" y="2843218"/>
            <a:ext cx="5572125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961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462509"/>
            <a:ext cx="5112568" cy="4218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512511" cy="11430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Як узгодити навчальний процес з потребами учнів?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54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" y="3538836"/>
            <a:ext cx="3995543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84984"/>
            <a:ext cx="4932040" cy="360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6512511" cy="1143000"/>
          </a:xfrm>
        </p:spPr>
        <p:txBody>
          <a:bodyPr/>
          <a:lstStyle/>
          <a:p>
            <a:pPr algn="l"/>
            <a:r>
              <a:rPr lang="uk-UA" dirty="0" smtClean="0">
                <a:solidFill>
                  <a:schemeClr val="tx1"/>
                </a:solidFill>
              </a:rPr>
              <a:t>Головне завдання школи: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* </a:t>
            </a:r>
            <a:r>
              <a:rPr lang="uk-UA" dirty="0" err="1" smtClean="0"/>
              <a:t>Допогти</a:t>
            </a:r>
            <a:r>
              <a:rPr lang="uk-UA" dirty="0" smtClean="0"/>
              <a:t> дитині вирости у самому себе.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8033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072" y="958081"/>
            <a:ext cx="3374368" cy="209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58081"/>
            <a:ext cx="3600400" cy="211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248022" y="116632"/>
            <a:ext cx="6512511" cy="1143000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саморозвиток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88024" y="188640"/>
            <a:ext cx="41764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/>
              <a:t>*самопізнання</a:t>
            </a:r>
            <a:endParaRPr lang="uk-UA" sz="4400" b="1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985229"/>
            <a:ext cx="3672408" cy="2760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96428" y="3215788"/>
            <a:ext cx="49407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/>
              <a:t>*самовизначення</a:t>
            </a:r>
            <a:endParaRPr lang="uk-UA" sz="4400" b="1" dirty="0"/>
          </a:p>
        </p:txBody>
      </p:sp>
    </p:spTree>
    <p:extLst>
      <p:ext uri="{BB962C8B-B14F-4D97-AF65-F5344CB8AC3E}">
        <p14:creationId xmlns:p14="http://schemas.microsoft.com/office/powerpoint/2010/main" val="378852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1745</TotalTime>
  <Words>124</Words>
  <Application>Microsoft Office PowerPoint</Application>
  <PresentationFormat>Екран (4:3)</PresentationFormat>
  <Paragraphs>24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16" baseType="lpstr">
      <vt:lpstr>Воздушный поток</vt:lpstr>
      <vt:lpstr>« Обгрунтування необхідності теорії»</vt:lpstr>
      <vt:lpstr>Загальна методика педагогічного дослідження</vt:lpstr>
      <vt:lpstr>Спостереження</vt:lpstr>
      <vt:lpstr>Основні виклики сучасної освіти </vt:lpstr>
      <vt:lpstr>Ринку праці потрібні освічені, кваліфіковані і мобільні працівники, готові до постійної зміни виду занять</vt:lpstr>
      <vt:lpstr>Творчі, самостійні, вільні особистості</vt:lpstr>
      <vt:lpstr>Як узгодити навчальний процес з потребами учнів?</vt:lpstr>
      <vt:lpstr>Головне завдання школи:  * Допогти дитині вирости у самому себе.</vt:lpstr>
      <vt:lpstr>саморозвиток  </vt:lpstr>
      <vt:lpstr>Нейрофізіологічна діяльність мозку</vt:lpstr>
      <vt:lpstr>Людський мозок здатний виконувати кілька функцій одночасно: мислення,емоції, уява…  * Навчання та пізнання – природні процеси розвитку мозку.  * Людський мозок завжди опирається на минулий досвід.   * Мозок шукає сенс через встановлення закономірностей</vt:lpstr>
      <vt:lpstr>Емоції як необхідний фактор продуктивної діяльносьті мозку  * Мозок має унікальну можливість бачити об'єкт одночасно в цілому і по частинах.  *Мозок здатен сприймати інформацію в умовах сфокусованої уваги та периферійного сприйняття </vt:lpstr>
      <vt:lpstr>Процеси свідомості і підсвідомості протікають одночасно в мозку учня. * Мозок оперує двома системами пам'яті: системою візуально-просторової пам'яті  та системою «зубріння».   *Людина розуміє й запам'ятовує краще тоді, коли знання і уміння «закарбовуються» в системі візуально-просторової пам'яті</vt:lpstr>
      <vt:lpstr>Розвиток мозку стимулюється в умовах свободи, творчості й блокується в ситуації тиску, примусу та погрози.   * Мозок кожної людини унікальний.</vt:lpstr>
      <vt:lpstr>Висновок: Теорія потрібна для певного осмислення розуміння своїх дій на практиці. Але теорія обов'язково повинна прив'язуватись до практики.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« Обгрунтування необхідності теорії»</dc:title>
  <dc:creator>Admin</dc:creator>
  <cp:lastModifiedBy>Сергій Терно</cp:lastModifiedBy>
  <cp:revision>27</cp:revision>
  <dcterms:created xsi:type="dcterms:W3CDTF">2014-03-26T08:12:15Z</dcterms:created>
  <dcterms:modified xsi:type="dcterms:W3CDTF">2014-09-22T09:39:43Z</dcterms:modified>
</cp:coreProperties>
</file>