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7"/>
  </p:notesMasterIdLst>
  <p:sldIdLst>
    <p:sldId id="256" r:id="rId2"/>
    <p:sldId id="257" r:id="rId3"/>
    <p:sldId id="337" r:id="rId4"/>
    <p:sldId id="313" r:id="rId5"/>
    <p:sldId id="315" r:id="rId6"/>
    <p:sldId id="314" r:id="rId7"/>
    <p:sldId id="336" r:id="rId8"/>
    <p:sldId id="339" r:id="rId9"/>
    <p:sldId id="346" r:id="rId10"/>
    <p:sldId id="347" r:id="rId11"/>
    <p:sldId id="348" r:id="rId12"/>
    <p:sldId id="318" r:id="rId13"/>
    <p:sldId id="323" r:id="rId14"/>
    <p:sldId id="324" r:id="rId15"/>
    <p:sldId id="264" r:id="rId16"/>
    <p:sldId id="325" r:id="rId17"/>
    <p:sldId id="261" r:id="rId18"/>
    <p:sldId id="269" r:id="rId19"/>
    <p:sldId id="328" r:id="rId20"/>
    <p:sldId id="329" r:id="rId21"/>
    <p:sldId id="326" r:id="rId22"/>
    <p:sldId id="327" r:id="rId23"/>
    <p:sldId id="340" r:id="rId24"/>
    <p:sldId id="266" r:id="rId25"/>
    <p:sldId id="341" r:id="rId26"/>
    <p:sldId id="258" r:id="rId27"/>
    <p:sldId id="316" r:id="rId28"/>
    <p:sldId id="259" r:id="rId29"/>
    <p:sldId id="319" r:id="rId30"/>
    <p:sldId id="320" r:id="rId31"/>
    <p:sldId id="321" r:id="rId32"/>
    <p:sldId id="270" r:id="rId33"/>
    <p:sldId id="342" r:id="rId34"/>
    <p:sldId id="343" r:id="rId35"/>
    <p:sldId id="338" r:id="rId36"/>
  </p:sldIdLst>
  <p:sldSz cx="9144000" cy="5143500" type="screen16x9"/>
  <p:notesSz cx="6858000" cy="9144000"/>
  <p:embeddedFontLst>
    <p:embeddedFont>
      <p:font typeface="Bodoni MT Condensed" panose="02070606080606020203" pitchFamily="18" charset="0"/>
      <p:regular r:id="rId38"/>
      <p:bold r:id="rId39"/>
      <p:italic r:id="rId40"/>
      <p:boldItalic r:id="rId41"/>
    </p:embeddedFont>
    <p:embeddedFont>
      <p:font typeface="Comfortaa" panose="020B0604020202020204" charset="0"/>
      <p:regular r:id="rId42"/>
      <p:bold r:id="rId43"/>
    </p:embeddedFont>
    <p:embeddedFont>
      <p:font typeface="Montserrat" panose="00000500000000000000" pitchFamily="2" charset="-52"/>
      <p:bold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  <p:embeddedFont>
      <p:font typeface="Roboto Condensed Light" panose="02000000000000000000" pitchFamily="2" charset="0"/>
      <p:regular r:id="rId49"/>
    </p:embeddedFont>
    <p:embeddedFont>
      <p:font typeface="Roboto Slab" pitchFamily="2" charset="0"/>
      <p:regular r:id="rId50"/>
      <p:bold r:id="rId51"/>
    </p:embeddedFont>
    <p:embeddedFont>
      <p:font typeface="Sue Ellen Francisco" panose="020B0604020202020204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268"/>
    <a:srgbClr val="981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759D1D-743E-459F-BC93-36897E83C988}">
  <a:tblStyle styleId="{2B759D1D-743E-459F-BC93-36897E83C9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9c18763aac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9c18763aac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463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9c0ae35f86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9c0ae35f86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524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946d0ea922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946d0ea922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940a6dd4b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940a6dd4b7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355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940a6dd4b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940a6dd4b7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9c18763d66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9c18763d66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9c18763d66_0_1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9c18763d66_0_1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83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879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547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09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9c18763d66_0_1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9c18763d66_0_1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401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946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327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204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049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444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3899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a08e5766c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a08e5766c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9c0ae35f86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9c0ae35f86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86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a08e5766c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a08e5766c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08609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444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9c18763aac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9c18763aac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02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9c18763aac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9c18763aac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1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946d0ea922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946d0ea922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906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9c18763aac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9c18763aac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821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943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34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56853" y="346880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11" name="Google Shape;11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673850" y="1919150"/>
            <a:ext cx="5796300" cy="10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310450" y="3408738"/>
            <a:ext cx="45231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-786719" y="2252601"/>
            <a:ext cx="2001689" cy="1608178"/>
            <a:chOff x="4649450" y="3527425"/>
            <a:chExt cx="1224050" cy="983475"/>
          </a:xfrm>
        </p:grpSpPr>
        <p:sp>
          <p:nvSpPr>
            <p:cNvPr id="17" name="Google Shape;17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-409500" y="3041439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5400000" flipH="1">
            <a:off x="468089" y="4209554"/>
            <a:ext cx="1137776" cy="15413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5400000" flipH="1">
            <a:off x="7489631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24" name="Google Shape;24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8297875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800000">
            <a:off x="8007556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>
            <a:off x="1456509" y="4634991"/>
            <a:ext cx="1137754" cy="914140"/>
            <a:chOff x="4649450" y="3527425"/>
            <a:chExt cx="1224050" cy="983475"/>
          </a:xfrm>
        </p:grpSpPr>
        <p:sp>
          <p:nvSpPr>
            <p:cNvPr id="30" name="Google Shape;30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CUSTOM_24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4965475" y="2534838"/>
            <a:ext cx="30138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4716025" y="3309688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5803375" y="1391475"/>
            <a:ext cx="1338000" cy="12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8227093" y="3480547"/>
            <a:ext cx="1327430" cy="179807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8006258" y="4377911"/>
            <a:ext cx="874074" cy="118414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198300" y="-153778"/>
            <a:ext cx="1036964" cy="140470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764528" y="-193301"/>
            <a:ext cx="754382" cy="606116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249861" y="-321600"/>
            <a:ext cx="767166" cy="103922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459731" y="-557813"/>
            <a:ext cx="1115918" cy="151165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7246780" y="4704871"/>
            <a:ext cx="874094" cy="7022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MAIN_POINT_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"/>
          <p:cNvSpPr txBox="1">
            <a:spLocks noGrp="1"/>
          </p:cNvSpPr>
          <p:nvPr>
            <p:ph type="title"/>
          </p:nvPr>
        </p:nvSpPr>
        <p:spPr>
          <a:xfrm>
            <a:off x="1143000" y="1228350"/>
            <a:ext cx="6858000" cy="28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4" name="Google Shape;404;p15"/>
          <p:cNvSpPr/>
          <p:nvPr/>
        </p:nvSpPr>
        <p:spPr>
          <a:xfrm rot="-5400000">
            <a:off x="6123141" y="3933034"/>
            <a:ext cx="1121717" cy="151951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15"/>
          <p:cNvGrpSpPr/>
          <p:nvPr/>
        </p:nvGrpSpPr>
        <p:grpSpPr>
          <a:xfrm rot="5400000">
            <a:off x="-407222" y="1123394"/>
            <a:ext cx="1091217" cy="899093"/>
            <a:chOff x="4626556" y="3501085"/>
            <a:chExt cx="1193630" cy="983475"/>
          </a:xfrm>
        </p:grpSpPr>
        <p:sp>
          <p:nvSpPr>
            <p:cNvPr id="406" name="Google Shape;406;p15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15"/>
          <p:cNvGrpSpPr/>
          <p:nvPr/>
        </p:nvGrpSpPr>
        <p:grpSpPr>
          <a:xfrm rot="-5400000">
            <a:off x="7033878" y="4296163"/>
            <a:ext cx="1299451" cy="1044057"/>
            <a:chOff x="4649450" y="3527425"/>
            <a:chExt cx="1224050" cy="983475"/>
          </a:xfrm>
        </p:grpSpPr>
        <p:sp>
          <p:nvSpPr>
            <p:cNvPr id="410" name="Google Shape;410;p1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15"/>
          <p:cNvSpPr/>
          <p:nvPr/>
        </p:nvSpPr>
        <p:spPr>
          <a:xfrm rot="-5400000">
            <a:off x="7872422" y="3902293"/>
            <a:ext cx="1121717" cy="151951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5"/>
          <p:cNvSpPr/>
          <p:nvPr/>
        </p:nvSpPr>
        <p:spPr>
          <a:xfrm flipH="1">
            <a:off x="8490272" y="3745667"/>
            <a:ext cx="738618" cy="100065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5"/>
          <p:cNvSpPr/>
          <p:nvPr/>
        </p:nvSpPr>
        <p:spPr>
          <a:xfrm rot="10800000" flipH="1">
            <a:off x="-258516" y="-299425"/>
            <a:ext cx="1249219" cy="169223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15"/>
          <p:cNvGrpSpPr/>
          <p:nvPr/>
        </p:nvGrpSpPr>
        <p:grpSpPr>
          <a:xfrm rot="5400000">
            <a:off x="1054076" y="-55625"/>
            <a:ext cx="908735" cy="730132"/>
            <a:chOff x="4649450" y="3527425"/>
            <a:chExt cx="1224050" cy="983475"/>
          </a:xfrm>
        </p:grpSpPr>
        <p:sp>
          <p:nvSpPr>
            <p:cNvPr id="417" name="Google Shape;417;p1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" name="Google Shape;420;p15"/>
          <p:cNvSpPr/>
          <p:nvPr/>
        </p:nvSpPr>
        <p:spPr>
          <a:xfrm rot="5400000">
            <a:off x="281375" y="-501557"/>
            <a:ext cx="924183" cy="125192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"/>
          <p:cNvSpPr/>
          <p:nvPr/>
        </p:nvSpPr>
        <p:spPr>
          <a:xfrm rot="5400000">
            <a:off x="1833339" y="-710152"/>
            <a:ext cx="1344232" cy="182103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2" name="Google Shape;422;p15"/>
          <p:cNvGrpSpPr/>
          <p:nvPr/>
        </p:nvGrpSpPr>
        <p:grpSpPr>
          <a:xfrm rot="-5400000">
            <a:off x="8464663" y="3128411"/>
            <a:ext cx="1067739" cy="877850"/>
            <a:chOff x="4649450" y="3527425"/>
            <a:chExt cx="1224050" cy="983475"/>
          </a:xfrm>
        </p:grpSpPr>
        <p:sp>
          <p:nvSpPr>
            <p:cNvPr id="423" name="Google Shape;423;p1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5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6"/>
          <p:cNvSpPr txBox="1">
            <a:spLocks noGrp="1"/>
          </p:cNvSpPr>
          <p:nvPr>
            <p:ph type="title"/>
          </p:nvPr>
        </p:nvSpPr>
        <p:spPr>
          <a:xfrm>
            <a:off x="2834700" y="3215300"/>
            <a:ext cx="34746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subTitle" idx="1"/>
          </p:nvPr>
        </p:nvSpPr>
        <p:spPr>
          <a:xfrm>
            <a:off x="1757400" y="2003525"/>
            <a:ext cx="5629200" cy="11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None/>
              <a:defRPr sz="18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9" name="Google Shape;429;p16"/>
          <p:cNvSpPr/>
          <p:nvPr/>
        </p:nvSpPr>
        <p:spPr>
          <a:xfrm rot="5400000" flipH="1">
            <a:off x="1748981" y="4085434"/>
            <a:ext cx="1121717" cy="151951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p16"/>
          <p:cNvGrpSpPr/>
          <p:nvPr/>
        </p:nvGrpSpPr>
        <p:grpSpPr>
          <a:xfrm rot="-5400000" flipH="1">
            <a:off x="8331821" y="1332686"/>
            <a:ext cx="1234333" cy="1017011"/>
            <a:chOff x="4626556" y="3501085"/>
            <a:chExt cx="1193630" cy="983475"/>
          </a:xfrm>
        </p:grpSpPr>
        <p:sp>
          <p:nvSpPr>
            <p:cNvPr id="431" name="Google Shape;431;p16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16"/>
          <p:cNvGrpSpPr/>
          <p:nvPr/>
        </p:nvGrpSpPr>
        <p:grpSpPr>
          <a:xfrm rot="5400000" flipH="1">
            <a:off x="660510" y="4448563"/>
            <a:ext cx="1299451" cy="1044057"/>
            <a:chOff x="4649450" y="3527425"/>
            <a:chExt cx="1224050" cy="983475"/>
          </a:xfrm>
        </p:grpSpPr>
        <p:sp>
          <p:nvSpPr>
            <p:cNvPr id="435" name="Google Shape;435;p1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16"/>
          <p:cNvSpPr/>
          <p:nvPr/>
        </p:nvSpPr>
        <p:spPr>
          <a:xfrm rot="5400000" flipH="1">
            <a:off x="-300" y="4054693"/>
            <a:ext cx="1121717" cy="151951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6"/>
          <p:cNvSpPr/>
          <p:nvPr/>
        </p:nvSpPr>
        <p:spPr>
          <a:xfrm>
            <a:off x="-235050" y="3898067"/>
            <a:ext cx="738618" cy="100065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6"/>
          <p:cNvSpPr/>
          <p:nvPr/>
        </p:nvSpPr>
        <p:spPr>
          <a:xfrm rot="10800000">
            <a:off x="7984842" y="-276787"/>
            <a:ext cx="1413001" cy="191409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" name="Google Shape;441;p16"/>
          <p:cNvGrpSpPr/>
          <p:nvPr/>
        </p:nvGrpSpPr>
        <p:grpSpPr>
          <a:xfrm rot="-5400000" flipH="1">
            <a:off x="6885071" y="-1277"/>
            <a:ext cx="1027835" cy="825824"/>
            <a:chOff x="4649450" y="3527425"/>
            <a:chExt cx="1224050" cy="983475"/>
          </a:xfrm>
        </p:grpSpPr>
        <p:sp>
          <p:nvSpPr>
            <p:cNvPr id="442" name="Google Shape;442;p1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16"/>
          <p:cNvSpPr/>
          <p:nvPr/>
        </p:nvSpPr>
        <p:spPr>
          <a:xfrm rot="-5400000" flipH="1">
            <a:off x="7741789" y="-505454"/>
            <a:ext cx="1045365" cy="141608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6"/>
          <p:cNvSpPr/>
          <p:nvPr/>
        </p:nvSpPr>
        <p:spPr>
          <a:xfrm rot="-5400000" flipH="1">
            <a:off x="5511184" y="-741396"/>
            <a:ext cx="1520504" cy="205982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16"/>
          <p:cNvGrpSpPr/>
          <p:nvPr/>
        </p:nvGrpSpPr>
        <p:grpSpPr>
          <a:xfrm rot="5400000" flipH="1">
            <a:off x="-307635" y="3412764"/>
            <a:ext cx="738592" cy="593429"/>
            <a:chOff x="4649450" y="3527425"/>
            <a:chExt cx="1224050" cy="983475"/>
          </a:xfrm>
        </p:grpSpPr>
        <p:sp>
          <p:nvSpPr>
            <p:cNvPr id="448" name="Google Shape;448;p1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2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8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8" name="Google Shape;468;p18"/>
          <p:cNvSpPr/>
          <p:nvPr/>
        </p:nvSpPr>
        <p:spPr>
          <a:xfrm flipH="1">
            <a:off x="8487028" y="1134969"/>
            <a:ext cx="949460" cy="202306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p18"/>
          <p:cNvGrpSpPr/>
          <p:nvPr/>
        </p:nvGrpSpPr>
        <p:grpSpPr>
          <a:xfrm flipH="1">
            <a:off x="8411798" y="2672995"/>
            <a:ext cx="1099931" cy="883652"/>
            <a:chOff x="4649450" y="3527425"/>
            <a:chExt cx="1224050" cy="983475"/>
          </a:xfrm>
        </p:grpSpPr>
        <p:sp>
          <p:nvSpPr>
            <p:cNvPr id="470" name="Google Shape;470;p18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18"/>
          <p:cNvSpPr/>
          <p:nvPr/>
        </p:nvSpPr>
        <p:spPr>
          <a:xfrm flipH="1">
            <a:off x="8228469" y="3198642"/>
            <a:ext cx="1099934" cy="149000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8"/>
          <p:cNvSpPr/>
          <p:nvPr/>
        </p:nvSpPr>
        <p:spPr>
          <a:xfrm rot="-5400000">
            <a:off x="8251524" y="4317943"/>
            <a:ext cx="819059" cy="141910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8"/>
          <p:cNvSpPr/>
          <p:nvPr/>
        </p:nvSpPr>
        <p:spPr>
          <a:xfrm rot="5400000">
            <a:off x="-95913" y="-336931"/>
            <a:ext cx="742632" cy="100619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8"/>
          <p:cNvSpPr/>
          <p:nvPr/>
        </p:nvSpPr>
        <p:spPr>
          <a:xfrm rot="10800000" flipH="1">
            <a:off x="-160092" y="669489"/>
            <a:ext cx="618327" cy="127055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7" name="Google Shape;477;p18"/>
          <p:cNvGrpSpPr/>
          <p:nvPr/>
        </p:nvGrpSpPr>
        <p:grpSpPr>
          <a:xfrm flipH="1">
            <a:off x="8552924" y="4347750"/>
            <a:ext cx="817665" cy="656961"/>
            <a:chOff x="4649450" y="3527425"/>
            <a:chExt cx="1224050" cy="983475"/>
          </a:xfrm>
        </p:grpSpPr>
        <p:sp>
          <p:nvSpPr>
            <p:cNvPr id="478" name="Google Shape;478;p18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18"/>
          <p:cNvGrpSpPr/>
          <p:nvPr/>
        </p:nvGrpSpPr>
        <p:grpSpPr>
          <a:xfrm rot="10800000" flipH="1">
            <a:off x="-226961" y="290638"/>
            <a:ext cx="821705" cy="660010"/>
            <a:chOff x="4649450" y="3527425"/>
            <a:chExt cx="1224050" cy="983475"/>
          </a:xfrm>
        </p:grpSpPr>
        <p:sp>
          <p:nvSpPr>
            <p:cNvPr id="482" name="Google Shape;482;p18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le and two columns 2 ">
  <p:cSld name="CUSTOM_27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9"/>
          <p:cNvSpPr/>
          <p:nvPr/>
        </p:nvSpPr>
        <p:spPr>
          <a:xfrm rot="10265415">
            <a:off x="7860399" y="1692769"/>
            <a:ext cx="1799601" cy="267461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9"/>
          <p:cNvSpPr txBox="1">
            <a:spLocks noGrp="1"/>
          </p:cNvSpPr>
          <p:nvPr>
            <p:ph type="body" idx="1"/>
          </p:nvPr>
        </p:nvSpPr>
        <p:spPr>
          <a:xfrm>
            <a:off x="1161775" y="2023100"/>
            <a:ext cx="2791200" cy="18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8" name="Google Shape;488;p19"/>
          <p:cNvSpPr txBox="1">
            <a:spLocks noGrp="1"/>
          </p:cNvSpPr>
          <p:nvPr>
            <p:ph type="body" idx="2"/>
          </p:nvPr>
        </p:nvSpPr>
        <p:spPr>
          <a:xfrm>
            <a:off x="4510675" y="2023100"/>
            <a:ext cx="2791200" cy="18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9" name="Google Shape;489;p19"/>
          <p:cNvSpPr txBox="1">
            <a:spLocks noGrp="1"/>
          </p:cNvSpPr>
          <p:nvPr>
            <p:ph type="subTitle" idx="3"/>
          </p:nvPr>
        </p:nvSpPr>
        <p:spPr>
          <a:xfrm>
            <a:off x="1161775" y="1583200"/>
            <a:ext cx="19650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0" name="Google Shape;490;p19"/>
          <p:cNvSpPr txBox="1">
            <a:spLocks noGrp="1"/>
          </p:cNvSpPr>
          <p:nvPr>
            <p:ph type="subTitle" idx="4"/>
          </p:nvPr>
        </p:nvSpPr>
        <p:spPr>
          <a:xfrm>
            <a:off x="4510675" y="1583200"/>
            <a:ext cx="19650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1" name="Google Shape;491;p19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8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2" name="Google Shape;492;p19"/>
          <p:cNvSpPr/>
          <p:nvPr/>
        </p:nvSpPr>
        <p:spPr>
          <a:xfrm>
            <a:off x="-309657" y="2524050"/>
            <a:ext cx="998974" cy="135324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19"/>
          <p:cNvGrpSpPr/>
          <p:nvPr/>
        </p:nvGrpSpPr>
        <p:grpSpPr>
          <a:xfrm rot="-4367854" flipH="1">
            <a:off x="7664165" y="764128"/>
            <a:ext cx="1824959" cy="1591208"/>
            <a:chOff x="4593050" y="3501085"/>
            <a:chExt cx="1213420" cy="983475"/>
          </a:xfrm>
        </p:grpSpPr>
        <p:sp>
          <p:nvSpPr>
            <p:cNvPr id="494" name="Google Shape;494;p19"/>
            <p:cNvSpPr/>
            <p:nvPr/>
          </p:nvSpPr>
          <p:spPr>
            <a:xfrm>
              <a:off x="4593050" y="4142199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4689046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4754900" y="3612064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19"/>
          <p:cNvGrpSpPr/>
          <p:nvPr/>
        </p:nvGrpSpPr>
        <p:grpSpPr>
          <a:xfrm>
            <a:off x="-564087" y="3573292"/>
            <a:ext cx="1157217" cy="929777"/>
            <a:chOff x="4649450" y="3527425"/>
            <a:chExt cx="1224050" cy="983475"/>
          </a:xfrm>
        </p:grpSpPr>
        <p:sp>
          <p:nvSpPr>
            <p:cNvPr id="498" name="Google Shape;498;p1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19"/>
          <p:cNvSpPr/>
          <p:nvPr/>
        </p:nvSpPr>
        <p:spPr>
          <a:xfrm>
            <a:off x="-345718" y="4029375"/>
            <a:ext cx="998974" cy="135324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9"/>
          <p:cNvSpPr/>
          <p:nvPr/>
        </p:nvSpPr>
        <p:spPr>
          <a:xfrm rot="6350552" flipH="1">
            <a:off x="468438" y="3921222"/>
            <a:ext cx="1416396" cy="191881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9"/>
          <p:cNvSpPr/>
          <p:nvPr/>
        </p:nvSpPr>
        <p:spPr>
          <a:xfrm rot="10800000">
            <a:off x="8223498" y="-155857"/>
            <a:ext cx="1073393" cy="14540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4" name="Google Shape;504;p19"/>
          <p:cNvGrpSpPr/>
          <p:nvPr/>
        </p:nvGrpSpPr>
        <p:grpSpPr>
          <a:xfrm rot="-5400000" flipH="1">
            <a:off x="7406074" y="-35086"/>
            <a:ext cx="871768" cy="762783"/>
            <a:chOff x="4649450" y="3527425"/>
            <a:chExt cx="1224050" cy="983475"/>
          </a:xfrm>
        </p:grpSpPr>
        <p:sp>
          <p:nvSpPr>
            <p:cNvPr id="505" name="Google Shape;505;p1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19"/>
          <p:cNvSpPr/>
          <p:nvPr/>
        </p:nvSpPr>
        <p:spPr>
          <a:xfrm rot="-5400000" flipH="1">
            <a:off x="8038855" y="-329590"/>
            <a:ext cx="794153" cy="10757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9"/>
          <p:cNvSpPr/>
          <p:nvPr/>
        </p:nvSpPr>
        <p:spPr>
          <a:xfrm rot="-5400000" flipH="1">
            <a:off x="6037909" y="-733000"/>
            <a:ext cx="1526303" cy="206767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19"/>
          <p:cNvGrpSpPr/>
          <p:nvPr/>
        </p:nvGrpSpPr>
        <p:grpSpPr>
          <a:xfrm>
            <a:off x="-31917" y="4793334"/>
            <a:ext cx="657804" cy="528519"/>
            <a:chOff x="4649450" y="3527425"/>
            <a:chExt cx="1224050" cy="983475"/>
          </a:xfrm>
        </p:grpSpPr>
        <p:sp>
          <p:nvSpPr>
            <p:cNvPr id="511" name="Google Shape;511;p1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4656211" y="3734789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6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0"/>
          <p:cNvSpPr txBox="1">
            <a:spLocks noGrp="1"/>
          </p:cNvSpPr>
          <p:nvPr>
            <p:ph type="subTitle" idx="1"/>
          </p:nvPr>
        </p:nvSpPr>
        <p:spPr>
          <a:xfrm>
            <a:off x="1746400" y="1619423"/>
            <a:ext cx="22185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6" name="Google Shape;516;p20"/>
          <p:cNvSpPr txBox="1">
            <a:spLocks noGrp="1"/>
          </p:cNvSpPr>
          <p:nvPr>
            <p:ph type="subTitle" idx="2"/>
          </p:nvPr>
        </p:nvSpPr>
        <p:spPr>
          <a:xfrm>
            <a:off x="1746400" y="3509005"/>
            <a:ext cx="22185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7" name="Google Shape;517;p20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8" name="Google Shape;518;p20"/>
          <p:cNvSpPr/>
          <p:nvPr/>
        </p:nvSpPr>
        <p:spPr>
          <a:xfrm>
            <a:off x="-217250" y="4004000"/>
            <a:ext cx="867532" cy="117518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0"/>
          <p:cNvSpPr/>
          <p:nvPr/>
        </p:nvSpPr>
        <p:spPr>
          <a:xfrm rot="5400000" flipH="1">
            <a:off x="157646" y="4450122"/>
            <a:ext cx="641820" cy="86942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0"/>
          <p:cNvSpPr/>
          <p:nvPr/>
        </p:nvSpPr>
        <p:spPr>
          <a:xfrm rot="5400000" flipH="1">
            <a:off x="1169835" y="4252542"/>
            <a:ext cx="933550" cy="126461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0"/>
          <p:cNvSpPr/>
          <p:nvPr/>
        </p:nvSpPr>
        <p:spPr>
          <a:xfrm rot="10800000" flipH="1">
            <a:off x="-217250" y="-76925"/>
            <a:ext cx="867532" cy="117518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2" name="Google Shape;522;p20"/>
          <p:cNvGrpSpPr/>
          <p:nvPr/>
        </p:nvGrpSpPr>
        <p:grpSpPr>
          <a:xfrm rot="5400000" flipH="1">
            <a:off x="590096" y="4566874"/>
            <a:ext cx="784494" cy="630309"/>
            <a:chOff x="4649450" y="3501095"/>
            <a:chExt cx="1224050" cy="983475"/>
          </a:xfrm>
        </p:grpSpPr>
        <p:sp>
          <p:nvSpPr>
            <p:cNvPr id="523" name="Google Shape;523;p2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4756075" y="350109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20"/>
          <p:cNvSpPr txBox="1">
            <a:spLocks noGrp="1"/>
          </p:cNvSpPr>
          <p:nvPr>
            <p:ph type="subTitle" idx="3"/>
          </p:nvPr>
        </p:nvSpPr>
        <p:spPr>
          <a:xfrm>
            <a:off x="1746400" y="2564214"/>
            <a:ext cx="22185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2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9"/>
          <p:cNvSpPr/>
          <p:nvPr/>
        </p:nvSpPr>
        <p:spPr>
          <a:xfrm>
            <a:off x="-456853" y="346880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9" name="Google Shape;809;p29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810" name="Google Shape;810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29"/>
          <p:cNvGrpSpPr/>
          <p:nvPr/>
        </p:nvGrpSpPr>
        <p:grpSpPr>
          <a:xfrm>
            <a:off x="-786719" y="2252601"/>
            <a:ext cx="2001689" cy="1608178"/>
            <a:chOff x="4649450" y="3527425"/>
            <a:chExt cx="1224050" cy="983475"/>
          </a:xfrm>
        </p:grpSpPr>
        <p:sp>
          <p:nvSpPr>
            <p:cNvPr id="814" name="Google Shape;814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" name="Google Shape;817;p29"/>
          <p:cNvSpPr/>
          <p:nvPr/>
        </p:nvSpPr>
        <p:spPr>
          <a:xfrm>
            <a:off x="-409500" y="3041439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9"/>
          <p:cNvSpPr/>
          <p:nvPr/>
        </p:nvSpPr>
        <p:spPr>
          <a:xfrm rot="5400000" flipH="1">
            <a:off x="468089" y="4209554"/>
            <a:ext cx="1137776" cy="15413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9"/>
          <p:cNvSpPr/>
          <p:nvPr/>
        </p:nvSpPr>
        <p:spPr>
          <a:xfrm rot="-5400000" flipH="1">
            <a:off x="7489631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0" name="Google Shape;820;p29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821" name="Google Shape;821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4" name="Google Shape;824;p29"/>
          <p:cNvSpPr/>
          <p:nvPr/>
        </p:nvSpPr>
        <p:spPr>
          <a:xfrm rot="10800000">
            <a:off x="8297875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9"/>
          <p:cNvSpPr/>
          <p:nvPr/>
        </p:nvSpPr>
        <p:spPr>
          <a:xfrm rot="10800000">
            <a:off x="8007556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" name="Google Shape;826;p29"/>
          <p:cNvGrpSpPr/>
          <p:nvPr/>
        </p:nvGrpSpPr>
        <p:grpSpPr>
          <a:xfrm>
            <a:off x="1456509" y="4634991"/>
            <a:ext cx="1137754" cy="914140"/>
            <a:chOff x="4649450" y="3527425"/>
            <a:chExt cx="1224050" cy="983475"/>
          </a:xfrm>
        </p:grpSpPr>
        <p:sp>
          <p:nvSpPr>
            <p:cNvPr id="827" name="Google Shape;827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21_1_2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0"/>
          <p:cNvSpPr/>
          <p:nvPr/>
        </p:nvSpPr>
        <p:spPr>
          <a:xfrm rot="5400000">
            <a:off x="2155410" y="-303306"/>
            <a:ext cx="1352261" cy="183191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" name="Google Shape;832;p30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833" name="Google Shape;833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30"/>
          <p:cNvGrpSpPr/>
          <p:nvPr/>
        </p:nvGrpSpPr>
        <p:grpSpPr>
          <a:xfrm rot="5400000">
            <a:off x="843699" y="-167799"/>
            <a:ext cx="1566539" cy="1258553"/>
            <a:chOff x="4649450" y="3527425"/>
            <a:chExt cx="1224050" cy="983475"/>
          </a:xfrm>
        </p:grpSpPr>
        <p:sp>
          <p:nvSpPr>
            <p:cNvPr id="837" name="Google Shape;837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0" name="Google Shape;840;p30"/>
          <p:cNvSpPr/>
          <p:nvPr/>
        </p:nvSpPr>
        <p:spPr>
          <a:xfrm rot="5400000">
            <a:off x="46552" y="-266247"/>
            <a:ext cx="1352261" cy="183191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0"/>
          <p:cNvSpPr/>
          <p:nvPr/>
        </p:nvSpPr>
        <p:spPr>
          <a:xfrm rot="10800000" flipH="1">
            <a:off x="-323965" y="502387"/>
            <a:ext cx="890430" cy="120640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0"/>
          <p:cNvSpPr/>
          <p:nvPr/>
        </p:nvSpPr>
        <p:spPr>
          <a:xfrm rot="-5400000" flipH="1">
            <a:off x="7489631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3" name="Google Shape;843;p30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844" name="Google Shape;844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0"/>
          <p:cNvSpPr/>
          <p:nvPr/>
        </p:nvSpPr>
        <p:spPr>
          <a:xfrm rot="10800000">
            <a:off x="8297875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0"/>
          <p:cNvSpPr/>
          <p:nvPr/>
        </p:nvSpPr>
        <p:spPr>
          <a:xfrm rot="10800000">
            <a:off x="8007556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9" name="Google Shape;849;p30"/>
          <p:cNvGrpSpPr/>
          <p:nvPr/>
        </p:nvGrpSpPr>
        <p:grpSpPr>
          <a:xfrm rot="5400000">
            <a:off x="-411660" y="1521699"/>
            <a:ext cx="890496" cy="715478"/>
            <a:chOff x="4649450" y="3527425"/>
            <a:chExt cx="1224050" cy="983475"/>
          </a:xfrm>
        </p:grpSpPr>
        <p:sp>
          <p:nvSpPr>
            <p:cNvPr id="850" name="Google Shape;850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_1_1_2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31"/>
          <p:cNvGrpSpPr/>
          <p:nvPr/>
        </p:nvGrpSpPr>
        <p:grpSpPr>
          <a:xfrm rot="10800000" flipH="1">
            <a:off x="6469468" y="16495"/>
            <a:ext cx="443348" cy="442912"/>
            <a:chOff x="4887569" y="4595026"/>
            <a:chExt cx="381145" cy="381032"/>
          </a:xfrm>
        </p:grpSpPr>
        <p:sp>
          <p:nvSpPr>
            <p:cNvPr id="855" name="Google Shape;855;p31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76" name="Google Shape;876;p31"/>
          <p:cNvSpPr/>
          <p:nvPr/>
        </p:nvSpPr>
        <p:spPr>
          <a:xfrm rot="10800000">
            <a:off x="7737102" y="2481981"/>
            <a:ext cx="1701088" cy="23044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" name="Google Shape;877;p31"/>
          <p:cNvGrpSpPr/>
          <p:nvPr/>
        </p:nvGrpSpPr>
        <p:grpSpPr>
          <a:xfrm rot="10800000" flipH="1">
            <a:off x="1025682" y="-401568"/>
            <a:ext cx="1479225" cy="1242621"/>
            <a:chOff x="4649450" y="3501085"/>
            <a:chExt cx="1170736" cy="983475"/>
          </a:xfrm>
        </p:grpSpPr>
        <p:sp>
          <p:nvSpPr>
            <p:cNvPr id="878" name="Google Shape;878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31"/>
          <p:cNvGrpSpPr/>
          <p:nvPr/>
        </p:nvGrpSpPr>
        <p:grpSpPr>
          <a:xfrm rot="10800000">
            <a:off x="7792232" y="1326924"/>
            <a:ext cx="1970721" cy="1583296"/>
            <a:chOff x="4649450" y="3527425"/>
            <a:chExt cx="1224050" cy="983475"/>
          </a:xfrm>
        </p:grpSpPr>
        <p:sp>
          <p:nvSpPr>
            <p:cNvPr id="882" name="Google Shape;882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5" name="Google Shape;885;p31"/>
          <p:cNvSpPr/>
          <p:nvPr/>
        </p:nvSpPr>
        <p:spPr>
          <a:xfrm rot="10800000">
            <a:off x="7690482" y="-170907"/>
            <a:ext cx="1701088" cy="23044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1"/>
          <p:cNvSpPr/>
          <p:nvPr/>
        </p:nvSpPr>
        <p:spPr>
          <a:xfrm rot="-5400000" flipH="1">
            <a:off x="7407383" y="-534038"/>
            <a:ext cx="1120156" cy="15174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1"/>
          <p:cNvSpPr/>
          <p:nvPr/>
        </p:nvSpPr>
        <p:spPr>
          <a:xfrm rot="5400000">
            <a:off x="-137427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31"/>
          <p:cNvGrpSpPr/>
          <p:nvPr/>
        </p:nvGrpSpPr>
        <p:grpSpPr>
          <a:xfrm rot="10800000" flipH="1">
            <a:off x="-230168" y="1678417"/>
            <a:ext cx="1255875" cy="1009045"/>
            <a:chOff x="4649450" y="3527425"/>
            <a:chExt cx="1224050" cy="983475"/>
          </a:xfrm>
        </p:grpSpPr>
        <p:sp>
          <p:nvSpPr>
            <p:cNvPr id="889" name="Google Shape;889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31"/>
          <p:cNvSpPr/>
          <p:nvPr/>
        </p:nvSpPr>
        <p:spPr>
          <a:xfrm rot="10800000" flipH="1">
            <a:off x="-496404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1"/>
          <p:cNvSpPr/>
          <p:nvPr/>
        </p:nvSpPr>
        <p:spPr>
          <a:xfrm rot="10800000" flipH="1">
            <a:off x="-786719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" name="Google Shape;894;p31"/>
          <p:cNvGrpSpPr/>
          <p:nvPr/>
        </p:nvGrpSpPr>
        <p:grpSpPr>
          <a:xfrm rot="10800000">
            <a:off x="6434392" y="-335257"/>
            <a:ext cx="1120128" cy="899978"/>
            <a:chOff x="4649450" y="3527425"/>
            <a:chExt cx="1224050" cy="983475"/>
          </a:xfrm>
        </p:grpSpPr>
        <p:sp>
          <p:nvSpPr>
            <p:cNvPr id="895" name="Google Shape;895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_1_1_1_1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32"/>
          <p:cNvSpPr/>
          <p:nvPr/>
        </p:nvSpPr>
        <p:spPr>
          <a:xfrm>
            <a:off x="-414566" y="1260425"/>
            <a:ext cx="1462812" cy="198157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0" name="Google Shape;900;p32"/>
          <p:cNvGrpSpPr/>
          <p:nvPr/>
        </p:nvGrpSpPr>
        <p:grpSpPr>
          <a:xfrm rot="10800000">
            <a:off x="7292228" y="-173074"/>
            <a:ext cx="1019360" cy="856312"/>
            <a:chOff x="4649450" y="3501085"/>
            <a:chExt cx="1170736" cy="983475"/>
          </a:xfrm>
        </p:grpSpPr>
        <p:sp>
          <p:nvSpPr>
            <p:cNvPr id="901" name="Google Shape;901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32"/>
          <p:cNvGrpSpPr/>
          <p:nvPr/>
        </p:nvGrpSpPr>
        <p:grpSpPr>
          <a:xfrm>
            <a:off x="-786934" y="2796990"/>
            <a:ext cx="1694575" cy="1361523"/>
            <a:chOff x="4649450" y="3527425"/>
            <a:chExt cx="1224050" cy="983475"/>
          </a:xfrm>
        </p:grpSpPr>
        <p:sp>
          <p:nvSpPr>
            <p:cNvPr id="905" name="Google Shape;905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8" name="Google Shape;908;p32"/>
          <p:cNvSpPr/>
          <p:nvPr/>
        </p:nvSpPr>
        <p:spPr>
          <a:xfrm>
            <a:off x="-467370" y="3464685"/>
            <a:ext cx="1462812" cy="198157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32"/>
          <p:cNvSpPr/>
          <p:nvPr/>
        </p:nvSpPr>
        <p:spPr>
          <a:xfrm rot="5400000" flipH="1">
            <a:off x="679909" y="3845523"/>
            <a:ext cx="1660496" cy="224955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32"/>
          <p:cNvSpPr/>
          <p:nvPr/>
        </p:nvSpPr>
        <p:spPr>
          <a:xfrm rot="-5400000" flipH="1">
            <a:off x="7923469" y="-285816"/>
            <a:ext cx="1189743" cy="161166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32"/>
          <p:cNvGrpSpPr/>
          <p:nvPr/>
        </p:nvGrpSpPr>
        <p:grpSpPr>
          <a:xfrm rot="10800000">
            <a:off x="8311770" y="1260418"/>
            <a:ext cx="865403" cy="695317"/>
            <a:chOff x="4649450" y="3527425"/>
            <a:chExt cx="1224050" cy="983475"/>
          </a:xfrm>
        </p:grpSpPr>
        <p:sp>
          <p:nvSpPr>
            <p:cNvPr id="912" name="Google Shape;912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5" name="Google Shape;915;p32"/>
          <p:cNvSpPr/>
          <p:nvPr/>
        </p:nvSpPr>
        <p:spPr>
          <a:xfrm rot="10800000">
            <a:off x="8480403" y="283235"/>
            <a:ext cx="880170" cy="119230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32"/>
          <p:cNvSpPr/>
          <p:nvPr/>
        </p:nvSpPr>
        <p:spPr>
          <a:xfrm rot="10800000">
            <a:off x="8280334" y="1600350"/>
            <a:ext cx="1280295" cy="173432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7" name="Google Shape;917;p32"/>
          <p:cNvGrpSpPr/>
          <p:nvPr/>
        </p:nvGrpSpPr>
        <p:grpSpPr>
          <a:xfrm>
            <a:off x="-7960" y="4583288"/>
            <a:ext cx="963205" cy="773896"/>
            <a:chOff x="4649450" y="3527425"/>
            <a:chExt cx="1224050" cy="983475"/>
          </a:xfrm>
        </p:grpSpPr>
        <p:sp>
          <p:nvSpPr>
            <p:cNvPr id="918" name="Google Shape;918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656211" y="3734789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35" name="Google Shape;35;p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994675" y="1945160"/>
            <a:ext cx="21756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620525" y="1828613"/>
            <a:ext cx="14592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grpSp>
        <p:nvGrpSpPr>
          <p:cNvPr id="58" name="Google Shape;58;p3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59" name="Google Shape;59;p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0" name="Google Shape;80;p3"/>
          <p:cNvSpPr/>
          <p:nvPr/>
        </p:nvSpPr>
        <p:spPr>
          <a:xfrm flipH="1">
            <a:off x="7801668" y="777675"/>
            <a:ext cx="1220894" cy="165386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flipH="1">
            <a:off x="7841255" y="2124165"/>
            <a:ext cx="1414390" cy="1136307"/>
            <a:chOff x="4649450" y="3527425"/>
            <a:chExt cx="1224050" cy="983475"/>
          </a:xfrm>
        </p:grpSpPr>
        <p:sp>
          <p:nvSpPr>
            <p:cNvPr id="82" name="Google Shape;82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flipH="1">
            <a:off x="7913985" y="2593942"/>
            <a:ext cx="1414414" cy="191600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 rot="-5400000">
            <a:off x="8219206" y="4367378"/>
            <a:ext cx="803967" cy="108907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 rot="5400000">
            <a:off x="47341" y="-667214"/>
            <a:ext cx="1177625" cy="159534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3"/>
          <p:cNvGrpSpPr/>
          <p:nvPr/>
        </p:nvGrpSpPr>
        <p:grpSpPr>
          <a:xfrm rot="10800000" flipH="1">
            <a:off x="-359666" y="719282"/>
            <a:ext cx="949251" cy="762685"/>
            <a:chOff x="4649450" y="3527425"/>
            <a:chExt cx="1224050" cy="983475"/>
          </a:xfrm>
        </p:grpSpPr>
        <p:sp>
          <p:nvSpPr>
            <p:cNvPr id="89" name="Google Shape;89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3"/>
          <p:cNvSpPr/>
          <p:nvPr/>
        </p:nvSpPr>
        <p:spPr>
          <a:xfrm rot="10800000" flipH="1">
            <a:off x="-197523" y="-103823"/>
            <a:ext cx="871249" cy="11801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 flipH="1">
            <a:off x="8276759" y="3925536"/>
            <a:ext cx="1051459" cy="844805"/>
            <a:chOff x="4649450" y="3527425"/>
            <a:chExt cx="1224050" cy="983475"/>
          </a:xfrm>
        </p:grpSpPr>
        <p:sp>
          <p:nvSpPr>
            <p:cNvPr id="94" name="Google Shape;94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778500" y="1424000"/>
            <a:ext cx="7648800" cy="3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99" name="Google Shape;99;p4"/>
          <p:cNvGrpSpPr/>
          <p:nvPr/>
        </p:nvGrpSpPr>
        <p:grpSpPr>
          <a:xfrm rot="10800000">
            <a:off x="7535961" y="-269332"/>
            <a:ext cx="931789" cy="782748"/>
            <a:chOff x="4649450" y="3501085"/>
            <a:chExt cx="1170736" cy="983475"/>
          </a:xfrm>
        </p:grpSpPr>
        <p:sp>
          <p:nvSpPr>
            <p:cNvPr id="100" name="Google Shape;100;p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4"/>
          <p:cNvSpPr/>
          <p:nvPr/>
        </p:nvSpPr>
        <p:spPr>
          <a:xfrm>
            <a:off x="-276875" y="3855657"/>
            <a:ext cx="978678" cy="13257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5400000" flipH="1">
            <a:off x="75661" y="4687311"/>
            <a:ext cx="644422" cy="87305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-5400000" flipH="1">
            <a:off x="8113268" y="-372123"/>
            <a:ext cx="1087444" cy="147308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4"/>
          <p:cNvGrpSpPr/>
          <p:nvPr/>
        </p:nvGrpSpPr>
        <p:grpSpPr>
          <a:xfrm rot="10800000">
            <a:off x="8468280" y="1041249"/>
            <a:ext cx="790981" cy="635522"/>
            <a:chOff x="4649450" y="3527425"/>
            <a:chExt cx="1224050" cy="983475"/>
          </a:xfrm>
        </p:grpSpPr>
        <p:sp>
          <p:nvSpPr>
            <p:cNvPr id="107" name="Google Shape;107;p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4"/>
          <p:cNvSpPr/>
          <p:nvPr/>
        </p:nvSpPr>
        <p:spPr>
          <a:xfrm rot="10800000">
            <a:off x="8622333" y="148018"/>
            <a:ext cx="804487" cy="108978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10800000">
            <a:off x="8439485" y="1351926"/>
            <a:ext cx="1170190" cy="15851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930900" y="6052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1850158" y="2348750"/>
            <a:ext cx="20997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2"/>
          </p:nvPr>
        </p:nvSpPr>
        <p:spPr>
          <a:xfrm>
            <a:off x="1928308" y="2744375"/>
            <a:ext cx="19434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5072620" y="2348750"/>
            <a:ext cx="20997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4"/>
          </p:nvPr>
        </p:nvSpPr>
        <p:spPr>
          <a:xfrm>
            <a:off x="5150770" y="2744375"/>
            <a:ext cx="19434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8" name="Google Shape;118;p5"/>
          <p:cNvSpPr/>
          <p:nvPr/>
        </p:nvSpPr>
        <p:spPr>
          <a:xfrm rot="-5400000" flipH="1">
            <a:off x="6682121" y="-354333"/>
            <a:ext cx="924703" cy="125263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5"/>
          <p:cNvGrpSpPr/>
          <p:nvPr/>
        </p:nvGrpSpPr>
        <p:grpSpPr>
          <a:xfrm rot="5400000" flipH="1">
            <a:off x="-308087" y="3803172"/>
            <a:ext cx="685583" cy="575923"/>
            <a:chOff x="4649450" y="3501085"/>
            <a:chExt cx="1170736" cy="983475"/>
          </a:xfrm>
        </p:grpSpPr>
        <p:sp>
          <p:nvSpPr>
            <p:cNvPr id="120" name="Google Shape;120;p5"/>
            <p:cNvSpPr/>
            <p:nvPr/>
          </p:nvSpPr>
          <p:spPr>
            <a:xfrm>
              <a:off x="4649450" y="4098367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814851" y="3573482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5"/>
          <p:cNvGrpSpPr/>
          <p:nvPr/>
        </p:nvGrpSpPr>
        <p:grpSpPr>
          <a:xfrm rot="-5400000" flipH="1">
            <a:off x="7432711" y="-261349"/>
            <a:ext cx="1071289" cy="860639"/>
            <a:chOff x="4649450" y="3527425"/>
            <a:chExt cx="1224050" cy="983475"/>
          </a:xfrm>
        </p:grpSpPr>
        <p:sp>
          <p:nvSpPr>
            <p:cNvPr id="124" name="Google Shape;124;p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5"/>
          <p:cNvSpPr/>
          <p:nvPr/>
        </p:nvSpPr>
        <p:spPr>
          <a:xfrm rot="-5400000" flipH="1">
            <a:off x="8124148" y="-328992"/>
            <a:ext cx="924703" cy="125263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 rot="10800000">
            <a:off x="8693319" y="196597"/>
            <a:ext cx="608886" cy="8249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-149525" y="4195395"/>
            <a:ext cx="800250" cy="108404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5"/>
          <p:cNvGrpSpPr/>
          <p:nvPr/>
        </p:nvGrpSpPr>
        <p:grpSpPr>
          <a:xfrm rot="5400000" flipH="1">
            <a:off x="691608" y="4655909"/>
            <a:ext cx="582036" cy="467642"/>
            <a:chOff x="4649450" y="3527425"/>
            <a:chExt cx="1224050" cy="983475"/>
          </a:xfrm>
        </p:grpSpPr>
        <p:sp>
          <p:nvSpPr>
            <p:cNvPr id="131" name="Google Shape;131;p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5"/>
          <p:cNvSpPr/>
          <p:nvPr/>
        </p:nvSpPr>
        <p:spPr>
          <a:xfrm rot="5400000" flipH="1">
            <a:off x="196324" y="4606932"/>
            <a:ext cx="592009" cy="80195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"/>
          <p:cNvSpPr/>
          <p:nvPr/>
        </p:nvSpPr>
        <p:spPr>
          <a:xfrm rot="5400000" flipH="1">
            <a:off x="1129970" y="4424643"/>
            <a:ext cx="861138" cy="116652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5"/>
          <p:cNvGrpSpPr/>
          <p:nvPr/>
        </p:nvGrpSpPr>
        <p:grpSpPr>
          <a:xfrm rot="-5400000" flipH="1">
            <a:off x="8753044" y="893265"/>
            <a:ext cx="608842" cy="489180"/>
            <a:chOff x="4649450" y="3527425"/>
            <a:chExt cx="1224050" cy="983475"/>
          </a:xfrm>
        </p:grpSpPr>
        <p:sp>
          <p:nvSpPr>
            <p:cNvPr id="137" name="Google Shape;137;p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body" idx="1"/>
          </p:nvPr>
        </p:nvSpPr>
        <p:spPr>
          <a:xfrm>
            <a:off x="1122325" y="1375950"/>
            <a:ext cx="3478200" cy="18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0" name="Google Shape;190;p7"/>
          <p:cNvSpPr/>
          <p:nvPr/>
        </p:nvSpPr>
        <p:spPr>
          <a:xfrm rot="-5818795">
            <a:off x="6400292" y="4165411"/>
            <a:ext cx="1063282" cy="144035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 rot="5400000">
            <a:off x="-346142" y="785895"/>
            <a:ext cx="717133" cy="590872"/>
            <a:chOff x="4626556" y="3501085"/>
            <a:chExt cx="1193630" cy="983475"/>
          </a:xfrm>
        </p:grpSpPr>
        <p:sp>
          <p:nvSpPr>
            <p:cNvPr id="192" name="Google Shape;192;p7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7"/>
          <p:cNvGrpSpPr/>
          <p:nvPr/>
        </p:nvGrpSpPr>
        <p:grpSpPr>
          <a:xfrm rot="-5400000">
            <a:off x="7263585" y="4509672"/>
            <a:ext cx="1231762" cy="989671"/>
            <a:chOff x="4649450" y="3527425"/>
            <a:chExt cx="1224050" cy="983475"/>
          </a:xfrm>
        </p:grpSpPr>
        <p:sp>
          <p:nvSpPr>
            <p:cNvPr id="196" name="Google Shape;196;p7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7"/>
          <p:cNvSpPr/>
          <p:nvPr/>
        </p:nvSpPr>
        <p:spPr>
          <a:xfrm rot="-3489614">
            <a:off x="8030023" y="4002337"/>
            <a:ext cx="1063288" cy="144036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rot="857611" flipH="1">
            <a:off x="8280213" y="2993176"/>
            <a:ext cx="1196678" cy="197159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/>
          <p:nvPr/>
        </p:nvSpPr>
        <p:spPr>
          <a:xfrm rot="10800000" flipH="1">
            <a:off x="-248208" y="-149319"/>
            <a:ext cx="820917" cy="111204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7"/>
          <p:cNvGrpSpPr/>
          <p:nvPr/>
        </p:nvGrpSpPr>
        <p:grpSpPr>
          <a:xfrm rot="5400000">
            <a:off x="471932" y="-131111"/>
            <a:ext cx="597214" cy="479837"/>
            <a:chOff x="4649450" y="3527425"/>
            <a:chExt cx="1224050" cy="983475"/>
          </a:xfrm>
        </p:grpSpPr>
        <p:sp>
          <p:nvSpPr>
            <p:cNvPr id="203" name="Google Shape;203;p7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7"/>
          <p:cNvSpPr/>
          <p:nvPr/>
        </p:nvSpPr>
        <p:spPr>
          <a:xfrm rot="5400000">
            <a:off x="106560" y="-282136"/>
            <a:ext cx="607324" cy="82270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 rot="5400000">
            <a:off x="940799" y="-551759"/>
            <a:ext cx="883367" cy="119663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/>
          <p:nvPr/>
        </p:nvSpPr>
        <p:spPr>
          <a:xfrm rot="482232">
            <a:off x="-146312" y="3707461"/>
            <a:ext cx="1134722" cy="153712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"/>
          <p:cNvSpPr/>
          <p:nvPr/>
        </p:nvSpPr>
        <p:spPr>
          <a:xfrm rot="2442351">
            <a:off x="340995" y="3869344"/>
            <a:ext cx="1277090" cy="210425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title" hasCustomPrompt="1"/>
          </p:nvPr>
        </p:nvSpPr>
        <p:spPr>
          <a:xfrm>
            <a:off x="2510174" y="492028"/>
            <a:ext cx="14592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grpSp>
        <p:nvGrpSpPr>
          <p:cNvPr id="229" name="Google Shape;229;p9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230" name="Google Shape;230;p9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title" idx="2"/>
          </p:nvPr>
        </p:nvSpPr>
        <p:spPr>
          <a:xfrm>
            <a:off x="4000500" y="605225"/>
            <a:ext cx="26931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2" name="Google Shape;252;p9"/>
          <p:cNvSpPr/>
          <p:nvPr/>
        </p:nvSpPr>
        <p:spPr>
          <a:xfrm rot="10800000" flipH="1">
            <a:off x="-379363" y="2210351"/>
            <a:ext cx="1526229" cy="20673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9"/>
          <p:cNvGrpSpPr/>
          <p:nvPr/>
        </p:nvGrpSpPr>
        <p:grpSpPr>
          <a:xfrm rot="10800000" flipH="1">
            <a:off x="-621477" y="1291315"/>
            <a:ext cx="1768018" cy="1420433"/>
            <a:chOff x="4649450" y="3527425"/>
            <a:chExt cx="1224050" cy="983475"/>
          </a:xfrm>
        </p:grpSpPr>
        <p:sp>
          <p:nvSpPr>
            <p:cNvPr id="254" name="Google Shape;254;p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9"/>
          <p:cNvSpPr/>
          <p:nvPr/>
        </p:nvSpPr>
        <p:spPr>
          <a:xfrm rot="10800000" flipH="1">
            <a:off x="-288050" y="-52570"/>
            <a:ext cx="1526229" cy="20673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9"/>
          <p:cNvSpPr/>
          <p:nvPr/>
        </p:nvSpPr>
        <p:spPr>
          <a:xfrm rot="5400000">
            <a:off x="327786" y="-658075"/>
            <a:ext cx="1407871" cy="19072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9"/>
          <p:cNvGrpSpPr/>
          <p:nvPr/>
        </p:nvGrpSpPr>
        <p:grpSpPr>
          <a:xfrm rot="10800000" flipH="1">
            <a:off x="1360085" y="-200139"/>
            <a:ext cx="1004945" cy="807433"/>
            <a:chOff x="4649450" y="3527425"/>
            <a:chExt cx="1224050" cy="983475"/>
          </a:xfrm>
        </p:grpSpPr>
        <p:sp>
          <p:nvSpPr>
            <p:cNvPr id="260" name="Google Shape;260;p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9"/>
          <p:cNvSpPr/>
          <p:nvPr/>
        </p:nvSpPr>
        <p:spPr>
          <a:xfrm flipH="1">
            <a:off x="7796137" y="3177326"/>
            <a:ext cx="1526229" cy="20673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0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266" name="Google Shape;266;p10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287" name="Google Shape;287;p10"/>
          <p:cNvSpPr txBox="1">
            <a:spLocks noGrp="1"/>
          </p:cNvSpPr>
          <p:nvPr>
            <p:ph type="title"/>
          </p:nvPr>
        </p:nvSpPr>
        <p:spPr>
          <a:xfrm>
            <a:off x="5153050" y="388025"/>
            <a:ext cx="34398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8" name="Google Shape;288;p10"/>
          <p:cNvSpPr/>
          <p:nvPr/>
        </p:nvSpPr>
        <p:spPr>
          <a:xfrm flipH="1">
            <a:off x="8389394" y="2293675"/>
            <a:ext cx="1032949" cy="139926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10"/>
          <p:cNvGrpSpPr/>
          <p:nvPr/>
        </p:nvGrpSpPr>
        <p:grpSpPr>
          <a:xfrm flipH="1">
            <a:off x="8423101" y="3433077"/>
            <a:ext cx="1196631" cy="961445"/>
            <a:chOff x="4649450" y="3527425"/>
            <a:chExt cx="1224050" cy="983475"/>
          </a:xfrm>
        </p:grpSpPr>
        <p:sp>
          <p:nvSpPr>
            <p:cNvPr id="290" name="Google Shape;290;p1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10"/>
          <p:cNvSpPr/>
          <p:nvPr/>
        </p:nvSpPr>
        <p:spPr>
          <a:xfrm flipH="1">
            <a:off x="8361085" y="3904560"/>
            <a:ext cx="1032949" cy="139926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0"/>
          <p:cNvSpPr/>
          <p:nvPr/>
        </p:nvSpPr>
        <p:spPr>
          <a:xfrm rot="-5400000">
            <a:off x="8154317" y="4536032"/>
            <a:ext cx="680182" cy="92149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0"/>
          <p:cNvSpPr/>
          <p:nvPr/>
        </p:nvSpPr>
        <p:spPr>
          <a:xfrm rot="6446550">
            <a:off x="-10406" y="-347739"/>
            <a:ext cx="1412996" cy="191408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0"/>
          <p:cNvSpPr/>
          <p:nvPr/>
        </p:nvSpPr>
        <p:spPr>
          <a:xfrm rot="9719030" flipH="1">
            <a:off x="-235349" y="337533"/>
            <a:ext cx="1045398" cy="141612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0"/>
          <p:cNvSpPr/>
          <p:nvPr/>
        </p:nvSpPr>
        <p:spPr>
          <a:xfrm rot="-10193601" flipH="1">
            <a:off x="-401063" y="1844704"/>
            <a:ext cx="1520531" cy="205985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" name="Google Shape;298;p10"/>
          <p:cNvGrpSpPr/>
          <p:nvPr/>
        </p:nvGrpSpPr>
        <p:grpSpPr>
          <a:xfrm flipH="1">
            <a:off x="7519701" y="4790531"/>
            <a:ext cx="680205" cy="546517"/>
            <a:chOff x="4649450" y="3527425"/>
            <a:chExt cx="1224050" cy="983475"/>
          </a:xfrm>
        </p:grpSpPr>
        <p:sp>
          <p:nvSpPr>
            <p:cNvPr id="299" name="Google Shape;299;p1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0"/>
          <p:cNvGrpSpPr/>
          <p:nvPr/>
        </p:nvGrpSpPr>
        <p:grpSpPr>
          <a:xfrm rot="10800000" flipH="1">
            <a:off x="-226566" y="1384519"/>
            <a:ext cx="1027835" cy="825824"/>
            <a:chOff x="4649450" y="3527425"/>
            <a:chExt cx="1224050" cy="983475"/>
          </a:xfrm>
        </p:grpSpPr>
        <p:sp>
          <p:nvSpPr>
            <p:cNvPr id="303" name="Google Shape;303;p1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2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"/>
          <p:cNvSpPr txBox="1">
            <a:spLocks noGrp="1"/>
          </p:cNvSpPr>
          <p:nvPr>
            <p:ph type="subTitle" idx="1"/>
          </p:nvPr>
        </p:nvSpPr>
        <p:spPr>
          <a:xfrm>
            <a:off x="2100572" y="16493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56" name="Google Shape;356;p13"/>
          <p:cNvSpPr txBox="1">
            <a:spLocks noGrp="1"/>
          </p:cNvSpPr>
          <p:nvPr>
            <p:ph type="subTitle" idx="2"/>
          </p:nvPr>
        </p:nvSpPr>
        <p:spPr>
          <a:xfrm>
            <a:off x="2100575" y="2046200"/>
            <a:ext cx="25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3"/>
          </p:nvPr>
        </p:nvSpPr>
        <p:spPr>
          <a:xfrm>
            <a:off x="5968942" y="16493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subTitle" idx="4"/>
          </p:nvPr>
        </p:nvSpPr>
        <p:spPr>
          <a:xfrm>
            <a:off x="5968950" y="2046200"/>
            <a:ext cx="25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5"/>
          </p:nvPr>
        </p:nvSpPr>
        <p:spPr>
          <a:xfrm>
            <a:off x="2100572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6"/>
          </p:nvPr>
        </p:nvSpPr>
        <p:spPr>
          <a:xfrm>
            <a:off x="2100575" y="3670300"/>
            <a:ext cx="25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7"/>
          </p:nvPr>
        </p:nvSpPr>
        <p:spPr>
          <a:xfrm>
            <a:off x="5968942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8"/>
          </p:nvPr>
        </p:nvSpPr>
        <p:spPr>
          <a:xfrm>
            <a:off x="5968950" y="3670300"/>
            <a:ext cx="25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-330758" y="1938567"/>
            <a:ext cx="949460" cy="12861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" name="Google Shape;364;p13"/>
          <p:cNvGrpSpPr/>
          <p:nvPr/>
        </p:nvGrpSpPr>
        <p:grpSpPr>
          <a:xfrm>
            <a:off x="-512066" y="2985595"/>
            <a:ext cx="1099931" cy="883652"/>
            <a:chOff x="4649450" y="3527425"/>
            <a:chExt cx="1224050" cy="983475"/>
          </a:xfrm>
        </p:grpSpPr>
        <p:sp>
          <p:nvSpPr>
            <p:cNvPr id="365" name="Google Shape;365;p1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" name="Google Shape;368;p13"/>
          <p:cNvSpPr/>
          <p:nvPr/>
        </p:nvSpPr>
        <p:spPr>
          <a:xfrm>
            <a:off x="-187602" y="3198642"/>
            <a:ext cx="1099934" cy="149000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3"/>
          <p:cNvSpPr/>
          <p:nvPr/>
        </p:nvSpPr>
        <p:spPr>
          <a:xfrm rot="5400000" flipH="1">
            <a:off x="49752" y="4577793"/>
            <a:ext cx="625241" cy="84697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 rot="-5400000" flipH="1">
            <a:off x="7915835" y="-667214"/>
            <a:ext cx="1177625" cy="159534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3"/>
          <p:cNvGrpSpPr/>
          <p:nvPr/>
        </p:nvGrpSpPr>
        <p:grpSpPr>
          <a:xfrm rot="10800000">
            <a:off x="8551216" y="719282"/>
            <a:ext cx="949251" cy="762685"/>
            <a:chOff x="4649450" y="3527425"/>
            <a:chExt cx="1224050" cy="983475"/>
          </a:xfrm>
        </p:grpSpPr>
        <p:sp>
          <p:nvSpPr>
            <p:cNvPr id="372" name="Google Shape;372;p1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13"/>
          <p:cNvSpPr/>
          <p:nvPr/>
        </p:nvSpPr>
        <p:spPr>
          <a:xfrm rot="10800000">
            <a:off x="8467075" y="-103823"/>
            <a:ext cx="871249" cy="11801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13"/>
          <p:cNvGrpSpPr/>
          <p:nvPr/>
        </p:nvGrpSpPr>
        <p:grpSpPr>
          <a:xfrm>
            <a:off x="-187588" y="4234100"/>
            <a:ext cx="817665" cy="656961"/>
            <a:chOff x="4649450" y="3527425"/>
            <a:chExt cx="1224050" cy="983475"/>
          </a:xfrm>
        </p:grpSpPr>
        <p:sp>
          <p:nvSpPr>
            <p:cNvPr id="377" name="Google Shape;377;p1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13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5287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title" idx="9" hasCustomPrompt="1"/>
          </p:nvPr>
        </p:nvSpPr>
        <p:spPr>
          <a:xfrm>
            <a:off x="1340795" y="2118688"/>
            <a:ext cx="5556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13" hasCustomPrompt="1"/>
          </p:nvPr>
        </p:nvSpPr>
        <p:spPr>
          <a:xfrm>
            <a:off x="1340788" y="3711250"/>
            <a:ext cx="5556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14" hasCustomPrompt="1"/>
          </p:nvPr>
        </p:nvSpPr>
        <p:spPr>
          <a:xfrm>
            <a:off x="5188225" y="2118700"/>
            <a:ext cx="610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>
            <a:spLocks noGrp="1"/>
          </p:cNvSpPr>
          <p:nvPr>
            <p:ph type="title" idx="15" hasCustomPrompt="1"/>
          </p:nvPr>
        </p:nvSpPr>
        <p:spPr>
          <a:xfrm>
            <a:off x="5188225" y="3711250"/>
            <a:ext cx="610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ue Ellen Francisco"/>
              <a:buNone/>
              <a:defRPr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65" r:id="rId14"/>
    <p:sldLayoutId id="2147483666" r:id="rId15"/>
    <p:sldLayoutId id="2147483675" r:id="rId16"/>
    <p:sldLayoutId id="2147483676" r:id="rId17"/>
    <p:sldLayoutId id="2147483677" r:id="rId18"/>
    <p:sldLayoutId id="214748367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5"/>
          <p:cNvSpPr/>
          <p:nvPr/>
        </p:nvSpPr>
        <p:spPr>
          <a:xfrm>
            <a:off x="1602412" y="1014413"/>
            <a:ext cx="5796299" cy="2157413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5"/>
          <p:cNvSpPr txBox="1">
            <a:spLocks noGrp="1"/>
          </p:cNvSpPr>
          <p:nvPr>
            <p:ph type="ctrTitle"/>
          </p:nvPr>
        </p:nvSpPr>
        <p:spPr>
          <a:xfrm>
            <a:off x="1802068" y="1582833"/>
            <a:ext cx="5796300" cy="1253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4000" dirty="0"/>
              <a:t>Управління трудовою мотивацією. </a:t>
            </a:r>
            <a:br>
              <a:rPr lang="uk-UA" sz="4000" dirty="0"/>
            </a:br>
            <a:r>
              <a:rPr lang="uk-UA" sz="4000" dirty="0"/>
              <a:t>Теорії мотивації.</a:t>
            </a:r>
            <a:endParaRPr sz="4000" dirty="0"/>
          </a:p>
        </p:txBody>
      </p:sp>
      <p:sp>
        <p:nvSpPr>
          <p:cNvPr id="7" name="Google Shape;1828;p33">
            <a:extLst>
              <a:ext uri="{FF2B5EF4-FFF2-40B4-BE49-F238E27FC236}">
                <a16:creationId xmlns:a16="http://schemas.microsoft.com/office/drawing/2014/main" id="{7341EA8E-C4D2-4406-9B4D-DEBA58D8A810}"/>
              </a:ext>
            </a:extLst>
          </p:cNvPr>
          <p:cNvSpPr txBox="1">
            <a:spLocks/>
          </p:cNvSpPr>
          <p:nvPr/>
        </p:nvSpPr>
        <p:spPr>
          <a:xfrm>
            <a:off x="3865967" y="3243263"/>
            <a:ext cx="4585089" cy="125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0B1"/>
              </a:buClr>
              <a:buSzPts val="1800"/>
              <a:buFont typeface="Roboto Slab"/>
              <a:buNone/>
              <a:tabLst/>
              <a:defRPr/>
            </a:pPr>
            <a:r>
              <a:rPr lang="ru-RU" dirty="0" err="1">
                <a:sym typeface="Sue Ellen Francisco"/>
              </a:rPr>
              <a:t>Калюжна</a:t>
            </a:r>
            <a:r>
              <a:rPr lang="ru-RU" dirty="0">
                <a:sym typeface="Sue Ellen Francisco"/>
              </a:rPr>
              <a:t> </a:t>
            </a:r>
            <a:r>
              <a:rPr lang="ru-RU" dirty="0" err="1">
                <a:sym typeface="Sue Ellen Francisco"/>
              </a:rPr>
              <a:t>Юлія</a:t>
            </a:r>
            <a:r>
              <a:rPr lang="ru-RU" dirty="0">
                <a:sym typeface="Sue Ellen Francisco"/>
              </a:rPr>
              <a:t> </a:t>
            </a:r>
            <a:r>
              <a:rPr lang="ru-RU" dirty="0" err="1">
                <a:sym typeface="Sue Ellen Francisco"/>
              </a:rPr>
              <a:t>Вікторівна</a:t>
            </a:r>
            <a:endParaRPr lang="ru-RU" dirty="0">
              <a:sym typeface="Sue Ellen Francisc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0B1"/>
              </a:buClr>
              <a:buSzPts val="1800"/>
              <a:buFont typeface="Roboto Slab"/>
              <a:buNone/>
              <a:tabLst/>
              <a:defRPr/>
            </a:pPr>
            <a:r>
              <a:rPr lang="ru-RU" dirty="0" err="1">
                <a:sym typeface="Sue Ellen Francisco"/>
              </a:rPr>
              <a:t>к.е.н</a:t>
            </a:r>
            <a:r>
              <a:rPr lang="ru-RU" dirty="0">
                <a:sym typeface="Sue Ellen Francisco"/>
              </a:rPr>
              <a:t>., доцент </a:t>
            </a:r>
            <a:r>
              <a:rPr lang="ru-RU" dirty="0" err="1">
                <a:sym typeface="Sue Ellen Francisco"/>
              </a:rPr>
              <a:t>кафедри</a:t>
            </a:r>
            <a:r>
              <a:rPr lang="ru-RU" dirty="0">
                <a:sym typeface="Sue Ellen Francisco"/>
              </a:rPr>
              <a:t> </a:t>
            </a:r>
            <a:r>
              <a:rPr lang="ru-RU" dirty="0" err="1">
                <a:sym typeface="Sue Ellen Francisco"/>
              </a:rPr>
              <a:t>управління</a:t>
            </a:r>
            <a:r>
              <a:rPr lang="ru-RU" dirty="0">
                <a:sym typeface="Sue Ellen Francisco"/>
              </a:rPr>
              <a:t> персоналом і маркетингу</a:t>
            </a:r>
            <a:endParaRPr lang="en-US" dirty="0">
              <a:latin typeface="Bodoni MT Condensed" panose="02070606080606020203" pitchFamily="18" charset="0"/>
              <a:sym typeface="Sue Ellen Francisc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0B1"/>
              </a:buClr>
              <a:buSzPts val="1800"/>
              <a:buFont typeface="Roboto Slab"/>
              <a:buNone/>
              <a:tabLst/>
              <a:defRPr/>
            </a:pPr>
            <a:endParaRPr lang="ru-RU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0B1"/>
              </a:buClr>
              <a:buSzPts val="1800"/>
              <a:buFont typeface="Roboto Slab"/>
              <a:buNone/>
              <a:tabLst/>
              <a:defRPr/>
            </a:pPr>
            <a:r>
              <a:rPr lang="en-US" dirty="0"/>
              <a:t>kalyuzhnaya.ju@gmail.com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70B1"/>
              </a:buClr>
              <a:buSzPts val="1800"/>
              <a:buFont typeface="Roboto Slab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970B1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DA0151A-3D8A-4C53-A1C4-299712DF1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916" y="1525273"/>
            <a:ext cx="7180167" cy="3421800"/>
          </a:xfrm>
        </p:spPr>
        <p:txBody>
          <a:bodyPr/>
          <a:lstStyle/>
          <a:p>
            <a:r>
              <a:rPr lang="ru-RU" sz="1200" dirty="0"/>
              <a:t>в мотивах людей </a:t>
            </a:r>
            <a:r>
              <a:rPr lang="ru-RU" sz="1200" dirty="0" err="1"/>
              <a:t>переважають</a:t>
            </a:r>
            <a:r>
              <a:rPr lang="ru-RU" sz="1200" dirty="0"/>
              <a:t> </a:t>
            </a:r>
            <a:r>
              <a:rPr lang="ru-RU" sz="1200" dirty="0" err="1">
                <a:solidFill>
                  <a:srgbClr val="981D04"/>
                </a:solidFill>
              </a:rPr>
              <a:t>соціальні</a:t>
            </a:r>
            <a:r>
              <a:rPr lang="ru-RU" sz="1200" dirty="0">
                <a:solidFill>
                  <a:srgbClr val="981D04"/>
                </a:solidFill>
              </a:rPr>
              <a:t> потреби і </a:t>
            </a:r>
            <a:r>
              <a:rPr lang="ru-RU" sz="1200" dirty="0" err="1">
                <a:solidFill>
                  <a:srgbClr val="981D04"/>
                </a:solidFill>
              </a:rPr>
              <a:t>бажання</a:t>
            </a:r>
            <a:r>
              <a:rPr lang="ru-RU" sz="1200" dirty="0">
                <a:solidFill>
                  <a:srgbClr val="981D04"/>
                </a:solidFill>
              </a:rPr>
              <a:t> добре </a:t>
            </a:r>
            <a:r>
              <a:rPr lang="ru-RU" sz="1200" dirty="0" err="1">
                <a:solidFill>
                  <a:srgbClr val="981D04"/>
                </a:solidFill>
              </a:rPr>
              <a:t>працювати</a:t>
            </a:r>
            <a:r>
              <a:rPr lang="ru-RU" sz="1200" dirty="0"/>
              <a:t>;</a:t>
            </a:r>
          </a:p>
          <a:p>
            <a:r>
              <a:rPr lang="ru-RU" sz="1200" dirty="0" err="1">
                <a:solidFill>
                  <a:srgbClr val="981D04"/>
                </a:solidFill>
              </a:rPr>
              <a:t>фізичні</a:t>
            </a:r>
            <a:r>
              <a:rPr lang="ru-RU" sz="1200" dirty="0">
                <a:solidFill>
                  <a:srgbClr val="981D04"/>
                </a:solidFill>
              </a:rPr>
              <a:t> та </a:t>
            </a:r>
            <a:r>
              <a:rPr lang="ru-RU" sz="1200" dirty="0" err="1">
                <a:solidFill>
                  <a:srgbClr val="981D04"/>
                </a:solidFill>
              </a:rPr>
              <a:t>емоційні</a:t>
            </a:r>
            <a:r>
              <a:rPr lang="ru-RU" sz="1200" dirty="0">
                <a:solidFill>
                  <a:srgbClr val="981D04"/>
                </a:solidFill>
              </a:rPr>
              <a:t> </a:t>
            </a:r>
            <a:r>
              <a:rPr lang="ru-RU" sz="1200" dirty="0" err="1">
                <a:solidFill>
                  <a:srgbClr val="981D04"/>
                </a:solidFill>
              </a:rPr>
              <a:t>зусилля</a:t>
            </a:r>
            <a:r>
              <a:rPr lang="ru-RU" sz="1200" dirty="0">
                <a:solidFill>
                  <a:srgbClr val="981D04"/>
                </a:solidFill>
              </a:rPr>
              <a:t> на </a:t>
            </a:r>
            <a:r>
              <a:rPr lang="ru-RU" sz="1200" dirty="0" err="1">
                <a:solidFill>
                  <a:srgbClr val="981D04"/>
                </a:solidFill>
              </a:rPr>
              <a:t>роботі</a:t>
            </a:r>
            <a:r>
              <a:rPr lang="ru-RU" sz="1200" dirty="0">
                <a:solidFill>
                  <a:srgbClr val="981D04"/>
                </a:solidFill>
              </a:rPr>
              <a:t> </a:t>
            </a:r>
            <a:r>
              <a:rPr lang="ru-RU" sz="1200" dirty="0"/>
              <a:t>для </a:t>
            </a:r>
            <a:r>
              <a:rPr lang="ru-RU" sz="1200" dirty="0" err="1"/>
              <a:t>людини</a:t>
            </a:r>
            <a:r>
              <a:rPr lang="ru-RU" sz="1200" dirty="0"/>
              <a:t> так само </a:t>
            </a:r>
            <a:r>
              <a:rPr lang="ru-RU" sz="1200" dirty="0" err="1">
                <a:solidFill>
                  <a:srgbClr val="981D04"/>
                </a:solidFill>
              </a:rPr>
              <a:t>природні</a:t>
            </a:r>
            <a:r>
              <a:rPr lang="ru-RU" sz="1200" dirty="0"/>
              <a:t>, як </a:t>
            </a:r>
            <a:r>
              <a:rPr lang="ru-RU" sz="1200" dirty="0" err="1"/>
              <a:t>під</a:t>
            </a:r>
            <a:r>
              <a:rPr lang="ru-RU" sz="1200" dirty="0"/>
              <a:t> час </a:t>
            </a:r>
            <a:r>
              <a:rPr lang="ru-RU" sz="1200" dirty="0" err="1"/>
              <a:t>гри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на </a:t>
            </a:r>
            <a:r>
              <a:rPr lang="ru-RU" sz="1200" dirty="0" err="1"/>
              <a:t>відпочинку</a:t>
            </a:r>
            <a:r>
              <a:rPr lang="ru-RU" sz="1200" dirty="0"/>
              <a:t>;</a:t>
            </a:r>
          </a:p>
          <a:p>
            <a:r>
              <a:rPr lang="ru-RU" sz="1200" dirty="0" err="1"/>
              <a:t>небажання</a:t>
            </a:r>
            <a:r>
              <a:rPr lang="ru-RU" sz="1200" dirty="0"/>
              <a:t> </a:t>
            </a:r>
            <a:r>
              <a:rPr lang="ru-RU" sz="1200" dirty="0" err="1"/>
              <a:t>працювати</a:t>
            </a:r>
            <a:r>
              <a:rPr lang="ru-RU" sz="1200" dirty="0"/>
              <a:t> не є </a:t>
            </a:r>
            <a:r>
              <a:rPr lang="ru-RU" sz="1200" dirty="0" err="1"/>
              <a:t>спадковою</a:t>
            </a:r>
            <a:r>
              <a:rPr lang="ru-RU" sz="1200" dirty="0"/>
              <a:t> </a:t>
            </a:r>
            <a:r>
              <a:rPr lang="ru-RU" sz="1200" dirty="0" err="1"/>
              <a:t>рисою</a:t>
            </a:r>
            <a:r>
              <a:rPr lang="ru-RU" sz="1200" dirty="0"/>
              <a:t>; в </a:t>
            </a:r>
            <a:r>
              <a:rPr lang="ru-RU" sz="1200" dirty="0" err="1"/>
              <a:t>залежності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умов </a:t>
            </a:r>
            <a:r>
              <a:rPr lang="ru-RU" sz="1200" dirty="0" err="1"/>
              <a:t>праці</a:t>
            </a:r>
            <a:r>
              <a:rPr lang="ru-RU" sz="1200" dirty="0"/>
              <a:t> </a:t>
            </a:r>
            <a:r>
              <a:rPr lang="ru-RU" sz="1200" dirty="0" err="1">
                <a:solidFill>
                  <a:srgbClr val="981D04"/>
                </a:solidFill>
              </a:rPr>
              <a:t>людина</a:t>
            </a:r>
            <a:r>
              <a:rPr lang="ru-RU" sz="1200" dirty="0">
                <a:solidFill>
                  <a:srgbClr val="981D04"/>
                </a:solidFill>
              </a:rPr>
              <a:t> </a:t>
            </a:r>
            <a:r>
              <a:rPr lang="ru-RU" sz="1200" dirty="0" err="1">
                <a:solidFill>
                  <a:srgbClr val="981D04"/>
                </a:solidFill>
              </a:rPr>
              <a:t>може</a:t>
            </a:r>
            <a:r>
              <a:rPr lang="ru-RU" sz="1200" dirty="0">
                <a:solidFill>
                  <a:srgbClr val="981D04"/>
                </a:solidFill>
              </a:rPr>
              <a:t> </a:t>
            </a:r>
            <a:r>
              <a:rPr lang="ru-RU" sz="1200" dirty="0" err="1">
                <a:solidFill>
                  <a:srgbClr val="981D04"/>
                </a:solidFill>
              </a:rPr>
              <a:t>сприймати</a:t>
            </a:r>
            <a:r>
              <a:rPr lang="ru-RU" sz="1200" dirty="0">
                <a:solidFill>
                  <a:srgbClr val="981D04"/>
                </a:solidFill>
              </a:rPr>
              <a:t> роботу як </a:t>
            </a:r>
            <a:r>
              <a:rPr lang="ru-RU" sz="1200" dirty="0" err="1">
                <a:solidFill>
                  <a:srgbClr val="981D04"/>
                </a:solidFill>
              </a:rPr>
              <a:t>джерело</a:t>
            </a:r>
            <a:r>
              <a:rPr lang="ru-RU" sz="1200" dirty="0">
                <a:solidFill>
                  <a:srgbClr val="981D04"/>
                </a:solidFill>
              </a:rPr>
              <a:t> </a:t>
            </a:r>
            <a:r>
              <a:rPr lang="ru-RU" sz="1200" dirty="0" err="1">
                <a:solidFill>
                  <a:srgbClr val="981D04"/>
                </a:solidFill>
              </a:rPr>
              <a:t>задоволення</a:t>
            </a:r>
            <a:r>
              <a:rPr lang="ru-RU" sz="1200" dirty="0">
                <a:solidFill>
                  <a:srgbClr val="981D04"/>
                </a:solidFill>
              </a:rPr>
              <a:t> </a:t>
            </a:r>
            <a:r>
              <a:rPr lang="ru-RU" sz="1200" dirty="0" err="1">
                <a:solidFill>
                  <a:srgbClr val="981D04"/>
                </a:solidFill>
              </a:rPr>
              <a:t>або</a:t>
            </a:r>
            <a:r>
              <a:rPr lang="ru-RU" sz="1200" dirty="0">
                <a:solidFill>
                  <a:srgbClr val="981D04"/>
                </a:solidFill>
              </a:rPr>
              <a:t> як </a:t>
            </a:r>
            <a:r>
              <a:rPr lang="ru-RU" sz="1200" dirty="0" err="1">
                <a:solidFill>
                  <a:srgbClr val="981D04"/>
                </a:solidFill>
              </a:rPr>
              <a:t>покарання</a:t>
            </a:r>
            <a:r>
              <a:rPr lang="ru-RU" sz="1200" dirty="0"/>
              <a:t>;</a:t>
            </a:r>
          </a:p>
          <a:p>
            <a:r>
              <a:rPr lang="ru-RU" sz="1200" dirty="0" err="1"/>
              <a:t>зовнішній</a:t>
            </a:r>
            <a:r>
              <a:rPr lang="ru-RU" sz="1200" dirty="0"/>
              <a:t> контроль і </a:t>
            </a:r>
            <a:r>
              <a:rPr lang="ru-RU" sz="1200" dirty="0" err="1">
                <a:solidFill>
                  <a:srgbClr val="981D04"/>
                </a:solidFill>
              </a:rPr>
              <a:t>загроза</a:t>
            </a:r>
            <a:r>
              <a:rPr lang="ru-RU" sz="1200" dirty="0">
                <a:solidFill>
                  <a:srgbClr val="981D04"/>
                </a:solidFill>
              </a:rPr>
              <a:t> </a:t>
            </a:r>
            <a:r>
              <a:rPr lang="ru-RU" sz="1200" dirty="0" err="1"/>
              <a:t>покарання</a:t>
            </a:r>
            <a:r>
              <a:rPr lang="ru-RU" sz="1200" dirty="0"/>
              <a:t> </a:t>
            </a:r>
            <a:r>
              <a:rPr lang="ru-RU" sz="1200" dirty="0">
                <a:solidFill>
                  <a:srgbClr val="981D04"/>
                </a:solidFill>
              </a:rPr>
              <a:t>не є </a:t>
            </a:r>
            <a:r>
              <a:rPr lang="ru-RU" sz="1200" dirty="0" err="1">
                <a:solidFill>
                  <a:srgbClr val="981D04"/>
                </a:solidFill>
              </a:rPr>
              <a:t>основними</a:t>
            </a:r>
            <a:r>
              <a:rPr lang="ru-RU" sz="1200" dirty="0">
                <a:solidFill>
                  <a:srgbClr val="981D04"/>
                </a:solidFill>
              </a:rPr>
              <a:t> стимулами </a:t>
            </a:r>
            <a:r>
              <a:rPr lang="ru-RU" sz="1200" dirty="0" err="1"/>
              <a:t>спонукання</a:t>
            </a:r>
            <a:r>
              <a:rPr lang="ru-RU" sz="1200" dirty="0"/>
              <a:t> </a:t>
            </a:r>
            <a:r>
              <a:rPr lang="ru-RU" sz="1200" dirty="0" err="1"/>
              <a:t>людини</a:t>
            </a:r>
            <a:r>
              <a:rPr lang="ru-RU" sz="1200" dirty="0"/>
              <a:t> до </a:t>
            </a:r>
            <a:r>
              <a:rPr lang="ru-RU" sz="1200" dirty="0" err="1"/>
              <a:t>діяльності</a:t>
            </a:r>
            <a:r>
              <a:rPr lang="ru-RU" sz="1200" dirty="0"/>
              <a:t> для </a:t>
            </a:r>
            <a:r>
              <a:rPr lang="ru-RU" sz="1200" dirty="0" err="1"/>
              <a:t>досягнення</a:t>
            </a:r>
            <a:r>
              <a:rPr lang="ru-RU" sz="1200" dirty="0"/>
              <a:t> </a:t>
            </a:r>
            <a:r>
              <a:rPr lang="ru-RU" sz="1200" dirty="0" err="1"/>
              <a:t>організацією</a:t>
            </a:r>
            <a:r>
              <a:rPr lang="ru-RU" sz="1200" dirty="0"/>
              <a:t> </a:t>
            </a:r>
            <a:r>
              <a:rPr lang="ru-RU" sz="1200" dirty="0" err="1"/>
              <a:t>своїх</a:t>
            </a:r>
            <a:r>
              <a:rPr lang="ru-RU" sz="1200" dirty="0"/>
              <a:t> </a:t>
            </a:r>
            <a:r>
              <a:rPr lang="ru-RU" sz="1200" dirty="0" err="1"/>
              <a:t>цілей</a:t>
            </a:r>
            <a:r>
              <a:rPr lang="ru-RU" sz="1200" dirty="0"/>
              <a:t>;</a:t>
            </a:r>
          </a:p>
          <a:p>
            <a:r>
              <a:rPr lang="ru-RU" sz="1200" dirty="0" err="1"/>
              <a:t>відповідальність</a:t>
            </a:r>
            <a:r>
              <a:rPr lang="ru-RU" sz="1200" dirty="0"/>
              <a:t> і </a:t>
            </a:r>
            <a:r>
              <a:rPr lang="ru-RU" sz="1200" dirty="0" err="1"/>
              <a:t>виконання</a:t>
            </a:r>
            <a:r>
              <a:rPr lang="ru-RU" sz="1200" dirty="0"/>
              <a:t> </a:t>
            </a:r>
            <a:r>
              <a:rPr lang="ru-RU" sz="1200" dirty="0" err="1"/>
              <a:t>зобов'язань</a:t>
            </a:r>
            <a:r>
              <a:rPr lang="ru-RU" sz="1200" dirty="0"/>
              <a:t> </a:t>
            </a:r>
            <a:r>
              <a:rPr lang="ru-RU" sz="1200" dirty="0" err="1"/>
              <a:t>щодо</a:t>
            </a:r>
            <a:r>
              <a:rPr lang="ru-RU" sz="1200" dirty="0"/>
              <a:t> </a:t>
            </a:r>
            <a:r>
              <a:rPr lang="ru-RU" sz="1200" dirty="0" err="1"/>
              <a:t>цілей</a:t>
            </a:r>
            <a:r>
              <a:rPr lang="ru-RU" sz="1200" dirty="0"/>
              <a:t> </a:t>
            </a:r>
            <a:r>
              <a:rPr lang="ru-RU" sz="1200" dirty="0" err="1"/>
              <a:t>організації</a:t>
            </a:r>
            <a:r>
              <a:rPr lang="ru-RU" sz="1200" dirty="0"/>
              <a:t> </a:t>
            </a:r>
            <a:r>
              <a:rPr lang="ru-RU" sz="1200" dirty="0" err="1"/>
              <a:t>залежать</a:t>
            </a:r>
            <a:r>
              <a:rPr lang="ru-RU" sz="1200" dirty="0"/>
              <a:t> </a:t>
            </a:r>
            <a:r>
              <a:rPr lang="ru-RU" sz="1200" dirty="0" err="1">
                <a:solidFill>
                  <a:srgbClr val="981D04"/>
                </a:solidFill>
              </a:rPr>
              <a:t>від</a:t>
            </a:r>
            <a:r>
              <a:rPr lang="ru-RU" sz="1200" dirty="0">
                <a:solidFill>
                  <a:srgbClr val="981D04"/>
                </a:solidFill>
              </a:rPr>
              <a:t> </a:t>
            </a:r>
            <a:r>
              <a:rPr lang="ru-RU" sz="1200" dirty="0" err="1">
                <a:solidFill>
                  <a:srgbClr val="981D04"/>
                </a:solidFill>
              </a:rPr>
              <a:t>винагороди</a:t>
            </a:r>
            <a:r>
              <a:rPr lang="ru-RU" sz="1200" dirty="0"/>
              <a:t>, </a:t>
            </a:r>
            <a:r>
              <a:rPr lang="ru-RU" sz="1200" dirty="0" err="1"/>
              <a:t>одержуваного</a:t>
            </a:r>
            <a:r>
              <a:rPr lang="ru-RU" sz="1200" dirty="0"/>
              <a:t> за </a:t>
            </a:r>
            <a:r>
              <a:rPr lang="ru-RU" sz="1200" dirty="0" err="1"/>
              <a:t>результати</a:t>
            </a:r>
            <a:r>
              <a:rPr lang="ru-RU" sz="1200" dirty="0"/>
              <a:t> </a:t>
            </a:r>
            <a:r>
              <a:rPr lang="ru-RU" sz="1200" dirty="0" err="1"/>
              <a:t>праці</a:t>
            </a:r>
            <a:r>
              <a:rPr lang="ru-RU" sz="1200" dirty="0"/>
              <a:t>; </a:t>
            </a:r>
            <a:r>
              <a:rPr lang="ru-RU" sz="1200" dirty="0" err="1"/>
              <a:t>найважливіша</a:t>
            </a:r>
            <a:r>
              <a:rPr lang="ru-RU" sz="1200" dirty="0"/>
              <a:t> </a:t>
            </a:r>
            <a:r>
              <a:rPr lang="ru-RU" sz="1200" dirty="0" err="1"/>
              <a:t>винагорода</a:t>
            </a:r>
            <a:r>
              <a:rPr lang="ru-RU" sz="1200" dirty="0"/>
              <a:t>, </a:t>
            </a:r>
            <a:r>
              <a:rPr lang="ru-RU" sz="1200" dirty="0" err="1"/>
              <a:t>пов'язана</a:t>
            </a:r>
            <a:r>
              <a:rPr lang="ru-RU" sz="1200" dirty="0"/>
              <a:t> </a:t>
            </a:r>
            <a:r>
              <a:rPr lang="ru-RU" sz="1200" dirty="0" err="1"/>
              <a:t>із</a:t>
            </a:r>
            <a:r>
              <a:rPr lang="ru-RU" sz="1200" dirty="0"/>
              <a:t> </a:t>
            </a:r>
            <a:r>
              <a:rPr lang="ru-RU" sz="1200" dirty="0" err="1"/>
              <a:t>задоволенням</a:t>
            </a:r>
            <a:r>
              <a:rPr lang="ru-RU" sz="1200" dirty="0"/>
              <a:t> потреб в </a:t>
            </a:r>
            <a:r>
              <a:rPr lang="ru-RU" sz="1200" dirty="0" err="1">
                <a:solidFill>
                  <a:srgbClr val="981D04"/>
                </a:solidFill>
              </a:rPr>
              <a:t>самовираженні</a:t>
            </a:r>
            <a:r>
              <a:rPr lang="ru-RU" sz="1200" dirty="0"/>
              <a:t>;</a:t>
            </a:r>
          </a:p>
          <a:p>
            <a:r>
              <a:rPr lang="ru-RU" sz="1200" dirty="0" err="1"/>
              <a:t>вихована</a:t>
            </a:r>
            <a:r>
              <a:rPr lang="ru-RU" sz="1200" dirty="0"/>
              <a:t> </a:t>
            </a:r>
            <a:r>
              <a:rPr lang="ru-RU" sz="1200" dirty="0" err="1"/>
              <a:t>людина</a:t>
            </a:r>
            <a:r>
              <a:rPr lang="ru-RU" sz="1200" dirty="0"/>
              <a:t> охоче </a:t>
            </a:r>
            <a:r>
              <a:rPr lang="ru-RU" sz="1200" dirty="0" err="1">
                <a:solidFill>
                  <a:srgbClr val="981D04"/>
                </a:solidFill>
              </a:rPr>
              <a:t>бере</a:t>
            </a:r>
            <a:r>
              <a:rPr lang="ru-RU" sz="1200" dirty="0">
                <a:solidFill>
                  <a:srgbClr val="981D04"/>
                </a:solidFill>
              </a:rPr>
              <a:t> на себе </a:t>
            </a:r>
            <a:r>
              <a:rPr lang="ru-RU" sz="1200" dirty="0" err="1">
                <a:solidFill>
                  <a:srgbClr val="981D04"/>
                </a:solidFill>
              </a:rPr>
              <a:t>відповідальність</a:t>
            </a:r>
            <a:r>
              <a:rPr lang="ru-RU" sz="1200" dirty="0">
                <a:solidFill>
                  <a:srgbClr val="981D04"/>
                </a:solidFill>
              </a:rPr>
              <a:t> </a:t>
            </a:r>
            <a:r>
              <a:rPr lang="ru-RU" sz="1200" dirty="0"/>
              <a:t>і </a:t>
            </a:r>
            <a:r>
              <a:rPr lang="ru-RU" sz="1200" dirty="0" err="1"/>
              <a:t>прагне</a:t>
            </a:r>
            <a:r>
              <a:rPr lang="ru-RU" sz="1200" dirty="0"/>
              <a:t> до </a:t>
            </a:r>
            <a:r>
              <a:rPr lang="ru-RU" sz="1200" dirty="0" err="1"/>
              <a:t>цього</a:t>
            </a:r>
            <a:r>
              <a:rPr lang="ru-RU" sz="1200" dirty="0"/>
              <a:t>;</a:t>
            </a:r>
          </a:p>
          <a:p>
            <a:r>
              <a:rPr lang="ru-RU" sz="1200" dirty="0" err="1"/>
              <a:t>багато</a:t>
            </a:r>
            <a:r>
              <a:rPr lang="ru-RU" sz="1200" dirty="0"/>
              <a:t> людей </a:t>
            </a:r>
            <a:r>
              <a:rPr lang="ru-RU" sz="1200" dirty="0" err="1"/>
              <a:t>готові</a:t>
            </a:r>
            <a:r>
              <a:rPr lang="ru-RU" sz="1200" dirty="0"/>
              <a:t> </a:t>
            </a:r>
            <a:r>
              <a:rPr lang="ru-RU" sz="1200" dirty="0" err="1"/>
              <a:t>застосовувати</a:t>
            </a:r>
            <a:r>
              <a:rPr lang="ru-RU" sz="1200" dirty="0"/>
              <a:t> </a:t>
            </a:r>
            <a:r>
              <a:rPr lang="ru-RU" sz="1200" dirty="0" err="1"/>
              <a:t>свої</a:t>
            </a:r>
            <a:r>
              <a:rPr lang="ru-RU" sz="1200" dirty="0"/>
              <a:t> </a:t>
            </a:r>
            <a:r>
              <a:rPr lang="ru-RU" sz="1200" dirty="0" err="1"/>
              <a:t>знання</a:t>
            </a:r>
            <a:r>
              <a:rPr lang="ru-RU" sz="1200" dirty="0"/>
              <a:t> і </a:t>
            </a:r>
            <a:r>
              <a:rPr lang="ru-RU" sz="1200" dirty="0" err="1"/>
              <a:t>досвід</a:t>
            </a:r>
            <a:r>
              <a:rPr lang="ru-RU" sz="1200" dirty="0"/>
              <a:t>, </a:t>
            </a:r>
            <a:r>
              <a:rPr lang="ru-RU" sz="1200" dirty="0" err="1"/>
              <a:t>однак</a:t>
            </a:r>
            <a:r>
              <a:rPr lang="ru-RU" sz="1200" dirty="0"/>
              <a:t> </a:t>
            </a:r>
            <a:r>
              <a:rPr lang="ru-RU" sz="1200" dirty="0" err="1"/>
              <a:t>індустріальне</a:t>
            </a:r>
            <a:r>
              <a:rPr lang="ru-RU" sz="1200" dirty="0"/>
              <a:t> </a:t>
            </a:r>
            <a:r>
              <a:rPr lang="ru-RU" sz="1200" dirty="0" err="1"/>
              <a:t>суспільство</a:t>
            </a:r>
            <a:r>
              <a:rPr lang="ru-RU" sz="1200" dirty="0"/>
              <a:t> </a:t>
            </a:r>
            <a:r>
              <a:rPr lang="ru-RU" sz="1200" dirty="0">
                <a:solidFill>
                  <a:srgbClr val="981D04"/>
                </a:solidFill>
              </a:rPr>
              <a:t>слабо </a:t>
            </a:r>
            <a:r>
              <a:rPr lang="ru-RU" sz="1200" dirty="0" err="1">
                <a:solidFill>
                  <a:srgbClr val="981D04"/>
                </a:solidFill>
              </a:rPr>
              <a:t>використовує</a:t>
            </a:r>
            <a:r>
              <a:rPr lang="ru-RU" sz="1200" dirty="0">
                <a:solidFill>
                  <a:srgbClr val="981D04"/>
                </a:solidFill>
              </a:rPr>
              <a:t> </a:t>
            </a:r>
            <a:r>
              <a:rPr lang="ru-RU" sz="1200" dirty="0" err="1">
                <a:solidFill>
                  <a:srgbClr val="981D04"/>
                </a:solidFill>
              </a:rPr>
              <a:t>інтелектуальний</a:t>
            </a:r>
            <a:r>
              <a:rPr lang="ru-RU" sz="1200" dirty="0">
                <a:solidFill>
                  <a:srgbClr val="981D04"/>
                </a:solidFill>
              </a:rPr>
              <a:t> </a:t>
            </a:r>
            <a:r>
              <a:rPr lang="ru-RU" sz="1200" dirty="0" err="1">
                <a:solidFill>
                  <a:srgbClr val="981D04"/>
                </a:solidFill>
              </a:rPr>
              <a:t>потенціал</a:t>
            </a:r>
            <a:r>
              <a:rPr lang="ru-RU" sz="1200" dirty="0">
                <a:solidFill>
                  <a:srgbClr val="981D04"/>
                </a:solidFill>
              </a:rPr>
              <a:t> </a:t>
            </a:r>
            <a:r>
              <a:rPr lang="ru-RU" sz="1200" dirty="0" err="1"/>
              <a:t>людини</a:t>
            </a:r>
            <a:r>
              <a:rPr lang="ru-RU" sz="1200" dirty="0"/>
              <a:t>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B66BAA-F280-4ED9-802B-4AF5EDD25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81" y="503625"/>
            <a:ext cx="7623603" cy="440400"/>
          </a:xfrm>
        </p:spPr>
        <p:txBody>
          <a:bodyPr/>
          <a:lstStyle/>
          <a:p>
            <a:r>
              <a:rPr lang="ru-RU" sz="3200" dirty="0"/>
              <a:t>Теория </a:t>
            </a:r>
            <a:r>
              <a:rPr lang="uk-UA" sz="3200" dirty="0"/>
              <a:t>трудової мотивації. </a:t>
            </a:r>
            <a:br>
              <a:rPr lang="uk-UA" sz="3200" dirty="0"/>
            </a:br>
            <a:r>
              <a:rPr lang="uk-UA" sz="2800" dirty="0"/>
              <a:t>Теорія Д. Мак </a:t>
            </a:r>
            <a:r>
              <a:rPr lang="uk-UA" sz="2800" dirty="0" err="1"/>
              <a:t>Грегора</a:t>
            </a:r>
            <a:r>
              <a:rPr lang="uk-UA" sz="2800" dirty="0"/>
              <a:t> «Х</a:t>
            </a:r>
            <a:r>
              <a:rPr lang="ru-RU" sz="2800" dirty="0"/>
              <a:t>, </a:t>
            </a:r>
            <a:r>
              <a:rPr lang="uk-UA" sz="2800" dirty="0"/>
              <a:t>У» (60-ті р. ХХ ст.)</a:t>
            </a:r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C616FF-608F-452C-93D9-C3080DCC3F63}"/>
              </a:ext>
            </a:extLst>
          </p:cNvPr>
          <p:cNvSpPr/>
          <p:nvPr/>
        </p:nvSpPr>
        <p:spPr>
          <a:xfrm>
            <a:off x="4520982" y="42879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027268"/>
                </a:solidFill>
                <a:latin typeface="Comfortaa"/>
                <a:sym typeface="Comfortaa"/>
              </a:rPr>
              <a:t>стимули</a:t>
            </a:r>
            <a:r>
              <a:rPr lang="ru-RU" dirty="0">
                <a:solidFill>
                  <a:srgbClr val="027268"/>
                </a:solidFill>
                <a:latin typeface="Comfortaa"/>
                <a:sym typeface="Comfortaa"/>
              </a:rPr>
              <a:t>:  </a:t>
            </a:r>
            <a:r>
              <a:rPr lang="ru-RU" dirty="0" err="1">
                <a:solidFill>
                  <a:srgbClr val="027268"/>
                </a:solidFill>
                <a:latin typeface="Comfortaa"/>
                <a:sym typeface="Comfortaa"/>
              </a:rPr>
              <a:t>самоствердження</a:t>
            </a:r>
            <a:r>
              <a:rPr lang="ru-RU" dirty="0">
                <a:solidFill>
                  <a:srgbClr val="027268"/>
                </a:solidFill>
                <a:latin typeface="Comfortaa"/>
                <a:sym typeface="Comfortaa"/>
              </a:rPr>
              <a:t>, </a:t>
            </a:r>
            <a:r>
              <a:rPr lang="ru-RU" dirty="0" err="1">
                <a:solidFill>
                  <a:srgbClr val="027268"/>
                </a:solidFill>
                <a:latin typeface="Comfortaa"/>
                <a:sym typeface="Comfortaa"/>
              </a:rPr>
              <a:t>моральне</a:t>
            </a:r>
            <a:r>
              <a:rPr lang="ru-RU" dirty="0">
                <a:solidFill>
                  <a:srgbClr val="027268"/>
                </a:solidFill>
                <a:latin typeface="Comfortaa"/>
                <a:sym typeface="Comfortaa"/>
              </a:rPr>
              <a:t> і </a:t>
            </a:r>
            <a:r>
              <a:rPr lang="ru-RU" dirty="0" err="1">
                <a:solidFill>
                  <a:srgbClr val="027268"/>
                </a:solidFill>
                <a:latin typeface="Comfortaa"/>
                <a:sym typeface="Comfortaa"/>
              </a:rPr>
              <a:t>матеріальне</a:t>
            </a:r>
            <a:r>
              <a:rPr lang="ru-RU" dirty="0">
                <a:solidFill>
                  <a:srgbClr val="027268"/>
                </a:solidFill>
                <a:latin typeface="Comfortaa"/>
                <a:sym typeface="Comfortaa"/>
              </a:rPr>
              <a:t> </a:t>
            </a:r>
            <a:r>
              <a:rPr lang="ru-RU" dirty="0" err="1">
                <a:solidFill>
                  <a:srgbClr val="027268"/>
                </a:solidFill>
                <a:latin typeface="Comfortaa"/>
                <a:sym typeface="Comfortaa"/>
              </a:rPr>
              <a:t>заохочення</a:t>
            </a:r>
            <a:r>
              <a:rPr lang="ru-RU" dirty="0">
                <a:solidFill>
                  <a:srgbClr val="027268"/>
                </a:solidFill>
                <a:latin typeface="Comfortaa"/>
                <a:sym typeface="Comfortaa"/>
              </a:rPr>
              <a:t>, примус</a:t>
            </a:r>
          </a:p>
        </p:txBody>
      </p:sp>
    </p:spTree>
    <p:extLst>
      <p:ext uri="{BB962C8B-B14F-4D97-AF65-F5344CB8AC3E}">
        <p14:creationId xmlns:p14="http://schemas.microsoft.com/office/powerpoint/2010/main" val="254629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DA0151A-3D8A-4C53-A1C4-299712DF1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316" y="1186606"/>
            <a:ext cx="7180167" cy="3421800"/>
          </a:xfrm>
        </p:spPr>
        <p:txBody>
          <a:bodyPr/>
          <a:lstStyle/>
          <a:p>
            <a:r>
              <a:rPr lang="ru-RU" sz="1400" dirty="0"/>
              <a:t>в мотивах </a:t>
            </a:r>
            <a:r>
              <a:rPr lang="ru-RU" sz="1400" dirty="0">
                <a:solidFill>
                  <a:srgbClr val="981D04"/>
                </a:solidFill>
              </a:rPr>
              <a:t>людей </a:t>
            </a:r>
            <a:r>
              <a:rPr lang="ru-RU" sz="1400" dirty="0" err="1">
                <a:solidFill>
                  <a:srgbClr val="981D04"/>
                </a:solidFill>
              </a:rPr>
              <a:t>поєднуються</a:t>
            </a:r>
            <a:r>
              <a:rPr lang="ru-RU" sz="1400" dirty="0">
                <a:solidFill>
                  <a:srgbClr val="981D04"/>
                </a:solidFill>
              </a:rPr>
              <a:t> </a:t>
            </a:r>
            <a:r>
              <a:rPr lang="ru-RU" sz="1400" dirty="0" err="1">
                <a:solidFill>
                  <a:srgbClr val="981D04"/>
                </a:solidFill>
              </a:rPr>
              <a:t>соціальні</a:t>
            </a:r>
            <a:r>
              <a:rPr lang="ru-RU" sz="1400" dirty="0">
                <a:solidFill>
                  <a:srgbClr val="981D04"/>
                </a:solidFill>
              </a:rPr>
              <a:t> та </a:t>
            </a:r>
            <a:r>
              <a:rPr lang="ru-RU" sz="1400" dirty="0" err="1">
                <a:solidFill>
                  <a:srgbClr val="981D04"/>
                </a:solidFill>
              </a:rPr>
              <a:t>біологічні</a:t>
            </a:r>
            <a:r>
              <a:rPr lang="ru-RU" sz="1400" dirty="0">
                <a:solidFill>
                  <a:srgbClr val="981D04"/>
                </a:solidFill>
              </a:rPr>
              <a:t> потреби</a:t>
            </a:r>
            <a:r>
              <a:rPr lang="ru-RU" sz="1400" dirty="0"/>
              <a:t>;</a:t>
            </a:r>
          </a:p>
          <a:p>
            <a:r>
              <a:rPr lang="ru-RU" sz="1400" dirty="0"/>
              <a:t>люди </a:t>
            </a:r>
            <a:r>
              <a:rPr lang="ru-RU" sz="1400" dirty="0" err="1"/>
              <a:t>вважають</a:t>
            </a:r>
            <a:r>
              <a:rPr lang="ru-RU" sz="1400" dirty="0"/>
              <a:t> за </a:t>
            </a:r>
            <a:r>
              <a:rPr lang="ru-RU" sz="1400" dirty="0" err="1"/>
              <a:t>краще</a:t>
            </a:r>
            <a:r>
              <a:rPr lang="ru-RU" sz="1400" dirty="0"/>
              <a:t> </a:t>
            </a:r>
            <a:r>
              <a:rPr lang="ru-RU" sz="1400" dirty="0" err="1"/>
              <a:t>працювати</a:t>
            </a:r>
            <a:r>
              <a:rPr lang="ru-RU" sz="1400" dirty="0"/>
              <a:t> в </a:t>
            </a:r>
            <a:r>
              <a:rPr lang="ru-RU" sz="1400" dirty="0" err="1">
                <a:solidFill>
                  <a:srgbClr val="981D04"/>
                </a:solidFill>
              </a:rPr>
              <a:t>групі</a:t>
            </a:r>
            <a:r>
              <a:rPr lang="ru-RU" sz="1400" dirty="0">
                <a:solidFill>
                  <a:srgbClr val="981D04"/>
                </a:solidFill>
              </a:rPr>
              <a:t> і </a:t>
            </a:r>
            <a:r>
              <a:rPr lang="ru-RU" sz="1400" dirty="0" err="1">
                <a:solidFill>
                  <a:srgbClr val="981D04"/>
                </a:solidFill>
              </a:rPr>
              <a:t>приймати</a:t>
            </a:r>
            <a:r>
              <a:rPr lang="ru-RU" sz="1400" dirty="0">
                <a:solidFill>
                  <a:srgbClr val="981D04"/>
                </a:solidFill>
              </a:rPr>
              <a:t> </a:t>
            </a:r>
            <a:r>
              <a:rPr lang="ru-RU" sz="1400" dirty="0" err="1">
                <a:solidFill>
                  <a:srgbClr val="981D04"/>
                </a:solidFill>
              </a:rPr>
              <a:t>групові</a:t>
            </a:r>
            <a:r>
              <a:rPr lang="ru-RU" sz="1400" dirty="0">
                <a:solidFill>
                  <a:srgbClr val="981D04"/>
                </a:solidFill>
              </a:rPr>
              <a:t> </a:t>
            </a:r>
            <a:r>
              <a:rPr lang="ru-RU" sz="1400" dirty="0" err="1">
                <a:solidFill>
                  <a:srgbClr val="981D04"/>
                </a:solidFill>
              </a:rPr>
              <a:t>рішення</a:t>
            </a:r>
            <a:r>
              <a:rPr lang="ru-RU" sz="1400" dirty="0"/>
              <a:t>;</a:t>
            </a:r>
          </a:p>
          <a:p>
            <a:r>
              <a:rPr lang="ru-RU" sz="1400" dirty="0"/>
              <a:t>повинна </a:t>
            </a:r>
            <a:r>
              <a:rPr lang="ru-RU" sz="1400" dirty="0" err="1"/>
              <a:t>існувати</a:t>
            </a:r>
            <a:r>
              <a:rPr lang="ru-RU" sz="1400" dirty="0"/>
              <a:t> </a:t>
            </a:r>
            <a:r>
              <a:rPr lang="ru-RU" sz="1400" dirty="0" err="1">
                <a:solidFill>
                  <a:srgbClr val="981D04"/>
                </a:solidFill>
              </a:rPr>
              <a:t>індивідуальна</a:t>
            </a:r>
            <a:r>
              <a:rPr lang="ru-RU" sz="1400" dirty="0">
                <a:solidFill>
                  <a:srgbClr val="981D04"/>
                </a:solidFill>
              </a:rPr>
              <a:t> </a:t>
            </a:r>
            <a:r>
              <a:rPr lang="ru-RU" sz="1400" dirty="0" err="1">
                <a:solidFill>
                  <a:srgbClr val="981D04"/>
                </a:solidFill>
              </a:rPr>
              <a:t>відповідальність</a:t>
            </a:r>
            <a:r>
              <a:rPr lang="ru-RU" sz="1400" dirty="0">
                <a:solidFill>
                  <a:srgbClr val="981D04"/>
                </a:solidFill>
              </a:rPr>
              <a:t> </a:t>
            </a:r>
            <a:r>
              <a:rPr lang="ru-RU" sz="1400" dirty="0"/>
              <a:t>за </a:t>
            </a:r>
            <a:r>
              <a:rPr lang="ru-RU" sz="1400" dirty="0" err="1"/>
              <a:t>результати</a:t>
            </a:r>
            <a:r>
              <a:rPr lang="ru-RU" sz="1400" dirty="0"/>
              <a:t> </a:t>
            </a:r>
            <a:r>
              <a:rPr lang="ru-RU" sz="1400" dirty="0" err="1"/>
              <a:t>праці</a:t>
            </a:r>
            <a:r>
              <a:rPr lang="ru-RU" sz="1400" dirty="0"/>
              <a:t>;</a:t>
            </a:r>
          </a:p>
          <a:p>
            <a:r>
              <a:rPr lang="ru-RU" sz="1400" dirty="0" err="1"/>
              <a:t>краще</a:t>
            </a:r>
            <a:r>
              <a:rPr lang="ru-RU" sz="1400" dirty="0"/>
              <a:t> </a:t>
            </a:r>
            <a:r>
              <a:rPr lang="ru-RU" sz="1400" dirty="0" err="1">
                <a:solidFill>
                  <a:srgbClr val="981D04"/>
                </a:solidFill>
              </a:rPr>
              <a:t>неформальний</a:t>
            </a:r>
            <a:r>
              <a:rPr lang="ru-RU" sz="1400" dirty="0">
                <a:solidFill>
                  <a:srgbClr val="981D04"/>
                </a:solidFill>
              </a:rPr>
              <a:t> контроль </a:t>
            </a:r>
            <a:r>
              <a:rPr lang="ru-RU" sz="1400" dirty="0"/>
              <a:t>за результатами </a:t>
            </a:r>
            <a:r>
              <a:rPr lang="ru-RU" sz="1400" dirty="0" err="1"/>
              <a:t>праці</a:t>
            </a:r>
            <a:r>
              <a:rPr lang="ru-RU" sz="1400" dirty="0"/>
              <a:t> на </a:t>
            </a:r>
            <a:r>
              <a:rPr lang="ru-RU" sz="1400" dirty="0" err="1"/>
              <a:t>основі</a:t>
            </a:r>
            <a:r>
              <a:rPr lang="ru-RU" sz="1400" dirty="0"/>
              <a:t> </a:t>
            </a:r>
            <a:r>
              <a:rPr lang="ru-RU" sz="1400" dirty="0" err="1"/>
              <a:t>чітких</a:t>
            </a:r>
            <a:r>
              <a:rPr lang="ru-RU" sz="1400" dirty="0"/>
              <a:t> </a:t>
            </a:r>
            <a:r>
              <a:rPr lang="ru-RU" sz="1400" dirty="0" err="1"/>
              <a:t>методів</a:t>
            </a:r>
            <a:r>
              <a:rPr lang="ru-RU" sz="1400" dirty="0"/>
              <a:t> і </a:t>
            </a:r>
            <a:r>
              <a:rPr lang="ru-RU" sz="1400" dirty="0" err="1"/>
              <a:t>критеріїв</a:t>
            </a:r>
            <a:r>
              <a:rPr lang="ru-RU" sz="1400" dirty="0"/>
              <a:t> </a:t>
            </a:r>
            <a:r>
              <a:rPr lang="ru-RU" sz="1400" dirty="0" err="1"/>
              <a:t>оцінки</a:t>
            </a:r>
            <a:r>
              <a:rPr lang="ru-RU" sz="1400" dirty="0"/>
              <a:t>;</a:t>
            </a:r>
          </a:p>
          <a:p>
            <a:r>
              <a:rPr lang="ru-RU" sz="1400" dirty="0"/>
              <a:t>на </a:t>
            </a:r>
            <a:r>
              <a:rPr lang="ru-RU" sz="1400" dirty="0" err="1"/>
              <a:t>підприємстві</a:t>
            </a:r>
            <a:r>
              <a:rPr lang="ru-RU" sz="1400" dirty="0"/>
              <a:t> повинна </a:t>
            </a:r>
            <a:r>
              <a:rPr lang="ru-RU" sz="1400" dirty="0" err="1"/>
              <a:t>здійснюватися</a:t>
            </a:r>
            <a:r>
              <a:rPr lang="ru-RU" sz="1400" dirty="0"/>
              <a:t> </a:t>
            </a:r>
            <a:r>
              <a:rPr lang="ru-RU" sz="1400" dirty="0" err="1"/>
              <a:t>постійна</a:t>
            </a:r>
            <a:r>
              <a:rPr lang="ru-RU" sz="1400" dirty="0"/>
              <a:t> </a:t>
            </a:r>
            <a:r>
              <a:rPr lang="ru-RU" sz="1400" dirty="0" err="1">
                <a:solidFill>
                  <a:srgbClr val="981D04"/>
                </a:solidFill>
              </a:rPr>
              <a:t>ротація</a:t>
            </a:r>
            <a:r>
              <a:rPr lang="ru-RU" sz="1400" dirty="0">
                <a:solidFill>
                  <a:srgbClr val="981D04"/>
                </a:solidFill>
              </a:rPr>
              <a:t> </a:t>
            </a:r>
            <a:r>
              <a:rPr lang="ru-RU" sz="1400" dirty="0" err="1">
                <a:solidFill>
                  <a:srgbClr val="981D04"/>
                </a:solidFill>
              </a:rPr>
              <a:t>кадрів</a:t>
            </a:r>
            <a:r>
              <a:rPr lang="ru-RU" sz="1400" dirty="0">
                <a:solidFill>
                  <a:srgbClr val="981D04"/>
                </a:solidFill>
              </a:rPr>
              <a:t> </a:t>
            </a:r>
            <a:r>
              <a:rPr lang="ru-RU" sz="1400" dirty="0"/>
              <a:t>і </a:t>
            </a:r>
            <a:r>
              <a:rPr lang="ru-RU" sz="1400" dirty="0" err="1"/>
              <a:t>має</a:t>
            </a:r>
            <a:r>
              <a:rPr lang="ru-RU" sz="1400" dirty="0"/>
              <a:t> бути </a:t>
            </a:r>
            <a:r>
              <a:rPr lang="ru-RU" sz="1400" dirty="0" err="1"/>
              <a:t>організовано</a:t>
            </a:r>
            <a:r>
              <a:rPr lang="ru-RU" sz="1400" dirty="0"/>
              <a:t> </a:t>
            </a:r>
            <a:r>
              <a:rPr lang="ru-RU" sz="1400" dirty="0" err="1"/>
              <a:t>постійна</a:t>
            </a:r>
            <a:r>
              <a:rPr lang="ru-RU" sz="1400" dirty="0"/>
              <a:t> </a:t>
            </a:r>
            <a:r>
              <a:rPr lang="ru-RU" sz="1400" dirty="0" err="1">
                <a:solidFill>
                  <a:srgbClr val="981D04"/>
                </a:solidFill>
              </a:rPr>
              <a:t>самоосвіта</a:t>
            </a:r>
            <a:r>
              <a:rPr lang="ru-RU" sz="1400" dirty="0"/>
              <a:t>;</a:t>
            </a:r>
          </a:p>
          <a:p>
            <a:r>
              <a:rPr lang="ru-RU" sz="1400" dirty="0" err="1"/>
              <a:t>переважніше</a:t>
            </a:r>
            <a:r>
              <a:rPr lang="ru-RU" sz="1400" dirty="0"/>
              <a:t> </a:t>
            </a:r>
            <a:r>
              <a:rPr lang="ru-RU" sz="1400" dirty="0" err="1">
                <a:solidFill>
                  <a:srgbClr val="981D04"/>
                </a:solidFill>
              </a:rPr>
              <a:t>повільна</a:t>
            </a:r>
            <a:r>
              <a:rPr lang="ru-RU" sz="1400" dirty="0">
                <a:solidFill>
                  <a:srgbClr val="981D04"/>
                </a:solidFill>
              </a:rPr>
              <a:t> </a:t>
            </a:r>
            <a:r>
              <a:rPr lang="ru-RU" sz="1400" dirty="0" err="1">
                <a:solidFill>
                  <a:srgbClr val="981D04"/>
                </a:solidFill>
              </a:rPr>
              <a:t>службова</a:t>
            </a:r>
            <a:r>
              <a:rPr lang="ru-RU" sz="1400" dirty="0">
                <a:solidFill>
                  <a:srgbClr val="981D04"/>
                </a:solidFill>
              </a:rPr>
              <a:t> </a:t>
            </a:r>
            <a:r>
              <a:rPr lang="ru-RU" sz="1400" dirty="0" err="1">
                <a:solidFill>
                  <a:srgbClr val="981D04"/>
                </a:solidFill>
              </a:rPr>
              <a:t>кар'єра</a:t>
            </a:r>
            <a:r>
              <a:rPr lang="ru-RU" sz="1400" dirty="0">
                <a:solidFill>
                  <a:srgbClr val="981D04"/>
                </a:solidFill>
              </a:rPr>
              <a:t> </a:t>
            </a:r>
            <a:r>
              <a:rPr lang="ru-RU" sz="1400" dirty="0"/>
              <a:t>з </a:t>
            </a:r>
            <a:r>
              <a:rPr lang="ru-RU" sz="1400" dirty="0" err="1"/>
              <a:t>просуванням</a:t>
            </a:r>
            <a:r>
              <a:rPr lang="ru-RU" sz="1400" dirty="0"/>
              <a:t> людей по </a:t>
            </a:r>
            <a:r>
              <a:rPr lang="ru-RU" sz="1400" dirty="0" err="1"/>
              <a:t>досягненні</a:t>
            </a:r>
            <a:r>
              <a:rPr lang="ru-RU" sz="1400" dirty="0"/>
              <a:t> </a:t>
            </a:r>
            <a:r>
              <a:rPr lang="ru-RU" sz="1400" dirty="0" err="1"/>
              <a:t>певного</a:t>
            </a:r>
            <a:r>
              <a:rPr lang="ru-RU" sz="1400" dirty="0"/>
              <a:t> </a:t>
            </a:r>
            <a:r>
              <a:rPr lang="ru-RU" sz="1400" dirty="0" err="1"/>
              <a:t>віку</a:t>
            </a:r>
            <a:r>
              <a:rPr lang="ru-RU" sz="1400" dirty="0"/>
              <a:t>;</a:t>
            </a:r>
          </a:p>
          <a:p>
            <a:r>
              <a:rPr lang="ru-RU" sz="1400" dirty="0" err="1"/>
              <a:t>адміністрація</a:t>
            </a:r>
            <a:r>
              <a:rPr lang="ru-RU" sz="1400" dirty="0"/>
              <a:t> </a:t>
            </a:r>
            <a:r>
              <a:rPr lang="ru-RU" sz="1400" dirty="0" err="1"/>
              <a:t>проявляє</a:t>
            </a:r>
            <a:r>
              <a:rPr lang="ru-RU" sz="1400" dirty="0"/>
              <a:t> </a:t>
            </a:r>
            <a:r>
              <a:rPr lang="ru-RU" sz="1400" dirty="0" err="1"/>
              <a:t>постійну</a:t>
            </a:r>
            <a:r>
              <a:rPr lang="ru-RU" sz="1400" dirty="0"/>
              <a:t> </a:t>
            </a:r>
            <a:r>
              <a:rPr lang="ru-RU" sz="1400" dirty="0" err="1">
                <a:solidFill>
                  <a:srgbClr val="981D04"/>
                </a:solidFill>
              </a:rPr>
              <a:t>турботу</a:t>
            </a:r>
            <a:r>
              <a:rPr lang="ru-RU" sz="1400" dirty="0"/>
              <a:t> про </a:t>
            </a:r>
            <a:r>
              <a:rPr lang="ru-RU" sz="1400" dirty="0" err="1"/>
              <a:t>працівника</a:t>
            </a:r>
            <a:r>
              <a:rPr lang="ru-RU" sz="1400" dirty="0"/>
              <a:t> і </a:t>
            </a:r>
            <a:r>
              <a:rPr lang="ru-RU" sz="1400" dirty="0" err="1"/>
              <a:t>забезпечує</a:t>
            </a:r>
            <a:r>
              <a:rPr lang="ru-RU" sz="1400" dirty="0"/>
              <a:t> </a:t>
            </a:r>
            <a:r>
              <a:rPr lang="ru-RU" sz="1400" dirty="0" err="1"/>
              <a:t>йому</a:t>
            </a:r>
            <a:r>
              <a:rPr lang="ru-RU" sz="1400" dirty="0"/>
              <a:t> </a:t>
            </a:r>
            <a:r>
              <a:rPr lang="ru-RU" sz="1400" dirty="0" err="1">
                <a:solidFill>
                  <a:srgbClr val="981D04"/>
                </a:solidFill>
              </a:rPr>
              <a:t>довгостроковий</a:t>
            </a:r>
            <a:r>
              <a:rPr lang="ru-RU" sz="1400" dirty="0">
                <a:solidFill>
                  <a:srgbClr val="981D04"/>
                </a:solidFill>
              </a:rPr>
              <a:t> </a:t>
            </a:r>
            <a:r>
              <a:rPr lang="ru-RU" sz="1400" dirty="0" err="1">
                <a:solidFill>
                  <a:srgbClr val="981D04"/>
                </a:solidFill>
              </a:rPr>
              <a:t>або</a:t>
            </a:r>
            <a:r>
              <a:rPr lang="ru-RU" sz="1400" dirty="0">
                <a:solidFill>
                  <a:srgbClr val="981D04"/>
                </a:solidFill>
              </a:rPr>
              <a:t> </a:t>
            </a:r>
            <a:r>
              <a:rPr lang="ru-RU" sz="1400" dirty="0" err="1">
                <a:solidFill>
                  <a:srgbClr val="981D04"/>
                </a:solidFill>
              </a:rPr>
              <a:t>довічний</a:t>
            </a:r>
            <a:r>
              <a:rPr lang="ru-RU" sz="1400" dirty="0">
                <a:solidFill>
                  <a:srgbClr val="981D04"/>
                </a:solidFill>
              </a:rPr>
              <a:t> найм</a:t>
            </a:r>
            <a:r>
              <a:rPr lang="ru-RU" sz="1400" dirty="0"/>
              <a:t>;</a:t>
            </a:r>
          </a:p>
          <a:p>
            <a:r>
              <a:rPr lang="ru-RU" sz="1400" dirty="0" err="1"/>
              <a:t>людина</a:t>
            </a:r>
            <a:r>
              <a:rPr lang="ru-RU" sz="1400" dirty="0"/>
              <a:t> - основа будь-</a:t>
            </a:r>
            <a:r>
              <a:rPr lang="ru-RU" sz="1400" dirty="0" err="1"/>
              <a:t>якого</a:t>
            </a:r>
            <a:r>
              <a:rPr lang="ru-RU" sz="1400" dirty="0"/>
              <a:t> </a:t>
            </a:r>
            <a:r>
              <a:rPr lang="ru-RU" sz="1400" dirty="0" err="1"/>
              <a:t>колективу</a:t>
            </a:r>
            <a:r>
              <a:rPr lang="ru-RU" sz="1400" dirty="0"/>
              <a:t>; </a:t>
            </a:r>
            <a:r>
              <a:rPr lang="ru-RU" sz="1400" dirty="0" err="1"/>
              <a:t>саме</a:t>
            </a:r>
            <a:r>
              <a:rPr lang="ru-RU" sz="1400" dirty="0"/>
              <a:t> вона </a:t>
            </a:r>
            <a:r>
              <a:rPr lang="ru-RU" sz="1400" dirty="0" err="1"/>
              <a:t>забезпечує</a:t>
            </a:r>
            <a:r>
              <a:rPr lang="ru-RU" sz="1400" dirty="0"/>
              <a:t> </a:t>
            </a:r>
            <a:r>
              <a:rPr lang="ru-RU" sz="1400" dirty="0" err="1"/>
              <a:t>успішну</a:t>
            </a:r>
            <a:r>
              <a:rPr lang="ru-RU" sz="1400" dirty="0"/>
              <a:t> </a:t>
            </a:r>
            <a:r>
              <a:rPr lang="ru-RU" sz="1400" dirty="0" err="1"/>
              <a:t>діяльність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B66BAA-F280-4ED9-802B-4AF5EDD25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197" y="293651"/>
            <a:ext cx="7623603" cy="440400"/>
          </a:xfrm>
        </p:spPr>
        <p:txBody>
          <a:bodyPr/>
          <a:lstStyle/>
          <a:p>
            <a:r>
              <a:rPr lang="ru-RU" sz="3200" dirty="0"/>
              <a:t>Теория </a:t>
            </a:r>
            <a:r>
              <a:rPr lang="uk-UA" sz="3200" dirty="0"/>
              <a:t>трудової мотивації. </a:t>
            </a:r>
            <a:br>
              <a:rPr lang="uk-UA" sz="3200" dirty="0"/>
            </a:br>
            <a:r>
              <a:rPr lang="uk-UA" sz="2800" dirty="0"/>
              <a:t>Теорія В. </a:t>
            </a:r>
            <a:r>
              <a:rPr lang="uk-UA" sz="2800" dirty="0" err="1"/>
              <a:t>Оучі</a:t>
            </a:r>
            <a:r>
              <a:rPr lang="uk-UA" sz="2800" dirty="0"/>
              <a:t> «Х</a:t>
            </a:r>
            <a:r>
              <a:rPr lang="ru-RU" sz="2800" dirty="0"/>
              <a:t>, </a:t>
            </a:r>
            <a:r>
              <a:rPr lang="uk-UA" sz="2800" dirty="0"/>
              <a:t>У</a:t>
            </a:r>
            <a:r>
              <a:rPr lang="en-US" sz="2800" dirty="0"/>
              <a:t>, </a:t>
            </a:r>
            <a:r>
              <a:rPr lang="en-US" sz="2400" dirty="0"/>
              <a:t>Z</a:t>
            </a:r>
            <a:r>
              <a:rPr lang="uk-UA" sz="2800" dirty="0"/>
              <a:t>» (80-ті р. ХХ ст.)</a:t>
            </a:r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E2D8C-690B-4FCE-AE56-E5DC84719E2F}"/>
              </a:ext>
            </a:extLst>
          </p:cNvPr>
          <p:cNvSpPr/>
          <p:nvPr/>
        </p:nvSpPr>
        <p:spPr>
          <a:xfrm>
            <a:off x="4744502" y="44048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027268"/>
                </a:solidFill>
                <a:latin typeface="Comfortaa"/>
                <a:sym typeface="Comfortaa"/>
              </a:rPr>
              <a:t>стимули</a:t>
            </a:r>
            <a:r>
              <a:rPr lang="ru-RU" dirty="0">
                <a:solidFill>
                  <a:srgbClr val="027268"/>
                </a:solidFill>
                <a:latin typeface="Comfortaa"/>
                <a:sym typeface="Comfortaa"/>
              </a:rPr>
              <a:t>:  - </a:t>
            </a:r>
            <a:r>
              <a:rPr lang="ru-RU" dirty="0" err="1">
                <a:solidFill>
                  <a:srgbClr val="027268"/>
                </a:solidFill>
                <a:latin typeface="Comfortaa"/>
                <a:sym typeface="Comfortaa"/>
              </a:rPr>
              <a:t>матеріальне</a:t>
            </a:r>
            <a:r>
              <a:rPr lang="ru-RU" dirty="0">
                <a:solidFill>
                  <a:srgbClr val="027268"/>
                </a:solidFill>
                <a:latin typeface="Comfortaa"/>
                <a:sym typeface="Comfortaa"/>
              </a:rPr>
              <a:t> </a:t>
            </a:r>
            <a:r>
              <a:rPr lang="ru-RU" dirty="0" err="1">
                <a:solidFill>
                  <a:srgbClr val="027268"/>
                </a:solidFill>
                <a:latin typeface="Comfortaa"/>
                <a:sym typeface="Comfortaa"/>
              </a:rPr>
              <a:t>заохочення</a:t>
            </a:r>
            <a:r>
              <a:rPr lang="ru-RU" dirty="0">
                <a:solidFill>
                  <a:srgbClr val="027268"/>
                </a:solidFill>
                <a:latin typeface="Comfortaa"/>
                <a:sym typeface="Comfortaa"/>
              </a:rPr>
              <a:t>, </a:t>
            </a:r>
            <a:r>
              <a:rPr lang="ru-RU" dirty="0" err="1">
                <a:solidFill>
                  <a:srgbClr val="027268"/>
                </a:solidFill>
                <a:latin typeface="Comfortaa"/>
                <a:sym typeface="Comfortaa"/>
              </a:rPr>
              <a:t>моральне</a:t>
            </a:r>
            <a:r>
              <a:rPr lang="ru-RU" dirty="0">
                <a:solidFill>
                  <a:srgbClr val="027268"/>
                </a:solidFill>
                <a:latin typeface="Comfortaa"/>
                <a:sym typeface="Comfortaa"/>
              </a:rPr>
              <a:t> </a:t>
            </a:r>
            <a:r>
              <a:rPr lang="ru-RU" dirty="0" err="1">
                <a:solidFill>
                  <a:srgbClr val="027268"/>
                </a:solidFill>
                <a:latin typeface="Comfortaa"/>
                <a:sym typeface="Comfortaa"/>
              </a:rPr>
              <a:t>заохочення</a:t>
            </a:r>
            <a:r>
              <a:rPr lang="ru-RU" dirty="0">
                <a:solidFill>
                  <a:srgbClr val="027268"/>
                </a:solidFill>
                <a:latin typeface="Comfortaa"/>
                <a:sym typeface="Comfortaa"/>
              </a:rPr>
              <a:t>, </a:t>
            </a:r>
            <a:r>
              <a:rPr lang="ru-RU" dirty="0" err="1">
                <a:solidFill>
                  <a:srgbClr val="027268"/>
                </a:solidFill>
                <a:latin typeface="Comfortaa"/>
                <a:sym typeface="Comfortaa"/>
              </a:rPr>
              <a:t>самоствердження</a:t>
            </a:r>
            <a:r>
              <a:rPr lang="ru-RU" dirty="0">
                <a:solidFill>
                  <a:srgbClr val="027268"/>
                </a:solidFill>
                <a:latin typeface="Comfortaa"/>
                <a:sym typeface="Comfortaa"/>
              </a:rPr>
              <a:t>, примус</a:t>
            </a:r>
          </a:p>
        </p:txBody>
      </p:sp>
    </p:spTree>
    <p:extLst>
      <p:ext uri="{BB962C8B-B14F-4D97-AF65-F5344CB8AC3E}">
        <p14:creationId xmlns:p14="http://schemas.microsoft.com/office/powerpoint/2010/main" val="109144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37"/>
          <p:cNvSpPr txBox="1">
            <a:spLocks noGrp="1"/>
          </p:cNvSpPr>
          <p:nvPr>
            <p:ph type="title"/>
          </p:nvPr>
        </p:nvSpPr>
        <p:spPr>
          <a:xfrm>
            <a:off x="778500" y="452824"/>
            <a:ext cx="6658144" cy="1020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err="1"/>
              <a:t>Теор</a:t>
            </a:r>
            <a:r>
              <a:rPr lang="uk-UA" dirty="0"/>
              <a:t>і</a:t>
            </a:r>
            <a:r>
              <a:rPr lang="ru-RU" dirty="0"/>
              <a:t>я </a:t>
            </a:r>
            <a:r>
              <a:rPr lang="uk-UA" dirty="0"/>
              <a:t>Маслоу</a:t>
            </a:r>
            <a:endParaRPr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166D80-774E-4373-817F-6D48AA4C4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48" y="1321330"/>
            <a:ext cx="6974504" cy="26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48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46"/>
          <p:cNvGrpSpPr/>
          <p:nvPr/>
        </p:nvGrpSpPr>
        <p:grpSpPr>
          <a:xfrm>
            <a:off x="1226116" y="2571750"/>
            <a:ext cx="2738784" cy="796408"/>
            <a:chOff x="5908213" y="1569497"/>
            <a:chExt cx="893217" cy="249072"/>
          </a:xfrm>
        </p:grpSpPr>
        <p:sp>
          <p:nvSpPr>
            <p:cNvPr id="1188" name="Google Shape;1188;p46"/>
            <p:cNvSpPr/>
            <p:nvPr/>
          </p:nvSpPr>
          <p:spPr>
            <a:xfrm>
              <a:off x="5908213" y="1569497"/>
              <a:ext cx="893217" cy="249072"/>
            </a:xfrm>
            <a:custGeom>
              <a:avLst/>
              <a:gdLst/>
              <a:ahLst/>
              <a:cxnLst/>
              <a:rect l="l" t="t" r="r" b="b"/>
              <a:pathLst>
                <a:path w="44257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44257" y="12341"/>
                  </a:lnTo>
                  <a:lnTo>
                    <a:pt x="44257" y="0"/>
                  </a:lnTo>
                  <a:close/>
                </a:path>
              </a:pathLst>
            </a:custGeom>
            <a:solidFill>
              <a:srgbClr val="00C3B1">
                <a:alpha val="604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6"/>
            <p:cNvSpPr/>
            <p:nvPr/>
          </p:nvSpPr>
          <p:spPr>
            <a:xfrm>
              <a:off x="5908213" y="1569497"/>
              <a:ext cx="178534" cy="249072"/>
            </a:xfrm>
            <a:custGeom>
              <a:avLst/>
              <a:gdLst/>
              <a:ahLst/>
              <a:cxnLst/>
              <a:rect l="l" t="t" r="r" b="b"/>
              <a:pathLst>
                <a:path w="8846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8846" y="12341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6"/>
          <p:cNvSpPr txBox="1">
            <a:spLocks noGrp="1"/>
          </p:cNvSpPr>
          <p:nvPr>
            <p:ph type="subTitle" idx="3"/>
          </p:nvPr>
        </p:nvSpPr>
        <p:spPr>
          <a:xfrm>
            <a:off x="1746400" y="2564214"/>
            <a:ext cx="2323972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потреба </a:t>
            </a:r>
            <a:r>
              <a:rPr lang="ru-RU" dirty="0" err="1"/>
              <a:t>спілкуватися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(</a:t>
            </a:r>
            <a:r>
              <a:rPr lang="en-US" dirty="0"/>
              <a:t>Relatedness)</a:t>
            </a:r>
            <a:endParaRPr dirty="0"/>
          </a:p>
        </p:txBody>
      </p:sp>
      <p:grpSp>
        <p:nvGrpSpPr>
          <p:cNvPr id="1191" name="Google Shape;1191;p46"/>
          <p:cNvGrpSpPr/>
          <p:nvPr/>
        </p:nvGrpSpPr>
        <p:grpSpPr>
          <a:xfrm>
            <a:off x="1226115" y="1581037"/>
            <a:ext cx="2738784" cy="648036"/>
            <a:chOff x="5908213" y="1569497"/>
            <a:chExt cx="893217" cy="249072"/>
          </a:xfrm>
        </p:grpSpPr>
        <p:sp>
          <p:nvSpPr>
            <p:cNvPr id="1192" name="Google Shape;1192;p46"/>
            <p:cNvSpPr/>
            <p:nvPr/>
          </p:nvSpPr>
          <p:spPr>
            <a:xfrm>
              <a:off x="5908213" y="1569497"/>
              <a:ext cx="893217" cy="249072"/>
            </a:xfrm>
            <a:custGeom>
              <a:avLst/>
              <a:gdLst/>
              <a:ahLst/>
              <a:cxnLst/>
              <a:rect l="l" t="t" r="r" b="b"/>
              <a:pathLst>
                <a:path w="44257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44257" y="12341"/>
                  </a:lnTo>
                  <a:lnTo>
                    <a:pt x="44257" y="0"/>
                  </a:lnTo>
                  <a:close/>
                </a:path>
              </a:pathLst>
            </a:custGeom>
            <a:solidFill>
              <a:srgbClr val="F7BA9C">
                <a:alpha val="74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6"/>
            <p:cNvSpPr/>
            <p:nvPr/>
          </p:nvSpPr>
          <p:spPr>
            <a:xfrm>
              <a:off x="5908213" y="1569497"/>
              <a:ext cx="178534" cy="249072"/>
            </a:xfrm>
            <a:custGeom>
              <a:avLst/>
              <a:gdLst/>
              <a:ahLst/>
              <a:cxnLst/>
              <a:rect l="l" t="t" r="r" b="b"/>
              <a:pathLst>
                <a:path w="8846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8846" y="12341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4" name="Google Shape;1194;p46"/>
          <p:cNvSpPr txBox="1">
            <a:spLocks noGrp="1"/>
          </p:cNvSpPr>
          <p:nvPr>
            <p:ph type="title"/>
          </p:nvPr>
        </p:nvSpPr>
        <p:spPr>
          <a:xfrm>
            <a:off x="480473" y="452825"/>
            <a:ext cx="5629073" cy="8954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3600" dirty="0" err="1"/>
              <a:t>Теорія</a:t>
            </a:r>
            <a:r>
              <a:rPr lang="ru-RU" sz="3600" dirty="0"/>
              <a:t> (</a:t>
            </a:r>
            <a:r>
              <a:rPr lang="en-US" sz="3600" dirty="0"/>
              <a:t>ERG)</a:t>
            </a:r>
            <a:r>
              <a:rPr lang="ru-RU" sz="3600" dirty="0"/>
              <a:t> К. </a:t>
            </a:r>
            <a:r>
              <a:rPr lang="ru-RU" sz="3600" dirty="0" err="1"/>
              <a:t>Альдерфера</a:t>
            </a:r>
            <a:r>
              <a:rPr lang="ru-RU" sz="3600" dirty="0"/>
              <a:t>                                 </a:t>
            </a:r>
            <a:br>
              <a:rPr lang="ru-RU" dirty="0"/>
            </a:br>
            <a:r>
              <a:rPr lang="ru-RU" sz="1600" dirty="0"/>
              <a:t>                                       (психолога </a:t>
            </a:r>
            <a:r>
              <a:rPr lang="ru-RU" sz="1600" dirty="0" err="1"/>
              <a:t>Єльского</a:t>
            </a:r>
            <a:r>
              <a:rPr lang="ru-RU" sz="1600" dirty="0"/>
              <a:t> </a:t>
            </a:r>
            <a:r>
              <a:rPr lang="ru-RU" sz="1600" dirty="0" err="1"/>
              <a:t>університету</a:t>
            </a:r>
            <a:r>
              <a:rPr lang="ru-RU" sz="1600" dirty="0"/>
              <a:t>)</a:t>
            </a:r>
            <a:endParaRPr lang="ru-RU" dirty="0"/>
          </a:p>
        </p:txBody>
      </p:sp>
      <p:grpSp>
        <p:nvGrpSpPr>
          <p:cNvPr id="1195" name="Google Shape;1195;p46"/>
          <p:cNvGrpSpPr/>
          <p:nvPr/>
        </p:nvGrpSpPr>
        <p:grpSpPr>
          <a:xfrm>
            <a:off x="1226115" y="3634361"/>
            <a:ext cx="2738784" cy="796407"/>
            <a:chOff x="5908213" y="1569497"/>
            <a:chExt cx="893217" cy="249072"/>
          </a:xfrm>
        </p:grpSpPr>
        <p:sp>
          <p:nvSpPr>
            <p:cNvPr id="1196" name="Google Shape;1196;p46"/>
            <p:cNvSpPr/>
            <p:nvPr/>
          </p:nvSpPr>
          <p:spPr>
            <a:xfrm>
              <a:off x="5908213" y="1569497"/>
              <a:ext cx="893217" cy="249072"/>
            </a:xfrm>
            <a:custGeom>
              <a:avLst/>
              <a:gdLst/>
              <a:ahLst/>
              <a:cxnLst/>
              <a:rect l="l" t="t" r="r" b="b"/>
              <a:pathLst>
                <a:path w="44257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44257" y="12341"/>
                  </a:lnTo>
                  <a:lnTo>
                    <a:pt x="44257" y="0"/>
                  </a:lnTo>
                  <a:close/>
                </a:path>
              </a:pathLst>
            </a:custGeom>
            <a:solidFill>
              <a:srgbClr val="D74A2E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6"/>
            <p:cNvSpPr/>
            <p:nvPr/>
          </p:nvSpPr>
          <p:spPr>
            <a:xfrm>
              <a:off x="5908213" y="1569497"/>
              <a:ext cx="178534" cy="249072"/>
            </a:xfrm>
            <a:custGeom>
              <a:avLst/>
              <a:gdLst/>
              <a:ahLst/>
              <a:cxnLst/>
              <a:rect l="l" t="t" r="r" b="b"/>
              <a:pathLst>
                <a:path w="8846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8846" y="12341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rgbClr val="D74A2E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46"/>
          <p:cNvSpPr txBox="1">
            <a:spLocks noGrp="1"/>
          </p:cNvSpPr>
          <p:nvPr>
            <p:ph type="subTitle" idx="1"/>
          </p:nvPr>
        </p:nvSpPr>
        <p:spPr>
          <a:xfrm>
            <a:off x="1746400" y="1619423"/>
            <a:ext cx="2548294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потреба </a:t>
            </a:r>
            <a:r>
              <a:rPr lang="ru-RU" dirty="0" err="1"/>
              <a:t>існувати</a:t>
            </a:r>
            <a:r>
              <a:rPr lang="ru-RU" dirty="0"/>
              <a:t> (Е</a:t>
            </a:r>
            <a:r>
              <a:rPr lang="en-US" dirty="0" err="1"/>
              <a:t>xistence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1199" name="Google Shape;1199;p46"/>
          <p:cNvSpPr txBox="1">
            <a:spLocks noGrp="1"/>
          </p:cNvSpPr>
          <p:nvPr>
            <p:ph type="subTitle" idx="2"/>
          </p:nvPr>
        </p:nvSpPr>
        <p:spPr>
          <a:xfrm>
            <a:off x="1746400" y="3672780"/>
            <a:ext cx="22185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потреба </a:t>
            </a:r>
            <a:r>
              <a:rPr lang="ru-RU" dirty="0" err="1"/>
              <a:t>свого</a:t>
            </a:r>
            <a:r>
              <a:rPr lang="ru-RU" dirty="0"/>
              <a:t> росту і </a:t>
            </a:r>
            <a:r>
              <a:rPr lang="ru-RU" dirty="0" err="1"/>
              <a:t>розвитку</a:t>
            </a:r>
            <a:r>
              <a:rPr lang="ru-RU" dirty="0"/>
              <a:t> (</a:t>
            </a:r>
            <a:r>
              <a:rPr lang="ru-RU" dirty="0" err="1"/>
              <a:t>Growth</a:t>
            </a:r>
            <a:r>
              <a:rPr lang="ru-RU" dirty="0"/>
              <a:t>)</a:t>
            </a:r>
            <a:endParaRPr dirty="0"/>
          </a:p>
        </p:txBody>
      </p:sp>
      <p:pic>
        <p:nvPicPr>
          <p:cNvPr id="1200" name="Google Shape;120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829" y="-155786"/>
            <a:ext cx="4572002" cy="514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F61609-0BE1-4A78-9FEA-183A9069F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183" y="2097685"/>
            <a:ext cx="3773899" cy="17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4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44"/>
          <p:cNvSpPr txBox="1"/>
          <p:nvPr/>
        </p:nvSpPr>
        <p:spPr>
          <a:xfrm>
            <a:off x="1257700" y="2456025"/>
            <a:ext cx="774406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Чим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повніше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задоволені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потреби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існування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(E),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тим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активніше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заявляють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про себе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соціальні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потреби (R)</a:t>
            </a:r>
            <a:endParaRPr sz="11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0" name="Google Shape;1120;p44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/>
              <a:t>Принципи мотивації за </a:t>
            </a:r>
            <a:r>
              <a:rPr lang="uk-UA" sz="2800" dirty="0" err="1"/>
              <a:t>Т.Альфледером</a:t>
            </a:r>
            <a:endParaRPr sz="2800" dirty="0"/>
          </a:p>
        </p:txBody>
      </p:sp>
      <p:sp>
        <p:nvSpPr>
          <p:cNvPr id="1125" name="Google Shape;1125;p44"/>
          <p:cNvSpPr txBox="1"/>
          <p:nvPr/>
        </p:nvSpPr>
        <p:spPr>
          <a:xfrm>
            <a:off x="1257699" y="1635250"/>
            <a:ext cx="705318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Чим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менш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задоволені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потреби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існування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(E),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тим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сильніше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вони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проявляються</a:t>
            </a:r>
            <a:endParaRPr sz="12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6" name="Google Shape;1126;p44"/>
          <p:cNvSpPr txBox="1"/>
          <p:nvPr/>
        </p:nvSpPr>
        <p:spPr>
          <a:xfrm>
            <a:off x="1210177" y="2026370"/>
            <a:ext cx="7561289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Чим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слабкіше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задоволені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соціальні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потреби (</a:t>
            </a:r>
            <a:r>
              <a:rPr lang="en-US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R),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тим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сильніша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дія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потреб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існування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(</a:t>
            </a:r>
            <a:r>
              <a:rPr lang="en-US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E)</a:t>
            </a:r>
            <a:endParaRPr sz="12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7" name="Google Shape;1127;p44"/>
          <p:cNvSpPr txBox="1"/>
          <p:nvPr/>
        </p:nvSpPr>
        <p:spPr>
          <a:xfrm>
            <a:off x="1218844" y="2910821"/>
            <a:ext cx="7181874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Чим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менш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задоволені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соціальні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потреби (</a:t>
            </a:r>
            <a:r>
              <a:rPr lang="en-US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R),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тим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більше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посилюється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їх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дія</a:t>
            </a:r>
            <a:endParaRPr sz="12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8" name="Google Shape;1128;p44"/>
          <p:cNvSpPr txBox="1"/>
          <p:nvPr/>
        </p:nvSpPr>
        <p:spPr>
          <a:xfrm>
            <a:off x="1210177" y="3272088"/>
            <a:ext cx="7480009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Чим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менше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задоволені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потреби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особистісного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зростання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і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самореалізації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(G),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тим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сильнішими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стають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соціальні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потреби (R)</a:t>
            </a:r>
            <a:endParaRPr sz="11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9" name="Google Shape;1129;p44"/>
          <p:cNvSpPr txBox="1"/>
          <p:nvPr/>
        </p:nvSpPr>
        <p:spPr>
          <a:xfrm>
            <a:off x="1251173" y="3814799"/>
            <a:ext cx="7323867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Чим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повніше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задоволені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соціальні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потреби (R),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тим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сильніше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актуалізуються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потреби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особистісного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зростання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(G)</a:t>
            </a:r>
            <a:endParaRPr sz="105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0" name="Google Shape;1130;p44"/>
          <p:cNvSpPr txBox="1"/>
          <p:nvPr/>
        </p:nvSpPr>
        <p:spPr>
          <a:xfrm>
            <a:off x="1194644" y="4335982"/>
            <a:ext cx="7206073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Чим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менше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задоволені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потреби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особистісного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зростання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(G),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тим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активніше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вони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проявляють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себе. Чим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більше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задовольняється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потреба в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особистісному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зростанні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тим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сильнішою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вона </a:t>
            </a:r>
            <a:r>
              <a:rPr lang="ru-RU" sz="105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стає</a:t>
            </a:r>
            <a:r>
              <a:rPr lang="ru-RU" sz="105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05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1" name="Google Shape;1131;p44"/>
          <p:cNvSpPr/>
          <p:nvPr/>
        </p:nvSpPr>
        <p:spPr>
          <a:xfrm>
            <a:off x="901944" y="1688283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32" name="Google Shape;1132;p44"/>
          <p:cNvSpPr/>
          <p:nvPr/>
        </p:nvSpPr>
        <p:spPr>
          <a:xfrm>
            <a:off x="975569" y="1784111"/>
            <a:ext cx="159723" cy="116579"/>
          </a:xfrm>
          <a:custGeom>
            <a:avLst/>
            <a:gdLst/>
            <a:ahLst/>
            <a:cxnLst/>
            <a:rect l="l" t="t" r="r" b="b"/>
            <a:pathLst>
              <a:path w="10014" h="7309" extrusionOk="0">
                <a:moveTo>
                  <a:pt x="8149" y="1134"/>
                </a:moveTo>
                <a:cubicBezTo>
                  <a:pt x="8294" y="1134"/>
                  <a:pt x="8439" y="1189"/>
                  <a:pt x="8549" y="1300"/>
                </a:cubicBezTo>
                <a:cubicBezTo>
                  <a:pt x="8769" y="1520"/>
                  <a:pt x="8769" y="1879"/>
                  <a:pt x="8549" y="2100"/>
                </a:cubicBezTo>
                <a:lnTo>
                  <a:pt x="4639" y="6007"/>
                </a:lnTo>
                <a:cubicBezTo>
                  <a:pt x="4527" y="6120"/>
                  <a:pt x="4377" y="6177"/>
                  <a:pt x="4227" y="6177"/>
                </a:cubicBezTo>
                <a:cubicBezTo>
                  <a:pt x="4081" y="6177"/>
                  <a:pt x="3937" y="6123"/>
                  <a:pt x="3830" y="6016"/>
                </a:cubicBezTo>
                <a:lnTo>
                  <a:pt x="1547" y="3748"/>
                </a:lnTo>
                <a:cubicBezTo>
                  <a:pt x="1296" y="3534"/>
                  <a:pt x="1281" y="3151"/>
                  <a:pt x="1514" y="2918"/>
                </a:cubicBezTo>
                <a:cubicBezTo>
                  <a:pt x="1626" y="2806"/>
                  <a:pt x="1771" y="2750"/>
                  <a:pt x="1916" y="2750"/>
                </a:cubicBezTo>
                <a:cubicBezTo>
                  <a:pt x="2074" y="2750"/>
                  <a:pt x="2232" y="2817"/>
                  <a:pt x="2344" y="2948"/>
                </a:cubicBezTo>
                <a:lnTo>
                  <a:pt x="3784" y="4388"/>
                </a:lnTo>
                <a:cubicBezTo>
                  <a:pt x="3793" y="4401"/>
                  <a:pt x="3805" y="4410"/>
                  <a:pt x="3817" y="4419"/>
                </a:cubicBezTo>
                <a:cubicBezTo>
                  <a:pt x="3817" y="4422"/>
                  <a:pt x="3820" y="4422"/>
                  <a:pt x="3823" y="4425"/>
                </a:cubicBezTo>
                <a:cubicBezTo>
                  <a:pt x="3934" y="4535"/>
                  <a:pt x="4078" y="4590"/>
                  <a:pt x="4222" y="4590"/>
                </a:cubicBezTo>
                <a:cubicBezTo>
                  <a:pt x="4367" y="4590"/>
                  <a:pt x="4512" y="4535"/>
                  <a:pt x="4624" y="4425"/>
                </a:cubicBezTo>
                <a:lnTo>
                  <a:pt x="7749" y="1300"/>
                </a:lnTo>
                <a:cubicBezTo>
                  <a:pt x="7859" y="1189"/>
                  <a:pt x="8004" y="1134"/>
                  <a:pt x="8149" y="1134"/>
                </a:cubicBezTo>
                <a:close/>
                <a:moveTo>
                  <a:pt x="8146" y="1"/>
                </a:moveTo>
                <a:cubicBezTo>
                  <a:pt x="7712" y="1"/>
                  <a:pt x="7279" y="166"/>
                  <a:pt x="6949" y="496"/>
                </a:cubicBezTo>
                <a:lnTo>
                  <a:pt x="6946" y="496"/>
                </a:lnTo>
                <a:lnTo>
                  <a:pt x="4219" y="3223"/>
                </a:lnTo>
                <a:lnTo>
                  <a:pt x="3144" y="2148"/>
                </a:lnTo>
                <a:cubicBezTo>
                  <a:pt x="2808" y="1779"/>
                  <a:pt x="2348" y="1594"/>
                  <a:pt x="1887" y="1594"/>
                </a:cubicBezTo>
                <a:cubicBezTo>
                  <a:pt x="1453" y="1594"/>
                  <a:pt x="1019" y="1758"/>
                  <a:pt x="686" y="2091"/>
                </a:cubicBezTo>
                <a:cubicBezTo>
                  <a:pt x="1" y="2776"/>
                  <a:pt x="28" y="3896"/>
                  <a:pt x="747" y="4549"/>
                </a:cubicBezTo>
                <a:lnTo>
                  <a:pt x="3029" y="6819"/>
                </a:lnTo>
                <a:cubicBezTo>
                  <a:pt x="3344" y="7131"/>
                  <a:pt x="3768" y="7308"/>
                  <a:pt x="4214" y="7308"/>
                </a:cubicBezTo>
                <a:cubicBezTo>
                  <a:pt x="4218" y="7308"/>
                  <a:pt x="4221" y="7308"/>
                  <a:pt x="4225" y="7308"/>
                </a:cubicBezTo>
                <a:cubicBezTo>
                  <a:pt x="4678" y="7308"/>
                  <a:pt x="5116" y="7127"/>
                  <a:pt x="5439" y="6807"/>
                </a:cubicBezTo>
                <a:lnTo>
                  <a:pt x="9349" y="2900"/>
                </a:lnTo>
                <a:cubicBezTo>
                  <a:pt x="10013" y="2236"/>
                  <a:pt x="10013" y="1161"/>
                  <a:pt x="9349" y="499"/>
                </a:cubicBezTo>
                <a:cubicBezTo>
                  <a:pt x="9017" y="167"/>
                  <a:pt x="8581" y="1"/>
                  <a:pt x="8146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33" name="Google Shape;1133;p44"/>
          <p:cNvSpPr/>
          <p:nvPr/>
        </p:nvSpPr>
        <p:spPr>
          <a:xfrm>
            <a:off x="901944" y="2125183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34" name="Google Shape;1134;p44"/>
          <p:cNvSpPr/>
          <p:nvPr/>
        </p:nvSpPr>
        <p:spPr>
          <a:xfrm>
            <a:off x="901944" y="2509058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35" name="Google Shape;1135;p44"/>
          <p:cNvSpPr/>
          <p:nvPr/>
        </p:nvSpPr>
        <p:spPr>
          <a:xfrm>
            <a:off x="975569" y="2604886"/>
            <a:ext cx="159723" cy="116579"/>
          </a:xfrm>
          <a:custGeom>
            <a:avLst/>
            <a:gdLst/>
            <a:ahLst/>
            <a:cxnLst/>
            <a:rect l="l" t="t" r="r" b="b"/>
            <a:pathLst>
              <a:path w="10014" h="7309" extrusionOk="0">
                <a:moveTo>
                  <a:pt x="8149" y="1134"/>
                </a:moveTo>
                <a:cubicBezTo>
                  <a:pt x="8294" y="1134"/>
                  <a:pt x="8439" y="1189"/>
                  <a:pt x="8549" y="1300"/>
                </a:cubicBezTo>
                <a:cubicBezTo>
                  <a:pt x="8769" y="1520"/>
                  <a:pt x="8769" y="1879"/>
                  <a:pt x="8549" y="2100"/>
                </a:cubicBezTo>
                <a:lnTo>
                  <a:pt x="4639" y="6007"/>
                </a:lnTo>
                <a:cubicBezTo>
                  <a:pt x="4527" y="6120"/>
                  <a:pt x="4377" y="6177"/>
                  <a:pt x="4227" y="6177"/>
                </a:cubicBezTo>
                <a:cubicBezTo>
                  <a:pt x="4081" y="6177"/>
                  <a:pt x="3937" y="6123"/>
                  <a:pt x="3830" y="6016"/>
                </a:cubicBezTo>
                <a:lnTo>
                  <a:pt x="1547" y="3748"/>
                </a:lnTo>
                <a:cubicBezTo>
                  <a:pt x="1296" y="3534"/>
                  <a:pt x="1281" y="3151"/>
                  <a:pt x="1514" y="2918"/>
                </a:cubicBezTo>
                <a:cubicBezTo>
                  <a:pt x="1626" y="2806"/>
                  <a:pt x="1771" y="2750"/>
                  <a:pt x="1916" y="2750"/>
                </a:cubicBezTo>
                <a:cubicBezTo>
                  <a:pt x="2074" y="2750"/>
                  <a:pt x="2232" y="2817"/>
                  <a:pt x="2344" y="2948"/>
                </a:cubicBezTo>
                <a:lnTo>
                  <a:pt x="3784" y="4388"/>
                </a:lnTo>
                <a:cubicBezTo>
                  <a:pt x="3793" y="4401"/>
                  <a:pt x="3805" y="4410"/>
                  <a:pt x="3817" y="4419"/>
                </a:cubicBezTo>
                <a:cubicBezTo>
                  <a:pt x="3817" y="4422"/>
                  <a:pt x="3820" y="4422"/>
                  <a:pt x="3823" y="4425"/>
                </a:cubicBezTo>
                <a:cubicBezTo>
                  <a:pt x="3934" y="4535"/>
                  <a:pt x="4078" y="4590"/>
                  <a:pt x="4222" y="4590"/>
                </a:cubicBezTo>
                <a:cubicBezTo>
                  <a:pt x="4367" y="4590"/>
                  <a:pt x="4512" y="4535"/>
                  <a:pt x="4624" y="4425"/>
                </a:cubicBezTo>
                <a:lnTo>
                  <a:pt x="7749" y="1300"/>
                </a:lnTo>
                <a:cubicBezTo>
                  <a:pt x="7859" y="1189"/>
                  <a:pt x="8004" y="1134"/>
                  <a:pt x="8149" y="1134"/>
                </a:cubicBezTo>
                <a:close/>
                <a:moveTo>
                  <a:pt x="8146" y="1"/>
                </a:moveTo>
                <a:cubicBezTo>
                  <a:pt x="7712" y="1"/>
                  <a:pt x="7279" y="166"/>
                  <a:pt x="6949" y="496"/>
                </a:cubicBezTo>
                <a:lnTo>
                  <a:pt x="6946" y="496"/>
                </a:lnTo>
                <a:lnTo>
                  <a:pt x="4219" y="3223"/>
                </a:lnTo>
                <a:lnTo>
                  <a:pt x="3144" y="2148"/>
                </a:lnTo>
                <a:cubicBezTo>
                  <a:pt x="2808" y="1779"/>
                  <a:pt x="2348" y="1594"/>
                  <a:pt x="1887" y="1594"/>
                </a:cubicBezTo>
                <a:cubicBezTo>
                  <a:pt x="1453" y="1594"/>
                  <a:pt x="1019" y="1758"/>
                  <a:pt x="686" y="2091"/>
                </a:cubicBezTo>
                <a:cubicBezTo>
                  <a:pt x="1" y="2776"/>
                  <a:pt x="28" y="3896"/>
                  <a:pt x="747" y="4549"/>
                </a:cubicBezTo>
                <a:lnTo>
                  <a:pt x="3029" y="6819"/>
                </a:lnTo>
                <a:cubicBezTo>
                  <a:pt x="3344" y="7131"/>
                  <a:pt x="3768" y="7308"/>
                  <a:pt x="4214" y="7308"/>
                </a:cubicBezTo>
                <a:cubicBezTo>
                  <a:pt x="4218" y="7308"/>
                  <a:pt x="4221" y="7308"/>
                  <a:pt x="4225" y="7308"/>
                </a:cubicBezTo>
                <a:cubicBezTo>
                  <a:pt x="4678" y="7308"/>
                  <a:pt x="5116" y="7127"/>
                  <a:pt x="5439" y="6807"/>
                </a:cubicBezTo>
                <a:lnTo>
                  <a:pt x="9349" y="2900"/>
                </a:lnTo>
                <a:cubicBezTo>
                  <a:pt x="10013" y="2236"/>
                  <a:pt x="10013" y="1161"/>
                  <a:pt x="9349" y="499"/>
                </a:cubicBezTo>
                <a:cubicBezTo>
                  <a:pt x="9017" y="167"/>
                  <a:pt x="8581" y="1"/>
                  <a:pt x="8146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36" name="Google Shape;1136;p44"/>
          <p:cNvSpPr/>
          <p:nvPr/>
        </p:nvSpPr>
        <p:spPr>
          <a:xfrm>
            <a:off x="901944" y="2892933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37" name="Google Shape;1137;p44"/>
          <p:cNvSpPr/>
          <p:nvPr/>
        </p:nvSpPr>
        <p:spPr>
          <a:xfrm>
            <a:off x="901944" y="3276808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38" name="Google Shape;1138;p44"/>
          <p:cNvSpPr/>
          <p:nvPr/>
        </p:nvSpPr>
        <p:spPr>
          <a:xfrm>
            <a:off x="901313" y="3933498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39" name="Google Shape;1139;p44"/>
          <p:cNvSpPr/>
          <p:nvPr/>
        </p:nvSpPr>
        <p:spPr>
          <a:xfrm>
            <a:off x="986758" y="4029325"/>
            <a:ext cx="159723" cy="116579"/>
          </a:xfrm>
          <a:custGeom>
            <a:avLst/>
            <a:gdLst/>
            <a:ahLst/>
            <a:cxnLst/>
            <a:rect l="l" t="t" r="r" b="b"/>
            <a:pathLst>
              <a:path w="10014" h="7309" extrusionOk="0">
                <a:moveTo>
                  <a:pt x="8149" y="1134"/>
                </a:moveTo>
                <a:cubicBezTo>
                  <a:pt x="8294" y="1134"/>
                  <a:pt x="8439" y="1189"/>
                  <a:pt x="8549" y="1300"/>
                </a:cubicBezTo>
                <a:cubicBezTo>
                  <a:pt x="8769" y="1520"/>
                  <a:pt x="8769" y="1879"/>
                  <a:pt x="8549" y="2100"/>
                </a:cubicBezTo>
                <a:lnTo>
                  <a:pt x="4639" y="6007"/>
                </a:lnTo>
                <a:cubicBezTo>
                  <a:pt x="4527" y="6120"/>
                  <a:pt x="4377" y="6177"/>
                  <a:pt x="4227" y="6177"/>
                </a:cubicBezTo>
                <a:cubicBezTo>
                  <a:pt x="4081" y="6177"/>
                  <a:pt x="3937" y="6123"/>
                  <a:pt x="3830" y="6016"/>
                </a:cubicBezTo>
                <a:lnTo>
                  <a:pt x="1547" y="3748"/>
                </a:lnTo>
                <a:cubicBezTo>
                  <a:pt x="1296" y="3534"/>
                  <a:pt x="1281" y="3151"/>
                  <a:pt x="1514" y="2918"/>
                </a:cubicBezTo>
                <a:cubicBezTo>
                  <a:pt x="1626" y="2806"/>
                  <a:pt x="1771" y="2750"/>
                  <a:pt x="1916" y="2750"/>
                </a:cubicBezTo>
                <a:cubicBezTo>
                  <a:pt x="2074" y="2750"/>
                  <a:pt x="2232" y="2817"/>
                  <a:pt x="2344" y="2948"/>
                </a:cubicBezTo>
                <a:lnTo>
                  <a:pt x="3784" y="4388"/>
                </a:lnTo>
                <a:cubicBezTo>
                  <a:pt x="3793" y="4401"/>
                  <a:pt x="3805" y="4410"/>
                  <a:pt x="3817" y="4419"/>
                </a:cubicBezTo>
                <a:cubicBezTo>
                  <a:pt x="3817" y="4422"/>
                  <a:pt x="3820" y="4422"/>
                  <a:pt x="3823" y="4425"/>
                </a:cubicBezTo>
                <a:cubicBezTo>
                  <a:pt x="3934" y="4535"/>
                  <a:pt x="4078" y="4590"/>
                  <a:pt x="4222" y="4590"/>
                </a:cubicBezTo>
                <a:cubicBezTo>
                  <a:pt x="4367" y="4590"/>
                  <a:pt x="4512" y="4535"/>
                  <a:pt x="4624" y="4425"/>
                </a:cubicBezTo>
                <a:lnTo>
                  <a:pt x="7749" y="1300"/>
                </a:lnTo>
                <a:cubicBezTo>
                  <a:pt x="7859" y="1189"/>
                  <a:pt x="8004" y="1134"/>
                  <a:pt x="8149" y="1134"/>
                </a:cubicBezTo>
                <a:close/>
                <a:moveTo>
                  <a:pt x="8146" y="1"/>
                </a:moveTo>
                <a:cubicBezTo>
                  <a:pt x="7712" y="1"/>
                  <a:pt x="7279" y="166"/>
                  <a:pt x="6949" y="496"/>
                </a:cubicBezTo>
                <a:lnTo>
                  <a:pt x="6946" y="496"/>
                </a:lnTo>
                <a:lnTo>
                  <a:pt x="4219" y="3223"/>
                </a:lnTo>
                <a:lnTo>
                  <a:pt x="3144" y="2148"/>
                </a:lnTo>
                <a:cubicBezTo>
                  <a:pt x="2808" y="1779"/>
                  <a:pt x="2348" y="1594"/>
                  <a:pt x="1887" y="1594"/>
                </a:cubicBezTo>
                <a:cubicBezTo>
                  <a:pt x="1453" y="1594"/>
                  <a:pt x="1019" y="1758"/>
                  <a:pt x="686" y="2091"/>
                </a:cubicBezTo>
                <a:cubicBezTo>
                  <a:pt x="1" y="2776"/>
                  <a:pt x="28" y="3896"/>
                  <a:pt x="747" y="4549"/>
                </a:cubicBezTo>
                <a:lnTo>
                  <a:pt x="3029" y="6819"/>
                </a:lnTo>
                <a:cubicBezTo>
                  <a:pt x="3344" y="7131"/>
                  <a:pt x="3768" y="7308"/>
                  <a:pt x="4214" y="7308"/>
                </a:cubicBezTo>
                <a:cubicBezTo>
                  <a:pt x="4218" y="7308"/>
                  <a:pt x="4221" y="7308"/>
                  <a:pt x="4225" y="7308"/>
                </a:cubicBezTo>
                <a:cubicBezTo>
                  <a:pt x="4678" y="7308"/>
                  <a:pt x="5116" y="7127"/>
                  <a:pt x="5439" y="6807"/>
                </a:cubicBezTo>
                <a:lnTo>
                  <a:pt x="9349" y="2900"/>
                </a:lnTo>
                <a:cubicBezTo>
                  <a:pt x="10013" y="2236"/>
                  <a:pt x="10013" y="1161"/>
                  <a:pt x="9349" y="499"/>
                </a:cubicBezTo>
                <a:cubicBezTo>
                  <a:pt x="9017" y="167"/>
                  <a:pt x="8581" y="1"/>
                  <a:pt x="8146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40" name="Google Shape;1140;p44"/>
          <p:cNvSpPr/>
          <p:nvPr/>
        </p:nvSpPr>
        <p:spPr>
          <a:xfrm>
            <a:off x="910610" y="4553985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8" name="Google Shape;1135;p44">
            <a:extLst>
              <a:ext uri="{FF2B5EF4-FFF2-40B4-BE49-F238E27FC236}">
                <a16:creationId xmlns:a16="http://schemas.microsoft.com/office/drawing/2014/main" id="{0A857460-B8E2-4842-987C-500778781154}"/>
              </a:ext>
            </a:extLst>
          </p:cNvPr>
          <p:cNvSpPr/>
          <p:nvPr/>
        </p:nvSpPr>
        <p:spPr>
          <a:xfrm>
            <a:off x="984866" y="2234517"/>
            <a:ext cx="159723" cy="116579"/>
          </a:xfrm>
          <a:custGeom>
            <a:avLst/>
            <a:gdLst/>
            <a:ahLst/>
            <a:cxnLst/>
            <a:rect l="l" t="t" r="r" b="b"/>
            <a:pathLst>
              <a:path w="10014" h="7309" extrusionOk="0">
                <a:moveTo>
                  <a:pt x="8149" y="1134"/>
                </a:moveTo>
                <a:cubicBezTo>
                  <a:pt x="8294" y="1134"/>
                  <a:pt x="8439" y="1189"/>
                  <a:pt x="8549" y="1300"/>
                </a:cubicBezTo>
                <a:cubicBezTo>
                  <a:pt x="8769" y="1520"/>
                  <a:pt x="8769" y="1879"/>
                  <a:pt x="8549" y="2100"/>
                </a:cubicBezTo>
                <a:lnTo>
                  <a:pt x="4639" y="6007"/>
                </a:lnTo>
                <a:cubicBezTo>
                  <a:pt x="4527" y="6120"/>
                  <a:pt x="4377" y="6177"/>
                  <a:pt x="4227" y="6177"/>
                </a:cubicBezTo>
                <a:cubicBezTo>
                  <a:pt x="4081" y="6177"/>
                  <a:pt x="3937" y="6123"/>
                  <a:pt x="3830" y="6016"/>
                </a:cubicBezTo>
                <a:lnTo>
                  <a:pt x="1547" y="3748"/>
                </a:lnTo>
                <a:cubicBezTo>
                  <a:pt x="1296" y="3534"/>
                  <a:pt x="1281" y="3151"/>
                  <a:pt x="1514" y="2918"/>
                </a:cubicBezTo>
                <a:cubicBezTo>
                  <a:pt x="1626" y="2806"/>
                  <a:pt x="1771" y="2750"/>
                  <a:pt x="1916" y="2750"/>
                </a:cubicBezTo>
                <a:cubicBezTo>
                  <a:pt x="2074" y="2750"/>
                  <a:pt x="2232" y="2817"/>
                  <a:pt x="2344" y="2948"/>
                </a:cubicBezTo>
                <a:lnTo>
                  <a:pt x="3784" y="4388"/>
                </a:lnTo>
                <a:cubicBezTo>
                  <a:pt x="3793" y="4401"/>
                  <a:pt x="3805" y="4410"/>
                  <a:pt x="3817" y="4419"/>
                </a:cubicBezTo>
                <a:cubicBezTo>
                  <a:pt x="3817" y="4422"/>
                  <a:pt x="3820" y="4422"/>
                  <a:pt x="3823" y="4425"/>
                </a:cubicBezTo>
                <a:cubicBezTo>
                  <a:pt x="3934" y="4535"/>
                  <a:pt x="4078" y="4590"/>
                  <a:pt x="4222" y="4590"/>
                </a:cubicBezTo>
                <a:cubicBezTo>
                  <a:pt x="4367" y="4590"/>
                  <a:pt x="4512" y="4535"/>
                  <a:pt x="4624" y="4425"/>
                </a:cubicBezTo>
                <a:lnTo>
                  <a:pt x="7749" y="1300"/>
                </a:lnTo>
                <a:cubicBezTo>
                  <a:pt x="7859" y="1189"/>
                  <a:pt x="8004" y="1134"/>
                  <a:pt x="8149" y="1134"/>
                </a:cubicBezTo>
                <a:close/>
                <a:moveTo>
                  <a:pt x="8146" y="1"/>
                </a:moveTo>
                <a:cubicBezTo>
                  <a:pt x="7712" y="1"/>
                  <a:pt x="7279" y="166"/>
                  <a:pt x="6949" y="496"/>
                </a:cubicBezTo>
                <a:lnTo>
                  <a:pt x="6946" y="496"/>
                </a:lnTo>
                <a:lnTo>
                  <a:pt x="4219" y="3223"/>
                </a:lnTo>
                <a:lnTo>
                  <a:pt x="3144" y="2148"/>
                </a:lnTo>
                <a:cubicBezTo>
                  <a:pt x="2808" y="1779"/>
                  <a:pt x="2348" y="1594"/>
                  <a:pt x="1887" y="1594"/>
                </a:cubicBezTo>
                <a:cubicBezTo>
                  <a:pt x="1453" y="1594"/>
                  <a:pt x="1019" y="1758"/>
                  <a:pt x="686" y="2091"/>
                </a:cubicBezTo>
                <a:cubicBezTo>
                  <a:pt x="1" y="2776"/>
                  <a:pt x="28" y="3896"/>
                  <a:pt x="747" y="4549"/>
                </a:cubicBezTo>
                <a:lnTo>
                  <a:pt x="3029" y="6819"/>
                </a:lnTo>
                <a:cubicBezTo>
                  <a:pt x="3344" y="7131"/>
                  <a:pt x="3768" y="7308"/>
                  <a:pt x="4214" y="7308"/>
                </a:cubicBezTo>
                <a:cubicBezTo>
                  <a:pt x="4218" y="7308"/>
                  <a:pt x="4221" y="7308"/>
                  <a:pt x="4225" y="7308"/>
                </a:cubicBezTo>
                <a:cubicBezTo>
                  <a:pt x="4678" y="7308"/>
                  <a:pt x="5116" y="7127"/>
                  <a:pt x="5439" y="6807"/>
                </a:cubicBezTo>
                <a:lnTo>
                  <a:pt x="9349" y="2900"/>
                </a:lnTo>
                <a:cubicBezTo>
                  <a:pt x="10013" y="2236"/>
                  <a:pt x="10013" y="1161"/>
                  <a:pt x="9349" y="499"/>
                </a:cubicBezTo>
                <a:cubicBezTo>
                  <a:pt x="9017" y="167"/>
                  <a:pt x="8581" y="1"/>
                  <a:pt x="8146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9" name="Google Shape;1135;p44">
            <a:extLst>
              <a:ext uri="{FF2B5EF4-FFF2-40B4-BE49-F238E27FC236}">
                <a16:creationId xmlns:a16="http://schemas.microsoft.com/office/drawing/2014/main" id="{9244396B-38DD-43E5-ADB3-600A8ACD5D9C}"/>
              </a:ext>
            </a:extLst>
          </p:cNvPr>
          <p:cNvSpPr/>
          <p:nvPr/>
        </p:nvSpPr>
        <p:spPr>
          <a:xfrm>
            <a:off x="973931" y="2988760"/>
            <a:ext cx="159723" cy="116579"/>
          </a:xfrm>
          <a:custGeom>
            <a:avLst/>
            <a:gdLst/>
            <a:ahLst/>
            <a:cxnLst/>
            <a:rect l="l" t="t" r="r" b="b"/>
            <a:pathLst>
              <a:path w="10014" h="7309" extrusionOk="0">
                <a:moveTo>
                  <a:pt x="8149" y="1134"/>
                </a:moveTo>
                <a:cubicBezTo>
                  <a:pt x="8294" y="1134"/>
                  <a:pt x="8439" y="1189"/>
                  <a:pt x="8549" y="1300"/>
                </a:cubicBezTo>
                <a:cubicBezTo>
                  <a:pt x="8769" y="1520"/>
                  <a:pt x="8769" y="1879"/>
                  <a:pt x="8549" y="2100"/>
                </a:cubicBezTo>
                <a:lnTo>
                  <a:pt x="4639" y="6007"/>
                </a:lnTo>
                <a:cubicBezTo>
                  <a:pt x="4527" y="6120"/>
                  <a:pt x="4377" y="6177"/>
                  <a:pt x="4227" y="6177"/>
                </a:cubicBezTo>
                <a:cubicBezTo>
                  <a:pt x="4081" y="6177"/>
                  <a:pt x="3937" y="6123"/>
                  <a:pt x="3830" y="6016"/>
                </a:cubicBezTo>
                <a:lnTo>
                  <a:pt x="1547" y="3748"/>
                </a:lnTo>
                <a:cubicBezTo>
                  <a:pt x="1296" y="3534"/>
                  <a:pt x="1281" y="3151"/>
                  <a:pt x="1514" y="2918"/>
                </a:cubicBezTo>
                <a:cubicBezTo>
                  <a:pt x="1626" y="2806"/>
                  <a:pt x="1771" y="2750"/>
                  <a:pt x="1916" y="2750"/>
                </a:cubicBezTo>
                <a:cubicBezTo>
                  <a:pt x="2074" y="2750"/>
                  <a:pt x="2232" y="2817"/>
                  <a:pt x="2344" y="2948"/>
                </a:cubicBezTo>
                <a:lnTo>
                  <a:pt x="3784" y="4388"/>
                </a:lnTo>
                <a:cubicBezTo>
                  <a:pt x="3793" y="4401"/>
                  <a:pt x="3805" y="4410"/>
                  <a:pt x="3817" y="4419"/>
                </a:cubicBezTo>
                <a:cubicBezTo>
                  <a:pt x="3817" y="4422"/>
                  <a:pt x="3820" y="4422"/>
                  <a:pt x="3823" y="4425"/>
                </a:cubicBezTo>
                <a:cubicBezTo>
                  <a:pt x="3934" y="4535"/>
                  <a:pt x="4078" y="4590"/>
                  <a:pt x="4222" y="4590"/>
                </a:cubicBezTo>
                <a:cubicBezTo>
                  <a:pt x="4367" y="4590"/>
                  <a:pt x="4512" y="4535"/>
                  <a:pt x="4624" y="4425"/>
                </a:cubicBezTo>
                <a:lnTo>
                  <a:pt x="7749" y="1300"/>
                </a:lnTo>
                <a:cubicBezTo>
                  <a:pt x="7859" y="1189"/>
                  <a:pt x="8004" y="1134"/>
                  <a:pt x="8149" y="1134"/>
                </a:cubicBezTo>
                <a:close/>
                <a:moveTo>
                  <a:pt x="8146" y="1"/>
                </a:moveTo>
                <a:cubicBezTo>
                  <a:pt x="7712" y="1"/>
                  <a:pt x="7279" y="166"/>
                  <a:pt x="6949" y="496"/>
                </a:cubicBezTo>
                <a:lnTo>
                  <a:pt x="6946" y="496"/>
                </a:lnTo>
                <a:lnTo>
                  <a:pt x="4219" y="3223"/>
                </a:lnTo>
                <a:lnTo>
                  <a:pt x="3144" y="2148"/>
                </a:lnTo>
                <a:cubicBezTo>
                  <a:pt x="2808" y="1779"/>
                  <a:pt x="2348" y="1594"/>
                  <a:pt x="1887" y="1594"/>
                </a:cubicBezTo>
                <a:cubicBezTo>
                  <a:pt x="1453" y="1594"/>
                  <a:pt x="1019" y="1758"/>
                  <a:pt x="686" y="2091"/>
                </a:cubicBezTo>
                <a:cubicBezTo>
                  <a:pt x="1" y="2776"/>
                  <a:pt x="28" y="3896"/>
                  <a:pt x="747" y="4549"/>
                </a:cubicBezTo>
                <a:lnTo>
                  <a:pt x="3029" y="6819"/>
                </a:lnTo>
                <a:cubicBezTo>
                  <a:pt x="3344" y="7131"/>
                  <a:pt x="3768" y="7308"/>
                  <a:pt x="4214" y="7308"/>
                </a:cubicBezTo>
                <a:cubicBezTo>
                  <a:pt x="4218" y="7308"/>
                  <a:pt x="4221" y="7308"/>
                  <a:pt x="4225" y="7308"/>
                </a:cubicBezTo>
                <a:cubicBezTo>
                  <a:pt x="4678" y="7308"/>
                  <a:pt x="5116" y="7127"/>
                  <a:pt x="5439" y="6807"/>
                </a:cubicBezTo>
                <a:lnTo>
                  <a:pt x="9349" y="2900"/>
                </a:lnTo>
                <a:cubicBezTo>
                  <a:pt x="10013" y="2236"/>
                  <a:pt x="10013" y="1161"/>
                  <a:pt x="9349" y="499"/>
                </a:cubicBezTo>
                <a:cubicBezTo>
                  <a:pt x="9017" y="167"/>
                  <a:pt x="8581" y="1"/>
                  <a:pt x="8146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60" name="Google Shape;1135;p44">
            <a:extLst>
              <a:ext uri="{FF2B5EF4-FFF2-40B4-BE49-F238E27FC236}">
                <a16:creationId xmlns:a16="http://schemas.microsoft.com/office/drawing/2014/main" id="{5850C72A-84CB-4F7E-A8D0-4B3D01C2B600}"/>
              </a:ext>
            </a:extLst>
          </p:cNvPr>
          <p:cNvSpPr/>
          <p:nvPr/>
        </p:nvSpPr>
        <p:spPr>
          <a:xfrm>
            <a:off x="976610" y="3384753"/>
            <a:ext cx="159723" cy="116579"/>
          </a:xfrm>
          <a:custGeom>
            <a:avLst/>
            <a:gdLst/>
            <a:ahLst/>
            <a:cxnLst/>
            <a:rect l="l" t="t" r="r" b="b"/>
            <a:pathLst>
              <a:path w="10014" h="7309" extrusionOk="0">
                <a:moveTo>
                  <a:pt x="8149" y="1134"/>
                </a:moveTo>
                <a:cubicBezTo>
                  <a:pt x="8294" y="1134"/>
                  <a:pt x="8439" y="1189"/>
                  <a:pt x="8549" y="1300"/>
                </a:cubicBezTo>
                <a:cubicBezTo>
                  <a:pt x="8769" y="1520"/>
                  <a:pt x="8769" y="1879"/>
                  <a:pt x="8549" y="2100"/>
                </a:cubicBezTo>
                <a:lnTo>
                  <a:pt x="4639" y="6007"/>
                </a:lnTo>
                <a:cubicBezTo>
                  <a:pt x="4527" y="6120"/>
                  <a:pt x="4377" y="6177"/>
                  <a:pt x="4227" y="6177"/>
                </a:cubicBezTo>
                <a:cubicBezTo>
                  <a:pt x="4081" y="6177"/>
                  <a:pt x="3937" y="6123"/>
                  <a:pt x="3830" y="6016"/>
                </a:cubicBezTo>
                <a:lnTo>
                  <a:pt x="1547" y="3748"/>
                </a:lnTo>
                <a:cubicBezTo>
                  <a:pt x="1296" y="3534"/>
                  <a:pt x="1281" y="3151"/>
                  <a:pt x="1514" y="2918"/>
                </a:cubicBezTo>
                <a:cubicBezTo>
                  <a:pt x="1626" y="2806"/>
                  <a:pt x="1771" y="2750"/>
                  <a:pt x="1916" y="2750"/>
                </a:cubicBezTo>
                <a:cubicBezTo>
                  <a:pt x="2074" y="2750"/>
                  <a:pt x="2232" y="2817"/>
                  <a:pt x="2344" y="2948"/>
                </a:cubicBezTo>
                <a:lnTo>
                  <a:pt x="3784" y="4388"/>
                </a:lnTo>
                <a:cubicBezTo>
                  <a:pt x="3793" y="4401"/>
                  <a:pt x="3805" y="4410"/>
                  <a:pt x="3817" y="4419"/>
                </a:cubicBezTo>
                <a:cubicBezTo>
                  <a:pt x="3817" y="4422"/>
                  <a:pt x="3820" y="4422"/>
                  <a:pt x="3823" y="4425"/>
                </a:cubicBezTo>
                <a:cubicBezTo>
                  <a:pt x="3934" y="4535"/>
                  <a:pt x="4078" y="4590"/>
                  <a:pt x="4222" y="4590"/>
                </a:cubicBezTo>
                <a:cubicBezTo>
                  <a:pt x="4367" y="4590"/>
                  <a:pt x="4512" y="4535"/>
                  <a:pt x="4624" y="4425"/>
                </a:cubicBezTo>
                <a:lnTo>
                  <a:pt x="7749" y="1300"/>
                </a:lnTo>
                <a:cubicBezTo>
                  <a:pt x="7859" y="1189"/>
                  <a:pt x="8004" y="1134"/>
                  <a:pt x="8149" y="1134"/>
                </a:cubicBezTo>
                <a:close/>
                <a:moveTo>
                  <a:pt x="8146" y="1"/>
                </a:moveTo>
                <a:cubicBezTo>
                  <a:pt x="7712" y="1"/>
                  <a:pt x="7279" y="166"/>
                  <a:pt x="6949" y="496"/>
                </a:cubicBezTo>
                <a:lnTo>
                  <a:pt x="6946" y="496"/>
                </a:lnTo>
                <a:lnTo>
                  <a:pt x="4219" y="3223"/>
                </a:lnTo>
                <a:lnTo>
                  <a:pt x="3144" y="2148"/>
                </a:lnTo>
                <a:cubicBezTo>
                  <a:pt x="2808" y="1779"/>
                  <a:pt x="2348" y="1594"/>
                  <a:pt x="1887" y="1594"/>
                </a:cubicBezTo>
                <a:cubicBezTo>
                  <a:pt x="1453" y="1594"/>
                  <a:pt x="1019" y="1758"/>
                  <a:pt x="686" y="2091"/>
                </a:cubicBezTo>
                <a:cubicBezTo>
                  <a:pt x="1" y="2776"/>
                  <a:pt x="28" y="3896"/>
                  <a:pt x="747" y="4549"/>
                </a:cubicBezTo>
                <a:lnTo>
                  <a:pt x="3029" y="6819"/>
                </a:lnTo>
                <a:cubicBezTo>
                  <a:pt x="3344" y="7131"/>
                  <a:pt x="3768" y="7308"/>
                  <a:pt x="4214" y="7308"/>
                </a:cubicBezTo>
                <a:cubicBezTo>
                  <a:pt x="4218" y="7308"/>
                  <a:pt x="4221" y="7308"/>
                  <a:pt x="4225" y="7308"/>
                </a:cubicBezTo>
                <a:cubicBezTo>
                  <a:pt x="4678" y="7308"/>
                  <a:pt x="5116" y="7127"/>
                  <a:pt x="5439" y="6807"/>
                </a:cubicBezTo>
                <a:lnTo>
                  <a:pt x="9349" y="2900"/>
                </a:lnTo>
                <a:cubicBezTo>
                  <a:pt x="10013" y="2236"/>
                  <a:pt x="10013" y="1161"/>
                  <a:pt x="9349" y="499"/>
                </a:cubicBezTo>
                <a:cubicBezTo>
                  <a:pt x="9017" y="167"/>
                  <a:pt x="8581" y="1"/>
                  <a:pt x="8146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61" name="Google Shape;1135;p44">
            <a:extLst>
              <a:ext uri="{FF2B5EF4-FFF2-40B4-BE49-F238E27FC236}">
                <a16:creationId xmlns:a16="http://schemas.microsoft.com/office/drawing/2014/main" id="{20E33552-BF75-494B-A9CE-60ADB288FCCF}"/>
              </a:ext>
            </a:extLst>
          </p:cNvPr>
          <p:cNvSpPr/>
          <p:nvPr/>
        </p:nvSpPr>
        <p:spPr>
          <a:xfrm>
            <a:off x="984866" y="4649812"/>
            <a:ext cx="159723" cy="116579"/>
          </a:xfrm>
          <a:custGeom>
            <a:avLst/>
            <a:gdLst/>
            <a:ahLst/>
            <a:cxnLst/>
            <a:rect l="l" t="t" r="r" b="b"/>
            <a:pathLst>
              <a:path w="10014" h="7309" extrusionOk="0">
                <a:moveTo>
                  <a:pt x="8149" y="1134"/>
                </a:moveTo>
                <a:cubicBezTo>
                  <a:pt x="8294" y="1134"/>
                  <a:pt x="8439" y="1189"/>
                  <a:pt x="8549" y="1300"/>
                </a:cubicBezTo>
                <a:cubicBezTo>
                  <a:pt x="8769" y="1520"/>
                  <a:pt x="8769" y="1879"/>
                  <a:pt x="8549" y="2100"/>
                </a:cubicBezTo>
                <a:lnTo>
                  <a:pt x="4639" y="6007"/>
                </a:lnTo>
                <a:cubicBezTo>
                  <a:pt x="4527" y="6120"/>
                  <a:pt x="4377" y="6177"/>
                  <a:pt x="4227" y="6177"/>
                </a:cubicBezTo>
                <a:cubicBezTo>
                  <a:pt x="4081" y="6177"/>
                  <a:pt x="3937" y="6123"/>
                  <a:pt x="3830" y="6016"/>
                </a:cubicBezTo>
                <a:lnTo>
                  <a:pt x="1547" y="3748"/>
                </a:lnTo>
                <a:cubicBezTo>
                  <a:pt x="1296" y="3534"/>
                  <a:pt x="1281" y="3151"/>
                  <a:pt x="1514" y="2918"/>
                </a:cubicBezTo>
                <a:cubicBezTo>
                  <a:pt x="1626" y="2806"/>
                  <a:pt x="1771" y="2750"/>
                  <a:pt x="1916" y="2750"/>
                </a:cubicBezTo>
                <a:cubicBezTo>
                  <a:pt x="2074" y="2750"/>
                  <a:pt x="2232" y="2817"/>
                  <a:pt x="2344" y="2948"/>
                </a:cubicBezTo>
                <a:lnTo>
                  <a:pt x="3784" y="4388"/>
                </a:lnTo>
                <a:cubicBezTo>
                  <a:pt x="3793" y="4401"/>
                  <a:pt x="3805" y="4410"/>
                  <a:pt x="3817" y="4419"/>
                </a:cubicBezTo>
                <a:cubicBezTo>
                  <a:pt x="3817" y="4422"/>
                  <a:pt x="3820" y="4422"/>
                  <a:pt x="3823" y="4425"/>
                </a:cubicBezTo>
                <a:cubicBezTo>
                  <a:pt x="3934" y="4535"/>
                  <a:pt x="4078" y="4590"/>
                  <a:pt x="4222" y="4590"/>
                </a:cubicBezTo>
                <a:cubicBezTo>
                  <a:pt x="4367" y="4590"/>
                  <a:pt x="4512" y="4535"/>
                  <a:pt x="4624" y="4425"/>
                </a:cubicBezTo>
                <a:lnTo>
                  <a:pt x="7749" y="1300"/>
                </a:lnTo>
                <a:cubicBezTo>
                  <a:pt x="7859" y="1189"/>
                  <a:pt x="8004" y="1134"/>
                  <a:pt x="8149" y="1134"/>
                </a:cubicBezTo>
                <a:close/>
                <a:moveTo>
                  <a:pt x="8146" y="1"/>
                </a:moveTo>
                <a:cubicBezTo>
                  <a:pt x="7712" y="1"/>
                  <a:pt x="7279" y="166"/>
                  <a:pt x="6949" y="496"/>
                </a:cubicBezTo>
                <a:lnTo>
                  <a:pt x="6946" y="496"/>
                </a:lnTo>
                <a:lnTo>
                  <a:pt x="4219" y="3223"/>
                </a:lnTo>
                <a:lnTo>
                  <a:pt x="3144" y="2148"/>
                </a:lnTo>
                <a:cubicBezTo>
                  <a:pt x="2808" y="1779"/>
                  <a:pt x="2348" y="1594"/>
                  <a:pt x="1887" y="1594"/>
                </a:cubicBezTo>
                <a:cubicBezTo>
                  <a:pt x="1453" y="1594"/>
                  <a:pt x="1019" y="1758"/>
                  <a:pt x="686" y="2091"/>
                </a:cubicBezTo>
                <a:cubicBezTo>
                  <a:pt x="1" y="2776"/>
                  <a:pt x="28" y="3896"/>
                  <a:pt x="747" y="4549"/>
                </a:cubicBezTo>
                <a:lnTo>
                  <a:pt x="3029" y="6819"/>
                </a:lnTo>
                <a:cubicBezTo>
                  <a:pt x="3344" y="7131"/>
                  <a:pt x="3768" y="7308"/>
                  <a:pt x="4214" y="7308"/>
                </a:cubicBezTo>
                <a:cubicBezTo>
                  <a:pt x="4218" y="7308"/>
                  <a:pt x="4221" y="7308"/>
                  <a:pt x="4225" y="7308"/>
                </a:cubicBezTo>
                <a:cubicBezTo>
                  <a:pt x="4678" y="7308"/>
                  <a:pt x="5116" y="7127"/>
                  <a:pt x="5439" y="6807"/>
                </a:cubicBezTo>
                <a:lnTo>
                  <a:pt x="9349" y="2900"/>
                </a:lnTo>
                <a:cubicBezTo>
                  <a:pt x="10013" y="2236"/>
                  <a:pt x="10013" y="1161"/>
                  <a:pt x="9349" y="499"/>
                </a:cubicBezTo>
                <a:cubicBezTo>
                  <a:pt x="9017" y="167"/>
                  <a:pt x="8581" y="1"/>
                  <a:pt x="8146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56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" name="Google Shape;1093;p43"/>
          <p:cNvGrpSpPr/>
          <p:nvPr/>
        </p:nvGrpSpPr>
        <p:grpSpPr>
          <a:xfrm>
            <a:off x="1010126" y="1389308"/>
            <a:ext cx="3119284" cy="3087120"/>
            <a:chOff x="7112443" y="1538214"/>
            <a:chExt cx="1345951" cy="1345931"/>
          </a:xfrm>
        </p:grpSpPr>
        <p:sp>
          <p:nvSpPr>
            <p:cNvPr id="1094" name="Google Shape;1094;p43"/>
            <p:cNvSpPr/>
            <p:nvPr/>
          </p:nvSpPr>
          <p:spPr>
            <a:xfrm>
              <a:off x="7112443" y="1538214"/>
              <a:ext cx="1345951" cy="1345931"/>
            </a:xfrm>
            <a:custGeom>
              <a:avLst/>
              <a:gdLst/>
              <a:ahLst/>
              <a:cxnLst/>
              <a:rect l="l" t="t" r="r" b="b"/>
              <a:pathLst>
                <a:path w="66689" h="66688" extrusionOk="0">
                  <a:moveTo>
                    <a:pt x="0" y="0"/>
                  </a:moveTo>
                  <a:lnTo>
                    <a:pt x="0" y="66688"/>
                  </a:lnTo>
                  <a:lnTo>
                    <a:pt x="66688" y="66688"/>
                  </a:lnTo>
                  <a:lnTo>
                    <a:pt x="66688" y="0"/>
                  </a:lnTo>
                  <a:close/>
                </a:path>
              </a:pathLst>
            </a:custGeom>
            <a:solidFill>
              <a:srgbClr val="00C3B1">
                <a:alpha val="604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7112443" y="1538214"/>
              <a:ext cx="1345951" cy="228829"/>
            </a:xfrm>
            <a:custGeom>
              <a:avLst/>
              <a:gdLst/>
              <a:ahLst/>
              <a:cxnLst/>
              <a:rect l="l" t="t" r="r" b="b"/>
              <a:pathLst>
                <a:path w="66689" h="11338" extrusionOk="0">
                  <a:moveTo>
                    <a:pt x="0" y="0"/>
                  </a:moveTo>
                  <a:lnTo>
                    <a:pt x="0" y="11338"/>
                  </a:lnTo>
                  <a:lnTo>
                    <a:pt x="66688" y="11338"/>
                  </a:lnTo>
                  <a:lnTo>
                    <a:pt x="66688" y="0"/>
                  </a:lnTo>
                  <a:close/>
                </a:path>
              </a:pathLst>
            </a:custGeom>
            <a:solidFill>
              <a:srgbClr val="00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43"/>
          <p:cNvGrpSpPr/>
          <p:nvPr/>
        </p:nvGrpSpPr>
        <p:grpSpPr>
          <a:xfrm rot="169367">
            <a:off x="4816103" y="1271923"/>
            <a:ext cx="3032607" cy="3273302"/>
            <a:chOff x="6704494" y="3896337"/>
            <a:chExt cx="780942" cy="791549"/>
          </a:xfrm>
        </p:grpSpPr>
        <p:sp>
          <p:nvSpPr>
            <p:cNvPr id="1097" name="Google Shape;1097;p43"/>
            <p:cNvSpPr/>
            <p:nvPr/>
          </p:nvSpPr>
          <p:spPr>
            <a:xfrm>
              <a:off x="6704494" y="3896651"/>
              <a:ext cx="780942" cy="791235"/>
            </a:xfrm>
            <a:custGeom>
              <a:avLst/>
              <a:gdLst/>
              <a:ahLst/>
              <a:cxnLst/>
              <a:rect l="l" t="t" r="r" b="b"/>
              <a:pathLst>
                <a:path w="38694" h="39204" extrusionOk="0">
                  <a:moveTo>
                    <a:pt x="36840" y="0"/>
                  </a:moveTo>
                  <a:lnTo>
                    <a:pt x="0" y="2310"/>
                  </a:lnTo>
                  <a:lnTo>
                    <a:pt x="2310" y="39150"/>
                  </a:lnTo>
                  <a:cubicBezTo>
                    <a:pt x="2310" y="39150"/>
                    <a:pt x="4255" y="39204"/>
                    <a:pt x="7191" y="39204"/>
                  </a:cubicBezTo>
                  <a:cubicBezTo>
                    <a:pt x="8659" y="39204"/>
                    <a:pt x="10375" y="39190"/>
                    <a:pt x="12219" y="39150"/>
                  </a:cubicBezTo>
                  <a:cubicBezTo>
                    <a:pt x="12766" y="39058"/>
                    <a:pt x="25472" y="37083"/>
                    <a:pt x="29393" y="30608"/>
                  </a:cubicBezTo>
                  <a:cubicBezTo>
                    <a:pt x="29393" y="30608"/>
                    <a:pt x="31734" y="32463"/>
                    <a:pt x="33761" y="32463"/>
                  </a:cubicBezTo>
                  <a:cubicBezTo>
                    <a:pt x="34600" y="32463"/>
                    <a:pt x="35385" y="32145"/>
                    <a:pt x="35928" y="31247"/>
                  </a:cubicBezTo>
                  <a:cubicBezTo>
                    <a:pt x="38694" y="20730"/>
                    <a:pt x="36840" y="0"/>
                    <a:pt x="36840" y="0"/>
                  </a:cubicBezTo>
                  <a:close/>
                </a:path>
              </a:pathLst>
            </a:custGeom>
            <a:solidFill>
              <a:srgbClr val="F7BA9C">
                <a:alpha val="74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6951104" y="468708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24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6951709" y="4514709"/>
              <a:ext cx="477901" cy="172399"/>
            </a:xfrm>
            <a:custGeom>
              <a:avLst/>
              <a:gdLst/>
              <a:ahLst/>
              <a:cxnLst/>
              <a:rect l="l" t="t" r="r" b="b"/>
              <a:pathLst>
                <a:path w="23679" h="8542" extrusionOk="0">
                  <a:moveTo>
                    <a:pt x="17144" y="0"/>
                  </a:moveTo>
                  <a:cubicBezTo>
                    <a:pt x="13223" y="6444"/>
                    <a:pt x="517" y="8450"/>
                    <a:pt x="1" y="8542"/>
                  </a:cubicBezTo>
                  <a:cubicBezTo>
                    <a:pt x="19667" y="7083"/>
                    <a:pt x="23040" y="2310"/>
                    <a:pt x="23588" y="943"/>
                  </a:cubicBezTo>
                  <a:lnTo>
                    <a:pt x="23679" y="639"/>
                  </a:lnTo>
                  <a:lnTo>
                    <a:pt x="23679" y="639"/>
                  </a:lnTo>
                  <a:cubicBezTo>
                    <a:pt x="23135" y="1547"/>
                    <a:pt x="22349" y="1869"/>
                    <a:pt x="21509" y="1869"/>
                  </a:cubicBezTo>
                  <a:cubicBezTo>
                    <a:pt x="19483" y="1869"/>
                    <a:pt x="17144" y="0"/>
                    <a:pt x="17144" y="0"/>
                  </a:cubicBezTo>
                  <a:close/>
                </a:path>
              </a:pathLst>
            </a:custGeom>
            <a:solidFill>
              <a:srgbClr val="EBB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6704494" y="3896337"/>
              <a:ext cx="751495" cy="173630"/>
            </a:xfrm>
            <a:custGeom>
              <a:avLst/>
              <a:gdLst/>
              <a:ahLst/>
              <a:cxnLst/>
              <a:rect l="l" t="t" r="r" b="b"/>
              <a:pathLst>
                <a:path w="37235" h="8603" extrusionOk="0">
                  <a:moveTo>
                    <a:pt x="36840" y="1"/>
                  </a:moveTo>
                  <a:lnTo>
                    <a:pt x="0" y="2341"/>
                  </a:lnTo>
                  <a:lnTo>
                    <a:pt x="395" y="8603"/>
                  </a:lnTo>
                  <a:lnTo>
                    <a:pt x="37235" y="6262"/>
                  </a:lnTo>
                  <a:lnTo>
                    <a:pt x="36840" y="1"/>
                  </a:lnTo>
                  <a:close/>
                </a:path>
              </a:pathLst>
            </a:custGeom>
            <a:solidFill>
              <a:srgbClr val="F0B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1" name="Google Shape;1101;p43"/>
          <p:cNvSpPr txBox="1">
            <a:spLocks noGrp="1"/>
          </p:cNvSpPr>
          <p:nvPr>
            <p:ph type="subTitle" idx="1"/>
          </p:nvPr>
        </p:nvSpPr>
        <p:spPr>
          <a:xfrm>
            <a:off x="1010126" y="1523748"/>
            <a:ext cx="3170456" cy="1619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u="sng" dirty="0" err="1">
                <a:solidFill>
                  <a:srgbClr val="981D04"/>
                </a:solidFill>
              </a:rPr>
              <a:t>гігієнічні</a:t>
            </a:r>
            <a:r>
              <a:rPr lang="ru-RU" u="sng" dirty="0">
                <a:solidFill>
                  <a:srgbClr val="981D04"/>
                </a:solidFill>
              </a:rPr>
              <a:t> </a:t>
            </a:r>
            <a:r>
              <a:rPr lang="ru-RU" u="sng" dirty="0" err="1">
                <a:solidFill>
                  <a:srgbClr val="981D04"/>
                </a:solidFill>
              </a:rPr>
              <a:t>фактори</a:t>
            </a:r>
            <a:endParaRPr lang="ru-RU" dirty="0"/>
          </a:p>
          <a:p>
            <a:pPr marL="0" lvl="0" indent="0"/>
            <a:r>
              <a:rPr lang="ru-RU" dirty="0"/>
              <a:t>(</a:t>
            </a:r>
            <a:r>
              <a:rPr lang="ru-RU" dirty="0" err="1"/>
              <a:t>фактори</a:t>
            </a:r>
            <a:r>
              <a:rPr lang="ru-RU" dirty="0"/>
              <a:t>,</a:t>
            </a:r>
          </a:p>
          <a:p>
            <a:pPr marL="0" lvl="0" indent="0"/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утримують</a:t>
            </a:r>
            <a:r>
              <a:rPr lang="ru-RU" dirty="0"/>
              <a:t> на </a:t>
            </a:r>
            <a:r>
              <a:rPr lang="ru-RU" dirty="0" err="1"/>
              <a:t>роботі</a:t>
            </a:r>
            <a:r>
              <a:rPr lang="ru-RU" dirty="0"/>
              <a:t>):</a:t>
            </a:r>
          </a:p>
          <a:p>
            <a:pPr marL="0" lvl="0" indent="0"/>
            <a:endParaRPr lang="ru-RU" dirty="0"/>
          </a:p>
          <a:p>
            <a:pPr marL="0" lvl="0" indent="0"/>
            <a:r>
              <a:rPr lang="ru-RU" sz="1400" b="0" i="1" dirty="0" err="1"/>
              <a:t>адміністративна</a:t>
            </a:r>
            <a:r>
              <a:rPr lang="ru-RU" sz="1400" b="0" i="1" dirty="0"/>
              <a:t> </a:t>
            </a:r>
            <a:r>
              <a:rPr lang="ru-RU" sz="1400" b="0" i="1" dirty="0" err="1"/>
              <a:t>політика</a:t>
            </a:r>
            <a:r>
              <a:rPr lang="ru-RU" sz="1400" b="0" i="1" dirty="0"/>
              <a:t> </a:t>
            </a:r>
            <a:r>
              <a:rPr lang="ru-RU" sz="1400" b="0" i="1" dirty="0" err="1"/>
              <a:t>компанії</a:t>
            </a:r>
            <a:r>
              <a:rPr lang="ru-RU" sz="1400" b="0" i="1" dirty="0"/>
              <a:t>, </a:t>
            </a:r>
            <a:r>
              <a:rPr lang="ru-RU" sz="1400" b="0" i="1" dirty="0" err="1"/>
              <a:t>умови</a:t>
            </a:r>
            <a:r>
              <a:rPr lang="ru-RU" sz="1400" b="0" i="1" dirty="0"/>
              <a:t> </a:t>
            </a:r>
            <a:r>
              <a:rPr lang="ru-RU" sz="1400" b="0" i="1" dirty="0" err="1"/>
              <a:t>праці</a:t>
            </a:r>
            <a:r>
              <a:rPr lang="ru-RU" sz="1400" b="0" i="1" dirty="0"/>
              <a:t>, величина </a:t>
            </a:r>
            <a:r>
              <a:rPr lang="ru-RU" sz="1400" b="0" i="1" dirty="0" err="1"/>
              <a:t>заробітної</a:t>
            </a:r>
            <a:r>
              <a:rPr lang="ru-RU" sz="1400" b="0" i="1" dirty="0"/>
              <a:t> плати, </a:t>
            </a:r>
            <a:r>
              <a:rPr lang="ru-RU" sz="1400" b="0" i="1" dirty="0" err="1"/>
              <a:t>міжособистісні</a:t>
            </a:r>
            <a:r>
              <a:rPr lang="ru-RU" sz="1400" b="0" i="1" dirty="0"/>
              <a:t> </a:t>
            </a:r>
            <a:r>
              <a:rPr lang="ru-RU" sz="1400" b="0" i="1" dirty="0" err="1"/>
              <a:t>відносини</a:t>
            </a:r>
            <a:r>
              <a:rPr lang="ru-RU" sz="1400" b="0" i="1" dirty="0"/>
              <a:t> з начальниками, </a:t>
            </a:r>
            <a:r>
              <a:rPr lang="ru-RU" sz="1400" b="0" i="1" dirty="0" err="1"/>
              <a:t>колегами</a:t>
            </a:r>
            <a:r>
              <a:rPr lang="ru-RU" sz="1400" b="0" i="1" dirty="0"/>
              <a:t>, </a:t>
            </a:r>
            <a:r>
              <a:rPr lang="ru-RU" sz="1400" b="0" i="1" dirty="0" err="1"/>
              <a:t>підлеглими</a:t>
            </a:r>
            <a:r>
              <a:rPr lang="ru-RU" sz="1400" b="0" i="1" dirty="0"/>
              <a:t>.</a:t>
            </a:r>
          </a:p>
        </p:txBody>
      </p:sp>
      <p:sp>
        <p:nvSpPr>
          <p:cNvPr id="1103" name="Google Shape;1103;p43"/>
          <p:cNvSpPr txBox="1">
            <a:spLocks noGrp="1"/>
          </p:cNvSpPr>
          <p:nvPr>
            <p:ph type="subTitle" idx="3"/>
          </p:nvPr>
        </p:nvSpPr>
        <p:spPr>
          <a:xfrm>
            <a:off x="4863182" y="1456083"/>
            <a:ext cx="2979451" cy="2700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u="sng" dirty="0" err="1">
                <a:solidFill>
                  <a:srgbClr val="981D04"/>
                </a:solidFill>
              </a:rPr>
              <a:t>мотивуючі</a:t>
            </a:r>
            <a:r>
              <a:rPr lang="ru-RU" u="sng" dirty="0">
                <a:solidFill>
                  <a:srgbClr val="981D04"/>
                </a:solidFill>
              </a:rPr>
              <a:t> </a:t>
            </a:r>
            <a:r>
              <a:rPr lang="ru-RU" u="sng" dirty="0" err="1">
                <a:solidFill>
                  <a:srgbClr val="981D04"/>
                </a:solidFill>
              </a:rPr>
              <a:t>чинники</a:t>
            </a:r>
            <a:r>
              <a:rPr lang="uk-UA" dirty="0"/>
              <a:t> (фактори, </a:t>
            </a:r>
          </a:p>
          <a:p>
            <a:pPr marL="0" lvl="0" indent="0"/>
            <a:r>
              <a:rPr lang="uk-UA" dirty="0"/>
              <a:t>які мотивують до роботи</a:t>
            </a:r>
            <a:r>
              <a:rPr lang="ru-RU" dirty="0"/>
              <a:t>): </a:t>
            </a:r>
          </a:p>
          <a:p>
            <a:pPr marL="0" lvl="0" indent="0"/>
            <a:endParaRPr lang="ru-RU" sz="1400" b="0" i="1" dirty="0"/>
          </a:p>
          <a:p>
            <a:pPr marL="0" lvl="0" indent="0"/>
            <a:r>
              <a:rPr lang="ru-RU" sz="1400" b="0" i="1" dirty="0" err="1"/>
              <a:t>досягнення</a:t>
            </a:r>
            <a:r>
              <a:rPr lang="ru-RU" sz="1400" b="0" i="1" dirty="0"/>
              <a:t>, </a:t>
            </a:r>
            <a:r>
              <a:rPr lang="ru-RU" sz="1400" b="0" i="1" dirty="0" err="1"/>
              <a:t>визнання</a:t>
            </a:r>
            <a:r>
              <a:rPr lang="ru-RU" sz="1400" b="0" i="1" dirty="0"/>
              <a:t> заслуг, </a:t>
            </a:r>
            <a:r>
              <a:rPr lang="ru-RU" sz="1400" b="0" i="1" dirty="0" err="1"/>
              <a:t>відповідальність</a:t>
            </a:r>
            <a:r>
              <a:rPr lang="ru-RU" sz="1400" b="0" i="1" dirty="0"/>
              <a:t>, </a:t>
            </a:r>
            <a:r>
              <a:rPr lang="ru-RU" sz="1400" b="0" i="1" dirty="0" err="1"/>
              <a:t>можливості</a:t>
            </a:r>
            <a:r>
              <a:rPr lang="ru-RU" sz="1400" b="0" i="1" dirty="0"/>
              <a:t> для </a:t>
            </a:r>
            <a:r>
              <a:rPr lang="ru-RU" sz="1400" b="0" i="1" dirty="0" err="1"/>
              <a:t>кар'єрного</a:t>
            </a:r>
            <a:r>
              <a:rPr lang="ru-RU" sz="1400" b="0" i="1" dirty="0"/>
              <a:t> </a:t>
            </a:r>
            <a:r>
              <a:rPr lang="ru-RU" sz="1400" b="0" i="1" dirty="0" err="1"/>
              <a:t>зростання</a:t>
            </a:r>
            <a:endParaRPr lang="ru-RU" sz="1400" b="0" i="1" dirty="0"/>
          </a:p>
        </p:txBody>
      </p:sp>
      <p:sp>
        <p:nvSpPr>
          <p:cNvPr id="1105" name="Google Shape;1105;p43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err="1"/>
              <a:t>Концепція</a:t>
            </a:r>
            <a:r>
              <a:rPr lang="ru-RU" dirty="0"/>
              <a:t> Ф. </a:t>
            </a:r>
            <a:r>
              <a:rPr lang="ru-RU" dirty="0" err="1"/>
              <a:t>Герцберга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40"/>
          <p:cNvSpPr txBox="1">
            <a:spLocks noGrp="1"/>
          </p:cNvSpPr>
          <p:nvPr>
            <p:ph type="subTitle" idx="1"/>
          </p:nvPr>
        </p:nvSpPr>
        <p:spPr>
          <a:xfrm>
            <a:off x="1107159" y="1456266"/>
            <a:ext cx="6587347" cy="2878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600" u="sng" dirty="0" err="1">
                <a:solidFill>
                  <a:srgbClr val="981D04"/>
                </a:solidFill>
              </a:rPr>
              <a:t>Гігієнічні</a:t>
            </a:r>
            <a:r>
              <a:rPr lang="ru-RU" sz="1600" u="sng" dirty="0">
                <a:solidFill>
                  <a:srgbClr val="981D04"/>
                </a:solidFill>
              </a:rPr>
              <a:t> </a:t>
            </a:r>
            <a:r>
              <a:rPr lang="ru-RU" sz="1600" u="sng" dirty="0" err="1">
                <a:solidFill>
                  <a:srgbClr val="981D04"/>
                </a:solidFill>
              </a:rPr>
              <a:t>фактори</a:t>
            </a:r>
            <a:r>
              <a:rPr lang="ru-RU" sz="1600" u="sng" dirty="0">
                <a:solidFill>
                  <a:srgbClr val="981D04"/>
                </a:solidFill>
              </a:rPr>
              <a:t> не </a:t>
            </a:r>
            <a:r>
              <a:rPr lang="ru-RU" sz="1600" u="sng" dirty="0" err="1">
                <a:solidFill>
                  <a:srgbClr val="981D04"/>
                </a:solidFill>
              </a:rPr>
              <a:t>спрямовані</a:t>
            </a:r>
            <a:r>
              <a:rPr lang="ru-RU" sz="1600" u="sng" dirty="0">
                <a:solidFill>
                  <a:srgbClr val="981D04"/>
                </a:solidFill>
              </a:rPr>
              <a:t> на те, </a:t>
            </a:r>
            <a:r>
              <a:rPr lang="ru-RU" sz="1600" u="sng" dirty="0" err="1">
                <a:solidFill>
                  <a:srgbClr val="981D04"/>
                </a:solidFill>
              </a:rPr>
              <a:t>щоб</a:t>
            </a:r>
            <a:r>
              <a:rPr lang="ru-RU" sz="1600" u="sng" dirty="0">
                <a:solidFill>
                  <a:srgbClr val="981D04"/>
                </a:solidFill>
              </a:rPr>
              <a:t> </a:t>
            </a:r>
            <a:r>
              <a:rPr lang="ru-RU" sz="1600" u="sng" dirty="0" err="1">
                <a:solidFill>
                  <a:srgbClr val="981D04"/>
                </a:solidFill>
              </a:rPr>
              <a:t>викликати</a:t>
            </a:r>
            <a:r>
              <a:rPr lang="ru-RU" sz="1600" u="sng" dirty="0">
                <a:solidFill>
                  <a:srgbClr val="981D04"/>
                </a:solidFill>
              </a:rPr>
              <a:t> </a:t>
            </a:r>
            <a:r>
              <a:rPr lang="ru-RU" sz="1600" u="sng" dirty="0" err="1">
                <a:solidFill>
                  <a:srgbClr val="981D04"/>
                </a:solidFill>
              </a:rPr>
              <a:t>почуття</a:t>
            </a:r>
            <a:r>
              <a:rPr lang="ru-RU" sz="1600" u="sng" dirty="0">
                <a:solidFill>
                  <a:srgbClr val="981D04"/>
                </a:solidFill>
              </a:rPr>
              <a:t> </a:t>
            </a:r>
            <a:r>
              <a:rPr lang="ru-RU" sz="1600" u="sng" dirty="0" err="1">
                <a:solidFill>
                  <a:srgbClr val="981D04"/>
                </a:solidFill>
              </a:rPr>
              <a:t>повного</a:t>
            </a:r>
            <a:r>
              <a:rPr lang="ru-RU" sz="1600" u="sng" dirty="0">
                <a:solidFill>
                  <a:srgbClr val="981D04"/>
                </a:solidFill>
              </a:rPr>
              <a:t> </a:t>
            </a:r>
            <a:r>
              <a:rPr lang="ru-RU" sz="1600" u="sng" dirty="0" err="1">
                <a:solidFill>
                  <a:srgbClr val="981D04"/>
                </a:solidFill>
              </a:rPr>
              <a:t>задоволення</a:t>
            </a:r>
            <a:r>
              <a:rPr lang="ru-RU" sz="1600" dirty="0"/>
              <a:t>. Вони не </a:t>
            </a:r>
            <a:r>
              <a:rPr lang="ru-RU" sz="1600" dirty="0" err="1"/>
              <a:t>впливають</a:t>
            </a:r>
            <a:r>
              <a:rPr lang="ru-RU" sz="1600" dirty="0"/>
              <a:t> на </a:t>
            </a:r>
            <a:r>
              <a:rPr lang="ru-RU" sz="1600" dirty="0" err="1"/>
              <a:t>активізацію</a:t>
            </a:r>
            <a:r>
              <a:rPr lang="ru-RU" sz="1600" dirty="0"/>
              <a:t> </a:t>
            </a:r>
            <a:r>
              <a:rPr lang="ru-RU" sz="1600" dirty="0" err="1"/>
              <a:t>трудових</a:t>
            </a:r>
            <a:r>
              <a:rPr lang="ru-RU" sz="1600" dirty="0"/>
              <a:t> </a:t>
            </a:r>
            <a:r>
              <a:rPr lang="ru-RU" sz="1600" dirty="0" err="1"/>
              <a:t>процесів</a:t>
            </a:r>
            <a:r>
              <a:rPr lang="ru-RU" sz="1600" dirty="0"/>
              <a:t> і </a:t>
            </a:r>
            <a:r>
              <a:rPr lang="ru-RU" sz="1600" dirty="0" err="1"/>
              <a:t>збільшення</a:t>
            </a:r>
            <a:r>
              <a:rPr lang="ru-RU" sz="1600" dirty="0"/>
              <a:t> </a:t>
            </a:r>
            <a:r>
              <a:rPr lang="ru-RU" sz="1600" dirty="0" err="1"/>
              <a:t>продуктивності</a:t>
            </a:r>
            <a:r>
              <a:rPr lang="ru-RU" sz="1600" dirty="0"/>
              <a:t> </a:t>
            </a:r>
            <a:r>
              <a:rPr lang="ru-RU" sz="1600" dirty="0" err="1"/>
              <a:t>праці</a:t>
            </a:r>
            <a:r>
              <a:rPr lang="ru-RU" sz="1600" dirty="0"/>
              <a:t>. Але з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попередити</a:t>
            </a:r>
            <a:r>
              <a:rPr lang="ru-RU" sz="1600" dirty="0"/>
              <a:t> прояви </a:t>
            </a:r>
            <a:r>
              <a:rPr lang="ru-RU" sz="1600" dirty="0" err="1"/>
              <a:t>почуттів</a:t>
            </a:r>
            <a:r>
              <a:rPr lang="ru-RU" sz="1600" dirty="0"/>
              <a:t> </a:t>
            </a:r>
            <a:r>
              <a:rPr lang="ru-RU" sz="1600" dirty="0" err="1"/>
              <a:t>незадоволеності</a:t>
            </a:r>
            <a:r>
              <a:rPr lang="ru-RU" sz="1600" dirty="0"/>
              <a:t>, </a:t>
            </a:r>
            <a:r>
              <a:rPr lang="ru-RU" sz="1600" dirty="0" err="1"/>
              <a:t>роздратування</a:t>
            </a:r>
            <a:r>
              <a:rPr lang="ru-RU" sz="1600" dirty="0"/>
              <a:t>, </a:t>
            </a:r>
            <a:r>
              <a:rPr lang="ru-RU" sz="1600" dirty="0" err="1"/>
              <a:t>невдоволення</a:t>
            </a:r>
            <a:r>
              <a:rPr lang="ru-RU" sz="1600" dirty="0"/>
              <a:t> персоналу. </a:t>
            </a:r>
          </a:p>
          <a:p>
            <a:pPr marL="0" lvl="0" indent="0"/>
            <a:endParaRPr lang="ru-RU" sz="1600" dirty="0"/>
          </a:p>
          <a:p>
            <a:pPr marL="0" lvl="0" indent="0"/>
            <a:r>
              <a:rPr lang="ru-RU" sz="1600" dirty="0" err="1"/>
              <a:t>Наявність</a:t>
            </a:r>
            <a:r>
              <a:rPr lang="ru-RU" sz="1600" dirty="0"/>
              <a:t> в </a:t>
            </a:r>
            <a:r>
              <a:rPr lang="ru-RU" sz="1600" dirty="0" err="1"/>
              <a:t>теорії</a:t>
            </a:r>
            <a:r>
              <a:rPr lang="ru-RU" sz="1600" dirty="0"/>
              <a:t> </a:t>
            </a:r>
            <a:r>
              <a:rPr lang="ru-RU" sz="1600" dirty="0" err="1"/>
              <a:t>мотивації</a:t>
            </a:r>
            <a:r>
              <a:rPr lang="ru-RU" sz="1600" dirty="0"/>
              <a:t> </a:t>
            </a:r>
            <a:r>
              <a:rPr lang="ru-RU" sz="1600" dirty="0" err="1"/>
              <a:t>Герцберга</a:t>
            </a:r>
            <a:r>
              <a:rPr lang="ru-RU" sz="1600" dirty="0"/>
              <a:t> </a:t>
            </a:r>
            <a:r>
              <a:rPr lang="ru-RU" sz="1600" dirty="0" err="1"/>
              <a:t>гігієнічних</a:t>
            </a:r>
            <a:r>
              <a:rPr lang="ru-RU" sz="1600" dirty="0"/>
              <a:t> </a:t>
            </a:r>
            <a:r>
              <a:rPr lang="ru-RU" sz="1600" dirty="0" err="1"/>
              <a:t>чинників</a:t>
            </a:r>
            <a:r>
              <a:rPr lang="ru-RU" sz="1600" dirty="0"/>
              <a:t> </a:t>
            </a:r>
            <a:r>
              <a:rPr lang="ru-RU" sz="1600" dirty="0" err="1"/>
              <a:t>призводить</a:t>
            </a:r>
            <a:r>
              <a:rPr lang="ru-RU" sz="1600" dirty="0"/>
              <a:t> до стану, коли у </a:t>
            </a:r>
            <a:r>
              <a:rPr lang="ru-RU" sz="1600" dirty="0" err="1"/>
              <a:t>співробітників</a:t>
            </a:r>
            <a:r>
              <a:rPr lang="ru-RU" sz="1600" dirty="0"/>
              <a:t> </a:t>
            </a:r>
            <a:r>
              <a:rPr lang="ru-RU" sz="1600" dirty="0" err="1"/>
              <a:t>немає</a:t>
            </a:r>
            <a:r>
              <a:rPr lang="ru-RU" sz="1600" dirty="0"/>
              <a:t> </a:t>
            </a:r>
            <a:r>
              <a:rPr lang="ru-RU" sz="1600" dirty="0" err="1"/>
              <a:t>задоволеності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незадоволеності</a:t>
            </a:r>
            <a:r>
              <a:rPr lang="ru-RU" sz="1600" dirty="0"/>
              <a:t>. </a:t>
            </a:r>
            <a:r>
              <a:rPr lang="ru-RU" sz="1600" dirty="0" err="1"/>
              <a:t>Навіщо</a:t>
            </a:r>
            <a:r>
              <a:rPr lang="ru-RU" sz="1600" dirty="0"/>
              <a:t> </a:t>
            </a:r>
            <a:r>
              <a:rPr lang="ru-RU" sz="1600" dirty="0" err="1"/>
              <a:t>тоді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потрібно</a:t>
            </a:r>
            <a:r>
              <a:rPr lang="ru-RU" sz="1600" dirty="0"/>
              <a:t> </a:t>
            </a:r>
            <a:r>
              <a:rPr lang="ru-RU" sz="1600" dirty="0" err="1"/>
              <a:t>включати</a:t>
            </a:r>
            <a:r>
              <a:rPr lang="ru-RU" sz="1600" dirty="0"/>
              <a:t> в систему </a:t>
            </a:r>
            <a:r>
              <a:rPr lang="ru-RU" sz="1600" dirty="0" err="1"/>
              <a:t>мотивації</a:t>
            </a:r>
            <a:r>
              <a:rPr lang="ru-RU" sz="1600" dirty="0"/>
              <a:t>? </a:t>
            </a:r>
            <a:r>
              <a:rPr lang="ru-RU" sz="1600" dirty="0" err="1"/>
              <a:t>Відповідь</a:t>
            </a:r>
            <a:r>
              <a:rPr lang="ru-RU" sz="1600" dirty="0"/>
              <a:t> на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питання</a:t>
            </a:r>
            <a:r>
              <a:rPr lang="ru-RU" sz="1600" dirty="0"/>
              <a:t> проста: </a:t>
            </a:r>
            <a:r>
              <a:rPr lang="ru-RU" sz="1600" dirty="0" err="1"/>
              <a:t>негативні</a:t>
            </a:r>
            <a:r>
              <a:rPr lang="ru-RU" sz="1600" dirty="0"/>
              <a:t> </a:t>
            </a:r>
            <a:r>
              <a:rPr lang="ru-RU" sz="1600" dirty="0" err="1"/>
              <a:t>гігієнічні</a:t>
            </a:r>
            <a:r>
              <a:rPr lang="ru-RU" sz="1600" dirty="0"/>
              <a:t> </a:t>
            </a:r>
            <a:r>
              <a:rPr lang="ru-RU" sz="1600" dirty="0" err="1"/>
              <a:t>фактори</a:t>
            </a:r>
            <a:r>
              <a:rPr lang="ru-RU" sz="1600" dirty="0"/>
              <a:t> </a:t>
            </a:r>
            <a:r>
              <a:rPr lang="ru-RU" sz="1600" dirty="0" err="1"/>
              <a:t>приведуть</a:t>
            </a:r>
            <a:r>
              <a:rPr lang="ru-RU" sz="1600" dirty="0"/>
              <a:t> до </a:t>
            </a:r>
            <a:r>
              <a:rPr lang="ru-RU" sz="1600" dirty="0" err="1"/>
              <a:t>повної</a:t>
            </a:r>
            <a:r>
              <a:rPr lang="ru-RU" sz="1600" dirty="0"/>
              <a:t> </a:t>
            </a:r>
            <a:r>
              <a:rPr lang="ru-RU" sz="1600" dirty="0" err="1"/>
              <a:t>незадоволеності</a:t>
            </a:r>
            <a:r>
              <a:rPr lang="ru-RU" sz="1600" dirty="0"/>
              <a:t> персоналу </a:t>
            </a:r>
            <a:r>
              <a:rPr lang="ru-RU" sz="1600" dirty="0" err="1"/>
              <a:t>роботою</a:t>
            </a:r>
            <a:r>
              <a:rPr lang="ru-RU" sz="1600" dirty="0"/>
              <a:t>. </a:t>
            </a:r>
            <a:r>
              <a:rPr lang="ru-RU" sz="1600" dirty="0" err="1"/>
              <a:t>Змінити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 буде </a:t>
            </a:r>
            <a:r>
              <a:rPr lang="ru-RU" sz="1600" dirty="0" err="1"/>
              <a:t>досить</a:t>
            </a:r>
            <a:r>
              <a:rPr lang="ru-RU" sz="1600" dirty="0"/>
              <a:t> складно.</a:t>
            </a:r>
          </a:p>
          <a:p>
            <a:pPr marL="0" lvl="0" indent="0"/>
            <a:endParaRPr lang="en-US" sz="1600" dirty="0"/>
          </a:p>
        </p:txBody>
      </p:sp>
      <p:sp>
        <p:nvSpPr>
          <p:cNvPr id="6" name="Google Shape;1105;p43">
            <a:extLst>
              <a:ext uri="{FF2B5EF4-FFF2-40B4-BE49-F238E27FC236}">
                <a16:creationId xmlns:a16="http://schemas.microsoft.com/office/drawing/2014/main" id="{2A611811-905C-4392-B15E-ADC4DE4037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526" y="368167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err="1"/>
              <a:t>Концепція</a:t>
            </a:r>
            <a:r>
              <a:rPr lang="ru-RU" dirty="0"/>
              <a:t> Ф. </a:t>
            </a:r>
            <a:r>
              <a:rPr lang="ru-RU" dirty="0" err="1"/>
              <a:t>Герцберга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548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05;p43">
            <a:extLst>
              <a:ext uri="{FF2B5EF4-FFF2-40B4-BE49-F238E27FC236}">
                <a16:creationId xmlns:a16="http://schemas.microsoft.com/office/drawing/2014/main" id="{2A611811-905C-4392-B15E-ADC4DE4037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526" y="368167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err="1"/>
              <a:t>Теорія</a:t>
            </a:r>
            <a:r>
              <a:rPr lang="ru-RU" dirty="0"/>
              <a:t> Д. Мак-</a:t>
            </a:r>
            <a:r>
              <a:rPr lang="ru-RU" dirty="0" err="1"/>
              <a:t>Клелланда</a:t>
            </a:r>
            <a:endParaRPr dirty="0"/>
          </a:p>
        </p:txBody>
      </p:sp>
      <p:grpSp>
        <p:nvGrpSpPr>
          <p:cNvPr id="9" name="Google Shape;1187;p46">
            <a:extLst>
              <a:ext uri="{FF2B5EF4-FFF2-40B4-BE49-F238E27FC236}">
                <a16:creationId xmlns:a16="http://schemas.microsoft.com/office/drawing/2014/main" id="{437E53B7-720F-45F0-B39C-2E37FC9FEE96}"/>
              </a:ext>
            </a:extLst>
          </p:cNvPr>
          <p:cNvGrpSpPr/>
          <p:nvPr/>
        </p:nvGrpSpPr>
        <p:grpSpPr>
          <a:xfrm>
            <a:off x="1226115" y="2270477"/>
            <a:ext cx="5730097" cy="834609"/>
            <a:chOff x="5908213" y="1569497"/>
            <a:chExt cx="893217" cy="249072"/>
          </a:xfrm>
        </p:grpSpPr>
        <p:sp>
          <p:nvSpPr>
            <p:cNvPr id="10" name="Google Shape;1188;p46">
              <a:extLst>
                <a:ext uri="{FF2B5EF4-FFF2-40B4-BE49-F238E27FC236}">
                  <a16:creationId xmlns:a16="http://schemas.microsoft.com/office/drawing/2014/main" id="{C9181729-894F-445B-A0EE-CF0C1C2EC54A}"/>
                </a:ext>
              </a:extLst>
            </p:cNvPr>
            <p:cNvSpPr/>
            <p:nvPr/>
          </p:nvSpPr>
          <p:spPr>
            <a:xfrm>
              <a:off x="5908213" y="1569497"/>
              <a:ext cx="893217" cy="249072"/>
            </a:xfrm>
            <a:custGeom>
              <a:avLst/>
              <a:gdLst/>
              <a:ahLst/>
              <a:cxnLst/>
              <a:rect l="l" t="t" r="r" b="b"/>
              <a:pathLst>
                <a:path w="44257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44257" y="12341"/>
                  </a:lnTo>
                  <a:lnTo>
                    <a:pt x="44257" y="0"/>
                  </a:lnTo>
                  <a:close/>
                </a:path>
              </a:pathLst>
            </a:custGeom>
            <a:solidFill>
              <a:srgbClr val="00C3B1">
                <a:alpha val="604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89;p46">
              <a:extLst>
                <a:ext uri="{FF2B5EF4-FFF2-40B4-BE49-F238E27FC236}">
                  <a16:creationId xmlns:a16="http://schemas.microsoft.com/office/drawing/2014/main" id="{138B1FFD-5610-4154-9FA9-4FA24DC32DDA}"/>
                </a:ext>
              </a:extLst>
            </p:cNvPr>
            <p:cNvSpPr/>
            <p:nvPr/>
          </p:nvSpPr>
          <p:spPr>
            <a:xfrm>
              <a:off x="5908213" y="1569497"/>
              <a:ext cx="178534" cy="249072"/>
            </a:xfrm>
            <a:custGeom>
              <a:avLst/>
              <a:gdLst/>
              <a:ahLst/>
              <a:cxnLst/>
              <a:rect l="l" t="t" r="r" b="b"/>
              <a:pathLst>
                <a:path w="8846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8846" y="12341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191;p46">
            <a:extLst>
              <a:ext uri="{FF2B5EF4-FFF2-40B4-BE49-F238E27FC236}">
                <a16:creationId xmlns:a16="http://schemas.microsoft.com/office/drawing/2014/main" id="{345B4C51-16F3-4E2A-9EF0-1AFE9A9C338B}"/>
              </a:ext>
            </a:extLst>
          </p:cNvPr>
          <p:cNvGrpSpPr/>
          <p:nvPr/>
        </p:nvGrpSpPr>
        <p:grpSpPr>
          <a:xfrm>
            <a:off x="1226115" y="1360641"/>
            <a:ext cx="5730096" cy="648036"/>
            <a:chOff x="5908213" y="1569497"/>
            <a:chExt cx="893217" cy="249072"/>
          </a:xfrm>
        </p:grpSpPr>
        <p:sp>
          <p:nvSpPr>
            <p:cNvPr id="13" name="Google Shape;1192;p46">
              <a:extLst>
                <a:ext uri="{FF2B5EF4-FFF2-40B4-BE49-F238E27FC236}">
                  <a16:creationId xmlns:a16="http://schemas.microsoft.com/office/drawing/2014/main" id="{100A4B4C-EBF2-4C9D-B5CA-EF1FC41BED78}"/>
                </a:ext>
              </a:extLst>
            </p:cNvPr>
            <p:cNvSpPr/>
            <p:nvPr/>
          </p:nvSpPr>
          <p:spPr>
            <a:xfrm>
              <a:off x="5908213" y="1569497"/>
              <a:ext cx="893217" cy="249072"/>
            </a:xfrm>
            <a:custGeom>
              <a:avLst/>
              <a:gdLst/>
              <a:ahLst/>
              <a:cxnLst/>
              <a:rect l="l" t="t" r="r" b="b"/>
              <a:pathLst>
                <a:path w="44257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44257" y="12341"/>
                  </a:lnTo>
                  <a:lnTo>
                    <a:pt x="44257" y="0"/>
                  </a:lnTo>
                  <a:close/>
                </a:path>
              </a:pathLst>
            </a:custGeom>
            <a:solidFill>
              <a:srgbClr val="F7BA9C">
                <a:alpha val="74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93;p46">
              <a:extLst>
                <a:ext uri="{FF2B5EF4-FFF2-40B4-BE49-F238E27FC236}">
                  <a16:creationId xmlns:a16="http://schemas.microsoft.com/office/drawing/2014/main" id="{DC073A60-6AAB-4B20-AC36-179D3B118397}"/>
                </a:ext>
              </a:extLst>
            </p:cNvPr>
            <p:cNvSpPr/>
            <p:nvPr/>
          </p:nvSpPr>
          <p:spPr>
            <a:xfrm>
              <a:off x="5908213" y="1569497"/>
              <a:ext cx="178534" cy="249072"/>
            </a:xfrm>
            <a:custGeom>
              <a:avLst/>
              <a:gdLst/>
              <a:ahLst/>
              <a:cxnLst/>
              <a:rect l="l" t="t" r="r" b="b"/>
              <a:pathLst>
                <a:path w="8846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8846" y="12341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195;p46">
            <a:extLst>
              <a:ext uri="{FF2B5EF4-FFF2-40B4-BE49-F238E27FC236}">
                <a16:creationId xmlns:a16="http://schemas.microsoft.com/office/drawing/2014/main" id="{45E47DF6-E438-44AF-8BE4-5D418398E766}"/>
              </a:ext>
            </a:extLst>
          </p:cNvPr>
          <p:cNvGrpSpPr/>
          <p:nvPr/>
        </p:nvGrpSpPr>
        <p:grpSpPr>
          <a:xfrm>
            <a:off x="1226114" y="3369098"/>
            <a:ext cx="5730097" cy="834609"/>
            <a:chOff x="5908213" y="1569497"/>
            <a:chExt cx="893217" cy="249072"/>
          </a:xfrm>
        </p:grpSpPr>
        <p:sp>
          <p:nvSpPr>
            <p:cNvPr id="16" name="Google Shape;1196;p46">
              <a:extLst>
                <a:ext uri="{FF2B5EF4-FFF2-40B4-BE49-F238E27FC236}">
                  <a16:creationId xmlns:a16="http://schemas.microsoft.com/office/drawing/2014/main" id="{C568FA38-34A4-412E-B722-145FE9148954}"/>
                </a:ext>
              </a:extLst>
            </p:cNvPr>
            <p:cNvSpPr/>
            <p:nvPr/>
          </p:nvSpPr>
          <p:spPr>
            <a:xfrm>
              <a:off x="5908213" y="1569497"/>
              <a:ext cx="893217" cy="249072"/>
            </a:xfrm>
            <a:custGeom>
              <a:avLst/>
              <a:gdLst/>
              <a:ahLst/>
              <a:cxnLst/>
              <a:rect l="l" t="t" r="r" b="b"/>
              <a:pathLst>
                <a:path w="44257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44257" y="12341"/>
                  </a:lnTo>
                  <a:lnTo>
                    <a:pt x="44257" y="0"/>
                  </a:lnTo>
                  <a:close/>
                </a:path>
              </a:pathLst>
            </a:custGeom>
            <a:solidFill>
              <a:srgbClr val="D74A2E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97;p46">
              <a:extLst>
                <a:ext uri="{FF2B5EF4-FFF2-40B4-BE49-F238E27FC236}">
                  <a16:creationId xmlns:a16="http://schemas.microsoft.com/office/drawing/2014/main" id="{7235FC06-1BB5-4EBD-8FF2-C091CD03FD62}"/>
                </a:ext>
              </a:extLst>
            </p:cNvPr>
            <p:cNvSpPr/>
            <p:nvPr/>
          </p:nvSpPr>
          <p:spPr>
            <a:xfrm>
              <a:off x="5908213" y="1569497"/>
              <a:ext cx="178534" cy="249072"/>
            </a:xfrm>
            <a:custGeom>
              <a:avLst/>
              <a:gdLst/>
              <a:ahLst/>
              <a:cxnLst/>
              <a:rect l="l" t="t" r="r" b="b"/>
              <a:pathLst>
                <a:path w="8846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8846" y="12341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rgbClr val="D74A2E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190;p46">
            <a:extLst>
              <a:ext uri="{FF2B5EF4-FFF2-40B4-BE49-F238E27FC236}">
                <a16:creationId xmlns:a16="http://schemas.microsoft.com/office/drawing/2014/main" id="{3C7DD9A0-0BB3-4C0F-B0A2-3A70C00FC94E}"/>
              </a:ext>
            </a:extLst>
          </p:cNvPr>
          <p:cNvSpPr txBox="1">
            <a:spLocks/>
          </p:cNvSpPr>
          <p:nvPr/>
        </p:nvSpPr>
        <p:spPr>
          <a:xfrm>
            <a:off x="1614156" y="2329323"/>
            <a:ext cx="5209813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i="1" dirty="0" err="1">
                <a:solidFill>
                  <a:schemeClr val="dk1"/>
                </a:solidFill>
                <a:latin typeface="Comfortaa"/>
              </a:rPr>
              <a:t>Мотивація</a:t>
            </a:r>
            <a:r>
              <a:rPr lang="ru-RU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Comfortaa"/>
              </a:rPr>
              <a:t>афіліації</a:t>
            </a:r>
            <a:r>
              <a:rPr lang="ru-RU" i="1" dirty="0">
                <a:solidFill>
                  <a:schemeClr val="dk1"/>
                </a:solidFill>
                <a:latin typeface="Comfortaa"/>
              </a:rPr>
              <a:t> (потреба </a:t>
            </a:r>
            <a:r>
              <a:rPr lang="ru-RU" i="1" dirty="0" err="1">
                <a:solidFill>
                  <a:schemeClr val="dk1"/>
                </a:solidFill>
                <a:latin typeface="Comfortaa"/>
              </a:rPr>
              <a:t>налагоджувати</a:t>
            </a:r>
            <a:r>
              <a:rPr lang="ru-RU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Comfortaa"/>
              </a:rPr>
              <a:t>гарні</a:t>
            </a:r>
            <a:r>
              <a:rPr lang="ru-RU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Comfortaa"/>
              </a:rPr>
              <a:t>стосунки</a:t>
            </a:r>
            <a:r>
              <a:rPr lang="ru-RU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Comfortaa"/>
              </a:rPr>
              <a:t>із</a:t>
            </a:r>
            <a:r>
              <a:rPr lang="ru-RU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Comfortaa"/>
              </a:rPr>
              <a:t>оточуючими</a:t>
            </a:r>
            <a:r>
              <a:rPr lang="ru-RU" i="1" dirty="0">
                <a:solidFill>
                  <a:schemeClr val="dk1"/>
                </a:solidFill>
                <a:latin typeface="Comfortaa"/>
              </a:rPr>
              <a:t> людьми) — потреба у </a:t>
            </a:r>
            <a:r>
              <a:rPr lang="ru-RU" i="1" dirty="0" err="1">
                <a:solidFill>
                  <a:schemeClr val="dk1"/>
                </a:solidFill>
                <a:latin typeface="Comfortaa"/>
              </a:rPr>
              <a:t>приналежності</a:t>
            </a:r>
            <a:endParaRPr lang="en-US" i="1" dirty="0">
              <a:solidFill>
                <a:schemeClr val="dk1"/>
              </a:solidFill>
              <a:latin typeface="Comfortaa"/>
            </a:endParaRPr>
          </a:p>
        </p:txBody>
      </p:sp>
      <p:sp>
        <p:nvSpPr>
          <p:cNvPr id="19" name="Google Shape;1190;p46">
            <a:extLst>
              <a:ext uri="{FF2B5EF4-FFF2-40B4-BE49-F238E27FC236}">
                <a16:creationId xmlns:a16="http://schemas.microsoft.com/office/drawing/2014/main" id="{8278C7B8-0720-41EA-ADF1-753E80F20591}"/>
              </a:ext>
            </a:extLst>
          </p:cNvPr>
          <p:cNvSpPr txBox="1">
            <a:spLocks/>
          </p:cNvSpPr>
          <p:nvPr/>
        </p:nvSpPr>
        <p:spPr>
          <a:xfrm>
            <a:off x="1614156" y="1283345"/>
            <a:ext cx="4954014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i="1" dirty="0" err="1">
                <a:solidFill>
                  <a:schemeClr val="dk1"/>
                </a:solidFill>
                <a:latin typeface="Comfortaa"/>
                <a:sym typeface="Comfortaa"/>
              </a:rPr>
              <a:t>Мотивація</a:t>
            </a:r>
            <a:r>
              <a:rPr lang="ru-RU" i="1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Comfortaa"/>
                <a:sym typeface="Comfortaa"/>
              </a:rPr>
              <a:t>досягнення</a:t>
            </a:r>
            <a:r>
              <a:rPr lang="ru-RU" i="1" dirty="0">
                <a:solidFill>
                  <a:schemeClr val="dk1"/>
                </a:solidFill>
                <a:latin typeface="Comfortaa"/>
                <a:sym typeface="Comfortaa"/>
              </a:rPr>
              <a:t> (</a:t>
            </a:r>
            <a:r>
              <a:rPr lang="ru-RU" i="1" dirty="0" err="1">
                <a:solidFill>
                  <a:schemeClr val="dk1"/>
                </a:solidFill>
                <a:latin typeface="Comfortaa"/>
                <a:sym typeface="Comfortaa"/>
              </a:rPr>
              <a:t>прагнення</a:t>
            </a:r>
            <a:r>
              <a:rPr lang="ru-RU" i="1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Comfortaa"/>
                <a:sym typeface="Comfortaa"/>
              </a:rPr>
              <a:t>добитись</a:t>
            </a:r>
            <a:r>
              <a:rPr lang="ru-RU" i="1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Comfortaa"/>
                <a:sym typeface="Comfortaa"/>
              </a:rPr>
              <a:t>найкращого</a:t>
            </a:r>
            <a:r>
              <a:rPr lang="ru-RU" i="1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Comfortaa"/>
                <a:sym typeface="Comfortaa"/>
              </a:rPr>
              <a:t>вирішення</a:t>
            </a:r>
            <a:r>
              <a:rPr lang="ru-RU" i="1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Comfortaa"/>
                <a:sym typeface="Comfortaa"/>
              </a:rPr>
              <a:t>складних</a:t>
            </a:r>
            <a:r>
              <a:rPr lang="ru-RU" i="1" dirty="0">
                <a:solidFill>
                  <a:schemeClr val="dk1"/>
                </a:solidFill>
                <a:latin typeface="Comfortaa"/>
                <a:sym typeface="Comfortaa"/>
              </a:rPr>
              <a:t> проблем) — потреба в </a:t>
            </a:r>
            <a:r>
              <a:rPr lang="ru-RU" i="1" dirty="0" err="1">
                <a:solidFill>
                  <a:schemeClr val="dk1"/>
                </a:solidFill>
                <a:latin typeface="Comfortaa"/>
                <a:sym typeface="Comfortaa"/>
              </a:rPr>
              <a:t>успішності</a:t>
            </a:r>
            <a:endParaRPr lang="en-US" i="1" dirty="0">
              <a:solidFill>
                <a:schemeClr val="dk1"/>
              </a:solidFill>
              <a:latin typeface="Comfortaa"/>
              <a:sym typeface="Comfortaa"/>
            </a:endParaRPr>
          </a:p>
        </p:txBody>
      </p:sp>
      <p:sp>
        <p:nvSpPr>
          <p:cNvPr id="20" name="Google Shape;1190;p46">
            <a:extLst>
              <a:ext uri="{FF2B5EF4-FFF2-40B4-BE49-F238E27FC236}">
                <a16:creationId xmlns:a16="http://schemas.microsoft.com/office/drawing/2014/main" id="{0FDFFF4E-1D77-439C-8F61-D4B0C2A418E9}"/>
              </a:ext>
            </a:extLst>
          </p:cNvPr>
          <p:cNvSpPr txBox="1">
            <a:spLocks/>
          </p:cNvSpPr>
          <p:nvPr/>
        </p:nvSpPr>
        <p:spPr>
          <a:xfrm>
            <a:off x="1614156" y="3476438"/>
            <a:ext cx="5175034" cy="7809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i="1" dirty="0" err="1">
                <a:solidFill>
                  <a:schemeClr val="dk1"/>
                </a:solidFill>
                <a:latin typeface="Comfortaa"/>
              </a:rPr>
              <a:t>Мотивація</a:t>
            </a:r>
            <a:r>
              <a:rPr lang="ru-RU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Comfortaa"/>
              </a:rPr>
              <a:t>влади</a:t>
            </a:r>
            <a:r>
              <a:rPr lang="ru-RU" i="1" dirty="0">
                <a:solidFill>
                  <a:schemeClr val="dk1"/>
                </a:solidFill>
                <a:latin typeface="Comfortaa"/>
              </a:rPr>
              <a:t> (</a:t>
            </a:r>
            <a:r>
              <a:rPr lang="ru-RU" i="1" dirty="0" err="1">
                <a:solidFill>
                  <a:schemeClr val="dk1"/>
                </a:solidFill>
                <a:latin typeface="Comfortaa"/>
              </a:rPr>
              <a:t>прагнення</a:t>
            </a:r>
            <a:r>
              <a:rPr lang="ru-RU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Comfortaa"/>
              </a:rPr>
              <a:t>впливати</a:t>
            </a:r>
            <a:r>
              <a:rPr lang="ru-RU" i="1" dirty="0">
                <a:solidFill>
                  <a:schemeClr val="dk1"/>
                </a:solidFill>
                <a:latin typeface="Comfortaa"/>
              </a:rPr>
              <a:t> на </a:t>
            </a:r>
            <a:r>
              <a:rPr lang="ru-RU" i="1" dirty="0" err="1">
                <a:solidFill>
                  <a:schemeClr val="dk1"/>
                </a:solidFill>
                <a:latin typeface="Comfortaa"/>
              </a:rPr>
              <a:t>поведінку</a:t>
            </a:r>
            <a:r>
              <a:rPr lang="ru-RU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Comfortaa"/>
              </a:rPr>
              <a:t>інших</a:t>
            </a:r>
            <a:r>
              <a:rPr lang="ru-RU" i="1" dirty="0">
                <a:solidFill>
                  <a:schemeClr val="dk1"/>
                </a:solidFill>
                <a:latin typeface="Comfortaa"/>
              </a:rPr>
              <a:t>) — потреба у </a:t>
            </a:r>
            <a:r>
              <a:rPr lang="ru-RU" i="1" dirty="0" err="1">
                <a:solidFill>
                  <a:schemeClr val="dk1"/>
                </a:solidFill>
                <a:latin typeface="Comfortaa"/>
              </a:rPr>
              <a:t>владі</a:t>
            </a:r>
            <a:endParaRPr lang="en-US" i="1" dirty="0">
              <a:solidFill>
                <a:schemeClr val="dk1"/>
              </a:solidFill>
              <a:latin typeface="Comforta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48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70447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err="1"/>
              <a:t>Теорія</a:t>
            </a:r>
            <a:r>
              <a:rPr lang="ru-RU" dirty="0"/>
              <a:t> Д. Мак-</a:t>
            </a:r>
            <a:r>
              <a:rPr lang="ru-RU" dirty="0" err="1"/>
              <a:t>Клелланда</a:t>
            </a:r>
            <a:endParaRPr dirty="0"/>
          </a:p>
        </p:txBody>
      </p:sp>
      <p:sp>
        <p:nvSpPr>
          <p:cNvPr id="1298" name="Google Shape;1298;p48"/>
          <p:cNvSpPr txBox="1">
            <a:spLocks noGrp="1"/>
          </p:cNvSpPr>
          <p:nvPr>
            <p:ph type="body" idx="1"/>
          </p:nvPr>
        </p:nvSpPr>
        <p:spPr>
          <a:xfrm>
            <a:off x="980086" y="1107727"/>
            <a:ext cx="6843114" cy="17876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ru-RU" sz="1200" dirty="0" err="1"/>
              <a:t>Хоча</a:t>
            </a:r>
            <a:r>
              <a:rPr lang="ru-RU" sz="1200" dirty="0"/>
              <a:t> члени будь-</a:t>
            </a:r>
            <a:r>
              <a:rPr lang="ru-RU" sz="1200" dirty="0" err="1"/>
              <a:t>якої</a:t>
            </a:r>
            <a:r>
              <a:rPr lang="ru-RU" sz="1200" dirty="0"/>
              <a:t> </a:t>
            </a:r>
            <a:r>
              <a:rPr lang="ru-RU" sz="1200" dirty="0" err="1"/>
              <a:t>усі</a:t>
            </a:r>
            <a:r>
              <a:rPr lang="ru-RU" sz="1200" dirty="0"/>
              <a:t> </a:t>
            </a:r>
            <a:r>
              <a:rPr lang="ru-RU" sz="1200" dirty="0" err="1"/>
              <a:t>організації</a:t>
            </a:r>
            <a:r>
              <a:rPr lang="ru-RU" sz="1200" dirty="0"/>
              <a:t> в </a:t>
            </a:r>
            <a:r>
              <a:rPr lang="ru-RU" sz="1200" dirty="0" err="1"/>
              <a:t>якійсь</a:t>
            </a:r>
            <a:r>
              <a:rPr lang="ru-RU" sz="1200" dirty="0"/>
              <a:t> </a:t>
            </a:r>
            <a:r>
              <a:rPr lang="ru-RU" sz="1200" dirty="0" err="1"/>
              <a:t>мірі</a:t>
            </a:r>
            <a:r>
              <a:rPr lang="ru-RU" sz="1200" dirty="0"/>
              <a:t> </a:t>
            </a:r>
            <a:r>
              <a:rPr lang="ru-RU" sz="1200" dirty="0" err="1"/>
              <a:t>відчувають</a:t>
            </a:r>
            <a:r>
              <a:rPr lang="ru-RU" sz="1200" dirty="0"/>
              <a:t> потребу в </a:t>
            </a:r>
            <a:r>
              <a:rPr lang="ru-RU" sz="1200" dirty="0" err="1"/>
              <a:t>успішності</a:t>
            </a:r>
            <a:r>
              <a:rPr lang="ru-RU" sz="1200" dirty="0"/>
              <a:t>, </a:t>
            </a:r>
            <a:r>
              <a:rPr lang="ru-RU" sz="1200" dirty="0" err="1"/>
              <a:t>владі</a:t>
            </a:r>
            <a:r>
              <a:rPr lang="ru-RU" sz="1200" dirty="0"/>
              <a:t> та </a:t>
            </a:r>
            <a:r>
              <a:rPr lang="ru-RU" sz="1200" dirty="0" err="1"/>
              <a:t>приналежності</a:t>
            </a:r>
            <a:r>
              <a:rPr lang="ru-RU" sz="1200" dirty="0"/>
              <a:t>, </a:t>
            </a:r>
            <a:r>
              <a:rPr lang="ru-RU" sz="1200" dirty="0" err="1"/>
              <a:t>Макклелланд</a:t>
            </a:r>
            <a:r>
              <a:rPr lang="ru-RU" sz="1200" dirty="0"/>
              <a:t>, на </a:t>
            </a:r>
            <a:r>
              <a:rPr lang="ru-RU" sz="1200" dirty="0" err="1"/>
              <a:t>основі</a:t>
            </a:r>
            <a:r>
              <a:rPr lang="ru-RU" sz="1200" dirty="0"/>
              <a:t> </a:t>
            </a:r>
            <a:r>
              <a:rPr lang="ru-RU" sz="1200" dirty="0" err="1"/>
              <a:t>результатів</a:t>
            </a:r>
            <a:r>
              <a:rPr lang="ru-RU" sz="1200" dirty="0"/>
              <a:t> </a:t>
            </a:r>
            <a:r>
              <a:rPr lang="ru-RU" sz="1200" dirty="0" err="1"/>
              <a:t>свого</a:t>
            </a:r>
            <a:r>
              <a:rPr lang="ru-RU" sz="1200" dirty="0"/>
              <a:t> </a:t>
            </a:r>
            <a:r>
              <a:rPr lang="ru-RU" sz="1200" dirty="0" err="1"/>
              <a:t>дослідження</a:t>
            </a:r>
            <a:r>
              <a:rPr lang="ru-RU" sz="1200" dirty="0"/>
              <a:t>, </a:t>
            </a:r>
            <a:r>
              <a:rPr lang="ru-RU" sz="1600" b="1" dirty="0" err="1">
                <a:solidFill>
                  <a:srgbClr val="981D04"/>
                </a:solidFill>
              </a:rPr>
              <a:t>виділив</a:t>
            </a:r>
            <a:r>
              <a:rPr lang="ru-RU" sz="1600" b="1" dirty="0">
                <a:solidFill>
                  <a:srgbClr val="981D04"/>
                </a:solidFill>
              </a:rPr>
              <a:t> три </a:t>
            </a:r>
            <a:r>
              <a:rPr lang="ru-RU" sz="1600" b="1" dirty="0" err="1">
                <a:solidFill>
                  <a:srgbClr val="981D04"/>
                </a:solidFill>
              </a:rPr>
              <a:t>характерні</a:t>
            </a:r>
            <a:r>
              <a:rPr lang="ru-RU" sz="1600" b="1" dirty="0">
                <a:solidFill>
                  <a:srgbClr val="981D04"/>
                </a:solidFill>
              </a:rPr>
              <a:t> типи </a:t>
            </a:r>
            <a:r>
              <a:rPr lang="ru-RU" sz="1600" b="1" dirty="0" err="1">
                <a:solidFill>
                  <a:srgbClr val="981D04"/>
                </a:solidFill>
              </a:rPr>
              <a:t>керівників</a:t>
            </a:r>
            <a:r>
              <a:rPr lang="ru-RU" sz="1600" b="1" dirty="0">
                <a:solidFill>
                  <a:srgbClr val="981D04"/>
                </a:solidFill>
              </a:rPr>
              <a:t>:</a:t>
            </a:r>
          </a:p>
          <a:p>
            <a:pPr marL="0" lvl="0" indent="0" algn="just">
              <a:buNone/>
            </a:pPr>
            <a:endParaRPr lang="ru-RU" sz="1200" dirty="0"/>
          </a:p>
          <a:p>
            <a:pPr marL="0" lvl="0" indent="0" algn="just">
              <a:buNone/>
            </a:pPr>
            <a:r>
              <a:rPr lang="ru-RU" sz="1200" dirty="0"/>
              <a:t>Так </a:t>
            </a:r>
            <a:r>
              <a:rPr lang="ru-RU" sz="1200" dirty="0" err="1"/>
              <a:t>звані</a:t>
            </a:r>
            <a:r>
              <a:rPr lang="ru-RU" sz="1200" dirty="0"/>
              <a:t> </a:t>
            </a:r>
            <a:r>
              <a:rPr lang="ru-RU" sz="1200" b="1" dirty="0" err="1">
                <a:solidFill>
                  <a:srgbClr val="981D04"/>
                </a:solidFill>
              </a:rPr>
              <a:t>інституціональні</a:t>
            </a:r>
            <a:r>
              <a:rPr lang="ru-RU" sz="1200" b="1" dirty="0">
                <a:solidFill>
                  <a:srgbClr val="981D04"/>
                </a:solidFill>
              </a:rPr>
              <a:t> </a:t>
            </a:r>
            <a:r>
              <a:rPr lang="ru-RU" sz="1200" b="1" dirty="0" err="1">
                <a:solidFill>
                  <a:srgbClr val="981D04"/>
                </a:solidFill>
              </a:rPr>
              <a:t>керівники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відчувають</a:t>
            </a:r>
            <a:r>
              <a:rPr lang="ru-RU" sz="1200" dirty="0"/>
              <a:t> </a:t>
            </a:r>
            <a:r>
              <a:rPr lang="ru-RU" sz="1200" dirty="0" err="1"/>
              <a:t>більшу</a:t>
            </a:r>
            <a:r>
              <a:rPr lang="ru-RU" sz="1200" dirty="0"/>
              <a:t> потребу у </a:t>
            </a:r>
            <a:r>
              <a:rPr lang="ru-RU" sz="1200" dirty="0" err="1"/>
              <a:t>владі</a:t>
            </a:r>
            <a:r>
              <a:rPr lang="ru-RU" sz="1200" dirty="0"/>
              <a:t>, </a:t>
            </a:r>
            <a:r>
              <a:rPr lang="ru-RU" sz="1200" dirty="0" err="1"/>
              <a:t>ніж</a:t>
            </a:r>
            <a:r>
              <a:rPr lang="ru-RU" sz="1200" dirty="0"/>
              <a:t> в </a:t>
            </a:r>
            <a:r>
              <a:rPr lang="ru-RU" sz="1200" dirty="0" err="1"/>
              <a:t>приналежності</a:t>
            </a:r>
            <a:r>
              <a:rPr lang="ru-RU" sz="1200" dirty="0"/>
              <a:t>, та </a:t>
            </a:r>
            <a:r>
              <a:rPr lang="ru-RU" sz="1200" dirty="0" err="1"/>
              <a:t>володіють</a:t>
            </a:r>
            <a:r>
              <a:rPr lang="ru-RU" sz="1200" dirty="0"/>
              <a:t> </a:t>
            </a:r>
            <a:r>
              <a:rPr lang="ru-RU" sz="1200" dirty="0" err="1"/>
              <a:t>більш</a:t>
            </a:r>
            <a:r>
              <a:rPr lang="ru-RU" sz="1200" dirty="0"/>
              <a:t> </a:t>
            </a:r>
            <a:r>
              <a:rPr lang="ru-RU" sz="1200" dirty="0" err="1"/>
              <a:t>високим</a:t>
            </a:r>
            <a:r>
              <a:rPr lang="ru-RU" sz="1200" dirty="0"/>
              <a:t> </a:t>
            </a:r>
            <a:r>
              <a:rPr lang="ru-RU" sz="1200" dirty="0" err="1"/>
              <a:t>рівнем</a:t>
            </a:r>
            <a:r>
              <a:rPr lang="ru-RU" sz="1200" dirty="0"/>
              <a:t> самоконтролю.</a:t>
            </a:r>
          </a:p>
          <a:p>
            <a:pPr marL="0" lvl="0" indent="0" algn="just">
              <a:buNone/>
            </a:pPr>
            <a:r>
              <a:rPr lang="ru-RU" sz="1200" b="1" dirty="0" err="1">
                <a:solidFill>
                  <a:srgbClr val="981D04"/>
                </a:solidFill>
              </a:rPr>
              <a:t>Керівники</a:t>
            </a:r>
            <a:r>
              <a:rPr lang="ru-RU" sz="1200" b="1" dirty="0">
                <a:solidFill>
                  <a:srgbClr val="981D04"/>
                </a:solidFill>
              </a:rPr>
              <a:t>, в </a:t>
            </a:r>
            <a:r>
              <a:rPr lang="ru-RU" sz="1200" b="1" dirty="0" err="1">
                <a:solidFill>
                  <a:srgbClr val="981D04"/>
                </a:solidFill>
              </a:rPr>
              <a:t>яких</a:t>
            </a:r>
            <a:r>
              <a:rPr lang="ru-RU" sz="1200" b="1" dirty="0">
                <a:solidFill>
                  <a:srgbClr val="981D04"/>
                </a:solidFill>
              </a:rPr>
              <a:t> потреба у </a:t>
            </a:r>
            <a:r>
              <a:rPr lang="ru-RU" sz="1200" b="1" dirty="0" err="1">
                <a:solidFill>
                  <a:srgbClr val="981D04"/>
                </a:solidFill>
              </a:rPr>
              <a:t>владі</a:t>
            </a:r>
            <a:r>
              <a:rPr lang="ru-RU" sz="1200" b="1" dirty="0">
                <a:solidFill>
                  <a:srgbClr val="981D04"/>
                </a:solidFill>
              </a:rPr>
              <a:t> </a:t>
            </a:r>
            <a:r>
              <a:rPr lang="ru-RU" sz="1200" b="1" dirty="0" err="1">
                <a:solidFill>
                  <a:srgbClr val="981D04"/>
                </a:solidFill>
              </a:rPr>
              <a:t>розвинута</a:t>
            </a:r>
            <a:r>
              <a:rPr lang="ru-RU" sz="1200" b="1" dirty="0">
                <a:solidFill>
                  <a:srgbClr val="981D04"/>
                </a:solidFill>
              </a:rPr>
              <a:t> </a:t>
            </a:r>
            <a:r>
              <a:rPr lang="ru-RU" sz="1200" b="1" dirty="0" err="1">
                <a:solidFill>
                  <a:srgbClr val="981D04"/>
                </a:solidFill>
              </a:rPr>
              <a:t>більше</a:t>
            </a:r>
            <a:r>
              <a:rPr lang="ru-RU" sz="1200" b="1" dirty="0">
                <a:solidFill>
                  <a:srgbClr val="981D04"/>
                </a:solidFill>
              </a:rPr>
              <a:t>, </a:t>
            </a:r>
            <a:r>
              <a:rPr lang="ru-RU" sz="1200" b="1" dirty="0" err="1">
                <a:solidFill>
                  <a:srgbClr val="981D04"/>
                </a:solidFill>
              </a:rPr>
              <a:t>ніж</a:t>
            </a:r>
            <a:r>
              <a:rPr lang="ru-RU" sz="1200" b="1" dirty="0">
                <a:solidFill>
                  <a:srgbClr val="981D04"/>
                </a:solidFill>
              </a:rPr>
              <a:t> у </a:t>
            </a:r>
            <a:r>
              <a:rPr lang="ru-RU" sz="1200" b="1" dirty="0" err="1">
                <a:solidFill>
                  <a:srgbClr val="981D04"/>
                </a:solidFill>
              </a:rPr>
              <a:t>приналежності</a:t>
            </a:r>
            <a:r>
              <a:rPr lang="ru-RU" sz="1200" dirty="0"/>
              <a:t>, але </a:t>
            </a:r>
            <a:r>
              <a:rPr lang="ru-RU" sz="1200" dirty="0" err="1"/>
              <a:t>які</a:t>
            </a:r>
            <a:r>
              <a:rPr lang="ru-RU" sz="1200" dirty="0"/>
              <a:t> є </a:t>
            </a:r>
            <a:r>
              <a:rPr lang="ru-RU" sz="1200" dirty="0" err="1"/>
              <a:t>більш</a:t>
            </a:r>
            <a:r>
              <a:rPr lang="ru-RU" sz="1200" dirty="0"/>
              <a:t> </a:t>
            </a:r>
            <a:r>
              <a:rPr lang="ru-RU" sz="1200" dirty="0" err="1"/>
              <a:t>відкритими</a:t>
            </a:r>
            <a:r>
              <a:rPr lang="ru-RU" sz="1200" dirty="0"/>
              <a:t> та </a:t>
            </a:r>
            <a:r>
              <a:rPr lang="ru-RU" sz="1200" dirty="0" err="1"/>
              <a:t>соціально</a:t>
            </a:r>
            <a:r>
              <a:rPr lang="ru-RU" sz="1200" dirty="0"/>
              <a:t> </a:t>
            </a:r>
            <a:r>
              <a:rPr lang="ru-RU" sz="1200" dirty="0" err="1"/>
              <a:t>активними</a:t>
            </a:r>
            <a:r>
              <a:rPr lang="ru-RU" sz="1200" dirty="0"/>
              <a:t>, </a:t>
            </a:r>
            <a:r>
              <a:rPr lang="ru-RU" sz="1200" dirty="0" err="1"/>
              <a:t>ніж</a:t>
            </a:r>
            <a:r>
              <a:rPr lang="ru-RU" sz="1200" dirty="0"/>
              <a:t> </a:t>
            </a:r>
            <a:r>
              <a:rPr lang="ru-RU" sz="1200" dirty="0" err="1"/>
              <a:t>інституціональні</a:t>
            </a:r>
            <a:r>
              <a:rPr lang="ru-RU" sz="1200" dirty="0"/>
              <a:t>.</a:t>
            </a:r>
          </a:p>
          <a:p>
            <a:pPr marL="0" lvl="0" indent="0" algn="just">
              <a:buNone/>
            </a:pPr>
            <a:r>
              <a:rPr lang="ru-RU" sz="1200" b="1" u="sng" dirty="0" err="1">
                <a:solidFill>
                  <a:srgbClr val="981D04"/>
                </a:solidFill>
              </a:rPr>
              <a:t>Керівники</a:t>
            </a:r>
            <a:r>
              <a:rPr lang="ru-RU" sz="1200" b="1" u="sng" dirty="0">
                <a:solidFill>
                  <a:srgbClr val="981D04"/>
                </a:solidFill>
              </a:rPr>
              <a:t>, </a:t>
            </a:r>
            <a:r>
              <a:rPr lang="ru-RU" sz="1200" b="1" u="sng" dirty="0" err="1">
                <a:solidFill>
                  <a:srgbClr val="981D04"/>
                </a:solidFill>
              </a:rPr>
              <a:t>які</a:t>
            </a:r>
            <a:r>
              <a:rPr lang="ru-RU" sz="1200" b="1" u="sng" dirty="0">
                <a:solidFill>
                  <a:srgbClr val="981D04"/>
                </a:solidFill>
              </a:rPr>
              <a:t> </a:t>
            </a:r>
            <a:r>
              <a:rPr lang="ru-RU" sz="1200" b="1" u="sng" dirty="0" err="1">
                <a:solidFill>
                  <a:srgbClr val="981D04"/>
                </a:solidFill>
              </a:rPr>
              <a:t>мають</a:t>
            </a:r>
            <a:r>
              <a:rPr lang="ru-RU" sz="1200" b="1" u="sng" dirty="0">
                <a:solidFill>
                  <a:srgbClr val="981D04"/>
                </a:solidFill>
              </a:rPr>
              <a:t> </a:t>
            </a:r>
            <a:r>
              <a:rPr lang="ru-RU" sz="1200" b="1" u="sng" dirty="0" err="1">
                <a:solidFill>
                  <a:srgbClr val="981D04"/>
                </a:solidFill>
              </a:rPr>
              <a:t>більш</a:t>
            </a:r>
            <a:r>
              <a:rPr lang="ru-RU" sz="1200" b="1" u="sng" dirty="0">
                <a:solidFill>
                  <a:srgbClr val="981D04"/>
                </a:solidFill>
              </a:rPr>
              <a:t> </a:t>
            </a:r>
            <a:r>
              <a:rPr lang="ru-RU" sz="1200" b="1" u="sng" dirty="0" err="1">
                <a:solidFill>
                  <a:srgbClr val="981D04"/>
                </a:solidFill>
              </a:rPr>
              <a:t>виражену</a:t>
            </a:r>
            <a:r>
              <a:rPr lang="ru-RU" sz="1200" b="1" u="sng" dirty="0">
                <a:solidFill>
                  <a:srgbClr val="981D04"/>
                </a:solidFill>
              </a:rPr>
              <a:t> потребу в </a:t>
            </a:r>
            <a:r>
              <a:rPr lang="ru-RU" sz="1200" b="1" u="sng" dirty="0" err="1">
                <a:solidFill>
                  <a:srgbClr val="981D04"/>
                </a:solidFill>
              </a:rPr>
              <a:t>приналежності</a:t>
            </a:r>
            <a:r>
              <a:rPr lang="ru-RU" sz="1200" b="1" u="sng" dirty="0">
                <a:solidFill>
                  <a:srgbClr val="981D04"/>
                </a:solidFill>
              </a:rPr>
              <a:t>, </a:t>
            </a:r>
            <a:r>
              <a:rPr lang="ru-RU" sz="1200" b="1" u="sng" dirty="0" err="1">
                <a:solidFill>
                  <a:srgbClr val="981D04"/>
                </a:solidFill>
              </a:rPr>
              <a:t>ніж</a:t>
            </a:r>
            <a:r>
              <a:rPr lang="ru-RU" sz="1200" b="1" u="sng" dirty="0">
                <a:solidFill>
                  <a:srgbClr val="981D04"/>
                </a:solidFill>
              </a:rPr>
              <a:t> у </a:t>
            </a:r>
            <a:r>
              <a:rPr lang="ru-RU" sz="1200" b="1" u="sng" dirty="0" err="1">
                <a:solidFill>
                  <a:srgbClr val="981D04"/>
                </a:solidFill>
              </a:rPr>
              <a:t>владі</a:t>
            </a:r>
            <a:r>
              <a:rPr lang="ru-RU" sz="1200" dirty="0"/>
              <a:t>, і </a:t>
            </a:r>
            <a:r>
              <a:rPr lang="ru-RU" sz="1200" dirty="0" err="1"/>
              <a:t>які</a:t>
            </a:r>
            <a:r>
              <a:rPr lang="ru-RU" sz="1200" dirty="0"/>
              <a:t> так само </a:t>
            </a:r>
            <a:r>
              <a:rPr lang="ru-RU" sz="1200" dirty="0" err="1"/>
              <a:t>відкриті</a:t>
            </a:r>
            <a:r>
              <a:rPr lang="ru-RU" sz="1200" dirty="0"/>
              <a:t> і </a:t>
            </a:r>
            <a:r>
              <a:rPr lang="ru-RU" sz="1200" dirty="0" err="1"/>
              <a:t>соціально</a:t>
            </a:r>
            <a:r>
              <a:rPr lang="ru-RU" sz="1200" dirty="0"/>
              <a:t> </a:t>
            </a:r>
            <a:r>
              <a:rPr lang="ru-RU" sz="1200" dirty="0" err="1"/>
              <a:t>активні</a:t>
            </a:r>
            <a:r>
              <a:rPr lang="ru-RU" sz="1200" dirty="0"/>
              <a:t>.</a:t>
            </a:r>
          </a:p>
          <a:p>
            <a:pPr marL="0" lvl="0" indent="0" algn="just">
              <a:buNone/>
            </a:pPr>
            <a:r>
              <a:rPr lang="ru-RU" sz="1200" dirty="0" err="1"/>
              <a:t>Дослідження</a:t>
            </a:r>
            <a:r>
              <a:rPr lang="ru-RU" sz="1200" dirty="0"/>
              <a:t> </a:t>
            </a:r>
            <a:r>
              <a:rPr lang="ru-RU" sz="1200" dirty="0" err="1"/>
              <a:t>припускає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представники</a:t>
            </a:r>
            <a:r>
              <a:rPr lang="ru-RU" sz="1200" dirty="0"/>
              <a:t> перших </a:t>
            </a:r>
            <a:r>
              <a:rPr lang="ru-RU" sz="1200" dirty="0" err="1"/>
              <a:t>двох</a:t>
            </a:r>
            <a:r>
              <a:rPr lang="ru-RU" sz="1200" dirty="0"/>
              <a:t> </a:t>
            </a:r>
            <a:r>
              <a:rPr lang="ru-RU" sz="1200" dirty="0" err="1"/>
              <a:t>груп</a:t>
            </a:r>
            <a:r>
              <a:rPr lang="ru-RU" sz="1200" dirty="0"/>
              <a:t> є </a:t>
            </a:r>
            <a:r>
              <a:rPr lang="ru-RU" sz="1200" dirty="0" err="1"/>
              <a:t>найкращими</a:t>
            </a:r>
            <a:r>
              <a:rPr lang="ru-RU" sz="1200" dirty="0"/>
              <a:t> </a:t>
            </a:r>
            <a:r>
              <a:rPr lang="ru-RU" sz="1200" dirty="0" err="1"/>
              <a:t>керівниками</a:t>
            </a:r>
            <a:r>
              <a:rPr lang="ru-RU" sz="1200" dirty="0"/>
              <a:t> </a:t>
            </a:r>
            <a:r>
              <a:rPr lang="ru-RU" sz="1200" dirty="0" err="1"/>
              <a:t>саме</a:t>
            </a:r>
            <a:r>
              <a:rPr lang="ru-RU" sz="1200" dirty="0"/>
              <a:t> через свою потребу у </a:t>
            </a:r>
            <a:r>
              <a:rPr lang="ru-RU" sz="1200" dirty="0" err="1"/>
              <a:t>владі</a:t>
            </a:r>
            <a:r>
              <a:rPr lang="ru-RU" sz="1200" dirty="0"/>
              <a:t>.</a:t>
            </a:r>
          </a:p>
          <a:p>
            <a:pPr marL="0" lvl="0" indent="0" algn="just">
              <a:buNone/>
            </a:pPr>
            <a:endParaRPr lang="ru-RU" sz="1200" dirty="0"/>
          </a:p>
          <a:p>
            <a:pPr marL="0" lvl="0" indent="0" algn="just">
              <a:buNone/>
            </a:pPr>
            <a:r>
              <a:rPr lang="ru-RU" sz="1200" dirty="0"/>
              <a:t>Робота </a:t>
            </a:r>
            <a:r>
              <a:rPr lang="ru-RU" sz="1200" dirty="0" err="1"/>
              <a:t>Макклелланда</a:t>
            </a:r>
            <a:r>
              <a:rPr lang="ru-RU" sz="1200" dirty="0"/>
              <a:t> </a:t>
            </a:r>
            <a:r>
              <a:rPr lang="ru-RU" sz="1200" dirty="0" err="1"/>
              <a:t>також</a:t>
            </a:r>
            <a:r>
              <a:rPr lang="ru-RU" sz="1200" dirty="0"/>
              <a:t> показала, </a:t>
            </a:r>
            <a:r>
              <a:rPr lang="ru-RU" sz="1200" dirty="0" err="1"/>
              <a:t>що</a:t>
            </a:r>
            <a:r>
              <a:rPr lang="ru-RU" sz="1200" dirty="0"/>
              <a:t> потребу в </a:t>
            </a:r>
            <a:r>
              <a:rPr lang="ru-RU" sz="1200" dirty="0" err="1"/>
              <a:t>успішності</a:t>
            </a:r>
            <a:r>
              <a:rPr lang="ru-RU" sz="1200" dirty="0"/>
              <a:t> </a:t>
            </a:r>
            <a:r>
              <a:rPr lang="ru-RU" sz="1200" dirty="0" err="1"/>
              <a:t>можна</a:t>
            </a:r>
            <a:r>
              <a:rPr lang="ru-RU" sz="1200" dirty="0"/>
              <a:t> </a:t>
            </a:r>
            <a:r>
              <a:rPr lang="ru-RU" sz="1200" dirty="0" err="1"/>
              <a:t>розвинути</a:t>
            </a:r>
            <a:r>
              <a:rPr lang="ru-RU" sz="1200" dirty="0"/>
              <a:t> в </a:t>
            </a:r>
            <a:r>
              <a:rPr lang="ru-RU" sz="1200" dirty="0" err="1"/>
              <a:t>самій</a:t>
            </a:r>
            <a:r>
              <a:rPr lang="ru-RU" sz="1200" dirty="0"/>
              <a:t> </a:t>
            </a:r>
            <a:r>
              <a:rPr lang="ru-RU" sz="1200" dirty="0" err="1"/>
              <a:t>людині</a:t>
            </a:r>
            <a:r>
              <a:rPr lang="ru-RU" sz="1200" dirty="0"/>
              <a:t>, і в </a:t>
            </a:r>
            <a:r>
              <a:rPr lang="ru-RU" sz="1200" dirty="0" err="1"/>
              <a:t>результати</a:t>
            </a:r>
            <a:r>
              <a:rPr lang="ru-RU" sz="1200" dirty="0"/>
              <a:t> </a:t>
            </a:r>
            <a:r>
              <a:rPr lang="ru-RU" sz="1200" dirty="0" err="1"/>
              <a:t>отримати</a:t>
            </a:r>
            <a:r>
              <a:rPr lang="ru-RU" sz="1200" dirty="0"/>
              <a:t> </a:t>
            </a:r>
            <a:r>
              <a:rPr lang="ru-RU" sz="1200" dirty="0" err="1"/>
              <a:t>більш</a:t>
            </a:r>
            <a:r>
              <a:rPr lang="ru-RU" sz="1200" dirty="0"/>
              <a:t> </a:t>
            </a:r>
            <a:r>
              <a:rPr lang="ru-RU" sz="1200" dirty="0" err="1"/>
              <a:t>ефективну</a:t>
            </a:r>
            <a:r>
              <a:rPr lang="ru-RU" sz="1200" dirty="0"/>
              <a:t> роботу. </a:t>
            </a:r>
            <a:r>
              <a:rPr lang="ru-RU" sz="1200" dirty="0" err="1"/>
              <a:t>Також</a:t>
            </a:r>
            <a:r>
              <a:rPr lang="ru-RU" sz="1200" dirty="0"/>
              <a:t> треба </a:t>
            </a:r>
            <a:r>
              <a:rPr lang="ru-RU" sz="1200" dirty="0" err="1"/>
              <a:t>пам'ятати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люди,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орієнтовані</a:t>
            </a:r>
            <a:r>
              <a:rPr lang="ru-RU" sz="1200" dirty="0"/>
              <a:t> на </a:t>
            </a:r>
            <a:r>
              <a:rPr lang="ru-RU" sz="1200" dirty="0" err="1"/>
              <a:t>успіх</a:t>
            </a:r>
            <a:r>
              <a:rPr lang="ru-RU" sz="1200" dirty="0"/>
              <a:t>, </a:t>
            </a:r>
            <a:r>
              <a:rPr lang="ru-RU" sz="1200" dirty="0" err="1"/>
              <a:t>частіше</a:t>
            </a:r>
            <a:r>
              <a:rPr lang="ru-RU" sz="1200" dirty="0"/>
              <a:t> за все </a:t>
            </a:r>
            <a:r>
              <a:rPr lang="ru-RU" sz="1200" dirty="0" err="1"/>
              <a:t>цього</a:t>
            </a:r>
            <a:r>
              <a:rPr lang="ru-RU" sz="1200" dirty="0"/>
              <a:t> </a:t>
            </a:r>
            <a:r>
              <a:rPr lang="ru-RU" sz="1200" dirty="0" err="1"/>
              <a:t>успіху</a:t>
            </a:r>
            <a:r>
              <a:rPr lang="ru-RU" sz="1200" dirty="0"/>
              <a:t> й </a:t>
            </a:r>
            <a:r>
              <a:rPr lang="ru-RU" sz="1200" dirty="0" err="1"/>
              <a:t>досягають</a:t>
            </a:r>
            <a:r>
              <a:rPr lang="ru-RU" sz="1200" dirty="0"/>
              <a:t>. Але </a:t>
            </a:r>
            <a:r>
              <a:rPr lang="ru-RU" sz="1200" dirty="0" err="1"/>
              <a:t>організація</a:t>
            </a:r>
            <a:r>
              <a:rPr lang="ru-RU" sz="1200" dirty="0"/>
              <a:t> так само </a:t>
            </a:r>
            <a:r>
              <a:rPr lang="ru-RU" sz="1200" dirty="0" err="1"/>
              <a:t>може</a:t>
            </a:r>
            <a:r>
              <a:rPr lang="ru-RU" sz="1200" dirty="0"/>
              <a:t> </a:t>
            </a:r>
            <a:r>
              <a:rPr lang="ru-RU" sz="1200" dirty="0" err="1"/>
              <a:t>отримати</a:t>
            </a:r>
            <a:r>
              <a:rPr lang="ru-RU" sz="1200" dirty="0"/>
              <a:t> велику </a:t>
            </a:r>
            <a:r>
              <a:rPr lang="ru-RU" sz="1200" dirty="0" err="1"/>
              <a:t>вигоду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комбінації</a:t>
            </a:r>
            <a:r>
              <a:rPr lang="ru-RU" sz="1200" dirty="0"/>
              <a:t> </a:t>
            </a:r>
            <a:r>
              <a:rPr lang="ru-RU" sz="1200" dirty="0" err="1"/>
              <a:t>усіх</a:t>
            </a:r>
            <a:r>
              <a:rPr lang="ru-RU" sz="1200" dirty="0"/>
              <a:t> </a:t>
            </a:r>
            <a:r>
              <a:rPr lang="ru-RU" sz="1200" dirty="0" err="1"/>
              <a:t>трьох</a:t>
            </a:r>
            <a:r>
              <a:rPr lang="ru-RU" sz="1200" dirty="0"/>
              <a:t> </a:t>
            </a:r>
            <a:r>
              <a:rPr lang="ru-RU" sz="1200" dirty="0" err="1"/>
              <a:t>типів</a:t>
            </a:r>
            <a:r>
              <a:rPr lang="ru-RU" sz="1200" dirty="0"/>
              <a:t> </a:t>
            </a:r>
            <a:r>
              <a:rPr lang="ru-RU" sz="1200" dirty="0" err="1"/>
              <a:t>керівників</a:t>
            </a:r>
            <a:r>
              <a:rPr lang="ru-RU" sz="1200" dirty="0"/>
              <a:t>.</a:t>
            </a:r>
            <a:endParaRPr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45"/>
          <p:cNvSpPr txBox="1">
            <a:spLocks noGrp="1"/>
          </p:cNvSpPr>
          <p:nvPr>
            <p:ph type="subTitle" idx="3"/>
          </p:nvPr>
        </p:nvSpPr>
        <p:spPr>
          <a:xfrm>
            <a:off x="870522" y="1116963"/>
            <a:ext cx="6309212" cy="10516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очікувань</a:t>
            </a:r>
            <a:r>
              <a:rPr lang="ru-RU" dirty="0"/>
              <a:t> </a:t>
            </a:r>
            <a:r>
              <a:rPr lang="ru-RU" dirty="0">
                <a:solidFill>
                  <a:srgbClr val="981D04"/>
                </a:solidFill>
              </a:rPr>
              <a:t>не </a:t>
            </a:r>
            <a:r>
              <a:rPr lang="ru-RU" dirty="0" err="1">
                <a:solidFill>
                  <a:srgbClr val="981D04"/>
                </a:solidFill>
              </a:rPr>
              <a:t>тільки</a:t>
            </a:r>
            <a:r>
              <a:rPr lang="ru-RU" dirty="0">
                <a:solidFill>
                  <a:srgbClr val="981D04"/>
                </a:solidFill>
              </a:rPr>
              <a:t> потреба є </a:t>
            </a:r>
            <a:r>
              <a:rPr lang="ru-RU" dirty="0" err="1">
                <a:solidFill>
                  <a:srgbClr val="981D04"/>
                </a:solidFill>
              </a:rPr>
              <a:t>необхідною</a:t>
            </a:r>
            <a:r>
              <a:rPr lang="ru-RU" dirty="0">
                <a:solidFill>
                  <a:srgbClr val="981D04"/>
                </a:solidFill>
              </a:rPr>
              <a:t> </a:t>
            </a:r>
            <a:r>
              <a:rPr lang="ru-RU" dirty="0" err="1">
                <a:solidFill>
                  <a:srgbClr val="981D04"/>
                </a:solidFill>
              </a:rPr>
              <a:t>умовою</a:t>
            </a:r>
            <a:r>
              <a:rPr lang="ru-RU" dirty="0">
                <a:solidFill>
                  <a:srgbClr val="981D04"/>
                </a:solidFill>
              </a:rPr>
              <a:t> </a:t>
            </a:r>
            <a:r>
              <a:rPr lang="ru-RU" dirty="0" err="1">
                <a:solidFill>
                  <a:srgbClr val="981D04"/>
                </a:solidFill>
              </a:rPr>
              <a:t>мотивації</a:t>
            </a:r>
            <a:r>
              <a:rPr lang="ru-RU" dirty="0">
                <a:solidFill>
                  <a:srgbClr val="981D04"/>
                </a:solidFill>
              </a:rPr>
              <a:t> </a:t>
            </a:r>
            <a:r>
              <a:rPr lang="ru-RU" dirty="0" err="1">
                <a:solidFill>
                  <a:srgbClr val="981D04"/>
                </a:solidFill>
              </a:rPr>
              <a:t>людини</a:t>
            </a:r>
            <a:r>
              <a:rPr lang="ru-RU" dirty="0">
                <a:solidFill>
                  <a:srgbClr val="981D04"/>
                </a:solidFill>
              </a:rPr>
              <a:t>, а й </a:t>
            </a:r>
            <a:r>
              <a:rPr lang="ru-RU" dirty="0" err="1">
                <a:solidFill>
                  <a:srgbClr val="981D04"/>
                </a:solidFill>
              </a:rPr>
              <a:t>її</a:t>
            </a:r>
            <a:r>
              <a:rPr lang="ru-RU" dirty="0">
                <a:solidFill>
                  <a:srgbClr val="981D04"/>
                </a:solidFill>
              </a:rPr>
              <a:t> </a:t>
            </a:r>
            <a:r>
              <a:rPr lang="ru-RU" dirty="0" err="1">
                <a:solidFill>
                  <a:srgbClr val="981D04"/>
                </a:solidFill>
              </a:rPr>
              <a:t>надія</a:t>
            </a:r>
            <a:r>
              <a:rPr lang="ru-RU" dirty="0">
                <a:solidFill>
                  <a:srgbClr val="981D04"/>
                </a:solidFill>
              </a:rPr>
              <a:t> на те, </a:t>
            </a:r>
            <a:r>
              <a:rPr lang="ru-RU" dirty="0" err="1">
                <a:solidFill>
                  <a:srgbClr val="981D04"/>
                </a:solidFill>
              </a:rPr>
              <a:t>що</a:t>
            </a:r>
            <a:r>
              <a:rPr lang="ru-RU" dirty="0">
                <a:solidFill>
                  <a:srgbClr val="981D04"/>
                </a:solidFill>
              </a:rPr>
              <a:t> </a:t>
            </a:r>
            <a:r>
              <a:rPr lang="ru-RU" dirty="0" err="1">
                <a:solidFill>
                  <a:srgbClr val="981D04"/>
                </a:solidFill>
              </a:rPr>
              <a:t>обраний</a:t>
            </a:r>
            <a:r>
              <a:rPr lang="ru-RU" dirty="0">
                <a:solidFill>
                  <a:srgbClr val="981D04"/>
                </a:solidFill>
              </a:rPr>
              <a:t> нею тип </a:t>
            </a:r>
            <a:r>
              <a:rPr lang="ru-RU" dirty="0" err="1">
                <a:solidFill>
                  <a:srgbClr val="981D04"/>
                </a:solidFill>
              </a:rPr>
              <a:t>поведінки</a:t>
            </a:r>
            <a:r>
              <a:rPr lang="ru-RU" dirty="0">
                <a:solidFill>
                  <a:srgbClr val="981D04"/>
                </a:solidFill>
              </a:rPr>
              <a:t> </a:t>
            </a:r>
            <a:r>
              <a:rPr lang="ru-RU" dirty="0" err="1">
                <a:solidFill>
                  <a:srgbClr val="981D04"/>
                </a:solidFill>
              </a:rPr>
              <a:t>приведе</a:t>
            </a:r>
            <a:r>
              <a:rPr lang="ru-RU" dirty="0">
                <a:solidFill>
                  <a:srgbClr val="981D04"/>
                </a:solidFill>
              </a:rPr>
              <a:t> до </a:t>
            </a:r>
            <a:r>
              <a:rPr lang="ru-RU" dirty="0" err="1">
                <a:solidFill>
                  <a:srgbClr val="981D04"/>
                </a:solidFill>
              </a:rPr>
              <a:t>задоволення</a:t>
            </a:r>
            <a:r>
              <a:rPr lang="ru-RU" dirty="0">
                <a:solidFill>
                  <a:srgbClr val="981D04"/>
                </a:solidFill>
              </a:rPr>
              <a:t> потреб</a:t>
            </a:r>
            <a:r>
              <a:rPr lang="ru-RU" dirty="0"/>
              <a:t>. </a:t>
            </a:r>
            <a:r>
              <a:rPr lang="ru-RU" dirty="0" err="1"/>
              <a:t>Очікування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особистістю</a:t>
            </a:r>
            <a:r>
              <a:rPr lang="ru-RU" dirty="0"/>
              <a:t> </a:t>
            </a:r>
            <a:r>
              <a:rPr lang="ru-RU" dirty="0" err="1"/>
              <a:t>ймовірності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1182" name="Google Shape;1182;p45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8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600" dirty="0" err="1"/>
              <a:t>Теорія</a:t>
            </a:r>
            <a:r>
              <a:rPr lang="ru-RU" sz="3600" dirty="0"/>
              <a:t> </a:t>
            </a:r>
            <a:r>
              <a:rPr lang="ru-RU" sz="3600" dirty="0" err="1"/>
              <a:t>очікування</a:t>
            </a:r>
            <a:r>
              <a:rPr lang="ru-RU" sz="3600" dirty="0"/>
              <a:t> В. </a:t>
            </a:r>
            <a:r>
              <a:rPr lang="ru-RU" sz="3600" dirty="0" err="1"/>
              <a:t>Врума</a:t>
            </a:r>
            <a:endParaRPr sz="3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352D6A-C05A-43DB-B7F1-42FA4807F11E}"/>
              </a:ext>
            </a:extLst>
          </p:cNvPr>
          <p:cNvSpPr/>
          <p:nvPr/>
        </p:nvSpPr>
        <p:spPr>
          <a:xfrm>
            <a:off x="1418457" y="2198852"/>
            <a:ext cx="5760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Comfortaa"/>
                <a:sym typeface="Comfortaa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Comfortaa"/>
                <a:sym typeface="Comfortaa"/>
              </a:rPr>
              <a:t>теорії</a:t>
            </a:r>
            <a:r>
              <a:rPr lang="ru-RU" dirty="0">
                <a:solidFill>
                  <a:schemeClr val="tx1"/>
                </a:solidFill>
                <a:latin typeface="Comfortaa"/>
                <a:sym typeface="Comfortaa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fortaa"/>
                <a:sym typeface="Comfortaa"/>
              </a:rPr>
              <a:t>підкреслюється</a:t>
            </a:r>
            <a:r>
              <a:rPr lang="ru-RU" dirty="0">
                <a:solidFill>
                  <a:schemeClr val="tx1"/>
                </a:solidFill>
                <a:latin typeface="Comfortaa"/>
                <a:sym typeface="Comfortaa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fortaa"/>
                <a:sym typeface="Comfortaa"/>
              </a:rPr>
              <a:t>важливість</a:t>
            </a:r>
            <a:r>
              <a:rPr lang="ru-RU" dirty="0">
                <a:solidFill>
                  <a:schemeClr val="tx1"/>
                </a:solidFill>
                <a:latin typeface="Comfortaa"/>
                <a:sym typeface="Comfortaa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fortaa"/>
                <a:sym typeface="Comfortaa"/>
              </a:rPr>
              <a:t>трьох</a:t>
            </a:r>
            <a:r>
              <a:rPr lang="ru-RU" dirty="0">
                <a:solidFill>
                  <a:schemeClr val="tx1"/>
                </a:solidFill>
                <a:latin typeface="Comfortaa"/>
                <a:sym typeface="Comfortaa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fortaa"/>
                <a:sym typeface="Comfortaa"/>
              </a:rPr>
              <a:t>взаємозв’язків</a:t>
            </a:r>
            <a:r>
              <a:rPr lang="ru-RU" dirty="0">
                <a:solidFill>
                  <a:schemeClr val="tx1"/>
                </a:solidFill>
                <a:latin typeface="Comfortaa"/>
                <a:sym typeface="Comfortaa"/>
              </a:rPr>
              <a:t> (і </a:t>
            </a:r>
            <a:r>
              <a:rPr lang="ru-RU" dirty="0" err="1">
                <a:solidFill>
                  <a:schemeClr val="tx1"/>
                </a:solidFill>
                <a:latin typeface="Comfortaa"/>
                <a:sym typeface="Comfortaa"/>
              </a:rPr>
              <a:t>очікувань</a:t>
            </a:r>
            <a:r>
              <a:rPr lang="ru-RU" dirty="0">
                <a:solidFill>
                  <a:schemeClr val="tx1"/>
                </a:solidFill>
                <a:latin typeface="Comfortaa"/>
                <a:sym typeface="Comfortaa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fortaa"/>
                <a:sym typeface="Comfortaa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Comfortaa"/>
                <a:sym typeface="Comfortaa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fortaa"/>
                <a:sym typeface="Comfortaa"/>
              </a:rPr>
              <a:t>їм</a:t>
            </a:r>
            <a:r>
              <a:rPr lang="ru-RU" dirty="0">
                <a:solidFill>
                  <a:schemeClr val="tx1"/>
                </a:solidFill>
                <a:latin typeface="Comfortaa"/>
                <a:sym typeface="Comfortaa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fortaa"/>
                <a:sym typeface="Comfortaa"/>
              </a:rPr>
              <a:t>відповідають</a:t>
            </a:r>
            <a:r>
              <a:rPr lang="ru-RU" dirty="0">
                <a:solidFill>
                  <a:schemeClr val="tx1"/>
                </a:solidFill>
                <a:latin typeface="Comfortaa"/>
                <a:sym typeface="Comfortaa"/>
              </a:rPr>
              <a:t>):</a:t>
            </a:r>
          </a:p>
        </p:txBody>
      </p:sp>
      <p:sp>
        <p:nvSpPr>
          <p:cNvPr id="6" name="Google Shape;1131;p44">
            <a:extLst>
              <a:ext uri="{FF2B5EF4-FFF2-40B4-BE49-F238E27FC236}">
                <a16:creationId xmlns:a16="http://schemas.microsoft.com/office/drawing/2014/main" id="{0D06AE20-995F-4C84-86D8-3185507503A3}"/>
              </a:ext>
            </a:extLst>
          </p:cNvPr>
          <p:cNvSpPr/>
          <p:nvPr/>
        </p:nvSpPr>
        <p:spPr>
          <a:xfrm>
            <a:off x="1264971" y="3271379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7" name="Google Shape;1132;p44">
            <a:extLst>
              <a:ext uri="{FF2B5EF4-FFF2-40B4-BE49-F238E27FC236}">
                <a16:creationId xmlns:a16="http://schemas.microsoft.com/office/drawing/2014/main" id="{F47CD102-CC01-4B45-85C1-23EAA03781E9}"/>
              </a:ext>
            </a:extLst>
          </p:cNvPr>
          <p:cNvSpPr/>
          <p:nvPr/>
        </p:nvSpPr>
        <p:spPr>
          <a:xfrm>
            <a:off x="1338596" y="3367207"/>
            <a:ext cx="159723" cy="116579"/>
          </a:xfrm>
          <a:custGeom>
            <a:avLst/>
            <a:gdLst/>
            <a:ahLst/>
            <a:cxnLst/>
            <a:rect l="l" t="t" r="r" b="b"/>
            <a:pathLst>
              <a:path w="10014" h="7309" extrusionOk="0">
                <a:moveTo>
                  <a:pt x="8149" y="1134"/>
                </a:moveTo>
                <a:cubicBezTo>
                  <a:pt x="8294" y="1134"/>
                  <a:pt x="8439" y="1189"/>
                  <a:pt x="8549" y="1300"/>
                </a:cubicBezTo>
                <a:cubicBezTo>
                  <a:pt x="8769" y="1520"/>
                  <a:pt x="8769" y="1879"/>
                  <a:pt x="8549" y="2100"/>
                </a:cubicBezTo>
                <a:lnTo>
                  <a:pt x="4639" y="6007"/>
                </a:lnTo>
                <a:cubicBezTo>
                  <a:pt x="4527" y="6120"/>
                  <a:pt x="4377" y="6177"/>
                  <a:pt x="4227" y="6177"/>
                </a:cubicBezTo>
                <a:cubicBezTo>
                  <a:pt x="4081" y="6177"/>
                  <a:pt x="3937" y="6123"/>
                  <a:pt x="3830" y="6016"/>
                </a:cubicBezTo>
                <a:lnTo>
                  <a:pt x="1547" y="3748"/>
                </a:lnTo>
                <a:cubicBezTo>
                  <a:pt x="1296" y="3534"/>
                  <a:pt x="1281" y="3151"/>
                  <a:pt x="1514" y="2918"/>
                </a:cubicBezTo>
                <a:cubicBezTo>
                  <a:pt x="1626" y="2806"/>
                  <a:pt x="1771" y="2750"/>
                  <a:pt x="1916" y="2750"/>
                </a:cubicBezTo>
                <a:cubicBezTo>
                  <a:pt x="2074" y="2750"/>
                  <a:pt x="2232" y="2817"/>
                  <a:pt x="2344" y="2948"/>
                </a:cubicBezTo>
                <a:lnTo>
                  <a:pt x="3784" y="4388"/>
                </a:lnTo>
                <a:cubicBezTo>
                  <a:pt x="3793" y="4401"/>
                  <a:pt x="3805" y="4410"/>
                  <a:pt x="3817" y="4419"/>
                </a:cubicBezTo>
                <a:cubicBezTo>
                  <a:pt x="3817" y="4422"/>
                  <a:pt x="3820" y="4422"/>
                  <a:pt x="3823" y="4425"/>
                </a:cubicBezTo>
                <a:cubicBezTo>
                  <a:pt x="3934" y="4535"/>
                  <a:pt x="4078" y="4590"/>
                  <a:pt x="4222" y="4590"/>
                </a:cubicBezTo>
                <a:cubicBezTo>
                  <a:pt x="4367" y="4590"/>
                  <a:pt x="4512" y="4535"/>
                  <a:pt x="4624" y="4425"/>
                </a:cubicBezTo>
                <a:lnTo>
                  <a:pt x="7749" y="1300"/>
                </a:lnTo>
                <a:cubicBezTo>
                  <a:pt x="7859" y="1189"/>
                  <a:pt x="8004" y="1134"/>
                  <a:pt x="8149" y="1134"/>
                </a:cubicBezTo>
                <a:close/>
                <a:moveTo>
                  <a:pt x="8146" y="1"/>
                </a:moveTo>
                <a:cubicBezTo>
                  <a:pt x="7712" y="1"/>
                  <a:pt x="7279" y="166"/>
                  <a:pt x="6949" y="496"/>
                </a:cubicBezTo>
                <a:lnTo>
                  <a:pt x="6946" y="496"/>
                </a:lnTo>
                <a:lnTo>
                  <a:pt x="4219" y="3223"/>
                </a:lnTo>
                <a:lnTo>
                  <a:pt x="3144" y="2148"/>
                </a:lnTo>
                <a:cubicBezTo>
                  <a:pt x="2808" y="1779"/>
                  <a:pt x="2348" y="1594"/>
                  <a:pt x="1887" y="1594"/>
                </a:cubicBezTo>
                <a:cubicBezTo>
                  <a:pt x="1453" y="1594"/>
                  <a:pt x="1019" y="1758"/>
                  <a:pt x="686" y="2091"/>
                </a:cubicBezTo>
                <a:cubicBezTo>
                  <a:pt x="1" y="2776"/>
                  <a:pt x="28" y="3896"/>
                  <a:pt x="747" y="4549"/>
                </a:cubicBezTo>
                <a:lnTo>
                  <a:pt x="3029" y="6819"/>
                </a:lnTo>
                <a:cubicBezTo>
                  <a:pt x="3344" y="7131"/>
                  <a:pt x="3768" y="7308"/>
                  <a:pt x="4214" y="7308"/>
                </a:cubicBezTo>
                <a:cubicBezTo>
                  <a:pt x="4218" y="7308"/>
                  <a:pt x="4221" y="7308"/>
                  <a:pt x="4225" y="7308"/>
                </a:cubicBezTo>
                <a:cubicBezTo>
                  <a:pt x="4678" y="7308"/>
                  <a:pt x="5116" y="7127"/>
                  <a:pt x="5439" y="6807"/>
                </a:cubicBezTo>
                <a:lnTo>
                  <a:pt x="9349" y="2900"/>
                </a:lnTo>
                <a:cubicBezTo>
                  <a:pt x="10013" y="2236"/>
                  <a:pt x="10013" y="1161"/>
                  <a:pt x="9349" y="499"/>
                </a:cubicBezTo>
                <a:cubicBezTo>
                  <a:pt x="9017" y="167"/>
                  <a:pt x="8581" y="1"/>
                  <a:pt x="8146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" name="Google Shape;1131;p44">
            <a:extLst>
              <a:ext uri="{FF2B5EF4-FFF2-40B4-BE49-F238E27FC236}">
                <a16:creationId xmlns:a16="http://schemas.microsoft.com/office/drawing/2014/main" id="{7DF4C4FB-B89C-4EC0-9A4E-FC9B587CC2B1}"/>
              </a:ext>
            </a:extLst>
          </p:cNvPr>
          <p:cNvSpPr/>
          <p:nvPr/>
        </p:nvSpPr>
        <p:spPr>
          <a:xfrm>
            <a:off x="1573205" y="3718303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" name="Google Shape;1132;p44">
            <a:extLst>
              <a:ext uri="{FF2B5EF4-FFF2-40B4-BE49-F238E27FC236}">
                <a16:creationId xmlns:a16="http://schemas.microsoft.com/office/drawing/2014/main" id="{8E40FD7C-F6F5-49B9-A4C6-A4DDB9F98902}"/>
              </a:ext>
            </a:extLst>
          </p:cNvPr>
          <p:cNvSpPr/>
          <p:nvPr/>
        </p:nvSpPr>
        <p:spPr>
          <a:xfrm>
            <a:off x="1646830" y="3814131"/>
            <a:ext cx="159723" cy="116579"/>
          </a:xfrm>
          <a:custGeom>
            <a:avLst/>
            <a:gdLst/>
            <a:ahLst/>
            <a:cxnLst/>
            <a:rect l="l" t="t" r="r" b="b"/>
            <a:pathLst>
              <a:path w="10014" h="7309" extrusionOk="0">
                <a:moveTo>
                  <a:pt x="8149" y="1134"/>
                </a:moveTo>
                <a:cubicBezTo>
                  <a:pt x="8294" y="1134"/>
                  <a:pt x="8439" y="1189"/>
                  <a:pt x="8549" y="1300"/>
                </a:cubicBezTo>
                <a:cubicBezTo>
                  <a:pt x="8769" y="1520"/>
                  <a:pt x="8769" y="1879"/>
                  <a:pt x="8549" y="2100"/>
                </a:cubicBezTo>
                <a:lnTo>
                  <a:pt x="4639" y="6007"/>
                </a:lnTo>
                <a:cubicBezTo>
                  <a:pt x="4527" y="6120"/>
                  <a:pt x="4377" y="6177"/>
                  <a:pt x="4227" y="6177"/>
                </a:cubicBezTo>
                <a:cubicBezTo>
                  <a:pt x="4081" y="6177"/>
                  <a:pt x="3937" y="6123"/>
                  <a:pt x="3830" y="6016"/>
                </a:cubicBezTo>
                <a:lnTo>
                  <a:pt x="1547" y="3748"/>
                </a:lnTo>
                <a:cubicBezTo>
                  <a:pt x="1296" y="3534"/>
                  <a:pt x="1281" y="3151"/>
                  <a:pt x="1514" y="2918"/>
                </a:cubicBezTo>
                <a:cubicBezTo>
                  <a:pt x="1626" y="2806"/>
                  <a:pt x="1771" y="2750"/>
                  <a:pt x="1916" y="2750"/>
                </a:cubicBezTo>
                <a:cubicBezTo>
                  <a:pt x="2074" y="2750"/>
                  <a:pt x="2232" y="2817"/>
                  <a:pt x="2344" y="2948"/>
                </a:cubicBezTo>
                <a:lnTo>
                  <a:pt x="3784" y="4388"/>
                </a:lnTo>
                <a:cubicBezTo>
                  <a:pt x="3793" y="4401"/>
                  <a:pt x="3805" y="4410"/>
                  <a:pt x="3817" y="4419"/>
                </a:cubicBezTo>
                <a:cubicBezTo>
                  <a:pt x="3817" y="4422"/>
                  <a:pt x="3820" y="4422"/>
                  <a:pt x="3823" y="4425"/>
                </a:cubicBezTo>
                <a:cubicBezTo>
                  <a:pt x="3934" y="4535"/>
                  <a:pt x="4078" y="4590"/>
                  <a:pt x="4222" y="4590"/>
                </a:cubicBezTo>
                <a:cubicBezTo>
                  <a:pt x="4367" y="4590"/>
                  <a:pt x="4512" y="4535"/>
                  <a:pt x="4624" y="4425"/>
                </a:cubicBezTo>
                <a:lnTo>
                  <a:pt x="7749" y="1300"/>
                </a:lnTo>
                <a:cubicBezTo>
                  <a:pt x="7859" y="1189"/>
                  <a:pt x="8004" y="1134"/>
                  <a:pt x="8149" y="1134"/>
                </a:cubicBezTo>
                <a:close/>
                <a:moveTo>
                  <a:pt x="8146" y="1"/>
                </a:moveTo>
                <a:cubicBezTo>
                  <a:pt x="7712" y="1"/>
                  <a:pt x="7279" y="166"/>
                  <a:pt x="6949" y="496"/>
                </a:cubicBezTo>
                <a:lnTo>
                  <a:pt x="6946" y="496"/>
                </a:lnTo>
                <a:lnTo>
                  <a:pt x="4219" y="3223"/>
                </a:lnTo>
                <a:lnTo>
                  <a:pt x="3144" y="2148"/>
                </a:lnTo>
                <a:cubicBezTo>
                  <a:pt x="2808" y="1779"/>
                  <a:pt x="2348" y="1594"/>
                  <a:pt x="1887" y="1594"/>
                </a:cubicBezTo>
                <a:cubicBezTo>
                  <a:pt x="1453" y="1594"/>
                  <a:pt x="1019" y="1758"/>
                  <a:pt x="686" y="2091"/>
                </a:cubicBezTo>
                <a:cubicBezTo>
                  <a:pt x="1" y="2776"/>
                  <a:pt x="28" y="3896"/>
                  <a:pt x="747" y="4549"/>
                </a:cubicBezTo>
                <a:lnTo>
                  <a:pt x="3029" y="6819"/>
                </a:lnTo>
                <a:cubicBezTo>
                  <a:pt x="3344" y="7131"/>
                  <a:pt x="3768" y="7308"/>
                  <a:pt x="4214" y="7308"/>
                </a:cubicBezTo>
                <a:cubicBezTo>
                  <a:pt x="4218" y="7308"/>
                  <a:pt x="4221" y="7308"/>
                  <a:pt x="4225" y="7308"/>
                </a:cubicBezTo>
                <a:cubicBezTo>
                  <a:pt x="4678" y="7308"/>
                  <a:pt x="5116" y="7127"/>
                  <a:pt x="5439" y="6807"/>
                </a:cubicBezTo>
                <a:lnTo>
                  <a:pt x="9349" y="2900"/>
                </a:lnTo>
                <a:cubicBezTo>
                  <a:pt x="10013" y="2236"/>
                  <a:pt x="10013" y="1161"/>
                  <a:pt x="9349" y="499"/>
                </a:cubicBezTo>
                <a:cubicBezTo>
                  <a:pt x="9017" y="167"/>
                  <a:pt x="8581" y="1"/>
                  <a:pt x="8146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" name="Google Shape;1131;p44">
            <a:extLst>
              <a:ext uri="{FF2B5EF4-FFF2-40B4-BE49-F238E27FC236}">
                <a16:creationId xmlns:a16="http://schemas.microsoft.com/office/drawing/2014/main" id="{4C58F5C6-4AD7-4005-82D5-508A7A02A02C}"/>
              </a:ext>
            </a:extLst>
          </p:cNvPr>
          <p:cNvSpPr/>
          <p:nvPr/>
        </p:nvSpPr>
        <p:spPr>
          <a:xfrm>
            <a:off x="1881439" y="4165227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2" name="Google Shape;1132;p44">
            <a:extLst>
              <a:ext uri="{FF2B5EF4-FFF2-40B4-BE49-F238E27FC236}">
                <a16:creationId xmlns:a16="http://schemas.microsoft.com/office/drawing/2014/main" id="{87FF8CFA-0544-4B5B-8F38-D9AD955A1076}"/>
              </a:ext>
            </a:extLst>
          </p:cNvPr>
          <p:cNvSpPr/>
          <p:nvPr/>
        </p:nvSpPr>
        <p:spPr>
          <a:xfrm>
            <a:off x="1955064" y="4261055"/>
            <a:ext cx="159723" cy="116579"/>
          </a:xfrm>
          <a:custGeom>
            <a:avLst/>
            <a:gdLst/>
            <a:ahLst/>
            <a:cxnLst/>
            <a:rect l="l" t="t" r="r" b="b"/>
            <a:pathLst>
              <a:path w="10014" h="7309" extrusionOk="0">
                <a:moveTo>
                  <a:pt x="8149" y="1134"/>
                </a:moveTo>
                <a:cubicBezTo>
                  <a:pt x="8294" y="1134"/>
                  <a:pt x="8439" y="1189"/>
                  <a:pt x="8549" y="1300"/>
                </a:cubicBezTo>
                <a:cubicBezTo>
                  <a:pt x="8769" y="1520"/>
                  <a:pt x="8769" y="1879"/>
                  <a:pt x="8549" y="2100"/>
                </a:cubicBezTo>
                <a:lnTo>
                  <a:pt x="4639" y="6007"/>
                </a:lnTo>
                <a:cubicBezTo>
                  <a:pt x="4527" y="6120"/>
                  <a:pt x="4377" y="6177"/>
                  <a:pt x="4227" y="6177"/>
                </a:cubicBezTo>
                <a:cubicBezTo>
                  <a:pt x="4081" y="6177"/>
                  <a:pt x="3937" y="6123"/>
                  <a:pt x="3830" y="6016"/>
                </a:cubicBezTo>
                <a:lnTo>
                  <a:pt x="1547" y="3748"/>
                </a:lnTo>
                <a:cubicBezTo>
                  <a:pt x="1296" y="3534"/>
                  <a:pt x="1281" y="3151"/>
                  <a:pt x="1514" y="2918"/>
                </a:cubicBezTo>
                <a:cubicBezTo>
                  <a:pt x="1626" y="2806"/>
                  <a:pt x="1771" y="2750"/>
                  <a:pt x="1916" y="2750"/>
                </a:cubicBezTo>
                <a:cubicBezTo>
                  <a:pt x="2074" y="2750"/>
                  <a:pt x="2232" y="2817"/>
                  <a:pt x="2344" y="2948"/>
                </a:cubicBezTo>
                <a:lnTo>
                  <a:pt x="3784" y="4388"/>
                </a:lnTo>
                <a:cubicBezTo>
                  <a:pt x="3793" y="4401"/>
                  <a:pt x="3805" y="4410"/>
                  <a:pt x="3817" y="4419"/>
                </a:cubicBezTo>
                <a:cubicBezTo>
                  <a:pt x="3817" y="4422"/>
                  <a:pt x="3820" y="4422"/>
                  <a:pt x="3823" y="4425"/>
                </a:cubicBezTo>
                <a:cubicBezTo>
                  <a:pt x="3934" y="4535"/>
                  <a:pt x="4078" y="4590"/>
                  <a:pt x="4222" y="4590"/>
                </a:cubicBezTo>
                <a:cubicBezTo>
                  <a:pt x="4367" y="4590"/>
                  <a:pt x="4512" y="4535"/>
                  <a:pt x="4624" y="4425"/>
                </a:cubicBezTo>
                <a:lnTo>
                  <a:pt x="7749" y="1300"/>
                </a:lnTo>
                <a:cubicBezTo>
                  <a:pt x="7859" y="1189"/>
                  <a:pt x="8004" y="1134"/>
                  <a:pt x="8149" y="1134"/>
                </a:cubicBezTo>
                <a:close/>
                <a:moveTo>
                  <a:pt x="8146" y="1"/>
                </a:moveTo>
                <a:cubicBezTo>
                  <a:pt x="7712" y="1"/>
                  <a:pt x="7279" y="166"/>
                  <a:pt x="6949" y="496"/>
                </a:cubicBezTo>
                <a:lnTo>
                  <a:pt x="6946" y="496"/>
                </a:lnTo>
                <a:lnTo>
                  <a:pt x="4219" y="3223"/>
                </a:lnTo>
                <a:lnTo>
                  <a:pt x="3144" y="2148"/>
                </a:lnTo>
                <a:cubicBezTo>
                  <a:pt x="2808" y="1779"/>
                  <a:pt x="2348" y="1594"/>
                  <a:pt x="1887" y="1594"/>
                </a:cubicBezTo>
                <a:cubicBezTo>
                  <a:pt x="1453" y="1594"/>
                  <a:pt x="1019" y="1758"/>
                  <a:pt x="686" y="2091"/>
                </a:cubicBezTo>
                <a:cubicBezTo>
                  <a:pt x="1" y="2776"/>
                  <a:pt x="28" y="3896"/>
                  <a:pt x="747" y="4549"/>
                </a:cubicBezTo>
                <a:lnTo>
                  <a:pt x="3029" y="6819"/>
                </a:lnTo>
                <a:cubicBezTo>
                  <a:pt x="3344" y="7131"/>
                  <a:pt x="3768" y="7308"/>
                  <a:pt x="4214" y="7308"/>
                </a:cubicBezTo>
                <a:cubicBezTo>
                  <a:pt x="4218" y="7308"/>
                  <a:pt x="4221" y="7308"/>
                  <a:pt x="4225" y="7308"/>
                </a:cubicBezTo>
                <a:cubicBezTo>
                  <a:pt x="4678" y="7308"/>
                  <a:pt x="5116" y="7127"/>
                  <a:pt x="5439" y="6807"/>
                </a:cubicBezTo>
                <a:lnTo>
                  <a:pt x="9349" y="2900"/>
                </a:lnTo>
                <a:cubicBezTo>
                  <a:pt x="10013" y="2236"/>
                  <a:pt x="10013" y="1161"/>
                  <a:pt x="9349" y="499"/>
                </a:cubicBezTo>
                <a:cubicBezTo>
                  <a:pt x="9017" y="167"/>
                  <a:pt x="8581" y="1"/>
                  <a:pt x="8146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C21CC82-28B7-4FC3-BFC2-43D7932FB02A}"/>
              </a:ext>
            </a:extLst>
          </p:cNvPr>
          <p:cNvSpPr/>
          <p:nvPr/>
        </p:nvSpPr>
        <p:spPr>
          <a:xfrm>
            <a:off x="1646830" y="3286996"/>
            <a:ext cx="63998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Витрати</a:t>
            </a:r>
            <a:r>
              <a:rPr lang="ru-RU" sz="1200" dirty="0"/>
              <a:t> </a:t>
            </a:r>
            <a:r>
              <a:rPr lang="ru-RU" sz="1200" dirty="0" err="1"/>
              <a:t>праці</a:t>
            </a:r>
            <a:r>
              <a:rPr lang="ru-RU" sz="1200" dirty="0"/>
              <a:t> – </a:t>
            </a:r>
            <a:r>
              <a:rPr lang="ru-RU" sz="1200" dirty="0" err="1"/>
              <a:t>результати</a:t>
            </a:r>
            <a:r>
              <a:rPr lang="ru-RU" sz="1200" dirty="0"/>
              <a:t> (</a:t>
            </a:r>
            <a:r>
              <a:rPr lang="ru-RU" sz="1200" dirty="0" err="1"/>
              <a:t>очікування</a:t>
            </a:r>
            <a:r>
              <a:rPr lang="ru-RU" sz="1200" dirty="0"/>
              <a:t> того,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зусилля</a:t>
            </a:r>
            <a:r>
              <a:rPr lang="ru-RU" sz="1200" dirty="0"/>
              <a:t> </a:t>
            </a:r>
            <a:r>
              <a:rPr lang="ru-RU" sz="1200" dirty="0" err="1"/>
              <a:t>дадуть</a:t>
            </a:r>
            <a:r>
              <a:rPr lang="ru-RU" sz="1200" dirty="0"/>
              <a:t> </a:t>
            </a:r>
            <a:r>
              <a:rPr lang="ru-RU" sz="1200" dirty="0" err="1"/>
              <a:t>бажані</a:t>
            </a:r>
            <a:r>
              <a:rPr lang="ru-RU" sz="1200" dirty="0"/>
              <a:t> </a:t>
            </a:r>
            <a:r>
              <a:rPr lang="ru-RU" sz="1200" dirty="0" err="1"/>
              <a:t>результати</a:t>
            </a:r>
            <a:r>
              <a:rPr lang="ru-RU" sz="1200" dirty="0"/>
              <a:t>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B6AB7A-5DFC-4029-8F16-A83AEE913584}"/>
              </a:ext>
            </a:extLst>
          </p:cNvPr>
          <p:cNvSpPr/>
          <p:nvPr/>
        </p:nvSpPr>
        <p:spPr>
          <a:xfrm>
            <a:off x="1880178" y="3640718"/>
            <a:ext cx="6897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Результати</a:t>
            </a:r>
            <a:r>
              <a:rPr lang="ru-RU" sz="1200" dirty="0"/>
              <a:t> – </a:t>
            </a:r>
            <a:r>
              <a:rPr lang="ru-RU" sz="1200" dirty="0" err="1"/>
              <a:t>винагорода</a:t>
            </a:r>
            <a:r>
              <a:rPr lang="ru-RU" sz="1200" dirty="0"/>
              <a:t> (</a:t>
            </a:r>
            <a:r>
              <a:rPr lang="ru-RU" sz="1200" dirty="0" err="1"/>
              <a:t>очікування</a:t>
            </a:r>
            <a:r>
              <a:rPr lang="ru-RU" sz="1200" dirty="0"/>
              <a:t> того,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результати</a:t>
            </a:r>
            <a:r>
              <a:rPr lang="ru-RU" sz="1200" dirty="0"/>
              <a:t> </a:t>
            </a:r>
            <a:r>
              <a:rPr lang="ru-RU" sz="1200" dirty="0" err="1"/>
              <a:t>принесуть</a:t>
            </a:r>
            <a:r>
              <a:rPr lang="ru-RU" sz="1200" dirty="0"/>
              <a:t> </a:t>
            </a:r>
            <a:r>
              <a:rPr lang="ru-RU" sz="1200" dirty="0" err="1"/>
              <a:t>очікувану</a:t>
            </a:r>
            <a:r>
              <a:rPr lang="ru-RU" sz="1200" dirty="0"/>
              <a:t> </a:t>
            </a:r>
            <a:r>
              <a:rPr lang="ru-RU" sz="1200" dirty="0" err="1"/>
              <a:t>винагороду</a:t>
            </a:r>
            <a:r>
              <a:rPr lang="ru-RU" sz="1200" dirty="0"/>
              <a:t>).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A6C979-51BA-4441-ABE0-1B58DEFC0CF5}"/>
              </a:ext>
            </a:extLst>
          </p:cNvPr>
          <p:cNvSpPr/>
          <p:nvPr/>
        </p:nvSpPr>
        <p:spPr>
          <a:xfrm>
            <a:off x="2188412" y="4026537"/>
            <a:ext cx="6399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Валентність</a:t>
            </a:r>
            <a:r>
              <a:rPr lang="ru-RU" sz="1200" dirty="0"/>
              <a:t> (</a:t>
            </a:r>
            <a:r>
              <a:rPr lang="ru-RU" sz="1200" dirty="0" err="1"/>
              <a:t>очікуваний</a:t>
            </a:r>
            <a:r>
              <a:rPr lang="ru-RU" sz="1200" dirty="0"/>
              <a:t> </a:t>
            </a:r>
            <a:r>
              <a:rPr lang="ru-RU" sz="1200" dirty="0" err="1"/>
              <a:t>ступінь</a:t>
            </a:r>
            <a:r>
              <a:rPr lang="ru-RU" sz="1200" dirty="0"/>
              <a:t> </a:t>
            </a:r>
            <a:r>
              <a:rPr lang="ru-RU" sz="1200" dirty="0" err="1"/>
              <a:t>відносного</a:t>
            </a:r>
            <a:r>
              <a:rPr lang="ru-RU" sz="1200" dirty="0"/>
              <a:t> </a:t>
            </a:r>
            <a:r>
              <a:rPr lang="ru-RU" sz="1200" dirty="0" err="1"/>
              <a:t>задоволення</a:t>
            </a:r>
            <a:r>
              <a:rPr lang="ru-RU" sz="1200" dirty="0"/>
              <a:t> </a:t>
            </a:r>
            <a:r>
              <a:rPr lang="ru-RU" sz="1200" dirty="0" err="1"/>
              <a:t>чи</a:t>
            </a:r>
            <a:endParaRPr lang="ru-RU" sz="1200" dirty="0"/>
          </a:p>
          <a:p>
            <a:r>
              <a:rPr lang="ru-RU" sz="1200" dirty="0" err="1"/>
              <a:t>незадоволення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виникає</a:t>
            </a:r>
            <a:r>
              <a:rPr lang="ru-RU" sz="1200" dirty="0"/>
              <a:t> </a:t>
            </a:r>
            <a:r>
              <a:rPr lang="ru-RU" sz="1200" dirty="0" err="1"/>
              <a:t>внаслідок</a:t>
            </a:r>
            <a:r>
              <a:rPr lang="ru-RU" sz="1200" dirty="0"/>
              <a:t> </a:t>
            </a:r>
            <a:r>
              <a:rPr lang="ru-RU" sz="1200" dirty="0" err="1"/>
              <a:t>отримання</a:t>
            </a:r>
            <a:r>
              <a:rPr lang="ru-RU" sz="1200" dirty="0"/>
              <a:t> </a:t>
            </a:r>
            <a:r>
              <a:rPr lang="ru-RU" sz="1200" dirty="0" err="1"/>
              <a:t>певної</a:t>
            </a:r>
            <a:r>
              <a:rPr lang="ru-RU" sz="1200" dirty="0"/>
              <a:t> </a:t>
            </a:r>
            <a:r>
              <a:rPr lang="ru-RU" sz="1200" dirty="0" err="1"/>
              <a:t>винагороди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endParaRPr lang="ru-RU" sz="1200" dirty="0"/>
          </a:p>
          <a:p>
            <a:r>
              <a:rPr lang="ru-RU" sz="1200" dirty="0" err="1"/>
              <a:t>залежить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надання</a:t>
            </a:r>
            <a:r>
              <a:rPr lang="ru-RU" sz="1200" dirty="0"/>
              <a:t> </a:t>
            </a:r>
            <a:r>
              <a:rPr lang="ru-RU" sz="1200" dirty="0" err="1"/>
              <a:t>працівником</a:t>
            </a:r>
            <a:r>
              <a:rPr lang="ru-RU" sz="1200" dirty="0"/>
              <a:t> </a:t>
            </a:r>
            <a:r>
              <a:rPr lang="ru-RU" sz="1200" dirty="0" err="1"/>
              <a:t>переваги</a:t>
            </a:r>
            <a:r>
              <a:rPr lang="ru-RU" sz="1200" dirty="0"/>
              <a:t> тому </a:t>
            </a:r>
            <a:r>
              <a:rPr lang="ru-RU" sz="1200" dirty="0" err="1"/>
              <a:t>чи</a:t>
            </a:r>
            <a:r>
              <a:rPr lang="ru-RU" sz="1200" dirty="0"/>
              <a:t> </a:t>
            </a:r>
            <a:r>
              <a:rPr lang="ru-RU" sz="1200" dirty="0" err="1"/>
              <a:t>іншому</a:t>
            </a:r>
            <a:r>
              <a:rPr lang="ru-RU" sz="1200" dirty="0"/>
              <a:t> виду</a:t>
            </a:r>
          </a:p>
          <a:p>
            <a:r>
              <a:rPr lang="ru-RU" sz="1200" dirty="0" err="1"/>
              <a:t>винагороди</a:t>
            </a:r>
            <a:r>
              <a:rPr lang="ru-RU" sz="1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9251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6"/>
          <p:cNvSpPr txBox="1">
            <a:spLocks noGrp="1"/>
          </p:cNvSpPr>
          <p:nvPr>
            <p:ph type="title"/>
          </p:nvPr>
        </p:nvSpPr>
        <p:spPr>
          <a:xfrm>
            <a:off x="930900" y="6052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План</a:t>
            </a:r>
            <a:endParaRPr dirty="0"/>
          </a:p>
        </p:txBody>
      </p:sp>
      <p:sp>
        <p:nvSpPr>
          <p:cNvPr id="937" name="Google Shape;937;p36"/>
          <p:cNvSpPr txBox="1">
            <a:spLocks noGrp="1"/>
          </p:cNvSpPr>
          <p:nvPr>
            <p:ph type="body" idx="1"/>
          </p:nvPr>
        </p:nvSpPr>
        <p:spPr>
          <a:xfrm>
            <a:off x="747600" y="1702087"/>
            <a:ext cx="6133800" cy="23620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sz="2400" dirty="0" err="1">
                <a:solidFill>
                  <a:srgbClr val="981D04"/>
                </a:solidFill>
              </a:rPr>
              <a:t>Сутність</a:t>
            </a:r>
            <a:r>
              <a:rPr lang="ru-RU" sz="2400" dirty="0">
                <a:solidFill>
                  <a:srgbClr val="981D04"/>
                </a:solidFill>
              </a:rPr>
              <a:t> та </a:t>
            </a:r>
            <a:r>
              <a:rPr lang="ru-RU" sz="2400" dirty="0" err="1">
                <a:solidFill>
                  <a:srgbClr val="981D04"/>
                </a:solidFill>
              </a:rPr>
              <a:t>теорії</a:t>
            </a:r>
            <a:r>
              <a:rPr lang="ru-RU" sz="2400" dirty="0">
                <a:solidFill>
                  <a:srgbClr val="981D04"/>
                </a:solidFill>
              </a:rPr>
              <a:t> </a:t>
            </a:r>
            <a:r>
              <a:rPr lang="ru-RU" sz="2400" dirty="0" err="1">
                <a:solidFill>
                  <a:srgbClr val="981D04"/>
                </a:solidFill>
              </a:rPr>
              <a:t>мотивації</a:t>
            </a:r>
            <a:r>
              <a:rPr lang="ru-RU" sz="2400" dirty="0">
                <a:solidFill>
                  <a:srgbClr val="981D04"/>
                </a:solidFill>
              </a:rPr>
              <a:t>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err="1">
                <a:solidFill>
                  <a:srgbClr val="981D04"/>
                </a:solidFill>
              </a:rPr>
              <a:t>Методи</a:t>
            </a:r>
            <a:r>
              <a:rPr lang="ru-RU" sz="2400" dirty="0">
                <a:solidFill>
                  <a:srgbClr val="981D04"/>
                </a:solidFill>
              </a:rPr>
              <a:t> </a:t>
            </a:r>
            <a:r>
              <a:rPr lang="ru-RU" sz="2400" dirty="0" err="1">
                <a:solidFill>
                  <a:srgbClr val="981D04"/>
                </a:solidFill>
              </a:rPr>
              <a:t>мотивації</a:t>
            </a:r>
            <a:r>
              <a:rPr lang="ru-RU" sz="2400" dirty="0">
                <a:solidFill>
                  <a:srgbClr val="981D04"/>
                </a:solidFill>
              </a:rPr>
              <a:t> </a:t>
            </a:r>
            <a:r>
              <a:rPr lang="ru-RU" sz="2400" dirty="0" err="1">
                <a:solidFill>
                  <a:srgbClr val="981D04"/>
                </a:solidFill>
              </a:rPr>
              <a:t>трудової</a:t>
            </a:r>
            <a:r>
              <a:rPr lang="ru-RU" sz="2400" dirty="0">
                <a:solidFill>
                  <a:srgbClr val="981D04"/>
                </a:solidFill>
              </a:rPr>
              <a:t> </a:t>
            </a:r>
            <a:r>
              <a:rPr lang="ru-RU" sz="2400" dirty="0" err="1">
                <a:solidFill>
                  <a:srgbClr val="981D04"/>
                </a:solidFill>
              </a:rPr>
              <a:t>діяльності</a:t>
            </a:r>
            <a:r>
              <a:rPr lang="ru-RU" sz="2400" dirty="0">
                <a:solidFill>
                  <a:srgbClr val="981D04"/>
                </a:solidFill>
              </a:rPr>
              <a:t>. </a:t>
            </a:r>
            <a:endParaRPr lang="ru-RU" sz="2400" dirty="0"/>
          </a:p>
          <a:p>
            <a:pPr marL="152400" indent="0" algn="just"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8"/>
          <p:cNvSpPr/>
          <p:nvPr/>
        </p:nvSpPr>
        <p:spPr>
          <a:xfrm>
            <a:off x="3883152" y="317853"/>
            <a:ext cx="3155524" cy="1330817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8"/>
          <p:cNvSpPr/>
          <p:nvPr/>
        </p:nvSpPr>
        <p:spPr>
          <a:xfrm rot="10800000" flipH="1">
            <a:off x="430066" y="1883528"/>
            <a:ext cx="3453086" cy="1821625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00C3B1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5" name="Google Shape;965;p38"/>
          <p:cNvPicPr preferRelativeResize="0"/>
          <p:nvPr/>
        </p:nvPicPr>
        <p:blipFill rotWithShape="1">
          <a:blip r:embed="rId3">
            <a:alphaModFix/>
          </a:blip>
          <a:srcRect t="4495" b="4504"/>
          <a:stretch/>
        </p:blipFill>
        <p:spPr>
          <a:xfrm>
            <a:off x="427227" y="1315268"/>
            <a:ext cx="3296173" cy="2958146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38"/>
          <p:cNvSpPr txBox="1">
            <a:spLocks noGrp="1"/>
          </p:cNvSpPr>
          <p:nvPr>
            <p:ph type="subTitle" idx="1"/>
          </p:nvPr>
        </p:nvSpPr>
        <p:spPr>
          <a:xfrm>
            <a:off x="3957659" y="2035698"/>
            <a:ext cx="3713720" cy="1821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400" dirty="0" err="1"/>
              <a:t>Підвищивши</a:t>
            </a:r>
            <a:r>
              <a:rPr lang="ru-RU" sz="1400" dirty="0"/>
              <a:t> </a:t>
            </a:r>
            <a:r>
              <a:rPr lang="ru-RU" sz="1400" dirty="0" err="1"/>
              <a:t>заробітну</a:t>
            </a:r>
            <a:r>
              <a:rPr lang="ru-RU" sz="1400" dirty="0"/>
              <a:t> </a:t>
            </a:r>
            <a:r>
              <a:rPr lang="ru-RU" sz="1400" dirty="0" err="1"/>
              <a:t>платню</a:t>
            </a:r>
            <a:r>
              <a:rPr lang="ru-RU" sz="1400" dirty="0"/>
              <a:t> </a:t>
            </a:r>
            <a:r>
              <a:rPr lang="ru-RU" sz="1400" dirty="0" err="1"/>
              <a:t>групі</a:t>
            </a:r>
            <a:r>
              <a:rPr lang="ru-RU" sz="1400" dirty="0"/>
              <a:t> </a:t>
            </a:r>
            <a:r>
              <a:rPr lang="ru-RU" sz="1400" dirty="0" err="1"/>
              <a:t>працівників</a:t>
            </a:r>
            <a:r>
              <a:rPr lang="ru-RU" sz="1400" dirty="0"/>
              <a:t> у </a:t>
            </a:r>
            <a:r>
              <a:rPr lang="ru-RU" sz="1400" dirty="0" err="1"/>
              <a:t>Мексиці</a:t>
            </a:r>
            <a:r>
              <a:rPr lang="ru-RU" sz="1400" dirty="0"/>
              <a:t>, </a:t>
            </a:r>
            <a:r>
              <a:rPr lang="ru-RU" sz="1400" dirty="0" err="1"/>
              <a:t>керівництво</a:t>
            </a:r>
            <a:r>
              <a:rPr lang="ru-RU" sz="1400" dirty="0"/>
              <a:t> </a:t>
            </a:r>
            <a:r>
              <a:rPr lang="ru-RU" sz="1400" dirty="0" err="1"/>
              <a:t>спонукало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працювати</a:t>
            </a:r>
            <a:r>
              <a:rPr lang="ru-RU" sz="1400" dirty="0"/>
              <a:t> </a:t>
            </a:r>
            <a:r>
              <a:rPr lang="ru-RU" sz="1400" dirty="0" err="1"/>
              <a:t>менше</a:t>
            </a:r>
            <a:r>
              <a:rPr lang="ru-RU" sz="1400" dirty="0"/>
              <a:t>, </a:t>
            </a:r>
            <a:r>
              <a:rPr lang="ru-RU" sz="1400" dirty="0" err="1"/>
              <a:t>бо</a:t>
            </a:r>
            <a:r>
              <a:rPr lang="ru-RU" sz="1400" dirty="0"/>
              <a:t> </a:t>
            </a:r>
            <a:r>
              <a:rPr lang="ru-RU" sz="1400" dirty="0" err="1"/>
              <a:t>тепер</a:t>
            </a:r>
            <a:r>
              <a:rPr lang="ru-RU" sz="1400" dirty="0"/>
              <a:t> вони </a:t>
            </a:r>
            <a:r>
              <a:rPr lang="ru-RU" sz="1400" dirty="0" err="1"/>
              <a:t>можуть</a:t>
            </a:r>
            <a:r>
              <a:rPr lang="ru-RU" sz="1400" dirty="0"/>
              <a:t> </a:t>
            </a:r>
            <a:r>
              <a:rPr lang="ru-RU" sz="1400" dirty="0" err="1"/>
              <a:t>заробляти</a:t>
            </a:r>
            <a:r>
              <a:rPr lang="ru-RU" sz="1400" dirty="0"/>
              <a:t> </a:t>
            </a:r>
            <a:r>
              <a:rPr lang="ru-RU" sz="1400" dirty="0" err="1"/>
              <a:t>більше</a:t>
            </a:r>
            <a:r>
              <a:rPr lang="ru-RU" sz="1400" dirty="0"/>
              <a:t> грошей на </a:t>
            </a:r>
            <a:r>
              <a:rPr lang="ru-RU" sz="1400" dirty="0" err="1"/>
              <a:t>життя</a:t>
            </a:r>
            <a:r>
              <a:rPr lang="ru-RU" sz="1400" dirty="0"/>
              <a:t> і </a:t>
            </a:r>
            <a:r>
              <a:rPr lang="ru-RU" sz="1400" dirty="0" err="1"/>
              <a:t>насолоджуватися</a:t>
            </a:r>
            <a:r>
              <a:rPr lang="ru-RU" sz="1400" dirty="0"/>
              <a:t> ним, </a:t>
            </a:r>
            <a:r>
              <a:rPr lang="ru-RU" sz="1400" dirty="0" err="1"/>
              <a:t>працюючи</a:t>
            </a:r>
            <a:r>
              <a:rPr lang="ru-RU" sz="1400" dirty="0"/>
              <a:t> короткий </a:t>
            </a:r>
            <a:r>
              <a:rPr lang="ru-RU" sz="1400" dirty="0" err="1"/>
              <a:t>період</a:t>
            </a:r>
            <a:r>
              <a:rPr lang="ru-RU" sz="1400" dirty="0"/>
              <a:t> часу.</a:t>
            </a:r>
            <a:endParaRPr sz="1400" dirty="0"/>
          </a:p>
        </p:txBody>
      </p:sp>
      <p:sp>
        <p:nvSpPr>
          <p:cNvPr id="968" name="Google Shape;968;p38"/>
          <p:cNvSpPr txBox="1">
            <a:spLocks noGrp="1"/>
          </p:cNvSpPr>
          <p:nvPr>
            <p:ph type="title"/>
          </p:nvPr>
        </p:nvSpPr>
        <p:spPr>
          <a:xfrm>
            <a:off x="4086330" y="330906"/>
            <a:ext cx="3062918" cy="12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/>
              <a:t>Приклад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031334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37"/>
          <p:cNvSpPr txBox="1">
            <a:spLocks noGrp="1"/>
          </p:cNvSpPr>
          <p:nvPr>
            <p:ph type="title"/>
          </p:nvPr>
        </p:nvSpPr>
        <p:spPr>
          <a:xfrm>
            <a:off x="474134" y="565167"/>
            <a:ext cx="7836746" cy="698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200" dirty="0" err="1"/>
              <a:t>Теорія</a:t>
            </a:r>
            <a:r>
              <a:rPr lang="ru-RU" sz="3200" dirty="0"/>
              <a:t> </a:t>
            </a:r>
            <a:r>
              <a:rPr lang="ru-RU" sz="3200" dirty="0" err="1"/>
              <a:t>справедливості</a:t>
            </a:r>
            <a:r>
              <a:rPr lang="ru-RU" sz="3200" dirty="0"/>
              <a:t> С. Адамса</a:t>
            </a:r>
            <a:endParaRPr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2B389-8EFD-4B75-9DBC-B3EC6001CCC8}"/>
              </a:ext>
            </a:extLst>
          </p:cNvPr>
          <p:cNvSpPr/>
          <p:nvPr/>
        </p:nvSpPr>
        <p:spPr>
          <a:xfrm>
            <a:off x="843279" y="1168053"/>
            <a:ext cx="59165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Головна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ідея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теорії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справедливості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полягає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в тому,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що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b="1" u="sng" dirty="0">
                <a:solidFill>
                  <a:srgbClr val="981D04"/>
                </a:solidFill>
                <a:latin typeface="Comfortaa"/>
                <a:sym typeface="Comfortaa"/>
              </a:rPr>
              <a:t>в </a:t>
            </a:r>
            <a:r>
              <a:rPr lang="ru-RU" sz="1200" b="1" u="sng" dirty="0" err="1">
                <a:solidFill>
                  <a:srgbClr val="981D04"/>
                </a:solidFill>
                <a:latin typeface="Comfortaa"/>
                <a:sym typeface="Comfortaa"/>
              </a:rPr>
              <a:t>процесі</a:t>
            </a:r>
            <a:r>
              <a:rPr lang="ru-RU" sz="1200" b="1" u="sng" dirty="0">
                <a:solidFill>
                  <a:srgbClr val="981D04"/>
                </a:solidFill>
                <a:latin typeface="Comfortaa"/>
                <a:sym typeface="Comfortaa"/>
              </a:rPr>
              <a:t> </a:t>
            </a:r>
            <a:r>
              <a:rPr lang="ru-RU" sz="1200" b="1" u="sng" dirty="0" err="1">
                <a:solidFill>
                  <a:srgbClr val="981D04"/>
                </a:solidFill>
                <a:latin typeface="Comfortaa"/>
                <a:sym typeface="Comfortaa"/>
              </a:rPr>
              <a:t>праці</a:t>
            </a:r>
            <a:r>
              <a:rPr lang="ru-RU" sz="1200" b="1" u="sng" dirty="0">
                <a:solidFill>
                  <a:srgbClr val="981D04"/>
                </a:solidFill>
                <a:latin typeface="Comfortaa"/>
                <a:sym typeface="Comfortaa"/>
              </a:rPr>
              <a:t> </a:t>
            </a:r>
            <a:r>
              <a:rPr lang="ru-RU" sz="1200" b="1" u="sng" dirty="0" err="1">
                <a:solidFill>
                  <a:srgbClr val="981D04"/>
                </a:solidFill>
                <a:latin typeface="Comfortaa"/>
                <a:sym typeface="Comfortaa"/>
              </a:rPr>
              <a:t>людина</a:t>
            </a:r>
            <a:r>
              <a:rPr lang="ru-RU" sz="1200" b="1" u="sng" dirty="0">
                <a:solidFill>
                  <a:srgbClr val="981D04"/>
                </a:solidFill>
                <a:latin typeface="Comfortaa"/>
                <a:sym typeface="Comfortaa"/>
              </a:rPr>
              <a:t> </a:t>
            </a:r>
            <a:r>
              <a:rPr lang="ru-RU" sz="1200" b="1" u="sng" dirty="0" err="1">
                <a:solidFill>
                  <a:srgbClr val="981D04"/>
                </a:solidFill>
                <a:latin typeface="Comfortaa"/>
                <a:sym typeface="Comfortaa"/>
              </a:rPr>
              <a:t>постійно</a:t>
            </a:r>
            <a:r>
              <a:rPr lang="ru-RU" sz="1200" b="1" u="sng" dirty="0">
                <a:solidFill>
                  <a:srgbClr val="981D04"/>
                </a:solidFill>
                <a:latin typeface="Comfortaa"/>
                <a:sym typeface="Comfortaa"/>
              </a:rPr>
              <a:t> </a:t>
            </a:r>
            <a:r>
              <a:rPr lang="ru-RU" sz="1200" b="1" u="sng" dirty="0" err="1">
                <a:solidFill>
                  <a:srgbClr val="981D04"/>
                </a:solidFill>
                <a:latin typeface="Comfortaa"/>
                <a:sym typeface="Comfortaa"/>
              </a:rPr>
              <a:t>порівнює</a:t>
            </a:r>
            <a:r>
              <a:rPr lang="ru-RU" sz="1200" b="1" u="sng" dirty="0">
                <a:solidFill>
                  <a:srgbClr val="981D04"/>
                </a:solidFill>
                <a:latin typeface="Comfortaa"/>
                <a:sym typeface="Comfortaa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те, як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були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оцінені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її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дії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чи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заслуги, з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тим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, як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були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оцінені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дії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та заслуги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інших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. І на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підставі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цього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порівняння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залежно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від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того,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задоволена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вона такою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оцінкою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чи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ні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людина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b="1" u="sng" dirty="0" err="1">
                <a:solidFill>
                  <a:srgbClr val="981D04"/>
                </a:solidFill>
                <a:latin typeface="Comfortaa"/>
                <a:sym typeface="Comfortaa"/>
              </a:rPr>
              <a:t>змінює</a:t>
            </a:r>
            <a:r>
              <a:rPr lang="ru-RU" sz="1200" b="1" u="sng" dirty="0">
                <a:solidFill>
                  <a:srgbClr val="981D04"/>
                </a:solidFill>
                <a:latin typeface="Comfortaa"/>
                <a:sym typeface="Comfortaa"/>
              </a:rPr>
              <a:t> характер </a:t>
            </a:r>
            <a:r>
              <a:rPr lang="ru-RU" sz="1200" b="1" u="sng" dirty="0" err="1">
                <a:solidFill>
                  <a:srgbClr val="981D04"/>
                </a:solidFill>
                <a:latin typeface="Comfortaa"/>
                <a:sym typeface="Comfortaa"/>
              </a:rPr>
              <a:t>своєї</a:t>
            </a:r>
            <a:r>
              <a:rPr lang="ru-RU" sz="1200" b="1" u="sng" dirty="0">
                <a:solidFill>
                  <a:srgbClr val="981D04"/>
                </a:solidFill>
                <a:latin typeface="Comfortaa"/>
                <a:sym typeface="Comfortaa"/>
              </a:rPr>
              <a:t> </a:t>
            </a:r>
            <a:r>
              <a:rPr lang="ru-RU" sz="1200" b="1" u="sng" dirty="0" err="1">
                <a:solidFill>
                  <a:srgbClr val="981D04"/>
                </a:solidFill>
                <a:latin typeface="Comfortaa"/>
                <a:sym typeface="Comfortaa"/>
              </a:rPr>
              <a:t>поведінки</a:t>
            </a:r>
            <a:r>
              <a:rPr lang="ru-RU" sz="1200" b="1" u="sng" dirty="0">
                <a:solidFill>
                  <a:srgbClr val="981D04"/>
                </a:solidFill>
                <a:latin typeface="Comfortaa"/>
                <a:sym typeface="Comfortaa"/>
              </a:rPr>
              <a:t>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CFFD64-2367-44BE-AD86-52C2B713A1CD}"/>
              </a:ext>
            </a:extLst>
          </p:cNvPr>
          <p:cNvSpPr/>
          <p:nvPr/>
        </p:nvSpPr>
        <p:spPr>
          <a:xfrm>
            <a:off x="2318819" y="4409056"/>
            <a:ext cx="6199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 err="1">
                <a:solidFill>
                  <a:srgbClr val="981D04"/>
                </a:solidFill>
                <a:latin typeface="Comfortaa"/>
              </a:rPr>
              <a:t>Чи</a:t>
            </a:r>
            <a:r>
              <a:rPr lang="ru-RU" sz="1600" b="1" u="sng" dirty="0">
                <a:solidFill>
                  <a:srgbClr val="981D04"/>
                </a:solidFill>
                <a:latin typeface="Comfortaa"/>
              </a:rPr>
              <a:t> </a:t>
            </a:r>
            <a:r>
              <a:rPr lang="ru-RU" sz="1600" b="1" u="sng" dirty="0" err="1">
                <a:solidFill>
                  <a:srgbClr val="981D04"/>
                </a:solidFill>
                <a:latin typeface="Comfortaa"/>
              </a:rPr>
              <a:t>впливає</a:t>
            </a:r>
            <a:r>
              <a:rPr lang="ru-RU" sz="1600" b="1" u="sng" dirty="0">
                <a:solidFill>
                  <a:srgbClr val="981D04"/>
                </a:solidFill>
                <a:latin typeface="Comfortaa"/>
              </a:rPr>
              <a:t> </a:t>
            </a:r>
            <a:r>
              <a:rPr lang="ru-RU" sz="1600" b="1" u="sng" dirty="0" err="1">
                <a:solidFill>
                  <a:srgbClr val="981D04"/>
                </a:solidFill>
                <a:latin typeface="Comfortaa"/>
              </a:rPr>
              <a:t>теорія</a:t>
            </a:r>
            <a:r>
              <a:rPr lang="ru-RU" sz="1600" b="1" u="sng" dirty="0">
                <a:solidFill>
                  <a:srgbClr val="981D04"/>
                </a:solidFill>
                <a:latin typeface="Comfortaa"/>
              </a:rPr>
              <a:t> </a:t>
            </a:r>
            <a:r>
              <a:rPr lang="ru-RU" sz="1600" b="1" u="sng" dirty="0" err="1">
                <a:solidFill>
                  <a:srgbClr val="981D04"/>
                </a:solidFill>
                <a:latin typeface="Comfortaa"/>
              </a:rPr>
              <a:t>справедливості</a:t>
            </a:r>
            <a:r>
              <a:rPr lang="ru-RU" sz="1600" b="1" u="sng" dirty="0">
                <a:solidFill>
                  <a:srgbClr val="981D04"/>
                </a:solidFill>
                <a:latin typeface="Comfortaa"/>
              </a:rPr>
              <a:t> на вашу роботу?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2EC832-E0CD-4CE7-9D59-B8CF4FA81A77}"/>
              </a:ext>
            </a:extLst>
          </p:cNvPr>
          <p:cNvSpPr/>
          <p:nvPr/>
        </p:nvSpPr>
        <p:spPr>
          <a:xfrm>
            <a:off x="1369906" y="2528897"/>
            <a:ext cx="60452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Задоволення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винагородою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за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виконану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роботу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залежить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від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того,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чи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буде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це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справедливим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по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відношенню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до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зусиль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,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які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ви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докладаєте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до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своїх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обов'язків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.</a:t>
            </a:r>
          </a:p>
          <a:p>
            <a:pPr algn="just"/>
            <a:endParaRPr lang="ru-RU" sz="1100" i="1" dirty="0">
              <a:solidFill>
                <a:schemeClr val="dk1"/>
              </a:solidFill>
              <a:latin typeface="Comfortaa"/>
            </a:endParaRPr>
          </a:p>
          <a:p>
            <a:pPr algn="just"/>
            <a:r>
              <a:rPr lang="ru-RU" sz="1100" i="1" dirty="0">
                <a:solidFill>
                  <a:schemeClr val="dk1"/>
                </a:solidFill>
                <a:latin typeface="Comfortaa"/>
              </a:rPr>
              <a:t>Люди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схильні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порівнювати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себе з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іншими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, тому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ви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також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робите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це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з точки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зору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навичок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і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заробітної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плати.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Якщо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ви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знаєте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,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що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тут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немає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рівноваги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, але є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справедливість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, то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мотивація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максимально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скоротити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різницю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відразу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 </a:t>
            </a:r>
            <a:r>
              <a:rPr lang="ru-RU" sz="1100" i="1" dirty="0" err="1">
                <a:solidFill>
                  <a:schemeClr val="dk1"/>
                </a:solidFill>
                <a:latin typeface="Comfortaa"/>
              </a:rPr>
              <a:t>зростає</a:t>
            </a:r>
            <a:r>
              <a:rPr lang="ru-RU" sz="1100" i="1" dirty="0">
                <a:solidFill>
                  <a:schemeClr val="dk1"/>
                </a:solidFill>
                <a:latin typeface="Comforta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1801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37"/>
          <p:cNvSpPr txBox="1">
            <a:spLocks noGrp="1"/>
          </p:cNvSpPr>
          <p:nvPr>
            <p:ph type="title"/>
          </p:nvPr>
        </p:nvSpPr>
        <p:spPr>
          <a:xfrm>
            <a:off x="474134" y="565167"/>
            <a:ext cx="7836746" cy="698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200" dirty="0" err="1"/>
              <a:t>Сучасні</a:t>
            </a:r>
            <a:r>
              <a:rPr lang="ru-RU" sz="3200" dirty="0"/>
              <a:t> типи </a:t>
            </a:r>
            <a:r>
              <a:rPr lang="ru-RU" sz="3200" dirty="0" err="1"/>
              <a:t>працівників</a:t>
            </a:r>
            <a:r>
              <a:rPr lang="ru-RU" sz="3200" dirty="0"/>
              <a:t> за </a:t>
            </a:r>
            <a:r>
              <a:rPr lang="ru-RU" sz="3200" dirty="0" err="1"/>
              <a:t>теорією</a:t>
            </a:r>
            <a:r>
              <a:rPr lang="ru-RU" sz="3200" dirty="0"/>
              <a:t> </a:t>
            </a:r>
            <a:r>
              <a:rPr lang="ru-RU" sz="3200" dirty="0" err="1"/>
              <a:t>справедливості</a:t>
            </a:r>
            <a:r>
              <a:rPr lang="ru-RU" sz="3200" dirty="0"/>
              <a:t> С. Адамса</a:t>
            </a:r>
            <a:endParaRPr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2B389-8EFD-4B75-9DBC-B3EC6001CCC8}"/>
              </a:ext>
            </a:extLst>
          </p:cNvPr>
          <p:cNvSpPr/>
          <p:nvPr/>
        </p:nvSpPr>
        <p:spPr>
          <a:xfrm>
            <a:off x="911011" y="1466080"/>
            <a:ext cx="71018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 err="1">
                <a:solidFill>
                  <a:srgbClr val="981D04"/>
                </a:solidFill>
                <a:latin typeface="Comfortaa"/>
                <a:sym typeface="Comfortaa"/>
              </a:rPr>
              <a:t>Щедрий</a:t>
            </a:r>
            <a:r>
              <a:rPr lang="ru-RU" sz="1200" b="1" u="sng" dirty="0">
                <a:solidFill>
                  <a:srgbClr val="981D04"/>
                </a:solidFill>
                <a:latin typeface="Comfortaa"/>
                <a:sym typeface="Comfortaa"/>
              </a:rPr>
              <a:t> </a:t>
            </a:r>
            <a:r>
              <a:rPr lang="ru-RU" sz="1200" b="1" u="sng" dirty="0" err="1">
                <a:solidFill>
                  <a:srgbClr val="981D04"/>
                </a:solidFill>
                <a:latin typeface="Comfortaa"/>
                <a:sym typeface="Comfortaa"/>
              </a:rPr>
              <a:t>працівник</a:t>
            </a:r>
            <a:r>
              <a:rPr lang="ru-RU" sz="1200" b="1" u="sng" dirty="0">
                <a:solidFill>
                  <a:srgbClr val="981D04"/>
                </a:solidFill>
                <a:latin typeface="Comfortaa"/>
                <a:sym typeface="Comfortaa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-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це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людина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, яка не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скаржиться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що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він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отримує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несправедливу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оплату за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виконувану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роботу.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Він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не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женеться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за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підвищенням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і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преміями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, і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зазвичай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не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відчуває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себе комфортно, коли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починає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заробляти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більше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.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Найчастіше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це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пов'язано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з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тим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що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працівник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не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впевнений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в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собі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і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своїх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навичках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.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Він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вважає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що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повинен знати і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вміти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робити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більше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, а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додаткові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гроші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не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відповідають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його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компетенцій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.</a:t>
            </a:r>
          </a:p>
          <a:p>
            <a:endParaRPr lang="ru-RU" sz="1200" dirty="0">
              <a:solidFill>
                <a:schemeClr val="dk1"/>
              </a:solidFill>
              <a:latin typeface="Comfortaa"/>
              <a:sym typeface="Comfortaa"/>
            </a:endParaRPr>
          </a:p>
          <a:p>
            <a:r>
              <a:rPr lang="ru-RU" sz="1200" b="1" u="sng" dirty="0" err="1">
                <a:solidFill>
                  <a:srgbClr val="981D04"/>
                </a:solidFill>
                <a:latin typeface="Comfortaa"/>
                <a:sym typeface="Comfortaa"/>
              </a:rPr>
              <a:t>Співробітник</a:t>
            </a:r>
            <a:r>
              <a:rPr lang="ru-RU" sz="1200" b="1" u="sng" dirty="0">
                <a:solidFill>
                  <a:srgbClr val="981D04"/>
                </a:solidFill>
                <a:latin typeface="Comfortaa"/>
                <a:sym typeface="Comfortaa"/>
              </a:rPr>
              <a:t>, </a:t>
            </a:r>
            <a:r>
              <a:rPr lang="ru-RU" sz="1200" b="1" u="sng" dirty="0" err="1">
                <a:solidFill>
                  <a:srgbClr val="981D04"/>
                </a:solidFill>
                <a:latin typeface="Comfortaa"/>
                <a:sym typeface="Comfortaa"/>
              </a:rPr>
              <a:t>який</a:t>
            </a:r>
            <a:r>
              <a:rPr lang="ru-RU" sz="1200" b="1" u="sng" dirty="0">
                <a:solidFill>
                  <a:srgbClr val="981D04"/>
                </a:solidFill>
                <a:latin typeface="Comfortaa"/>
                <a:sym typeface="Comfortaa"/>
              </a:rPr>
              <a:t> </a:t>
            </a:r>
            <a:r>
              <a:rPr lang="ru-RU" sz="1200" b="1" u="sng" dirty="0" err="1">
                <a:solidFill>
                  <a:srgbClr val="981D04"/>
                </a:solidFill>
                <a:latin typeface="Comfortaa"/>
                <a:sym typeface="Comfortaa"/>
              </a:rPr>
              <a:t>чутливий</a:t>
            </a:r>
            <a:r>
              <a:rPr lang="ru-RU" sz="1200" b="1" u="sng" dirty="0">
                <a:solidFill>
                  <a:srgbClr val="981D04"/>
                </a:solidFill>
                <a:latin typeface="Comfortaa"/>
                <a:sym typeface="Comfortaa"/>
              </a:rPr>
              <a:t> до </a:t>
            </a:r>
            <a:r>
              <a:rPr lang="ru-RU" sz="1200" b="1" u="sng" dirty="0" err="1">
                <a:solidFill>
                  <a:srgbClr val="981D04"/>
                </a:solidFill>
                <a:latin typeface="Comfortaa"/>
                <a:sym typeface="Comfortaa"/>
              </a:rPr>
              <a:t>справедливості</a:t>
            </a:r>
            <a:r>
              <a:rPr lang="ru-RU" sz="1200" b="1" u="sng" dirty="0">
                <a:solidFill>
                  <a:srgbClr val="981D04"/>
                </a:solidFill>
                <a:latin typeface="Comfortaa"/>
                <a:sym typeface="Comfortaa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-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це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працівник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який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так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цінує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справедливість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що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хоче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щоб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його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заробітна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плата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була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максимально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адаптована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до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його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навичкам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і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обов'язків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.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Він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погано себе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почуває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і коли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занадто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мало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заробляє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, і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навіть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коли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йому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дуже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добре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платять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.</a:t>
            </a:r>
          </a:p>
          <a:p>
            <a:endParaRPr lang="ru-RU" sz="1200" dirty="0">
              <a:solidFill>
                <a:schemeClr val="dk1"/>
              </a:solidFill>
              <a:latin typeface="Comfortaa"/>
              <a:sym typeface="Comfortaa"/>
            </a:endParaRPr>
          </a:p>
          <a:p>
            <a:r>
              <a:rPr lang="ru-RU" sz="1200" b="1" u="sng" dirty="0" err="1">
                <a:solidFill>
                  <a:srgbClr val="981D04"/>
                </a:solidFill>
                <a:latin typeface="Comfortaa"/>
                <a:sym typeface="Comfortaa"/>
              </a:rPr>
              <a:t>Співробітник-позивач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-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це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той тип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працівника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який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хотів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би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робити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найменше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і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заробляти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якомога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більше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.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Він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хоче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отримувати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вищу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зарплату,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ніж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його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колеги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, і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вважає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що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sym typeface="Comfortaa"/>
              </a:rPr>
              <a:t>це</a:t>
            </a:r>
            <a:r>
              <a:rPr lang="ru-RU" sz="1200" dirty="0">
                <a:solidFill>
                  <a:schemeClr val="dk1"/>
                </a:solidFill>
                <a:latin typeface="Comfortaa"/>
                <a:sym typeface="Comfortaa"/>
              </a:rPr>
              <a:t> справедливо.</a:t>
            </a:r>
            <a:endParaRPr lang="ru-RU" sz="1200" b="1" u="sng" dirty="0">
              <a:solidFill>
                <a:srgbClr val="981D04"/>
              </a:solidFill>
              <a:latin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397024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7390ACF-3371-401A-910E-DAC6AFEB5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740" y="1078559"/>
            <a:ext cx="3636655" cy="2477440"/>
          </a:xfrm>
        </p:spPr>
        <p:txBody>
          <a:bodyPr/>
          <a:lstStyle/>
          <a:p>
            <a:r>
              <a:rPr lang="ru-RU" sz="900" dirty="0" err="1"/>
              <a:t>рівень</a:t>
            </a:r>
            <a:r>
              <a:rPr lang="ru-RU" sz="900" dirty="0"/>
              <a:t> </a:t>
            </a:r>
            <a:r>
              <a:rPr lang="ru-RU" sz="900" dirty="0" err="1"/>
              <a:t>зусиль</a:t>
            </a:r>
            <a:r>
              <a:rPr lang="ru-RU" sz="900" dirty="0"/>
              <a:t>, </a:t>
            </a:r>
            <a:r>
              <a:rPr lang="ru-RU" sz="900" dirty="0" err="1"/>
              <a:t>що</a:t>
            </a:r>
            <a:r>
              <a:rPr lang="ru-RU" sz="900" dirty="0"/>
              <a:t> </a:t>
            </a:r>
            <a:r>
              <a:rPr lang="ru-RU" sz="900" dirty="0" err="1"/>
              <a:t>витрачаються</a:t>
            </a:r>
            <a:r>
              <a:rPr lang="ru-RU" sz="900" dirty="0"/>
              <a:t> (3) </a:t>
            </a:r>
            <a:r>
              <a:rPr lang="ru-RU" sz="900" dirty="0" err="1"/>
              <a:t>залежить</a:t>
            </a:r>
            <a:r>
              <a:rPr lang="ru-RU" sz="900" dirty="0"/>
              <a:t> </a:t>
            </a:r>
            <a:r>
              <a:rPr lang="ru-RU" sz="900" dirty="0" err="1"/>
              <a:t>від</a:t>
            </a:r>
            <a:r>
              <a:rPr lang="ru-RU" sz="900" dirty="0"/>
              <a:t> </a:t>
            </a:r>
            <a:r>
              <a:rPr lang="ru-RU" sz="900" dirty="0" err="1"/>
              <a:t>цінності</a:t>
            </a:r>
            <a:r>
              <a:rPr lang="ru-RU" sz="900" dirty="0"/>
              <a:t> </a:t>
            </a:r>
            <a:r>
              <a:rPr lang="ru-RU" sz="900" dirty="0" err="1"/>
              <a:t>винагороди</a:t>
            </a:r>
            <a:r>
              <a:rPr lang="ru-RU" sz="900" dirty="0"/>
              <a:t> (1) і </a:t>
            </a:r>
            <a:r>
              <a:rPr lang="ru-RU" sz="900" dirty="0" err="1"/>
              <a:t>від</a:t>
            </a:r>
            <a:r>
              <a:rPr lang="ru-RU" sz="900" dirty="0"/>
              <a:t> </a:t>
            </a:r>
            <a:r>
              <a:rPr lang="ru-RU" sz="900" dirty="0" err="1"/>
              <a:t>впевненості</a:t>
            </a:r>
            <a:r>
              <a:rPr lang="ru-RU" sz="900" dirty="0"/>
              <a:t> в </a:t>
            </a:r>
            <a:r>
              <a:rPr lang="ru-RU" sz="900" dirty="0" err="1"/>
              <a:t>наявності</a:t>
            </a:r>
            <a:r>
              <a:rPr lang="ru-RU" sz="900" dirty="0"/>
              <a:t> </a:t>
            </a:r>
            <a:r>
              <a:rPr lang="ru-RU" sz="900" dirty="0" err="1"/>
              <a:t>зв'язку</a:t>
            </a:r>
            <a:r>
              <a:rPr lang="ru-RU" sz="900" dirty="0"/>
              <a:t> </a:t>
            </a:r>
            <a:r>
              <a:rPr lang="ru-RU" sz="900" dirty="0" err="1"/>
              <a:t>між</a:t>
            </a:r>
            <a:r>
              <a:rPr lang="ru-RU" sz="900" dirty="0"/>
              <a:t> </a:t>
            </a:r>
            <a:r>
              <a:rPr lang="ru-RU" sz="900" dirty="0" err="1"/>
              <a:t>витратами</a:t>
            </a:r>
            <a:r>
              <a:rPr lang="ru-RU" sz="900" dirty="0"/>
              <a:t> </a:t>
            </a:r>
            <a:r>
              <a:rPr lang="ru-RU" sz="900" dirty="0" err="1"/>
              <a:t>зусиль</a:t>
            </a:r>
            <a:r>
              <a:rPr lang="ru-RU" sz="900" dirty="0"/>
              <a:t> і </a:t>
            </a:r>
            <a:r>
              <a:rPr lang="ru-RU" sz="900" dirty="0" err="1"/>
              <a:t>винагородою</a:t>
            </a:r>
            <a:r>
              <a:rPr lang="ru-RU" sz="900" dirty="0"/>
              <a:t> (2);</a:t>
            </a:r>
          </a:p>
          <a:p>
            <a:r>
              <a:rPr lang="ru-RU" sz="900" dirty="0"/>
              <a:t>на </a:t>
            </a:r>
            <a:r>
              <a:rPr lang="ru-RU" sz="900" dirty="0" err="1"/>
              <a:t>результати</a:t>
            </a:r>
            <a:r>
              <a:rPr lang="ru-RU" sz="900" dirty="0"/>
              <a:t>, </a:t>
            </a:r>
            <a:r>
              <a:rPr lang="ru-RU" sz="900" dirty="0" err="1"/>
              <a:t>досягнуті</a:t>
            </a:r>
            <a:r>
              <a:rPr lang="ru-RU" sz="900" dirty="0"/>
              <a:t> </a:t>
            </a:r>
            <a:r>
              <a:rPr lang="ru-RU" sz="900" dirty="0" err="1"/>
              <a:t>працівником</a:t>
            </a:r>
            <a:r>
              <a:rPr lang="ru-RU" sz="900" dirty="0"/>
              <a:t> (6), </a:t>
            </a:r>
            <a:r>
              <a:rPr lang="ru-RU" sz="900" dirty="0" err="1"/>
              <a:t>впливають</a:t>
            </a:r>
            <a:r>
              <a:rPr lang="ru-RU" sz="900" dirty="0"/>
              <a:t> три </a:t>
            </a:r>
            <a:r>
              <a:rPr lang="ru-RU" sz="900" dirty="0" err="1"/>
              <a:t>фактори</a:t>
            </a:r>
            <a:r>
              <a:rPr lang="ru-RU" sz="900" dirty="0"/>
              <a:t>: </a:t>
            </a:r>
            <a:r>
              <a:rPr lang="ru-RU" sz="900" dirty="0" err="1"/>
              <a:t>витрачені</a:t>
            </a:r>
            <a:r>
              <a:rPr lang="ru-RU" sz="900" dirty="0"/>
              <a:t> </a:t>
            </a:r>
            <a:r>
              <a:rPr lang="ru-RU" sz="900" dirty="0" err="1"/>
              <a:t>зусилля</a:t>
            </a:r>
            <a:r>
              <a:rPr lang="ru-RU" sz="900" dirty="0"/>
              <a:t> (3), </a:t>
            </a:r>
            <a:r>
              <a:rPr lang="ru-RU" sz="900" dirty="0" err="1"/>
              <a:t>здібності</a:t>
            </a:r>
            <a:r>
              <a:rPr lang="ru-RU" sz="900" dirty="0"/>
              <a:t> і </a:t>
            </a:r>
            <a:r>
              <a:rPr lang="ru-RU" sz="900" dirty="0" err="1"/>
              <a:t>характерні</a:t>
            </a:r>
            <a:r>
              <a:rPr lang="ru-RU" sz="900" dirty="0"/>
              <a:t> </a:t>
            </a:r>
            <a:r>
              <a:rPr lang="ru-RU" sz="900" dirty="0" err="1"/>
              <a:t>особливості</a:t>
            </a:r>
            <a:r>
              <a:rPr lang="ru-RU" sz="900" dirty="0"/>
              <a:t> </a:t>
            </a:r>
            <a:r>
              <a:rPr lang="ru-RU" sz="900" dirty="0" err="1"/>
              <a:t>людини</a:t>
            </a:r>
            <a:r>
              <a:rPr lang="ru-RU" sz="900" dirty="0"/>
              <a:t> (4), а </a:t>
            </a:r>
            <a:r>
              <a:rPr lang="ru-RU" sz="900" dirty="0" err="1"/>
              <a:t>також</a:t>
            </a:r>
            <a:r>
              <a:rPr lang="ru-RU" sz="900" dirty="0"/>
              <a:t> </a:t>
            </a:r>
            <a:r>
              <a:rPr lang="ru-RU" sz="900" dirty="0" err="1"/>
              <a:t>від</a:t>
            </a:r>
            <a:r>
              <a:rPr lang="ru-RU" sz="900" dirty="0"/>
              <a:t> </a:t>
            </a:r>
            <a:r>
              <a:rPr lang="ru-RU" sz="900" dirty="0" err="1"/>
              <a:t>усвідомлення</a:t>
            </a:r>
            <a:r>
              <a:rPr lang="ru-RU" sz="900" dirty="0"/>
              <a:t> нею </a:t>
            </a:r>
            <a:r>
              <a:rPr lang="ru-RU" sz="900" dirty="0" err="1"/>
              <a:t>своєї</a:t>
            </a:r>
            <a:r>
              <a:rPr lang="ru-RU" sz="900" dirty="0"/>
              <a:t> </a:t>
            </a:r>
            <a:r>
              <a:rPr lang="ru-RU" sz="900" dirty="0" err="1"/>
              <a:t>ролі</a:t>
            </a:r>
            <a:r>
              <a:rPr lang="ru-RU" sz="900" dirty="0"/>
              <a:t> в </a:t>
            </a:r>
            <a:r>
              <a:rPr lang="ru-RU" sz="900" dirty="0" err="1"/>
              <a:t>процесі</a:t>
            </a:r>
            <a:r>
              <a:rPr lang="ru-RU" sz="900" dirty="0"/>
              <a:t> </a:t>
            </a:r>
            <a:r>
              <a:rPr lang="ru-RU" sz="900" dirty="0" err="1"/>
              <a:t>праці</a:t>
            </a:r>
            <a:r>
              <a:rPr lang="ru-RU" sz="900" dirty="0"/>
              <a:t> (5);</a:t>
            </a:r>
          </a:p>
          <a:p>
            <a:r>
              <a:rPr lang="ru-RU" sz="900" dirty="0" err="1"/>
              <a:t>досягнення</a:t>
            </a:r>
            <a:r>
              <a:rPr lang="ru-RU" sz="900" dirty="0"/>
              <a:t> </a:t>
            </a:r>
            <a:r>
              <a:rPr lang="ru-RU" sz="900" dirty="0" err="1"/>
              <a:t>необхідного</a:t>
            </a:r>
            <a:r>
              <a:rPr lang="ru-RU" sz="900" dirty="0"/>
              <a:t> </a:t>
            </a:r>
            <a:r>
              <a:rPr lang="ru-RU" sz="900" dirty="0" err="1"/>
              <a:t>рівня</a:t>
            </a:r>
            <a:r>
              <a:rPr lang="ru-RU" sz="900" dirty="0"/>
              <a:t> </a:t>
            </a:r>
            <a:r>
              <a:rPr lang="ru-RU" sz="900" dirty="0" err="1"/>
              <a:t>результативності</a:t>
            </a:r>
            <a:r>
              <a:rPr lang="ru-RU" sz="900" dirty="0"/>
              <a:t> (6) </a:t>
            </a:r>
            <a:r>
              <a:rPr lang="ru-RU" sz="900" dirty="0" err="1"/>
              <a:t>може</a:t>
            </a:r>
            <a:r>
              <a:rPr lang="ru-RU" sz="900" dirty="0"/>
              <a:t> </a:t>
            </a:r>
            <a:r>
              <a:rPr lang="ru-RU" sz="900" dirty="0" err="1"/>
              <a:t>призвести</a:t>
            </a:r>
            <a:r>
              <a:rPr lang="ru-RU" sz="900" dirty="0"/>
              <a:t> до </a:t>
            </a:r>
            <a:r>
              <a:rPr lang="ru-RU" sz="900" dirty="0" err="1"/>
              <a:t>внутрішньої</a:t>
            </a:r>
            <a:r>
              <a:rPr lang="ru-RU" sz="900" dirty="0"/>
              <a:t> </a:t>
            </a:r>
            <a:r>
              <a:rPr lang="ru-RU" sz="900" dirty="0" err="1"/>
              <a:t>винагороди</a:t>
            </a:r>
            <a:r>
              <a:rPr lang="ru-RU" sz="900" dirty="0"/>
              <a:t> (7а), </a:t>
            </a:r>
            <a:r>
              <a:rPr lang="ru-RU" sz="900" dirty="0" err="1"/>
              <a:t>тобто</a:t>
            </a:r>
            <a:r>
              <a:rPr lang="ru-RU" sz="900" dirty="0"/>
              <a:t> </a:t>
            </a:r>
            <a:r>
              <a:rPr lang="ru-RU" sz="900" dirty="0" err="1"/>
              <a:t>відчуття</a:t>
            </a:r>
            <a:r>
              <a:rPr lang="ru-RU" sz="900" dirty="0"/>
              <a:t> </a:t>
            </a:r>
            <a:r>
              <a:rPr lang="ru-RU" sz="900" dirty="0" err="1"/>
              <a:t>задоволеності</a:t>
            </a:r>
            <a:r>
              <a:rPr lang="ru-RU" sz="900" dirty="0"/>
              <a:t> </a:t>
            </a:r>
            <a:r>
              <a:rPr lang="ru-RU" sz="900" dirty="0" err="1"/>
              <a:t>роботою</a:t>
            </a:r>
            <a:r>
              <a:rPr lang="ru-RU" sz="900" dirty="0"/>
              <a:t>, </a:t>
            </a:r>
            <a:r>
              <a:rPr lang="ru-RU" sz="900" dirty="0" err="1"/>
              <a:t>компетентності</a:t>
            </a:r>
            <a:r>
              <a:rPr lang="ru-RU" sz="900" dirty="0"/>
              <a:t>, </a:t>
            </a:r>
            <a:r>
              <a:rPr lang="ru-RU" sz="900" dirty="0" err="1"/>
              <a:t>самоповаги</a:t>
            </a:r>
            <a:r>
              <a:rPr lang="ru-RU" sz="900" dirty="0"/>
              <a:t>, і </a:t>
            </a:r>
            <a:r>
              <a:rPr lang="ru-RU" sz="900" dirty="0" err="1"/>
              <a:t>зовнішньої</a:t>
            </a:r>
            <a:r>
              <a:rPr lang="ru-RU" sz="900" dirty="0"/>
              <a:t> </a:t>
            </a:r>
            <a:r>
              <a:rPr lang="ru-RU" sz="900" dirty="0" err="1"/>
              <a:t>винагороди</a:t>
            </a:r>
            <a:r>
              <a:rPr lang="ru-RU" sz="900" dirty="0"/>
              <a:t> (7б) — похвала </a:t>
            </a:r>
            <a:r>
              <a:rPr lang="ru-RU" sz="900" dirty="0" err="1"/>
              <a:t>керівника</a:t>
            </a:r>
            <a:r>
              <a:rPr lang="ru-RU" sz="900" dirty="0"/>
              <a:t>, </a:t>
            </a:r>
            <a:r>
              <a:rPr lang="ru-RU" sz="900" dirty="0" err="1"/>
              <a:t>премія</a:t>
            </a:r>
            <a:r>
              <a:rPr lang="ru-RU" sz="900" dirty="0"/>
              <a:t>, </a:t>
            </a:r>
            <a:r>
              <a:rPr lang="ru-RU" sz="900" dirty="0" err="1"/>
              <a:t>просування</a:t>
            </a:r>
            <a:r>
              <a:rPr lang="ru-RU" sz="900" dirty="0"/>
              <a:t> за службою </a:t>
            </a:r>
            <a:r>
              <a:rPr lang="ru-RU" sz="900" dirty="0" err="1"/>
              <a:t>тощо</a:t>
            </a:r>
            <a:r>
              <a:rPr lang="ru-RU" sz="900" dirty="0"/>
              <a:t>;</a:t>
            </a:r>
          </a:p>
          <a:p>
            <a:r>
              <a:rPr lang="ru-RU" sz="900" dirty="0"/>
              <a:t>пунктирна </a:t>
            </a:r>
            <a:r>
              <a:rPr lang="ru-RU" sz="900" dirty="0" err="1"/>
              <a:t>лінія</a:t>
            </a:r>
            <a:r>
              <a:rPr lang="ru-RU" sz="900" dirty="0"/>
              <a:t> </a:t>
            </a:r>
            <a:r>
              <a:rPr lang="ru-RU" sz="900" dirty="0" err="1"/>
              <a:t>між</a:t>
            </a:r>
            <a:r>
              <a:rPr lang="ru-RU" sz="900" dirty="0"/>
              <a:t> результатами і </a:t>
            </a:r>
            <a:r>
              <a:rPr lang="ru-RU" sz="900" dirty="0" err="1"/>
              <a:t>винагородженням</a:t>
            </a:r>
            <a:r>
              <a:rPr lang="ru-RU" sz="900" dirty="0"/>
              <a:t>, </a:t>
            </a:r>
            <a:r>
              <a:rPr lang="ru-RU" sz="900" dirty="0" err="1"/>
              <a:t>що</a:t>
            </a:r>
            <a:r>
              <a:rPr lang="ru-RU" sz="900" dirty="0"/>
              <a:t> </a:t>
            </a:r>
            <a:r>
              <a:rPr lang="ru-RU" sz="900" dirty="0" err="1"/>
              <a:t>сприймається</a:t>
            </a:r>
            <a:r>
              <a:rPr lang="ru-RU" sz="900" dirty="0"/>
              <a:t> як </a:t>
            </a:r>
            <a:r>
              <a:rPr lang="ru-RU" sz="900" dirty="0" err="1"/>
              <a:t>справедливе</a:t>
            </a:r>
            <a:r>
              <a:rPr lang="ru-RU" sz="900" dirty="0"/>
              <a:t> (8) </a:t>
            </a:r>
            <a:r>
              <a:rPr lang="ru-RU" sz="900" dirty="0" err="1"/>
              <a:t>виходить</a:t>
            </a:r>
            <a:r>
              <a:rPr lang="ru-RU" sz="900" dirty="0"/>
              <a:t> з </a:t>
            </a:r>
            <a:r>
              <a:rPr lang="ru-RU" sz="900" dirty="0" err="1"/>
              <a:t>теорії</a:t>
            </a:r>
            <a:r>
              <a:rPr lang="ru-RU" sz="900" dirty="0"/>
              <a:t> </a:t>
            </a:r>
            <a:r>
              <a:rPr lang="ru-RU" sz="900" dirty="0" err="1"/>
              <a:t>справедливості</a:t>
            </a:r>
            <a:r>
              <a:rPr lang="ru-RU" sz="900" dirty="0"/>
              <a:t> і </a:t>
            </a:r>
            <a:r>
              <a:rPr lang="ru-RU" sz="900" dirty="0" err="1"/>
              <a:t>показує</a:t>
            </a:r>
            <a:r>
              <a:rPr lang="ru-RU" sz="900" dirty="0"/>
              <a:t>, </a:t>
            </a:r>
            <a:r>
              <a:rPr lang="ru-RU" sz="900" dirty="0" err="1"/>
              <a:t>що</a:t>
            </a:r>
            <a:r>
              <a:rPr lang="ru-RU" sz="900" dirty="0"/>
              <a:t> люди </a:t>
            </a:r>
            <a:r>
              <a:rPr lang="ru-RU" sz="900" dirty="0" err="1"/>
              <a:t>мають</a:t>
            </a:r>
            <a:r>
              <a:rPr lang="ru-RU" sz="900" dirty="0"/>
              <a:t> </a:t>
            </a:r>
            <a:r>
              <a:rPr lang="ru-RU" sz="900" dirty="0" err="1"/>
              <a:t>власну</a:t>
            </a:r>
            <a:r>
              <a:rPr lang="ru-RU" sz="900" dirty="0"/>
              <a:t> </a:t>
            </a:r>
            <a:r>
              <a:rPr lang="ru-RU" sz="900" dirty="0" err="1"/>
              <a:t>оцінку</a:t>
            </a:r>
            <a:r>
              <a:rPr lang="ru-RU" sz="900" dirty="0"/>
              <a:t> </a:t>
            </a:r>
            <a:r>
              <a:rPr lang="ru-RU" sz="900" dirty="0" err="1"/>
              <a:t>ступеня</a:t>
            </a:r>
            <a:r>
              <a:rPr lang="ru-RU" sz="900" dirty="0"/>
              <a:t> </a:t>
            </a:r>
            <a:r>
              <a:rPr lang="ru-RU" sz="900" dirty="0" err="1"/>
              <a:t>справедливості</a:t>
            </a:r>
            <a:r>
              <a:rPr lang="ru-RU" sz="900" dirty="0"/>
              <a:t> </a:t>
            </a:r>
            <a:r>
              <a:rPr lang="ru-RU" sz="900" dirty="0" err="1"/>
              <a:t>винагороди</a:t>
            </a:r>
            <a:r>
              <a:rPr lang="ru-RU" sz="900" dirty="0"/>
              <a:t>;</a:t>
            </a:r>
          </a:p>
          <a:p>
            <a:r>
              <a:rPr lang="ru-RU" sz="900" dirty="0" err="1"/>
              <a:t>задоволення</a:t>
            </a:r>
            <a:r>
              <a:rPr lang="ru-RU" sz="900" dirty="0"/>
              <a:t> є результатом </a:t>
            </a:r>
            <a:r>
              <a:rPr lang="ru-RU" sz="900" dirty="0" err="1"/>
              <a:t>зовнішнього</a:t>
            </a:r>
            <a:r>
              <a:rPr lang="ru-RU" sz="900" dirty="0"/>
              <a:t> і </a:t>
            </a:r>
            <a:r>
              <a:rPr lang="ru-RU" sz="900" dirty="0" err="1"/>
              <a:t>внутрішнього</a:t>
            </a:r>
            <a:r>
              <a:rPr lang="ru-RU" sz="900" dirty="0"/>
              <a:t> </a:t>
            </a:r>
            <a:r>
              <a:rPr lang="ru-RU" sz="900" dirty="0" err="1"/>
              <a:t>винагородження</a:t>
            </a:r>
            <a:r>
              <a:rPr lang="ru-RU" sz="900" dirty="0"/>
              <a:t> з </a:t>
            </a:r>
            <a:r>
              <a:rPr lang="ru-RU" sz="900" dirty="0" err="1"/>
              <a:t>урахуванням</a:t>
            </a:r>
            <a:r>
              <a:rPr lang="ru-RU" sz="900" dirty="0"/>
              <a:t> </a:t>
            </a:r>
            <a:r>
              <a:rPr lang="ru-RU" sz="900" dirty="0" err="1"/>
              <a:t>їх</a:t>
            </a:r>
            <a:r>
              <a:rPr lang="ru-RU" sz="900" dirty="0"/>
              <a:t> </a:t>
            </a:r>
            <a:r>
              <a:rPr lang="ru-RU" sz="900" dirty="0" err="1"/>
              <a:t>справедливості</a:t>
            </a:r>
            <a:r>
              <a:rPr lang="ru-RU" sz="900" dirty="0"/>
              <a:t>;</a:t>
            </a:r>
          </a:p>
          <a:p>
            <a:endParaRPr lang="ru-RU" sz="9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4C98F22-B26A-4EE9-B0D3-1979667B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34" y="483305"/>
            <a:ext cx="7496400" cy="440400"/>
          </a:xfrm>
        </p:spPr>
        <p:txBody>
          <a:bodyPr/>
          <a:lstStyle/>
          <a:p>
            <a:r>
              <a:rPr lang="uk-UA" sz="3600" dirty="0"/>
              <a:t>Теорія мотивації Портера-</a:t>
            </a:r>
            <a:r>
              <a:rPr lang="uk-UA" sz="3600" dirty="0" err="1"/>
              <a:t>Лоулера</a:t>
            </a:r>
            <a:br>
              <a:rPr lang="uk-UA" sz="3600" dirty="0"/>
            </a:b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E81A58-9E69-4352-B877-29A3CA593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475" y="1329220"/>
            <a:ext cx="4743450" cy="2667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175677-7232-4527-B7E9-E0A9E4F680A5}"/>
              </a:ext>
            </a:extLst>
          </p:cNvPr>
          <p:cNvSpPr/>
          <p:nvPr/>
        </p:nvSpPr>
        <p:spPr>
          <a:xfrm>
            <a:off x="3847253" y="39400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800" dirty="0">
                <a:solidFill>
                  <a:schemeClr val="lt1"/>
                </a:solidFill>
                <a:sym typeface="Sue Ellen Francisco"/>
              </a:rPr>
              <a:t>результативна </a:t>
            </a:r>
            <a:r>
              <a:rPr lang="ru-RU" sz="1800" dirty="0" err="1">
                <a:solidFill>
                  <a:schemeClr val="lt1"/>
                </a:solidFill>
                <a:sym typeface="Sue Ellen Francisco"/>
              </a:rPr>
              <a:t>праця</a:t>
            </a:r>
            <a:r>
              <a:rPr lang="ru-RU" sz="1800" dirty="0">
                <a:solidFill>
                  <a:schemeClr val="lt1"/>
                </a:solidFill>
                <a:sym typeface="Sue Ellen Francisco"/>
              </a:rPr>
              <a:t> </a:t>
            </a:r>
            <a:r>
              <a:rPr lang="ru-RU" sz="1800" dirty="0" err="1">
                <a:solidFill>
                  <a:schemeClr val="lt1"/>
                </a:solidFill>
                <a:sym typeface="Sue Ellen Francisco"/>
              </a:rPr>
              <a:t>веде</a:t>
            </a:r>
            <a:r>
              <a:rPr lang="ru-RU" sz="1800" dirty="0">
                <a:solidFill>
                  <a:schemeClr val="lt1"/>
                </a:solidFill>
                <a:sym typeface="Sue Ellen Francisco"/>
              </a:rPr>
              <a:t> до </a:t>
            </a:r>
            <a:r>
              <a:rPr lang="ru-RU" sz="1800" dirty="0" err="1">
                <a:solidFill>
                  <a:schemeClr val="lt1"/>
                </a:solidFill>
                <a:sym typeface="Sue Ellen Francisco"/>
              </a:rPr>
              <a:t>задоволення</a:t>
            </a:r>
            <a:r>
              <a:rPr lang="ru-RU" sz="1800" dirty="0">
                <a:solidFill>
                  <a:schemeClr val="lt1"/>
                </a:solidFill>
                <a:sym typeface="Sue Ellen Francisco"/>
              </a:rPr>
              <a:t> і </a:t>
            </a:r>
            <a:r>
              <a:rPr lang="ru-RU" sz="1800" dirty="0" err="1">
                <a:solidFill>
                  <a:schemeClr val="lt1"/>
                </a:solidFill>
                <a:sym typeface="Sue Ellen Francisco"/>
              </a:rPr>
              <a:t>сприяє</a:t>
            </a:r>
            <a:r>
              <a:rPr lang="ru-RU" sz="1800" dirty="0">
                <a:solidFill>
                  <a:schemeClr val="lt1"/>
                </a:solidFill>
                <a:sym typeface="Sue Ellen Francisco"/>
              </a:rPr>
              <a:t> </a:t>
            </a:r>
            <a:r>
              <a:rPr lang="ru-RU" sz="1800" dirty="0" err="1">
                <a:solidFill>
                  <a:schemeClr val="lt1"/>
                </a:solidFill>
                <a:sym typeface="Sue Ellen Francisco"/>
              </a:rPr>
              <a:t>підвищенню</a:t>
            </a:r>
            <a:r>
              <a:rPr lang="ru-RU" sz="1800" dirty="0">
                <a:solidFill>
                  <a:schemeClr val="lt1"/>
                </a:solidFill>
                <a:sym typeface="Sue Ellen Francisco"/>
              </a:rPr>
              <a:t> </a:t>
            </a:r>
            <a:r>
              <a:rPr lang="ru-RU" sz="1800" dirty="0" err="1">
                <a:solidFill>
                  <a:schemeClr val="lt1"/>
                </a:solidFill>
                <a:sym typeface="Sue Ellen Francisco"/>
              </a:rPr>
              <a:t>результативності</a:t>
            </a:r>
            <a:r>
              <a:rPr lang="ru-RU" sz="1800" dirty="0">
                <a:solidFill>
                  <a:schemeClr val="lt1"/>
                </a:solidFill>
                <a:sym typeface="Sue Ellen Francisco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4741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45"/>
          <p:cNvSpPr txBox="1">
            <a:spLocks noGrp="1"/>
          </p:cNvSpPr>
          <p:nvPr>
            <p:ph type="subTitle" idx="3"/>
          </p:nvPr>
        </p:nvSpPr>
        <p:spPr>
          <a:xfrm>
            <a:off x="897615" y="1033197"/>
            <a:ext cx="7081371" cy="3552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прагне</a:t>
            </a:r>
            <a:r>
              <a:rPr lang="ru-RU" dirty="0"/>
              <a:t> до </a:t>
            </a:r>
            <a:r>
              <a:rPr lang="ru-RU" dirty="0" err="1"/>
              <a:t>успіху</a:t>
            </a:r>
            <a:r>
              <a:rPr lang="ru-RU" dirty="0"/>
              <a:t>, </a:t>
            </a:r>
            <a:r>
              <a:rPr lang="ru-RU" dirty="0" err="1"/>
              <a:t>уникає</a:t>
            </a:r>
            <a:r>
              <a:rPr lang="ru-RU" dirty="0"/>
              <a:t> </a:t>
            </a:r>
            <a:r>
              <a:rPr lang="ru-RU" dirty="0" err="1"/>
              <a:t>невдач</a:t>
            </a:r>
            <a:r>
              <a:rPr lang="ru-RU" dirty="0"/>
              <a:t>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u="sng" dirty="0">
                <a:solidFill>
                  <a:srgbClr val="981D04"/>
                </a:solidFill>
              </a:rPr>
              <a:t>два </a:t>
            </a:r>
            <a:r>
              <a:rPr lang="ru-RU" u="sng" dirty="0" err="1">
                <a:solidFill>
                  <a:srgbClr val="981D04"/>
                </a:solidFill>
              </a:rPr>
              <a:t>відповідних</a:t>
            </a:r>
            <a:r>
              <a:rPr lang="ru-RU" u="sng" dirty="0">
                <a:solidFill>
                  <a:srgbClr val="981D04"/>
                </a:solidFill>
              </a:rPr>
              <a:t> </a:t>
            </a:r>
            <a:r>
              <a:rPr lang="ru-RU" u="sng" dirty="0" err="1">
                <a:solidFill>
                  <a:srgbClr val="981D04"/>
                </a:solidFill>
              </a:rPr>
              <a:t>мотиви</a:t>
            </a:r>
            <a:r>
              <a:rPr lang="ru-RU" dirty="0"/>
              <a:t> - мотив </a:t>
            </a:r>
            <a:r>
              <a:rPr lang="ru-RU" dirty="0" err="1"/>
              <a:t>успіху</a:t>
            </a:r>
            <a:r>
              <a:rPr lang="ru-RU" dirty="0"/>
              <a:t> (Му) і мотив,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спонукає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невдачі</a:t>
            </a:r>
            <a:r>
              <a:rPr lang="ru-RU" dirty="0"/>
              <a:t> (Мну).</a:t>
            </a:r>
          </a:p>
          <a:p>
            <a:pPr marL="0" lvl="0" indent="0">
              <a:buSzPts val="1100"/>
            </a:pPr>
            <a:r>
              <a:rPr lang="ru-RU" dirty="0" err="1"/>
              <a:t>Суб’єктивні</a:t>
            </a:r>
            <a:r>
              <a:rPr lang="ru-RU" dirty="0"/>
              <a:t> </a:t>
            </a:r>
            <a:r>
              <a:rPr lang="ru-RU" dirty="0" err="1"/>
              <a:t>ймовірності</a:t>
            </a:r>
            <a:r>
              <a:rPr lang="ru-RU" dirty="0"/>
              <a:t> </a:t>
            </a:r>
            <a:r>
              <a:rPr lang="ru-RU" u="sng" dirty="0" err="1"/>
              <a:t>успіху</a:t>
            </a:r>
            <a:r>
              <a:rPr lang="ru-RU" dirty="0"/>
              <a:t> (</a:t>
            </a:r>
            <a:r>
              <a:rPr lang="en-US" dirty="0"/>
              <a:t>W</a:t>
            </a:r>
            <a:r>
              <a:rPr lang="ru-RU" dirty="0"/>
              <a:t>у) та </a:t>
            </a:r>
            <a:r>
              <a:rPr lang="ru-RU" u="sng" dirty="0" err="1"/>
              <a:t>неуспіху</a:t>
            </a:r>
            <a:r>
              <a:rPr lang="ru-RU" dirty="0"/>
              <a:t> (</a:t>
            </a:r>
            <a:r>
              <a:rPr lang="en-US" dirty="0"/>
              <a:t>W</a:t>
            </a:r>
            <a:r>
              <a:rPr lang="ru-RU" dirty="0"/>
              <a:t>ну)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розглядав</a:t>
            </a:r>
            <a:r>
              <a:rPr lang="ru-RU" dirty="0"/>
              <a:t> як </a:t>
            </a:r>
            <a:r>
              <a:rPr lang="ru-RU" u="sng" dirty="0" err="1"/>
              <a:t>взаємодоповнюючі</a:t>
            </a:r>
            <a:r>
              <a:rPr lang="ru-RU" u="sng" dirty="0"/>
              <a:t> </a:t>
            </a:r>
            <a:r>
              <a:rPr lang="ru-RU" u="sng" dirty="0" err="1"/>
              <a:t>величини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сумі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одиницю</a:t>
            </a:r>
            <a:r>
              <a:rPr lang="ru-RU" dirty="0"/>
              <a:t>:</a:t>
            </a:r>
          </a:p>
          <a:p>
            <a:pPr marL="0" lvl="0" indent="0">
              <a:buSzPts val="1100"/>
            </a:pPr>
            <a:endParaRPr lang="ru-RU" dirty="0"/>
          </a:p>
          <a:p>
            <a:pPr marL="0" lvl="0" indent="0">
              <a:buSzPts val="1100"/>
            </a:pPr>
            <a:endParaRPr lang="ru-RU" dirty="0"/>
          </a:p>
          <a:p>
            <a:pPr marL="0" lvl="0" indent="0">
              <a:buSzPts val="1100"/>
            </a:pPr>
            <a:endParaRPr lang="ru-RU" dirty="0"/>
          </a:p>
          <a:p>
            <a:pPr marL="0" lvl="0" indent="0">
              <a:buSzPts val="1100"/>
            </a:pPr>
            <a:r>
              <a:rPr lang="ru-RU" u="sng" dirty="0">
                <a:solidFill>
                  <a:srgbClr val="981D04"/>
                </a:solidFill>
              </a:rPr>
              <a:t>На </a:t>
            </a:r>
            <a:r>
              <a:rPr lang="ru-RU" u="sng" dirty="0" err="1">
                <a:solidFill>
                  <a:srgbClr val="981D04"/>
                </a:solidFill>
              </a:rPr>
              <a:t>поведінку</a:t>
            </a:r>
            <a:r>
              <a:rPr lang="ru-RU" u="sng" dirty="0">
                <a:solidFill>
                  <a:srgbClr val="981D04"/>
                </a:solidFill>
              </a:rPr>
              <a:t> </a:t>
            </a:r>
            <a:r>
              <a:rPr lang="ru-RU" u="sng" dirty="0" err="1">
                <a:solidFill>
                  <a:srgbClr val="981D04"/>
                </a:solidFill>
              </a:rPr>
              <a:t>людини</a:t>
            </a:r>
            <a:r>
              <a:rPr lang="ru-RU" u="sng" dirty="0">
                <a:solidFill>
                  <a:srgbClr val="981D04"/>
                </a:solidFill>
              </a:rPr>
              <a:t> </a:t>
            </a:r>
            <a:r>
              <a:rPr lang="ru-RU" u="sng" dirty="0" err="1">
                <a:solidFill>
                  <a:srgbClr val="981D04"/>
                </a:solidFill>
              </a:rPr>
              <a:t>впливають</a:t>
            </a:r>
            <a:r>
              <a:rPr lang="ru-RU" u="sng" dirty="0">
                <a:solidFill>
                  <a:srgbClr val="981D04"/>
                </a:solidFill>
              </a:rPr>
              <a:t> </a:t>
            </a:r>
            <a:r>
              <a:rPr lang="ru-RU" u="sng" dirty="0" err="1">
                <a:solidFill>
                  <a:srgbClr val="981D04"/>
                </a:solidFill>
              </a:rPr>
              <a:t>дві</a:t>
            </a:r>
            <a:r>
              <a:rPr lang="ru-RU" u="sng" dirty="0">
                <a:solidFill>
                  <a:srgbClr val="981D04"/>
                </a:solidFill>
              </a:rPr>
              <a:t> </a:t>
            </a:r>
            <a:r>
              <a:rPr lang="ru-RU" u="sng" dirty="0" err="1">
                <a:solidFill>
                  <a:srgbClr val="981D04"/>
                </a:solidFill>
              </a:rPr>
              <a:t>ситуативні</a:t>
            </a:r>
            <a:r>
              <a:rPr lang="ru-RU" u="sng" dirty="0">
                <a:solidFill>
                  <a:srgbClr val="981D04"/>
                </a:solidFill>
              </a:rPr>
              <a:t> </a:t>
            </a:r>
            <a:r>
              <a:rPr lang="ru-RU" u="sng" dirty="0" err="1">
                <a:solidFill>
                  <a:srgbClr val="981D04"/>
                </a:solidFill>
              </a:rPr>
              <a:t>змінні</a:t>
            </a:r>
            <a:r>
              <a:rPr lang="ru-RU" dirty="0"/>
              <a:t>: </a:t>
            </a:r>
            <a:r>
              <a:rPr lang="ru-RU" u="sng" dirty="0" err="1"/>
              <a:t>вірогідність</a:t>
            </a:r>
            <a:r>
              <a:rPr lang="ru-RU" u="sng" dirty="0"/>
              <a:t> </a:t>
            </a:r>
            <a:r>
              <a:rPr lang="ru-RU" u="sng" dirty="0" err="1"/>
              <a:t>успіху</a:t>
            </a:r>
            <a:r>
              <a:rPr lang="ru-RU" dirty="0"/>
              <a:t>, з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працівник</a:t>
            </a:r>
            <a:r>
              <a:rPr lang="ru-RU" dirty="0"/>
              <a:t> </a:t>
            </a:r>
            <a:r>
              <a:rPr lang="ru-RU" dirty="0" err="1"/>
              <a:t>очікує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(</a:t>
            </a:r>
            <a:r>
              <a:rPr lang="ru-RU" dirty="0" err="1"/>
              <a:t>Ву</a:t>
            </a:r>
            <a:r>
              <a:rPr lang="ru-RU" dirty="0"/>
              <a:t>), і </a:t>
            </a:r>
            <a:r>
              <a:rPr lang="ru-RU" u="sng" dirty="0" err="1"/>
              <a:t>привабливість</a:t>
            </a:r>
            <a:r>
              <a:rPr lang="ru-RU" u="sng" dirty="0"/>
              <a:t> </a:t>
            </a:r>
            <a:r>
              <a:rPr lang="ru-RU" u="sng" dirty="0" err="1"/>
              <a:t>успіху</a:t>
            </a:r>
            <a:r>
              <a:rPr lang="ru-RU" u="sng" dirty="0"/>
              <a:t> </a:t>
            </a:r>
            <a:r>
              <a:rPr lang="ru-RU" dirty="0"/>
              <a:t>(</a:t>
            </a:r>
            <a:r>
              <a:rPr lang="ru-RU" dirty="0" err="1"/>
              <a:t>цінність</a:t>
            </a:r>
            <a:r>
              <a:rPr lang="ru-RU" dirty="0"/>
              <a:t> стимулу) для </a:t>
            </a:r>
            <a:r>
              <a:rPr lang="ru-RU" dirty="0" err="1"/>
              <a:t>індивіда</a:t>
            </a:r>
            <a:r>
              <a:rPr lang="ru-RU" dirty="0"/>
              <a:t> (</a:t>
            </a:r>
            <a:r>
              <a:rPr lang="ru-RU" dirty="0" err="1"/>
              <a:t>Пу</a:t>
            </a:r>
            <a:r>
              <a:rPr lang="ru-RU" dirty="0"/>
              <a:t>).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привабливість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прямо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ймовірністю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і </a:t>
            </a:r>
            <a:r>
              <a:rPr lang="ru-RU" dirty="0" err="1"/>
              <a:t>визначається</a:t>
            </a:r>
            <a:r>
              <a:rPr lang="ru-RU" dirty="0"/>
              <a:t> за формулою:</a:t>
            </a:r>
          </a:p>
          <a:p>
            <a:pPr marL="0" lvl="0" indent="0">
              <a:buSzPts val="1100"/>
            </a:pPr>
            <a:endParaRPr lang="ru-RU" dirty="0"/>
          </a:p>
          <a:p>
            <a:pPr marL="0" lvl="0" indent="0" algn="just">
              <a:buSzPts val="1100"/>
            </a:pPr>
            <a:r>
              <a:rPr lang="ru-RU" dirty="0"/>
              <a:t>Чим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ймовірність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привабливість</a:t>
            </a:r>
            <a:r>
              <a:rPr lang="ru-RU" dirty="0"/>
              <a:t>.</a:t>
            </a:r>
          </a:p>
          <a:p>
            <a:pPr marL="0" lvl="0" indent="0">
              <a:buSzPts val="1100"/>
            </a:pPr>
            <a:endParaRPr lang="ru-RU" dirty="0"/>
          </a:p>
          <a:p>
            <a:pPr marL="0" lvl="0" indent="0">
              <a:buSzPts val="1100"/>
            </a:pPr>
            <a:endParaRPr dirty="0"/>
          </a:p>
        </p:txBody>
      </p:sp>
      <p:sp>
        <p:nvSpPr>
          <p:cNvPr id="1182" name="Google Shape;1182;p45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8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600" dirty="0" err="1"/>
              <a:t>Теорія</a:t>
            </a:r>
            <a:r>
              <a:rPr lang="ru-RU" sz="3600" dirty="0"/>
              <a:t> </a:t>
            </a:r>
            <a:r>
              <a:rPr lang="ru-RU" sz="3600" dirty="0" err="1"/>
              <a:t>мотивації</a:t>
            </a:r>
            <a:r>
              <a:rPr lang="ru-RU" sz="3600" dirty="0"/>
              <a:t> </a:t>
            </a:r>
            <a:r>
              <a:rPr lang="ru-RU" sz="3600" dirty="0" err="1"/>
              <a:t>Аткінсона</a:t>
            </a:r>
            <a:r>
              <a:rPr lang="ru-RU" sz="3600" dirty="0"/>
              <a:t> </a:t>
            </a:r>
            <a:endParaRPr sz="3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0B40E9-80BF-458E-AAA7-99E50778F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320" y="2233262"/>
            <a:ext cx="2647950" cy="5715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A6C339-776C-42F0-81C7-2C68D9483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3730666"/>
            <a:ext cx="1428750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8"/>
          <p:cNvSpPr/>
          <p:nvPr/>
        </p:nvSpPr>
        <p:spPr>
          <a:xfrm>
            <a:off x="3883152" y="317853"/>
            <a:ext cx="3155524" cy="1330817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8"/>
          <p:cNvSpPr/>
          <p:nvPr/>
        </p:nvSpPr>
        <p:spPr>
          <a:xfrm rot="10800000" flipH="1">
            <a:off x="430066" y="1883528"/>
            <a:ext cx="3453086" cy="1821625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00C3B1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5" name="Google Shape;965;p38"/>
          <p:cNvPicPr preferRelativeResize="0"/>
          <p:nvPr/>
        </p:nvPicPr>
        <p:blipFill rotWithShape="1">
          <a:blip r:embed="rId3">
            <a:alphaModFix/>
          </a:blip>
          <a:srcRect t="4495" b="4504"/>
          <a:stretch/>
        </p:blipFill>
        <p:spPr>
          <a:xfrm>
            <a:off x="427227" y="1315268"/>
            <a:ext cx="3296173" cy="2958146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38"/>
          <p:cNvSpPr txBox="1">
            <a:spLocks noGrp="1"/>
          </p:cNvSpPr>
          <p:nvPr>
            <p:ph type="title"/>
          </p:nvPr>
        </p:nvSpPr>
        <p:spPr>
          <a:xfrm>
            <a:off x="4086330" y="330906"/>
            <a:ext cx="3062918" cy="12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/>
              <a:t>Приклад</a:t>
            </a:r>
            <a:endParaRPr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0AA40E-8201-4B13-A156-03F3E260E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3400" y="1269773"/>
            <a:ext cx="3713079" cy="783900"/>
          </a:xfrm>
        </p:spPr>
        <p:txBody>
          <a:bodyPr/>
          <a:lstStyle/>
          <a:p>
            <a:r>
              <a:rPr lang="ru-RU" sz="1400" b="0" dirty="0" err="1"/>
              <a:t>якщо</a:t>
            </a:r>
            <a:r>
              <a:rPr lang="ru-RU" sz="1400" b="0" dirty="0"/>
              <a:t> </a:t>
            </a:r>
            <a:r>
              <a:rPr lang="ru-RU" sz="1400" b="0" dirty="0" err="1"/>
              <a:t>співробітник</a:t>
            </a:r>
            <a:r>
              <a:rPr lang="ru-RU" sz="1400" b="0" dirty="0"/>
              <a:t> </a:t>
            </a:r>
            <a:r>
              <a:rPr lang="ru-RU" sz="1400" b="0" dirty="0" err="1"/>
              <a:t>впевнений</a:t>
            </a:r>
            <a:r>
              <a:rPr lang="ru-RU" sz="1400" b="0" dirty="0"/>
              <a:t>, </a:t>
            </a:r>
          </a:p>
          <a:p>
            <a:r>
              <a:rPr lang="ru-RU" sz="1400" b="0" dirty="0" err="1"/>
              <a:t>що</a:t>
            </a:r>
            <a:r>
              <a:rPr lang="ru-RU" sz="1400" b="0" dirty="0"/>
              <a:t> </a:t>
            </a:r>
            <a:r>
              <a:rPr lang="ru-RU" sz="1400" b="0" dirty="0" err="1"/>
              <a:t>його</a:t>
            </a:r>
            <a:r>
              <a:rPr lang="ru-RU" sz="1400" b="0" dirty="0"/>
              <a:t> </a:t>
            </a:r>
            <a:r>
              <a:rPr lang="ru-RU" sz="1400" b="0" dirty="0" err="1"/>
              <a:t>відділ</a:t>
            </a:r>
            <a:r>
              <a:rPr lang="ru-RU" sz="1400" b="0" dirty="0"/>
              <a:t> </a:t>
            </a:r>
            <a:r>
              <a:rPr lang="ru-RU" sz="1400" b="0" dirty="0" err="1"/>
              <a:t>виконає</a:t>
            </a:r>
            <a:r>
              <a:rPr lang="ru-RU" sz="1400" b="0" dirty="0"/>
              <a:t> </a:t>
            </a:r>
            <a:r>
              <a:rPr lang="ru-RU" sz="1400" b="0" dirty="0" err="1"/>
              <a:t>завдання</a:t>
            </a:r>
            <a:r>
              <a:rPr lang="ru-RU" sz="1400" b="0" dirty="0"/>
              <a:t> </a:t>
            </a:r>
            <a:r>
              <a:rPr lang="ru-RU" sz="1400" b="0" dirty="0" err="1"/>
              <a:t>незалежно</a:t>
            </a:r>
            <a:r>
              <a:rPr lang="ru-RU" sz="1400" b="0" dirty="0"/>
              <a:t> </a:t>
            </a:r>
            <a:r>
              <a:rPr lang="ru-RU" sz="1400" b="0" dirty="0" err="1"/>
              <a:t>від</a:t>
            </a:r>
            <a:r>
              <a:rPr lang="ru-RU" sz="1400" b="0" dirty="0"/>
              <a:t> </a:t>
            </a:r>
            <a:r>
              <a:rPr lang="ru-RU" sz="1400" b="0" dirty="0" err="1"/>
              <a:t>його</a:t>
            </a:r>
            <a:r>
              <a:rPr lang="ru-RU" sz="1400" b="0" dirty="0"/>
              <a:t> </a:t>
            </a:r>
            <a:r>
              <a:rPr lang="ru-RU" sz="1400" b="0" dirty="0" err="1"/>
              <a:t>власних</a:t>
            </a:r>
            <a:r>
              <a:rPr lang="ru-RU" sz="1400" b="0" dirty="0"/>
              <a:t> </a:t>
            </a:r>
            <a:r>
              <a:rPr lang="ru-RU" sz="1400" b="0" dirty="0" err="1"/>
              <a:t>зусиль</a:t>
            </a:r>
            <a:r>
              <a:rPr lang="ru-RU" sz="1400" b="0" dirty="0"/>
              <a:t> і </a:t>
            </a:r>
            <a:r>
              <a:rPr lang="ru-RU" sz="1400" b="0" dirty="0" err="1"/>
              <a:t>він</a:t>
            </a:r>
            <a:r>
              <a:rPr lang="ru-RU" sz="1400" b="0" dirty="0"/>
              <a:t> разом з </a:t>
            </a:r>
            <a:r>
              <a:rPr lang="ru-RU" sz="1400" b="0" dirty="0" err="1"/>
              <a:t>усіма</a:t>
            </a:r>
            <a:r>
              <a:rPr lang="ru-RU" sz="1400" b="0" dirty="0"/>
              <a:t> </a:t>
            </a:r>
            <a:r>
              <a:rPr lang="ru-RU" sz="1400" b="0" dirty="0" err="1"/>
              <a:t>отримає</a:t>
            </a:r>
            <a:r>
              <a:rPr lang="ru-RU" sz="1400" b="0" dirty="0"/>
              <a:t> </a:t>
            </a:r>
            <a:r>
              <a:rPr lang="ru-RU" sz="1400" b="0" dirty="0" err="1"/>
              <a:t>винагороду</a:t>
            </a:r>
            <a:r>
              <a:rPr lang="ru-RU" sz="1400" b="0" dirty="0"/>
              <a:t>, то </a:t>
            </a:r>
            <a:r>
              <a:rPr lang="ru-RU" sz="1400" b="0" dirty="0" err="1"/>
              <a:t>привабливість</a:t>
            </a:r>
            <a:r>
              <a:rPr lang="ru-RU" sz="1400" b="0" dirty="0"/>
              <a:t> </a:t>
            </a:r>
            <a:r>
              <a:rPr lang="ru-RU" sz="1400" b="0" dirty="0" err="1"/>
              <a:t>завдання</a:t>
            </a:r>
            <a:r>
              <a:rPr lang="ru-RU" sz="1400" b="0" dirty="0"/>
              <a:t> буде для </a:t>
            </a:r>
            <a:r>
              <a:rPr lang="ru-RU" sz="1400" b="0" dirty="0" err="1"/>
              <a:t>нього</a:t>
            </a:r>
            <a:r>
              <a:rPr lang="ru-RU" sz="1400" b="0" dirty="0"/>
              <a:t> </a:t>
            </a:r>
            <a:r>
              <a:rPr lang="ru-RU" sz="1400" b="0" dirty="0" err="1"/>
              <a:t>мінімальної</a:t>
            </a:r>
            <a:r>
              <a:rPr lang="ru-RU" sz="1400" b="0" dirty="0"/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6141A6-D098-4995-B9D3-23807A3BCFB8}"/>
              </a:ext>
            </a:extLst>
          </p:cNvPr>
          <p:cNvSpPr/>
          <p:nvPr/>
        </p:nvSpPr>
        <p:spPr>
          <a:xfrm>
            <a:off x="3642602" y="3132098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dirty="0" err="1"/>
              <a:t>Відповідно</a:t>
            </a:r>
            <a:r>
              <a:rPr lang="ru-RU" sz="1100" dirty="0"/>
              <a:t> до </a:t>
            </a:r>
            <a:r>
              <a:rPr lang="ru-RU" sz="1100" dirty="0" err="1"/>
              <a:t>теорії</a:t>
            </a:r>
            <a:r>
              <a:rPr lang="ru-RU" sz="1100" dirty="0"/>
              <a:t> </a:t>
            </a:r>
            <a:r>
              <a:rPr lang="ru-RU" sz="1100" dirty="0" err="1"/>
              <a:t>Аткінсона</a:t>
            </a:r>
            <a:r>
              <a:rPr lang="ru-RU" sz="1100" dirty="0"/>
              <a:t>, особи, в </a:t>
            </a:r>
            <a:r>
              <a:rPr lang="ru-RU" sz="1100" dirty="0" err="1"/>
              <a:t>більшій</a:t>
            </a:r>
            <a:r>
              <a:rPr lang="ru-RU" sz="1100" dirty="0"/>
              <a:t> </a:t>
            </a:r>
            <a:r>
              <a:rPr lang="ru-RU" sz="1100" dirty="0" err="1"/>
              <a:t>мірі</a:t>
            </a:r>
            <a:r>
              <a:rPr lang="ru-RU" sz="1100" dirty="0"/>
              <a:t> </a:t>
            </a:r>
            <a:r>
              <a:rPr lang="ru-RU" sz="1100" dirty="0" err="1">
                <a:solidFill>
                  <a:srgbClr val="981D04"/>
                </a:solidFill>
              </a:rPr>
              <a:t>орієнтовані</a:t>
            </a:r>
            <a:r>
              <a:rPr lang="ru-RU" sz="1100" dirty="0">
                <a:solidFill>
                  <a:srgbClr val="981D04"/>
                </a:solidFill>
              </a:rPr>
              <a:t> на </a:t>
            </a:r>
            <a:r>
              <a:rPr lang="ru-RU" sz="1100" dirty="0" err="1">
                <a:solidFill>
                  <a:srgbClr val="981D04"/>
                </a:solidFill>
              </a:rPr>
              <a:t>успіх</a:t>
            </a:r>
            <a:r>
              <a:rPr lang="ru-RU" sz="1100" dirty="0"/>
              <a:t> (Му&gt; Мну), </a:t>
            </a:r>
            <a:r>
              <a:rPr lang="ru-RU" sz="1100" dirty="0" err="1"/>
              <a:t>вважають</a:t>
            </a:r>
            <a:r>
              <a:rPr lang="ru-RU" sz="1100" dirty="0"/>
              <a:t> за </a:t>
            </a:r>
            <a:r>
              <a:rPr lang="ru-RU" sz="1100" dirty="0" err="1">
                <a:solidFill>
                  <a:srgbClr val="981D04"/>
                </a:solidFill>
              </a:rPr>
              <a:t>краще</a:t>
            </a:r>
            <a:r>
              <a:rPr lang="ru-RU" sz="1100" dirty="0">
                <a:solidFill>
                  <a:srgbClr val="981D04"/>
                </a:solidFill>
              </a:rPr>
              <a:t> </a:t>
            </a:r>
            <a:r>
              <a:rPr lang="ru-RU" sz="1100" dirty="0" err="1">
                <a:solidFill>
                  <a:srgbClr val="981D04"/>
                </a:solidFill>
              </a:rPr>
              <a:t>завдання</a:t>
            </a:r>
            <a:r>
              <a:rPr lang="ru-RU" sz="1100" dirty="0">
                <a:solidFill>
                  <a:srgbClr val="981D04"/>
                </a:solidFill>
              </a:rPr>
              <a:t> </a:t>
            </a:r>
            <a:r>
              <a:rPr lang="ru-RU" sz="1100" dirty="0" err="1">
                <a:solidFill>
                  <a:srgbClr val="981D04"/>
                </a:solidFill>
              </a:rPr>
              <a:t>середньої</a:t>
            </a:r>
            <a:r>
              <a:rPr lang="ru-RU" sz="1100" dirty="0">
                <a:solidFill>
                  <a:srgbClr val="981D04"/>
                </a:solidFill>
              </a:rPr>
              <a:t> </a:t>
            </a:r>
            <a:r>
              <a:rPr lang="ru-RU" sz="1100" dirty="0" err="1">
                <a:solidFill>
                  <a:srgbClr val="981D04"/>
                </a:solidFill>
              </a:rPr>
              <a:t>складності</a:t>
            </a:r>
            <a:r>
              <a:rPr lang="ru-RU" sz="1100" dirty="0"/>
              <a:t>, так як в </a:t>
            </a:r>
            <a:r>
              <a:rPr lang="ru-RU" sz="1100" dirty="0" err="1"/>
              <a:t>цьому</a:t>
            </a:r>
            <a:r>
              <a:rPr lang="ru-RU" sz="1100" dirty="0"/>
              <a:t> </a:t>
            </a:r>
            <a:r>
              <a:rPr lang="ru-RU" sz="1100" dirty="0" err="1"/>
              <a:t>випадку</a:t>
            </a:r>
            <a:r>
              <a:rPr lang="ru-RU" sz="1100" dirty="0"/>
              <a:t> </a:t>
            </a:r>
            <a:r>
              <a:rPr lang="ru-RU" sz="1100" dirty="0" err="1">
                <a:solidFill>
                  <a:srgbClr val="981D04"/>
                </a:solidFill>
              </a:rPr>
              <a:t>нижче</a:t>
            </a:r>
            <a:r>
              <a:rPr lang="ru-RU" sz="1100" dirty="0">
                <a:solidFill>
                  <a:srgbClr val="981D04"/>
                </a:solidFill>
              </a:rPr>
              <a:t> </a:t>
            </a:r>
            <a:r>
              <a:rPr lang="ru-RU" sz="1100" dirty="0" err="1">
                <a:solidFill>
                  <a:srgbClr val="981D04"/>
                </a:solidFill>
              </a:rPr>
              <a:t>ступінь</a:t>
            </a:r>
            <a:r>
              <a:rPr lang="ru-RU" sz="1100" dirty="0">
                <a:solidFill>
                  <a:srgbClr val="981D04"/>
                </a:solidFill>
              </a:rPr>
              <a:t> </a:t>
            </a:r>
            <a:r>
              <a:rPr lang="ru-RU" sz="1100" dirty="0" err="1">
                <a:solidFill>
                  <a:srgbClr val="981D04"/>
                </a:solidFill>
              </a:rPr>
              <a:t>ризику</a:t>
            </a:r>
            <a:r>
              <a:rPr lang="ru-RU" sz="1100" dirty="0"/>
              <a:t>, </a:t>
            </a:r>
            <a:r>
              <a:rPr lang="ru-RU" sz="1100" dirty="0" err="1"/>
              <a:t>хоча</a:t>
            </a:r>
            <a:r>
              <a:rPr lang="ru-RU" sz="1100" dirty="0"/>
              <a:t> і </a:t>
            </a:r>
            <a:r>
              <a:rPr lang="ru-RU" sz="1100" dirty="0" err="1"/>
              <a:t>менше</a:t>
            </a:r>
            <a:r>
              <a:rPr lang="ru-RU" sz="1100" dirty="0"/>
              <a:t> </a:t>
            </a:r>
            <a:r>
              <a:rPr lang="ru-RU" sz="1100" dirty="0" err="1"/>
              <a:t>привабливість</a:t>
            </a:r>
            <a:r>
              <a:rPr lang="ru-RU" sz="1100" dirty="0"/>
              <a:t> </a:t>
            </a:r>
            <a:r>
              <a:rPr lang="ru-RU" sz="1100" dirty="0" err="1"/>
              <a:t>успіху</a:t>
            </a:r>
            <a:r>
              <a:rPr lang="ru-RU" sz="1100" dirty="0"/>
              <a:t>. </a:t>
            </a:r>
          </a:p>
          <a:p>
            <a:pPr algn="ctr"/>
            <a:r>
              <a:rPr lang="ru-RU" sz="1100" dirty="0"/>
              <a:t>У той же час </a:t>
            </a:r>
            <a:r>
              <a:rPr lang="ru-RU" sz="1100" dirty="0" err="1"/>
              <a:t>працівники</a:t>
            </a:r>
            <a:r>
              <a:rPr lang="ru-RU" sz="1100" dirty="0"/>
              <a:t> 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>
                <a:solidFill>
                  <a:srgbClr val="981D04"/>
                </a:solidFill>
              </a:rPr>
              <a:t>згодні</a:t>
            </a:r>
            <a:r>
              <a:rPr lang="ru-RU" sz="1100" dirty="0">
                <a:solidFill>
                  <a:srgbClr val="981D04"/>
                </a:solidFill>
              </a:rPr>
              <a:t> на </a:t>
            </a:r>
            <a:r>
              <a:rPr lang="ru-RU" sz="1100" dirty="0" err="1">
                <a:solidFill>
                  <a:srgbClr val="981D04"/>
                </a:solidFill>
              </a:rPr>
              <a:t>невдачу</a:t>
            </a:r>
            <a:r>
              <a:rPr lang="ru-RU" sz="1100" dirty="0">
                <a:solidFill>
                  <a:srgbClr val="981D04"/>
                </a:solidFill>
              </a:rPr>
              <a:t> </a:t>
            </a:r>
            <a:r>
              <a:rPr lang="ru-RU" sz="1100" dirty="0" err="1"/>
              <a:t>заради</a:t>
            </a:r>
            <a:r>
              <a:rPr lang="ru-RU" sz="1100" dirty="0"/>
              <a:t> </a:t>
            </a:r>
            <a:r>
              <a:rPr lang="ru-RU" sz="1100" dirty="0" err="1">
                <a:solidFill>
                  <a:srgbClr val="981D04"/>
                </a:solidFill>
              </a:rPr>
              <a:t>високої</a:t>
            </a:r>
            <a:r>
              <a:rPr lang="ru-RU" sz="1100" dirty="0">
                <a:solidFill>
                  <a:srgbClr val="981D04"/>
                </a:solidFill>
              </a:rPr>
              <a:t> </a:t>
            </a:r>
            <a:r>
              <a:rPr lang="ru-RU" sz="1100" dirty="0" err="1">
                <a:solidFill>
                  <a:srgbClr val="981D04"/>
                </a:solidFill>
              </a:rPr>
              <a:t>привабливості</a:t>
            </a:r>
            <a:r>
              <a:rPr lang="ru-RU" sz="1100" dirty="0"/>
              <a:t> </a:t>
            </a:r>
            <a:r>
              <a:rPr lang="ru-RU" sz="1100" dirty="0" err="1"/>
              <a:t>можливого</a:t>
            </a:r>
            <a:r>
              <a:rPr lang="ru-RU" sz="1100" dirty="0"/>
              <a:t> </a:t>
            </a:r>
            <a:r>
              <a:rPr lang="ru-RU" sz="1100" dirty="0" err="1"/>
              <a:t>досягнення</a:t>
            </a:r>
            <a:r>
              <a:rPr lang="ru-RU" sz="1100" dirty="0"/>
              <a:t> мети, </a:t>
            </a:r>
            <a:r>
              <a:rPr lang="ru-RU" sz="1100" dirty="0" err="1"/>
              <a:t>вважають</a:t>
            </a:r>
            <a:r>
              <a:rPr lang="ru-RU" sz="1100" dirty="0"/>
              <a:t> за </a:t>
            </a:r>
            <a:r>
              <a:rPr lang="ru-RU" sz="1100" dirty="0" err="1"/>
              <a:t>краще</a:t>
            </a:r>
            <a:r>
              <a:rPr lang="ru-RU" sz="1100" dirty="0"/>
              <a:t> </a:t>
            </a:r>
            <a:r>
              <a:rPr lang="ru-RU" sz="1100" dirty="0" err="1">
                <a:solidFill>
                  <a:srgbClr val="981D04"/>
                </a:solidFill>
              </a:rPr>
              <a:t>екстремальні</a:t>
            </a:r>
            <a:r>
              <a:rPr lang="ru-RU" sz="1100" dirty="0">
                <a:solidFill>
                  <a:srgbClr val="981D04"/>
                </a:solidFill>
              </a:rPr>
              <a:t> </a:t>
            </a:r>
            <a:r>
              <a:rPr lang="ru-RU" sz="1100" dirty="0" err="1">
                <a:solidFill>
                  <a:srgbClr val="981D04"/>
                </a:solidFill>
              </a:rPr>
              <a:t>завдання</a:t>
            </a:r>
            <a:r>
              <a:rPr lang="ru-RU" sz="1100" dirty="0">
                <a:solidFill>
                  <a:srgbClr val="981D04"/>
                </a:solidFill>
              </a:rPr>
              <a:t> за принципом </a:t>
            </a:r>
            <a:r>
              <a:rPr lang="ru-RU" sz="1100" dirty="0"/>
              <a:t>«пан </a:t>
            </a:r>
            <a:r>
              <a:rPr lang="ru-RU" sz="1100" dirty="0" err="1"/>
              <a:t>або</a:t>
            </a:r>
            <a:r>
              <a:rPr lang="ru-RU" sz="1100" dirty="0"/>
              <a:t> пропав». </a:t>
            </a:r>
            <a:r>
              <a:rPr lang="ru-RU" sz="1100" dirty="0" err="1"/>
              <a:t>Подібні</a:t>
            </a:r>
            <a:r>
              <a:rPr lang="ru-RU" sz="1100" dirty="0"/>
              <a:t> </a:t>
            </a:r>
            <a:r>
              <a:rPr lang="ru-RU" sz="1100" dirty="0" err="1"/>
              <a:t>працівники</a:t>
            </a:r>
            <a:r>
              <a:rPr lang="ru-RU" sz="1100" dirty="0"/>
              <a:t> </a:t>
            </a:r>
            <a:r>
              <a:rPr lang="ru-RU" sz="1100" dirty="0" err="1"/>
              <a:t>відносяться</a:t>
            </a:r>
            <a:r>
              <a:rPr lang="ru-RU" sz="1100" dirty="0"/>
              <a:t> до так званого «</a:t>
            </a:r>
            <a:r>
              <a:rPr lang="ru-RU" sz="1100" dirty="0" err="1"/>
              <a:t>ризикового</a:t>
            </a:r>
            <a:r>
              <a:rPr lang="ru-RU" sz="1100" dirty="0"/>
              <a:t>» типу </a:t>
            </a:r>
            <a:r>
              <a:rPr lang="ru-RU" sz="1100" dirty="0" err="1"/>
              <a:t>особистості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576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7"/>
          <p:cNvSpPr/>
          <p:nvPr/>
        </p:nvSpPr>
        <p:spPr>
          <a:xfrm>
            <a:off x="5091363" y="2118774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4" name="Google Shape;944;p37"/>
          <p:cNvSpPr/>
          <p:nvPr/>
        </p:nvSpPr>
        <p:spPr>
          <a:xfrm>
            <a:off x="1216319" y="2118774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5" name="Google Shape;945;p37"/>
          <p:cNvSpPr/>
          <p:nvPr/>
        </p:nvSpPr>
        <p:spPr>
          <a:xfrm>
            <a:off x="1216319" y="3725436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6" name="Google Shape;946;p37"/>
          <p:cNvSpPr txBox="1">
            <a:spLocks noGrp="1"/>
          </p:cNvSpPr>
          <p:nvPr>
            <p:ph type="subTitle" idx="1"/>
          </p:nvPr>
        </p:nvSpPr>
        <p:spPr>
          <a:xfrm>
            <a:off x="2100572" y="16493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 і </a:t>
            </a:r>
            <a:r>
              <a:rPr lang="ru-RU" dirty="0" err="1"/>
              <a:t>можливостей</a:t>
            </a:r>
            <a:endParaRPr dirty="0"/>
          </a:p>
        </p:txBody>
      </p:sp>
      <p:sp>
        <p:nvSpPr>
          <p:cNvPr id="948" name="Google Shape;948;p37"/>
          <p:cNvSpPr txBox="1">
            <a:spLocks noGrp="1"/>
          </p:cNvSpPr>
          <p:nvPr>
            <p:ph type="subTitle" idx="3"/>
          </p:nvPr>
        </p:nvSpPr>
        <p:spPr>
          <a:xfrm>
            <a:off x="5987514" y="1903951"/>
            <a:ext cx="1564677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базові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endParaRPr dirty="0"/>
          </a:p>
        </p:txBody>
      </p:sp>
      <p:sp>
        <p:nvSpPr>
          <p:cNvPr id="950" name="Google Shape;950;p37"/>
          <p:cNvSpPr txBox="1">
            <a:spLocks noGrp="1"/>
          </p:cNvSpPr>
          <p:nvPr>
            <p:ph type="subTitle" idx="5"/>
          </p:nvPr>
        </p:nvSpPr>
        <p:spPr>
          <a:xfrm>
            <a:off x="2100572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сформоване</a:t>
            </a:r>
            <a:r>
              <a:rPr lang="ru-RU" dirty="0"/>
              <a:t> </a:t>
            </a:r>
            <a:r>
              <a:rPr lang="ru-RU" dirty="0" err="1"/>
              <a:t>усвідомлення</a:t>
            </a:r>
            <a:r>
              <a:rPr lang="ru-RU" dirty="0"/>
              <a:t> </a:t>
            </a:r>
            <a:r>
              <a:rPr lang="ru-RU" dirty="0" err="1"/>
              <a:t>мотивів</a:t>
            </a:r>
            <a:r>
              <a:rPr lang="ru-RU" dirty="0"/>
              <a:t> і потреб</a:t>
            </a:r>
            <a:endParaRPr dirty="0"/>
          </a:p>
        </p:txBody>
      </p:sp>
      <p:sp>
        <p:nvSpPr>
          <p:cNvPr id="954" name="Google Shape;954;p37"/>
          <p:cNvSpPr txBox="1">
            <a:spLocks noGrp="1"/>
          </p:cNvSpPr>
          <p:nvPr>
            <p:ph type="title"/>
          </p:nvPr>
        </p:nvSpPr>
        <p:spPr>
          <a:xfrm>
            <a:off x="676116" y="467888"/>
            <a:ext cx="6658144" cy="1020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200" dirty="0" err="1"/>
              <a:t>Теор</a:t>
            </a:r>
            <a:r>
              <a:rPr lang="uk-UA" sz="3200" dirty="0"/>
              <a:t>і</a:t>
            </a:r>
            <a:r>
              <a:rPr lang="ru-RU" sz="3200" dirty="0"/>
              <a:t>я Е. Шейна «</a:t>
            </a:r>
            <a:r>
              <a:rPr lang="ru-RU" sz="3200" dirty="0" err="1"/>
              <a:t>якорів</a:t>
            </a:r>
            <a:r>
              <a:rPr lang="ru-RU" sz="3200" dirty="0"/>
              <a:t> кар</a:t>
            </a:r>
            <a:r>
              <a:rPr lang="en-US" sz="3200" dirty="0"/>
              <a:t>’</a:t>
            </a:r>
            <a:r>
              <a:rPr lang="uk-UA" sz="3200" dirty="0" err="1"/>
              <a:t>єри</a:t>
            </a:r>
            <a:r>
              <a:rPr lang="ru-RU" sz="3200" dirty="0"/>
              <a:t>» (кар</a:t>
            </a:r>
            <a:r>
              <a:rPr lang="en-US" sz="3200" dirty="0"/>
              <a:t>’</a:t>
            </a:r>
            <a:r>
              <a:rPr lang="uk-UA" sz="3200" dirty="0" err="1"/>
              <a:t>єрних</a:t>
            </a:r>
            <a:r>
              <a:rPr lang="uk-UA" sz="3200" dirty="0"/>
              <a:t> орієнтацій)</a:t>
            </a:r>
            <a:endParaRPr sz="3200" dirty="0"/>
          </a:p>
        </p:txBody>
      </p:sp>
      <p:sp>
        <p:nvSpPr>
          <p:cNvPr id="955" name="Google Shape;955;p37"/>
          <p:cNvSpPr txBox="1">
            <a:spLocks noGrp="1"/>
          </p:cNvSpPr>
          <p:nvPr>
            <p:ph type="title" idx="9"/>
          </p:nvPr>
        </p:nvSpPr>
        <p:spPr>
          <a:xfrm>
            <a:off x="1340795" y="2118688"/>
            <a:ext cx="5556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56" name="Google Shape;956;p37"/>
          <p:cNvSpPr txBox="1">
            <a:spLocks noGrp="1"/>
          </p:cNvSpPr>
          <p:nvPr>
            <p:ph type="title" idx="13"/>
          </p:nvPr>
        </p:nvSpPr>
        <p:spPr>
          <a:xfrm>
            <a:off x="1340788" y="3711250"/>
            <a:ext cx="5556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57" name="Google Shape;957;p37"/>
          <p:cNvSpPr txBox="1">
            <a:spLocks noGrp="1"/>
          </p:cNvSpPr>
          <p:nvPr>
            <p:ph type="title" idx="14"/>
          </p:nvPr>
        </p:nvSpPr>
        <p:spPr>
          <a:xfrm>
            <a:off x="5188225" y="2118700"/>
            <a:ext cx="610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" name="Google Shape;957;p37">
            <a:extLst>
              <a:ext uri="{FF2B5EF4-FFF2-40B4-BE49-F238E27FC236}">
                <a16:creationId xmlns:a16="http://schemas.microsoft.com/office/drawing/2014/main" id="{AC0F1C6A-82A6-45A0-BA9B-3F523EF940E7}"/>
              </a:ext>
            </a:extLst>
          </p:cNvPr>
          <p:cNvSpPr txBox="1">
            <a:spLocks/>
          </p:cNvSpPr>
          <p:nvPr/>
        </p:nvSpPr>
        <p:spPr>
          <a:xfrm>
            <a:off x="4762530" y="2614822"/>
            <a:ext cx="2889861" cy="222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Sue Ellen Francisco"/>
              <a:buNone/>
              <a:defRPr sz="4100" b="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Fredericka the Great"/>
              <a:buNone/>
              <a:defRPr sz="63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Fredericka the Great"/>
              <a:buNone/>
              <a:defRPr sz="63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Fredericka the Great"/>
              <a:buNone/>
              <a:defRPr sz="63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Fredericka the Great"/>
              <a:buNone/>
              <a:defRPr sz="63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Fredericka the Great"/>
              <a:buNone/>
              <a:defRPr sz="63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Fredericka the Great"/>
              <a:buNone/>
              <a:defRPr sz="63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Fredericka the Great"/>
              <a:buNone/>
              <a:defRPr sz="63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Fredericka the Great"/>
              <a:buNone/>
              <a:defRPr sz="63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1D04"/>
              </a:buClr>
              <a:buSzPts val="6300"/>
              <a:buFont typeface="Sue Ellen Francisco"/>
              <a:buNone/>
              <a:tabLst/>
              <a:defRPr/>
            </a:pP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sym typeface="Sue Ellen Francisco"/>
              </a:rPr>
              <a:t>Теорія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1D04"/>
              </a:buClr>
              <a:buSzPts val="6300"/>
              <a:buFont typeface="Sue Ellen Francisco"/>
              <a:buNone/>
              <a:tabLst/>
              <a:defRPr/>
            </a:pP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sym typeface="Sue Ellen Francisco"/>
              </a:rPr>
              <a:t>Е. </a:t>
            </a:r>
            <a:r>
              <a:rPr kumimoji="0" lang="uk-UA" sz="2000" b="0" i="0" u="none" strike="noStrike" kern="0" cap="none" spc="0" normalizeH="0" baseline="0" noProof="0" dirty="0" err="1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sym typeface="Sue Ellen Francisco"/>
              </a:rPr>
              <a:t>Шейна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sym typeface="Sue Ellen Francisco"/>
              </a:rPr>
              <a:t> (1978) -</a:t>
            </a:r>
            <a:r>
              <a:rPr kumimoji="0" lang="ru-RU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sym typeface="Comfortaa"/>
              </a:rPr>
              <a:t>відображення</a:t>
            </a:r>
            <a:r>
              <a:rPr kumimoji="0" lang="ru-RU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sym typeface="Comfortaa"/>
              </a:rPr>
              <a:t> </a:t>
            </a:r>
            <a:r>
              <a:rPr kumimoji="0" lang="ru-RU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sym typeface="Comfortaa"/>
              </a:rPr>
              <a:t>самооцінки</a:t>
            </a:r>
            <a:r>
              <a:rPr kumimoji="0" lang="ru-RU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sym typeface="Comfortaa"/>
              </a:rPr>
              <a:t> </a:t>
            </a:r>
            <a:r>
              <a:rPr kumimoji="0" lang="ru-RU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sym typeface="Comfortaa"/>
              </a:rPr>
              <a:t>особистості</a:t>
            </a:r>
            <a:r>
              <a:rPr kumimoji="0" lang="ru-RU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sym typeface="Comfortaa"/>
              </a:rPr>
              <a:t> при </a:t>
            </a:r>
            <a:r>
              <a:rPr kumimoji="0" lang="ru-RU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sym typeface="Comfortaa"/>
              </a:rPr>
              <a:t>побудові</a:t>
            </a:r>
            <a:r>
              <a:rPr kumimoji="0" lang="ru-RU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sym typeface="Comfortaa"/>
              </a:rPr>
              <a:t> </a:t>
            </a:r>
            <a:r>
              <a:rPr kumimoji="0" lang="ru-RU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sym typeface="Comfortaa"/>
              </a:rPr>
              <a:t>кар'єри</a:t>
            </a:r>
            <a:endParaRPr kumimoji="0" lang="en" sz="20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sym typeface="Comfortaa"/>
            </a:endParaRPr>
          </a:p>
        </p:txBody>
      </p:sp>
      <p:sp>
        <p:nvSpPr>
          <p:cNvPr id="17" name="Google Shape;942;p37">
            <a:extLst>
              <a:ext uri="{FF2B5EF4-FFF2-40B4-BE49-F238E27FC236}">
                <a16:creationId xmlns:a16="http://schemas.microsoft.com/office/drawing/2014/main" id="{5F7E33E5-2ECE-4759-961C-4ADFDA696F3B}"/>
              </a:ext>
            </a:extLst>
          </p:cNvPr>
          <p:cNvSpPr/>
          <p:nvPr/>
        </p:nvSpPr>
        <p:spPr>
          <a:xfrm>
            <a:off x="4966707" y="2734603"/>
            <a:ext cx="2381100" cy="1940410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7285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7"/>
          <p:cNvSpPr/>
          <p:nvPr/>
        </p:nvSpPr>
        <p:spPr>
          <a:xfrm>
            <a:off x="5091363" y="2118774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4" name="Google Shape;944;p37"/>
          <p:cNvSpPr/>
          <p:nvPr/>
        </p:nvSpPr>
        <p:spPr>
          <a:xfrm>
            <a:off x="1216319" y="2118774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5" name="Google Shape;945;p37"/>
          <p:cNvSpPr/>
          <p:nvPr/>
        </p:nvSpPr>
        <p:spPr>
          <a:xfrm>
            <a:off x="1216319" y="3725436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6" name="Google Shape;946;p37"/>
          <p:cNvSpPr txBox="1">
            <a:spLocks noGrp="1"/>
          </p:cNvSpPr>
          <p:nvPr>
            <p:ph type="subTitle" idx="1"/>
          </p:nvPr>
        </p:nvSpPr>
        <p:spPr>
          <a:xfrm>
            <a:off x="2012277" y="1908338"/>
            <a:ext cx="2990791" cy="1020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200" dirty="0" err="1"/>
              <a:t>кар'єрні</a:t>
            </a:r>
            <a:r>
              <a:rPr lang="ru-RU" sz="1200" dirty="0"/>
              <a:t> установки, </a:t>
            </a:r>
            <a:r>
              <a:rPr lang="ru-RU" sz="1200" dirty="0" err="1"/>
              <a:t>пов'язані</a:t>
            </a:r>
            <a:r>
              <a:rPr lang="ru-RU" sz="1200" dirty="0"/>
              <a:t> з </a:t>
            </a:r>
            <a:r>
              <a:rPr lang="ru-RU" sz="1200" b="1" u="sng" dirty="0" err="1"/>
              <a:t>професійними</a:t>
            </a:r>
            <a:r>
              <a:rPr lang="ru-RU" sz="1200" b="1" u="sng" dirty="0"/>
              <a:t> </a:t>
            </a:r>
            <a:r>
              <a:rPr lang="ru-RU" sz="1200" b="1" u="sng" dirty="0" err="1"/>
              <a:t>здібностями</a:t>
            </a:r>
            <a:r>
              <a:rPr lang="ru-RU" sz="1200" dirty="0"/>
              <a:t>:</a:t>
            </a:r>
          </a:p>
          <a:p>
            <a:pPr marL="0" lvl="0" indent="0"/>
            <a:r>
              <a:rPr lang="ru-RU" sz="1200" i="1" dirty="0" err="1">
                <a:solidFill>
                  <a:srgbClr val="981D04"/>
                </a:solidFill>
              </a:rPr>
              <a:t>професійна</a:t>
            </a:r>
            <a:r>
              <a:rPr lang="ru-RU" sz="1200" i="1" dirty="0">
                <a:solidFill>
                  <a:srgbClr val="981D04"/>
                </a:solidFill>
              </a:rPr>
              <a:t> </a:t>
            </a:r>
            <a:r>
              <a:rPr lang="ru-RU" sz="1200" i="1" dirty="0" err="1">
                <a:solidFill>
                  <a:srgbClr val="981D04"/>
                </a:solidFill>
              </a:rPr>
              <a:t>компетентність</a:t>
            </a:r>
            <a:r>
              <a:rPr lang="ru-RU" sz="1200" i="1" dirty="0">
                <a:solidFill>
                  <a:srgbClr val="981D04"/>
                </a:solidFill>
              </a:rPr>
              <a:t>, менеджмент і </a:t>
            </a:r>
            <a:r>
              <a:rPr lang="ru-RU" sz="1200" i="1" dirty="0" err="1">
                <a:solidFill>
                  <a:srgbClr val="981D04"/>
                </a:solidFill>
              </a:rPr>
              <a:t>підприємництво</a:t>
            </a:r>
            <a:endParaRPr sz="1200" dirty="0">
              <a:solidFill>
                <a:srgbClr val="981D04"/>
              </a:solidFill>
            </a:endParaRPr>
          </a:p>
        </p:txBody>
      </p:sp>
      <p:sp>
        <p:nvSpPr>
          <p:cNvPr id="948" name="Google Shape;948;p37"/>
          <p:cNvSpPr txBox="1">
            <a:spLocks noGrp="1"/>
          </p:cNvSpPr>
          <p:nvPr>
            <p:ph type="subTitle" idx="3"/>
          </p:nvPr>
        </p:nvSpPr>
        <p:spPr>
          <a:xfrm>
            <a:off x="5642074" y="2009859"/>
            <a:ext cx="2005019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ru-RU" sz="1200" dirty="0" err="1"/>
              <a:t>кар'єрні</a:t>
            </a:r>
            <a:r>
              <a:rPr lang="ru-RU" sz="1200" dirty="0"/>
              <a:t> установки,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роблять</a:t>
            </a:r>
            <a:r>
              <a:rPr lang="ru-RU" sz="1200" dirty="0"/>
              <a:t> акцент на </a:t>
            </a:r>
            <a:r>
              <a:rPr lang="ru-RU" sz="1200" b="1" u="sng" dirty="0" err="1"/>
              <a:t>відповідності</a:t>
            </a:r>
            <a:r>
              <a:rPr lang="ru-RU" sz="1200" b="1" u="sng" dirty="0"/>
              <a:t> </a:t>
            </a:r>
            <a:r>
              <a:rPr lang="ru-RU" sz="1200" b="1" u="sng" dirty="0" err="1"/>
              <a:t>робочої</a:t>
            </a:r>
            <a:endParaRPr lang="ru-RU" sz="1200" b="1" u="sng" dirty="0"/>
          </a:p>
          <a:p>
            <a:pPr marL="0" lvl="0" indent="0" algn="ctr"/>
            <a:r>
              <a:rPr lang="ru-RU" sz="1200" b="1" u="sng" dirty="0" err="1"/>
              <a:t>ролі</a:t>
            </a:r>
            <a:r>
              <a:rPr lang="ru-RU" sz="1200" b="1" u="sng" dirty="0"/>
              <a:t> </a:t>
            </a:r>
            <a:r>
              <a:rPr lang="ru-RU" sz="1200" b="1" u="sng" dirty="0" err="1"/>
              <a:t>особистим</a:t>
            </a:r>
            <a:r>
              <a:rPr lang="ru-RU" sz="1200" b="1" u="sng" dirty="0"/>
              <a:t> </a:t>
            </a:r>
            <a:r>
              <a:rPr lang="ru-RU" sz="1200" b="1" u="sng" dirty="0" err="1"/>
              <a:t>прагненням</a:t>
            </a:r>
            <a:r>
              <a:rPr lang="ru-RU" sz="1200" b="1" u="sng" dirty="0"/>
              <a:t> і </a:t>
            </a:r>
            <a:r>
              <a:rPr lang="ru-RU" sz="1200" b="1" u="sng" dirty="0" err="1"/>
              <a:t>бажанням</a:t>
            </a:r>
            <a:r>
              <a:rPr lang="ru-RU" sz="1200" dirty="0"/>
              <a:t>: </a:t>
            </a:r>
            <a:r>
              <a:rPr lang="ru-RU" sz="1200" i="1" dirty="0" err="1">
                <a:solidFill>
                  <a:srgbClr val="981D04"/>
                </a:solidFill>
              </a:rPr>
              <a:t>автономія</a:t>
            </a:r>
            <a:r>
              <a:rPr lang="ru-RU" sz="1200" i="1" dirty="0">
                <a:solidFill>
                  <a:srgbClr val="981D04"/>
                </a:solidFill>
              </a:rPr>
              <a:t>, </a:t>
            </a:r>
            <a:r>
              <a:rPr lang="ru-RU" sz="1200" i="1" dirty="0" err="1">
                <a:solidFill>
                  <a:srgbClr val="981D04"/>
                </a:solidFill>
              </a:rPr>
              <a:t>стабільність</a:t>
            </a:r>
            <a:r>
              <a:rPr lang="ru-RU" sz="1200" i="1" dirty="0">
                <a:solidFill>
                  <a:srgbClr val="981D04"/>
                </a:solidFill>
              </a:rPr>
              <a:t> </a:t>
            </a:r>
            <a:r>
              <a:rPr lang="ru-RU" sz="1200" i="1" dirty="0" err="1">
                <a:solidFill>
                  <a:srgbClr val="981D04"/>
                </a:solidFill>
              </a:rPr>
              <a:t>місця</a:t>
            </a:r>
            <a:endParaRPr sz="1200" i="1" dirty="0">
              <a:solidFill>
                <a:srgbClr val="981D04"/>
              </a:solidFill>
            </a:endParaRPr>
          </a:p>
        </p:txBody>
      </p:sp>
      <p:sp>
        <p:nvSpPr>
          <p:cNvPr id="950" name="Google Shape;950;p37"/>
          <p:cNvSpPr txBox="1">
            <a:spLocks noGrp="1"/>
          </p:cNvSpPr>
          <p:nvPr>
            <p:ph type="subTitle" idx="5"/>
          </p:nvPr>
        </p:nvSpPr>
        <p:spPr>
          <a:xfrm>
            <a:off x="2020844" y="3325535"/>
            <a:ext cx="2990791" cy="1158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200" dirty="0" err="1"/>
              <a:t>кар'єрні</a:t>
            </a:r>
            <a:r>
              <a:rPr lang="ru-RU" sz="1200" dirty="0"/>
              <a:t> установки,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фокусуються</a:t>
            </a:r>
            <a:r>
              <a:rPr lang="ru-RU" sz="1200" dirty="0"/>
              <a:t> на </a:t>
            </a:r>
            <a:r>
              <a:rPr lang="ru-RU" sz="1200" b="1" u="sng" dirty="0" err="1"/>
              <a:t>особистісній</a:t>
            </a:r>
            <a:r>
              <a:rPr lang="ru-RU" sz="1200" b="1" u="sng" dirty="0"/>
              <a:t> </a:t>
            </a:r>
            <a:r>
              <a:rPr lang="ru-RU" sz="1200" b="1" u="sng" dirty="0" err="1"/>
              <a:t>ідентифікації</a:t>
            </a:r>
            <a:r>
              <a:rPr lang="ru-RU" sz="1200" b="1" u="sng" dirty="0"/>
              <a:t> з</a:t>
            </a:r>
          </a:p>
          <a:p>
            <a:pPr marL="0" lvl="0" indent="0"/>
            <a:r>
              <a:rPr lang="ru-RU" sz="1200" b="1" u="sng" dirty="0" err="1"/>
              <a:t>професією</a:t>
            </a:r>
            <a:r>
              <a:rPr lang="ru-RU" sz="1200" b="1" u="sng" dirty="0"/>
              <a:t> і </a:t>
            </a:r>
            <a:r>
              <a:rPr lang="ru-RU" sz="1200" b="1" u="sng" dirty="0" err="1"/>
              <a:t>організаційною</a:t>
            </a:r>
            <a:r>
              <a:rPr lang="ru-RU" sz="1200" b="1" u="sng" dirty="0"/>
              <a:t> культурою</a:t>
            </a:r>
            <a:r>
              <a:rPr lang="ru-RU" sz="1200" dirty="0"/>
              <a:t>: </a:t>
            </a:r>
            <a:r>
              <a:rPr lang="ru-RU" sz="1200" i="1" dirty="0" err="1">
                <a:solidFill>
                  <a:srgbClr val="981D04"/>
                </a:solidFill>
              </a:rPr>
              <a:t>виклик</a:t>
            </a:r>
            <a:r>
              <a:rPr lang="ru-RU" sz="1200" i="1" dirty="0">
                <a:solidFill>
                  <a:srgbClr val="981D04"/>
                </a:solidFill>
              </a:rPr>
              <a:t> і </a:t>
            </a:r>
            <a:r>
              <a:rPr lang="ru-RU" sz="1200" i="1" dirty="0" err="1">
                <a:solidFill>
                  <a:srgbClr val="981D04"/>
                </a:solidFill>
              </a:rPr>
              <a:t>служіння</a:t>
            </a:r>
            <a:endParaRPr sz="1200" i="1" dirty="0">
              <a:solidFill>
                <a:srgbClr val="981D04"/>
              </a:solidFill>
            </a:endParaRPr>
          </a:p>
        </p:txBody>
      </p:sp>
      <p:sp>
        <p:nvSpPr>
          <p:cNvPr id="954" name="Google Shape;954;p37"/>
          <p:cNvSpPr txBox="1">
            <a:spLocks noGrp="1"/>
          </p:cNvSpPr>
          <p:nvPr>
            <p:ph type="title"/>
          </p:nvPr>
        </p:nvSpPr>
        <p:spPr>
          <a:xfrm>
            <a:off x="778500" y="452824"/>
            <a:ext cx="7512060" cy="1020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теор</a:t>
            </a:r>
            <a:r>
              <a:rPr lang="uk-UA" dirty="0"/>
              <a:t>і</a:t>
            </a:r>
            <a:r>
              <a:rPr lang="ru-RU" dirty="0"/>
              <a:t>я «</a:t>
            </a:r>
            <a:r>
              <a:rPr lang="ru-RU" dirty="0" err="1"/>
              <a:t>якорів</a:t>
            </a:r>
            <a:r>
              <a:rPr lang="ru-RU" dirty="0"/>
              <a:t> кар</a:t>
            </a:r>
            <a:r>
              <a:rPr lang="en-US" dirty="0"/>
              <a:t>’</a:t>
            </a:r>
            <a:r>
              <a:rPr lang="uk-UA" dirty="0" err="1"/>
              <a:t>єри</a:t>
            </a:r>
            <a:r>
              <a:rPr lang="ru-RU" dirty="0"/>
              <a:t>» (кар</a:t>
            </a:r>
            <a:r>
              <a:rPr lang="en-US" dirty="0"/>
              <a:t>’</a:t>
            </a:r>
            <a:r>
              <a:rPr lang="uk-UA" dirty="0" err="1"/>
              <a:t>єрних</a:t>
            </a:r>
            <a:r>
              <a:rPr lang="uk-UA" dirty="0"/>
              <a:t> орієнтацій)</a:t>
            </a:r>
            <a:endParaRPr dirty="0"/>
          </a:p>
        </p:txBody>
      </p:sp>
      <p:sp>
        <p:nvSpPr>
          <p:cNvPr id="955" name="Google Shape;955;p37"/>
          <p:cNvSpPr txBox="1">
            <a:spLocks noGrp="1"/>
          </p:cNvSpPr>
          <p:nvPr>
            <p:ph type="title" idx="9"/>
          </p:nvPr>
        </p:nvSpPr>
        <p:spPr>
          <a:xfrm>
            <a:off x="1340795" y="2118688"/>
            <a:ext cx="5556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56" name="Google Shape;956;p37"/>
          <p:cNvSpPr txBox="1">
            <a:spLocks noGrp="1"/>
          </p:cNvSpPr>
          <p:nvPr>
            <p:ph type="title" idx="13"/>
          </p:nvPr>
        </p:nvSpPr>
        <p:spPr>
          <a:xfrm>
            <a:off x="1340788" y="3711250"/>
            <a:ext cx="5556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57" name="Google Shape;957;p37"/>
          <p:cNvSpPr txBox="1">
            <a:spLocks noGrp="1"/>
          </p:cNvSpPr>
          <p:nvPr>
            <p:ph type="title" idx="14"/>
          </p:nvPr>
        </p:nvSpPr>
        <p:spPr>
          <a:xfrm>
            <a:off x="5189891" y="2080950"/>
            <a:ext cx="610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8124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8"/>
          <p:cNvSpPr/>
          <p:nvPr/>
        </p:nvSpPr>
        <p:spPr>
          <a:xfrm>
            <a:off x="3883152" y="317853"/>
            <a:ext cx="3155524" cy="1330817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4" name="Google Shape;964;p38"/>
          <p:cNvSpPr/>
          <p:nvPr/>
        </p:nvSpPr>
        <p:spPr>
          <a:xfrm rot="10800000" flipH="1">
            <a:off x="430066" y="1883528"/>
            <a:ext cx="3453086" cy="1821625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00C3B1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65" name="Google Shape;965;p38"/>
          <p:cNvPicPr preferRelativeResize="0"/>
          <p:nvPr/>
        </p:nvPicPr>
        <p:blipFill rotWithShape="1">
          <a:blip r:embed="rId3">
            <a:alphaModFix/>
          </a:blip>
          <a:srcRect t="4495" b="4504"/>
          <a:stretch/>
        </p:blipFill>
        <p:spPr>
          <a:xfrm>
            <a:off x="427227" y="1315268"/>
            <a:ext cx="3296173" cy="2958146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38"/>
          <p:cNvSpPr txBox="1">
            <a:spLocks noGrp="1"/>
          </p:cNvSpPr>
          <p:nvPr>
            <p:ph type="subTitle" idx="1"/>
          </p:nvPr>
        </p:nvSpPr>
        <p:spPr>
          <a:xfrm>
            <a:off x="3883152" y="1433030"/>
            <a:ext cx="3713720" cy="30780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400" dirty="0" err="1"/>
              <a:t>дослідження</a:t>
            </a:r>
            <a:r>
              <a:rPr lang="ru-RU" sz="1400" dirty="0"/>
              <a:t>, </a:t>
            </a:r>
            <a:r>
              <a:rPr lang="ru-RU" sz="1400" dirty="0" err="1"/>
              <a:t>здійснене</a:t>
            </a:r>
            <a:r>
              <a:rPr lang="ru-RU" sz="1400" dirty="0"/>
              <a:t> у </a:t>
            </a:r>
            <a:r>
              <a:rPr lang="ru-RU" sz="1400" dirty="0" err="1"/>
              <a:t>Франції</a:t>
            </a:r>
            <a:r>
              <a:rPr lang="ru-RU" sz="1400" dirty="0"/>
              <a:t>, </a:t>
            </a:r>
            <a:r>
              <a:rPr lang="ru-RU" sz="1400" dirty="0" err="1"/>
              <a:t>актуалізувало</a:t>
            </a:r>
            <a:r>
              <a:rPr lang="ru-RU" sz="1400" dirty="0"/>
              <a:t> </a:t>
            </a:r>
            <a:r>
              <a:rPr lang="ru-RU" sz="1400" dirty="0" err="1"/>
              <a:t>можливість</a:t>
            </a:r>
            <a:r>
              <a:rPr lang="ru-RU" sz="1400" dirty="0"/>
              <a:t> </a:t>
            </a:r>
            <a:r>
              <a:rPr lang="ru-RU" sz="1400" dirty="0" err="1"/>
              <a:t>використання</a:t>
            </a:r>
            <a:r>
              <a:rPr lang="ru-RU" sz="1400" dirty="0"/>
              <a:t> «</a:t>
            </a:r>
            <a:r>
              <a:rPr lang="ru-RU" sz="1400" dirty="0" err="1"/>
              <a:t>якорів</a:t>
            </a:r>
            <a:r>
              <a:rPr lang="ru-RU" sz="1400" dirty="0"/>
              <a:t> </a:t>
            </a:r>
            <a:r>
              <a:rPr lang="ru-RU" sz="1400" dirty="0" err="1"/>
              <a:t>кар'єри</a:t>
            </a:r>
            <a:r>
              <a:rPr lang="ru-RU" sz="1400" dirty="0"/>
              <a:t>» для </a:t>
            </a:r>
            <a:r>
              <a:rPr lang="ru-RU" sz="1400" dirty="0" err="1"/>
              <a:t>визначення</a:t>
            </a:r>
            <a:r>
              <a:rPr lang="ru-RU" sz="1400" dirty="0"/>
              <a:t> </a:t>
            </a:r>
            <a:r>
              <a:rPr lang="ru-RU" sz="1400" u="sng" dirty="0" err="1">
                <a:solidFill>
                  <a:srgbClr val="981D04"/>
                </a:solidFill>
              </a:rPr>
              <a:t>міжнародної</a:t>
            </a:r>
            <a:r>
              <a:rPr lang="ru-RU" sz="1400" u="sng" dirty="0">
                <a:solidFill>
                  <a:srgbClr val="981D04"/>
                </a:solidFill>
              </a:rPr>
              <a:t> </a:t>
            </a:r>
            <a:r>
              <a:rPr lang="ru-RU" sz="1400" u="sng" dirty="0" err="1">
                <a:solidFill>
                  <a:srgbClr val="981D04"/>
                </a:solidFill>
              </a:rPr>
              <a:t>мобільності</a:t>
            </a:r>
            <a:r>
              <a:rPr lang="ru-RU" sz="1400" u="sng" dirty="0">
                <a:solidFill>
                  <a:srgbClr val="981D04"/>
                </a:solidFill>
              </a:rPr>
              <a:t> </a:t>
            </a:r>
            <a:r>
              <a:rPr lang="ru-RU" sz="1400" u="sng" dirty="0" err="1">
                <a:solidFill>
                  <a:srgbClr val="981D04"/>
                </a:solidFill>
              </a:rPr>
              <a:t>студентів</a:t>
            </a:r>
            <a:r>
              <a:rPr lang="ru-RU" sz="1400" dirty="0"/>
              <a:t>. Для </a:t>
            </a:r>
            <a:r>
              <a:rPr lang="ru-RU" sz="1400" dirty="0" err="1"/>
              <a:t>вибірки</a:t>
            </a:r>
            <a:r>
              <a:rPr lang="ru-RU" sz="1400" dirty="0"/>
              <a:t> </a:t>
            </a:r>
            <a:r>
              <a:rPr lang="ru-RU" sz="1400" dirty="0" err="1"/>
              <a:t>китайських</a:t>
            </a:r>
            <a:r>
              <a:rPr lang="ru-RU" sz="1400" dirty="0"/>
              <a:t> </a:t>
            </a:r>
            <a:r>
              <a:rPr lang="ru-RU" sz="1400" dirty="0" err="1"/>
              <a:t>співробітників</a:t>
            </a:r>
            <a:r>
              <a:rPr lang="ru-RU" sz="1400" dirty="0"/>
              <a:t> </a:t>
            </a:r>
            <a:r>
              <a:rPr lang="ru-RU" sz="1400" dirty="0" err="1"/>
              <a:t>встановлено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намір</a:t>
            </a:r>
            <a:r>
              <a:rPr lang="ru-RU" sz="1400" dirty="0"/>
              <a:t> </a:t>
            </a:r>
            <a:r>
              <a:rPr lang="ru-RU" sz="1400" dirty="0" err="1"/>
              <a:t>звільнитися</a:t>
            </a:r>
            <a:r>
              <a:rPr lang="ru-RU" sz="1400" dirty="0"/>
              <a:t> з </a:t>
            </a:r>
            <a:r>
              <a:rPr lang="ru-RU" sz="1400" dirty="0" err="1"/>
              <a:t>безперспективною</a:t>
            </a:r>
            <a:r>
              <a:rPr lang="ru-RU" sz="1400" dirty="0"/>
              <a:t> посади позитивно </a:t>
            </a:r>
            <a:r>
              <a:rPr lang="ru-RU" sz="1400" dirty="0" err="1"/>
              <a:t>пов'язаний</a:t>
            </a:r>
            <a:r>
              <a:rPr lang="ru-RU" sz="1400" dirty="0"/>
              <a:t> з </a:t>
            </a:r>
            <a:r>
              <a:rPr lang="ru-RU" sz="1400" dirty="0" err="1"/>
              <a:t>високим</a:t>
            </a:r>
            <a:r>
              <a:rPr lang="ru-RU" sz="1400" dirty="0"/>
              <a:t> </a:t>
            </a:r>
            <a:r>
              <a:rPr lang="ru-RU" sz="1400" dirty="0" err="1"/>
              <a:t>рівнем</a:t>
            </a:r>
            <a:r>
              <a:rPr lang="ru-RU" sz="1400" dirty="0"/>
              <a:t> по «якоря </a:t>
            </a:r>
            <a:r>
              <a:rPr lang="ru-RU" sz="1400" dirty="0" err="1"/>
              <a:t>кар'єри</a:t>
            </a:r>
            <a:r>
              <a:rPr lang="ru-RU" sz="1400" dirty="0"/>
              <a:t>» </a:t>
            </a:r>
            <a:r>
              <a:rPr lang="ru-RU" sz="1400" u="sng" dirty="0" err="1">
                <a:solidFill>
                  <a:srgbClr val="981D04"/>
                </a:solidFill>
              </a:rPr>
              <a:t>виклик</a:t>
            </a:r>
            <a:r>
              <a:rPr lang="ru-RU" sz="1400" dirty="0"/>
              <a:t>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розглядається</a:t>
            </a:r>
            <a:r>
              <a:rPr lang="ru-RU" sz="1400" dirty="0"/>
              <a:t> як </a:t>
            </a:r>
            <a:r>
              <a:rPr lang="ru-RU" sz="1400" dirty="0" err="1"/>
              <a:t>індивідуальна</a:t>
            </a:r>
            <a:r>
              <a:rPr lang="ru-RU" sz="1400" dirty="0"/>
              <a:t> характеристика </a:t>
            </a:r>
            <a:r>
              <a:rPr lang="ru-RU" sz="1400" dirty="0" err="1"/>
              <a:t>особистості</a:t>
            </a:r>
            <a:endParaRPr sz="1400" dirty="0"/>
          </a:p>
        </p:txBody>
      </p:sp>
      <p:sp>
        <p:nvSpPr>
          <p:cNvPr id="968" name="Google Shape;968;p38"/>
          <p:cNvSpPr txBox="1">
            <a:spLocks noGrp="1"/>
          </p:cNvSpPr>
          <p:nvPr>
            <p:ph type="title"/>
          </p:nvPr>
        </p:nvSpPr>
        <p:spPr>
          <a:xfrm>
            <a:off x="4086330" y="330906"/>
            <a:ext cx="3062918" cy="12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/>
              <a:t>Приклад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278620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8"/>
          <p:cNvSpPr/>
          <p:nvPr/>
        </p:nvSpPr>
        <p:spPr>
          <a:xfrm>
            <a:off x="3883152" y="317853"/>
            <a:ext cx="3155524" cy="1330817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4" name="Google Shape;964;p38"/>
          <p:cNvSpPr/>
          <p:nvPr/>
        </p:nvSpPr>
        <p:spPr>
          <a:xfrm rot="10800000" flipH="1">
            <a:off x="430066" y="1883528"/>
            <a:ext cx="3453086" cy="1821625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00C3B1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65" name="Google Shape;965;p38"/>
          <p:cNvPicPr preferRelativeResize="0"/>
          <p:nvPr/>
        </p:nvPicPr>
        <p:blipFill rotWithShape="1">
          <a:blip r:embed="rId3">
            <a:alphaModFix/>
          </a:blip>
          <a:srcRect t="4495" b="4504"/>
          <a:stretch/>
        </p:blipFill>
        <p:spPr>
          <a:xfrm>
            <a:off x="427227" y="1315268"/>
            <a:ext cx="3296173" cy="2958146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38"/>
          <p:cNvSpPr txBox="1">
            <a:spLocks noGrp="1"/>
          </p:cNvSpPr>
          <p:nvPr>
            <p:ph type="subTitle" idx="1"/>
          </p:nvPr>
        </p:nvSpPr>
        <p:spPr>
          <a:xfrm>
            <a:off x="3883152" y="1433030"/>
            <a:ext cx="3713720" cy="30780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400" dirty="0" err="1"/>
              <a:t>протягом</a:t>
            </a:r>
            <a:r>
              <a:rPr lang="ru-RU" sz="1400" dirty="0"/>
              <a:t> </a:t>
            </a:r>
            <a:r>
              <a:rPr lang="ru-RU" sz="1400" dirty="0" err="1"/>
              <a:t>багатьох</a:t>
            </a:r>
            <a:r>
              <a:rPr lang="ru-RU" sz="1400" dirty="0"/>
              <a:t> </a:t>
            </a:r>
            <a:r>
              <a:rPr lang="ru-RU" sz="1400" dirty="0" err="1"/>
              <a:t>років</a:t>
            </a:r>
            <a:r>
              <a:rPr lang="ru-RU" sz="1400" dirty="0"/>
              <a:t> </a:t>
            </a:r>
            <a:r>
              <a:rPr lang="ru-RU" sz="1400" dirty="0" err="1"/>
              <a:t>незмінним</a:t>
            </a:r>
            <a:r>
              <a:rPr lang="ru-RU" sz="1400" dirty="0"/>
              <a:t> для </a:t>
            </a:r>
            <a:r>
              <a:rPr lang="ru-RU" sz="1400" u="sng" dirty="0" err="1"/>
              <a:t>українців</a:t>
            </a:r>
            <a:r>
              <a:rPr lang="ru-RU" sz="1400" u="sng" dirty="0"/>
              <a:t> </a:t>
            </a:r>
            <a:r>
              <a:rPr lang="ru-RU" sz="1400" dirty="0" err="1"/>
              <a:t>залишається</a:t>
            </a:r>
            <a:endParaRPr lang="ru-RU" sz="1400" dirty="0"/>
          </a:p>
          <a:p>
            <a:pPr marL="0" lvl="0" indent="0"/>
            <a:r>
              <a:rPr lang="ru-RU" sz="1400" dirty="0" err="1"/>
              <a:t>прагнення</a:t>
            </a:r>
            <a:r>
              <a:rPr lang="ru-RU" sz="1400" dirty="0"/>
              <a:t> до </a:t>
            </a:r>
            <a:r>
              <a:rPr lang="ru-RU" sz="1400" dirty="0" err="1"/>
              <a:t>стабільності</a:t>
            </a:r>
            <a:r>
              <a:rPr lang="ru-RU" sz="1400" dirty="0"/>
              <a:t> </a:t>
            </a:r>
            <a:r>
              <a:rPr lang="ru-RU" sz="1400" dirty="0" err="1"/>
              <a:t>місця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 і </a:t>
            </a:r>
            <a:r>
              <a:rPr lang="ru-RU" sz="1400" dirty="0" err="1"/>
              <a:t>проживання</a:t>
            </a:r>
            <a:r>
              <a:rPr lang="ru-RU" sz="1400" dirty="0"/>
              <a:t>, </a:t>
            </a:r>
            <a:r>
              <a:rPr lang="ru-RU" sz="1400" dirty="0" err="1"/>
              <a:t>інтеграції</a:t>
            </a:r>
            <a:r>
              <a:rPr lang="ru-RU" sz="1400" dirty="0"/>
              <a:t> </a:t>
            </a:r>
            <a:r>
              <a:rPr lang="ru-RU" sz="1400" dirty="0" err="1"/>
              <a:t>стилів</a:t>
            </a:r>
            <a:r>
              <a:rPr lang="ru-RU" sz="1400" dirty="0"/>
              <a:t> </a:t>
            </a:r>
            <a:r>
              <a:rPr lang="ru-RU" sz="1400" dirty="0" err="1"/>
              <a:t>життя</a:t>
            </a:r>
            <a:r>
              <a:rPr lang="ru-RU" sz="1400" dirty="0"/>
              <a:t> і </a:t>
            </a:r>
            <a:r>
              <a:rPr lang="ru-RU" sz="1400" dirty="0" err="1"/>
              <a:t>служіння</a:t>
            </a:r>
            <a:r>
              <a:rPr lang="ru-RU" sz="1400" dirty="0"/>
              <a:t>, при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/>
              <a:t>низькі</a:t>
            </a:r>
            <a:r>
              <a:rPr lang="ru-RU" sz="1400" dirty="0"/>
              <a:t> в </a:t>
            </a:r>
            <a:r>
              <a:rPr lang="ru-RU" sz="1400" dirty="0" err="1"/>
              <a:t>порівнянні</a:t>
            </a:r>
            <a:r>
              <a:rPr lang="ru-RU" sz="1400" dirty="0"/>
              <a:t> з </a:t>
            </a:r>
            <a:r>
              <a:rPr lang="ru-RU" sz="1400" u="sng" dirty="0" err="1"/>
              <a:t>американською</a:t>
            </a:r>
            <a:r>
              <a:rPr lang="ru-RU" sz="1400" u="sng" dirty="0"/>
              <a:t> </a:t>
            </a:r>
            <a:r>
              <a:rPr lang="ru-RU" sz="1400" u="sng" dirty="0" err="1"/>
              <a:t>вибіркою</a:t>
            </a:r>
            <a:r>
              <a:rPr lang="ru-RU" sz="1400" u="sng" dirty="0"/>
              <a:t> </a:t>
            </a:r>
            <a:r>
              <a:rPr lang="ru-RU" sz="1400" dirty="0" err="1"/>
              <a:t>показники</a:t>
            </a:r>
            <a:r>
              <a:rPr lang="ru-RU" sz="1400" dirty="0"/>
              <a:t> </a:t>
            </a:r>
            <a:r>
              <a:rPr lang="ru-RU" sz="1400" dirty="0" err="1"/>
              <a:t>прагнення</a:t>
            </a:r>
            <a:r>
              <a:rPr lang="ru-RU" sz="1400" dirty="0"/>
              <a:t> до </a:t>
            </a:r>
            <a:r>
              <a:rPr lang="ru-RU" sz="1400" dirty="0" err="1"/>
              <a:t>професійної</a:t>
            </a:r>
            <a:r>
              <a:rPr lang="ru-RU" sz="1400" dirty="0"/>
              <a:t> </a:t>
            </a:r>
            <a:r>
              <a:rPr lang="ru-RU" sz="1400" dirty="0" err="1"/>
              <a:t>компетентності</a:t>
            </a:r>
            <a:r>
              <a:rPr lang="ru-RU" sz="1400" dirty="0"/>
              <a:t> та менеджменту</a:t>
            </a:r>
          </a:p>
          <a:p>
            <a:pPr marL="0" lvl="0" indent="0"/>
            <a:r>
              <a:rPr lang="ru-RU" sz="1400" dirty="0"/>
              <a:t>  </a:t>
            </a:r>
            <a:r>
              <a:rPr lang="ru-RU" sz="1400" dirty="0" err="1"/>
              <a:t>збільшуються</a:t>
            </a:r>
            <a:r>
              <a:rPr lang="ru-RU" sz="1400" dirty="0"/>
              <a:t> </a:t>
            </a:r>
            <a:r>
              <a:rPr lang="ru-RU" sz="1400" dirty="0" err="1"/>
              <a:t>незначно</a:t>
            </a:r>
            <a:r>
              <a:rPr lang="ru-RU" sz="1400" dirty="0"/>
              <a:t>.</a:t>
            </a:r>
            <a:endParaRPr sz="1400" dirty="0"/>
          </a:p>
        </p:txBody>
      </p:sp>
      <p:sp>
        <p:nvSpPr>
          <p:cNvPr id="968" name="Google Shape;968;p38"/>
          <p:cNvSpPr txBox="1">
            <a:spLocks noGrp="1"/>
          </p:cNvSpPr>
          <p:nvPr>
            <p:ph type="title"/>
          </p:nvPr>
        </p:nvSpPr>
        <p:spPr>
          <a:xfrm>
            <a:off x="4086330" y="330906"/>
            <a:ext cx="3062918" cy="12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/>
              <a:t>Приклад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31699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49"/>
          <p:cNvSpPr txBox="1">
            <a:spLocks noGrp="1"/>
          </p:cNvSpPr>
          <p:nvPr>
            <p:ph type="title"/>
          </p:nvPr>
        </p:nvSpPr>
        <p:spPr>
          <a:xfrm>
            <a:off x="5466080" y="150957"/>
            <a:ext cx="3059037" cy="1969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1. </a:t>
            </a:r>
            <a:r>
              <a:rPr lang="ru-RU" dirty="0" err="1"/>
              <a:t>Сутність</a:t>
            </a:r>
            <a:r>
              <a:rPr lang="ru-RU" dirty="0"/>
              <a:t> та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8346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37"/>
          <p:cNvSpPr txBox="1">
            <a:spLocks noGrp="1"/>
          </p:cNvSpPr>
          <p:nvPr>
            <p:ph type="title"/>
          </p:nvPr>
        </p:nvSpPr>
        <p:spPr>
          <a:xfrm>
            <a:off x="832687" y="565167"/>
            <a:ext cx="6658144" cy="698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самомоніторинга</a:t>
            </a:r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58DF22-4DF9-4458-A73C-DF16BF9CFDD0}"/>
              </a:ext>
            </a:extLst>
          </p:cNvPr>
          <p:cNvSpPr/>
          <p:nvPr/>
        </p:nvSpPr>
        <p:spPr>
          <a:xfrm>
            <a:off x="1459178" y="2036944"/>
            <a:ext cx="60316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тенденція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відстежувати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і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змінювати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власну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поведінку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з метою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справити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бажане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враження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у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відповідь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на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соціальні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вимоги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ситуації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і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реакцію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інших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людей.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cs typeface="Arial"/>
              <a:sym typeface="Comforta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Дане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поняття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,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введене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М.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Снайдером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[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Snyder, 1974],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являє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собою одну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зі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складових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sng" strike="noStrike" kern="0" cap="none" spc="0" normalizeH="0" baseline="0" noProof="0" dirty="0" err="1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соціального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sng" strike="noStrike" kern="0" cap="none" spc="0" normalizeH="0" baseline="0" noProof="0" dirty="0" err="1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інтелекту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,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який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найбільш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повно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досліджується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в рамках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відомої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методики Дж.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Гілфорда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[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Гілфорд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, 1965].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F539E3-9C60-47CC-8BD9-EF253C78859B}"/>
              </a:ext>
            </a:extLst>
          </p:cNvPr>
          <p:cNvSpPr/>
          <p:nvPr/>
        </p:nvSpPr>
        <p:spPr>
          <a:xfrm>
            <a:off x="927017" y="1410449"/>
            <a:ext cx="4586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Arial"/>
                <a:cs typeface="Arial"/>
                <a:sym typeface="Sue Ellen Francisco"/>
              </a:rPr>
              <a:t>Самомоніторинг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Arial"/>
                <a:cs typeface="Arial"/>
                <a:sym typeface="Sue Ellen Francisco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275807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37"/>
          <p:cNvSpPr txBox="1">
            <a:spLocks noGrp="1"/>
          </p:cNvSpPr>
          <p:nvPr>
            <p:ph type="title"/>
          </p:nvPr>
        </p:nvSpPr>
        <p:spPr>
          <a:xfrm>
            <a:off x="832687" y="565167"/>
            <a:ext cx="6658144" cy="698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самомоніторинга</a:t>
            </a:r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58DF22-4DF9-4458-A73C-DF16BF9CFDD0}"/>
              </a:ext>
            </a:extLst>
          </p:cNvPr>
          <p:cNvSpPr/>
          <p:nvPr/>
        </p:nvSpPr>
        <p:spPr>
          <a:xfrm>
            <a:off x="944403" y="1203823"/>
            <a:ext cx="68246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Особи з </a:t>
            </a:r>
            <a:r>
              <a:rPr kumimoji="0" lang="ru-RU" sz="14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високими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показниками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за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цією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шкалою </a:t>
            </a:r>
            <a:r>
              <a:rPr kumimoji="0" lang="ru-RU" sz="14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уважні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до </a:t>
            </a:r>
            <a:r>
              <a:rPr kumimoji="0" lang="ru-RU" sz="14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ситуативних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сигналів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і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використовують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їх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,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щоб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керувати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своєю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поведінкою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і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самопрезентації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відповідно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до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соціальною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ситуацією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.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Навпаки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, люди з </a:t>
            </a:r>
            <a:r>
              <a:rPr kumimoji="0" lang="ru-RU" sz="14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низьким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рівнем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самомоніторингу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в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якості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керівництва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власною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поведінкою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спираються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на </a:t>
            </a:r>
            <a:r>
              <a:rPr kumimoji="0" lang="ru-RU" sz="14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внутрішні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установки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,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цінності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мотиви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і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звертають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мало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уваги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на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реакції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інших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людей.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cs typeface="Arial"/>
              <a:sym typeface="Comforta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Встановлено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,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що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рівень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самомоніторингу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впливає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на </a:t>
            </a:r>
            <a:r>
              <a:rPr kumimoji="0" lang="ru-RU" sz="1400" b="1" i="0" u="sng" strike="noStrike" kern="0" cap="none" spc="0" normalizeH="0" baseline="0" noProof="0" dirty="0" err="1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культурну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sng" strike="noStrike" kern="0" cap="none" spc="0" normalizeH="0" baseline="0" noProof="0" dirty="0" err="1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компетентність</a:t>
            </a: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(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cultural intelligence)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співробітників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,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що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особливо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яскраво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виражається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при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роботі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в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інший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національному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середовищі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cs typeface="Arial"/>
              <a:sym typeface="Comforta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Самомоніторинг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демонструє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здатність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особистості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до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управління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виробленим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враженням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, яке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необхідно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в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ряді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професій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і актуально в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управлінській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діяльності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981D04"/>
                </a:solidFill>
                <a:effectLst/>
                <a:uLnTx/>
                <a:uFillTx/>
                <a:latin typeface="Comfortaa"/>
                <a:cs typeface="Arial"/>
                <a:sym typeface="Comforta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678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49"/>
          <p:cNvSpPr txBox="1">
            <a:spLocks noGrp="1"/>
          </p:cNvSpPr>
          <p:nvPr>
            <p:ph type="title"/>
          </p:nvPr>
        </p:nvSpPr>
        <p:spPr>
          <a:xfrm>
            <a:off x="5466080" y="150957"/>
            <a:ext cx="3059037" cy="1969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2.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9B47AF6-46AD-4BD5-94C6-AD7F11DE9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593" y="1180160"/>
            <a:ext cx="7648800" cy="3513902"/>
          </a:xfrm>
        </p:spPr>
        <p:txBody>
          <a:bodyPr/>
          <a:lstStyle/>
          <a:p>
            <a:r>
              <a:rPr lang="ru-RU" sz="1400" dirty="0" err="1">
                <a:solidFill>
                  <a:srgbClr val="981D04"/>
                </a:solidFill>
              </a:rPr>
              <a:t>Збагачення</a:t>
            </a:r>
            <a:r>
              <a:rPr lang="ru-RU" sz="1400" dirty="0">
                <a:solidFill>
                  <a:srgbClr val="981D04"/>
                </a:solidFill>
              </a:rPr>
              <a:t> </a:t>
            </a:r>
            <a:r>
              <a:rPr lang="ru-RU" sz="1400" dirty="0" err="1">
                <a:solidFill>
                  <a:srgbClr val="981D04"/>
                </a:solidFill>
              </a:rPr>
              <a:t>змісту</a:t>
            </a:r>
            <a:r>
              <a:rPr lang="ru-RU" sz="1400" dirty="0">
                <a:solidFill>
                  <a:srgbClr val="981D04"/>
                </a:solidFill>
              </a:rPr>
              <a:t> </a:t>
            </a:r>
            <a:r>
              <a:rPr lang="ru-RU" sz="1400" dirty="0" err="1">
                <a:solidFill>
                  <a:srgbClr val="981D04"/>
                </a:solidFill>
              </a:rPr>
              <a:t>праці</a:t>
            </a:r>
            <a:r>
              <a:rPr lang="ru-RU" sz="1400" dirty="0">
                <a:solidFill>
                  <a:srgbClr val="981D04"/>
                </a:solidFill>
              </a:rPr>
              <a:t>. </a:t>
            </a:r>
            <a:r>
              <a:rPr lang="ru-RU" dirty="0"/>
              <a:t>Роботу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цікавою</a:t>
            </a:r>
            <a:r>
              <a:rPr lang="ru-RU" dirty="0"/>
              <a:t> і результативною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при </a:t>
            </a:r>
            <a:r>
              <a:rPr lang="ru-RU" dirty="0" err="1"/>
              <a:t>прийнятті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децентралізованого</a:t>
            </a:r>
            <a:r>
              <a:rPr lang="ru-RU" dirty="0"/>
              <a:t> контролю та </a:t>
            </a:r>
            <a:r>
              <a:rPr lang="ru-RU" dirty="0" err="1"/>
              <a:t>зворотного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;</a:t>
            </a:r>
          </a:p>
          <a:p>
            <a:r>
              <a:rPr lang="ru-RU" sz="1400" dirty="0" err="1">
                <a:solidFill>
                  <a:srgbClr val="981D04"/>
                </a:solidFill>
              </a:rPr>
              <a:t>Збільшення</a:t>
            </a:r>
            <a:r>
              <a:rPr lang="ru-RU" sz="1400" dirty="0">
                <a:solidFill>
                  <a:srgbClr val="981D04"/>
                </a:solidFill>
              </a:rPr>
              <a:t> </a:t>
            </a:r>
            <a:r>
              <a:rPr lang="ru-RU" sz="1400" dirty="0" err="1">
                <a:solidFill>
                  <a:srgbClr val="981D04"/>
                </a:solidFill>
              </a:rPr>
              <a:t>обсягу</a:t>
            </a:r>
            <a:r>
              <a:rPr lang="ru-RU" sz="1400" dirty="0">
                <a:solidFill>
                  <a:srgbClr val="981D04"/>
                </a:solidFill>
              </a:rPr>
              <a:t> </a:t>
            </a:r>
            <a:r>
              <a:rPr lang="ru-RU" sz="1400" dirty="0" err="1">
                <a:solidFill>
                  <a:srgbClr val="981D04"/>
                </a:solidFill>
              </a:rPr>
              <a:t>робіт</a:t>
            </a:r>
            <a:r>
              <a:rPr lang="ru-RU" dirty="0"/>
              <a:t>. </a:t>
            </a:r>
            <a:r>
              <a:rPr lang="ru-RU" dirty="0" err="1"/>
              <a:t>Службові</a:t>
            </a:r>
            <a:r>
              <a:rPr lang="ru-RU" dirty="0"/>
              <a:t> </a:t>
            </a:r>
            <a:r>
              <a:rPr lang="ru-RU" dirty="0" err="1"/>
              <a:t>обов'язки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розподіляти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різноманітності</a:t>
            </a:r>
            <a:r>
              <a:rPr lang="ru-RU" dirty="0"/>
              <a:t> в </a:t>
            </a:r>
            <a:r>
              <a:rPr lang="ru-RU" dirty="0" err="1"/>
              <a:t>змісті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;</a:t>
            </a:r>
          </a:p>
          <a:p>
            <a:r>
              <a:rPr lang="ru-RU" sz="1400" dirty="0" err="1">
                <a:solidFill>
                  <a:srgbClr val="981D04"/>
                </a:solidFill>
              </a:rPr>
              <a:t>Ротація</a:t>
            </a:r>
            <a:r>
              <a:rPr lang="ru-RU" dirty="0"/>
              <a:t>.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дозволити</a:t>
            </a:r>
            <a:r>
              <a:rPr lang="ru-RU" dirty="0"/>
              <a:t> </a:t>
            </a:r>
            <a:r>
              <a:rPr lang="ru-RU" dirty="0" err="1"/>
              <a:t>службовцям</a:t>
            </a:r>
            <a:r>
              <a:rPr lang="ru-RU" dirty="0"/>
              <a:t> </a:t>
            </a:r>
            <a:r>
              <a:rPr lang="ru-RU" dirty="0" err="1"/>
              <a:t>познайомитися</a:t>
            </a:r>
            <a:r>
              <a:rPr lang="ru-RU" dirty="0"/>
              <a:t> з </a:t>
            </a:r>
            <a:r>
              <a:rPr lang="ru-RU" dirty="0" err="1"/>
              <a:t>декількома</a:t>
            </a:r>
            <a:r>
              <a:rPr lang="ru-RU" dirty="0"/>
              <a:t> видами </a:t>
            </a:r>
            <a:r>
              <a:rPr lang="ru-RU" dirty="0" err="1"/>
              <a:t>діяльності</a:t>
            </a:r>
            <a:r>
              <a:rPr lang="ru-RU" dirty="0"/>
              <a:t> з метою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;</a:t>
            </a:r>
          </a:p>
          <a:p>
            <a:r>
              <a:rPr lang="ru-RU" sz="1400" dirty="0" err="1">
                <a:solidFill>
                  <a:srgbClr val="981D04"/>
                </a:solidFill>
              </a:rPr>
              <a:t>Делегування</a:t>
            </a:r>
            <a:r>
              <a:rPr lang="ru-RU" dirty="0"/>
              <a:t>.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передавати</a:t>
            </a:r>
            <a:r>
              <a:rPr lang="ru-RU" dirty="0"/>
              <a:t> </a:t>
            </a:r>
            <a:r>
              <a:rPr lang="ru-RU" dirty="0" err="1"/>
              <a:t>підлеглим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за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, </a:t>
            </a:r>
            <a:r>
              <a:rPr lang="ru-RU" dirty="0" err="1"/>
              <a:t>наділяючи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владою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 до </a:t>
            </a:r>
            <a:r>
              <a:rPr lang="ru-RU" dirty="0" err="1"/>
              <a:t>роботи</a:t>
            </a:r>
            <a:r>
              <a:rPr lang="ru-RU" dirty="0"/>
              <a:t>;</a:t>
            </a:r>
          </a:p>
          <a:p>
            <a:r>
              <a:rPr lang="ru-RU" sz="1400" dirty="0">
                <a:solidFill>
                  <a:srgbClr val="981D04"/>
                </a:solidFill>
              </a:rPr>
              <a:t>Стиль </a:t>
            </a:r>
            <a:r>
              <a:rPr lang="ru-RU" sz="1400" dirty="0" err="1">
                <a:solidFill>
                  <a:srgbClr val="981D04"/>
                </a:solidFill>
              </a:rPr>
              <a:t>управління</a:t>
            </a:r>
            <a:r>
              <a:rPr lang="ru-RU" dirty="0"/>
              <a:t>. </a:t>
            </a:r>
            <a:r>
              <a:rPr lang="ru-RU" dirty="0" err="1"/>
              <a:t>Партисипативне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спостереження</a:t>
            </a:r>
            <a:r>
              <a:rPr lang="ru-RU" dirty="0"/>
              <a:t>, </a:t>
            </a:r>
            <a:r>
              <a:rPr lang="ru-RU" dirty="0" err="1"/>
              <a:t>орієнтоване</a:t>
            </a:r>
            <a:r>
              <a:rPr lang="ru-RU" dirty="0"/>
              <a:t> на </a:t>
            </a:r>
            <a:r>
              <a:rPr lang="ru-RU" dirty="0" err="1"/>
              <a:t>службовця</a:t>
            </a:r>
            <a:r>
              <a:rPr lang="ru-RU" dirty="0"/>
              <a:t>, і </a:t>
            </a:r>
            <a:r>
              <a:rPr lang="ru-RU" dirty="0" err="1"/>
              <a:t>ефективний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до </a:t>
            </a:r>
            <a:r>
              <a:rPr lang="ru-RU" dirty="0" err="1"/>
              <a:t>згоди</a:t>
            </a:r>
            <a:r>
              <a:rPr lang="ru-RU" dirty="0"/>
              <a:t> і </a:t>
            </a:r>
            <a:r>
              <a:rPr lang="ru-RU" dirty="0" err="1"/>
              <a:t>задоволеності</a:t>
            </a:r>
            <a:r>
              <a:rPr lang="ru-RU" dirty="0"/>
              <a:t>;</a:t>
            </a:r>
          </a:p>
          <a:p>
            <a:r>
              <a:rPr lang="ru-RU" sz="1400" dirty="0" err="1">
                <a:solidFill>
                  <a:srgbClr val="981D04"/>
                </a:solidFill>
              </a:rPr>
              <a:t>Платня</a:t>
            </a:r>
            <a:r>
              <a:rPr lang="ru-RU" sz="1400" dirty="0">
                <a:solidFill>
                  <a:srgbClr val="981D04"/>
                </a:solidFill>
              </a:rPr>
              <a:t> і </a:t>
            </a:r>
            <a:r>
              <a:rPr lang="ru-RU" sz="1400" dirty="0" err="1">
                <a:solidFill>
                  <a:srgbClr val="981D04"/>
                </a:solidFill>
              </a:rPr>
              <a:t>пільги</a:t>
            </a:r>
            <a:r>
              <a:rPr lang="ru-RU" dirty="0"/>
              <a:t>.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заробітня</a:t>
            </a:r>
            <a:r>
              <a:rPr lang="ru-RU" dirty="0"/>
              <a:t> </a:t>
            </a:r>
            <a:r>
              <a:rPr lang="ru-RU" dirty="0" err="1"/>
              <a:t>платня</a:t>
            </a:r>
            <a:r>
              <a:rPr lang="ru-RU" dirty="0"/>
              <a:t>, </a:t>
            </a:r>
            <a:r>
              <a:rPr lang="ru-RU" dirty="0" err="1"/>
              <a:t>прийнятні</a:t>
            </a:r>
            <a:r>
              <a:rPr lang="ru-RU" dirty="0"/>
              <a:t> </a:t>
            </a:r>
            <a:r>
              <a:rPr lang="ru-RU" dirty="0" err="1"/>
              <a:t>житлові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медичне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транспорт, </a:t>
            </a:r>
            <a:r>
              <a:rPr lang="ru-RU" dirty="0" err="1"/>
              <a:t>відпустки</a:t>
            </a:r>
            <a:r>
              <a:rPr lang="ru-RU" dirty="0"/>
              <a:t>, </a:t>
            </a:r>
            <a:r>
              <a:rPr lang="ru-RU" dirty="0" err="1"/>
              <a:t>страхування</a:t>
            </a:r>
            <a:r>
              <a:rPr lang="ru-RU" dirty="0"/>
              <a:t> і т. д. </a:t>
            </a:r>
            <a:r>
              <a:rPr lang="ru-RU" dirty="0" err="1"/>
              <a:t>підвищать</a:t>
            </a:r>
            <a:r>
              <a:rPr lang="ru-RU" dirty="0"/>
              <a:t> </a:t>
            </a:r>
            <a:r>
              <a:rPr lang="ru-RU" dirty="0" err="1"/>
              <a:t>обов'язковість</a:t>
            </a:r>
            <a:r>
              <a:rPr lang="ru-RU" dirty="0"/>
              <a:t> і </a:t>
            </a:r>
            <a:r>
              <a:rPr lang="ru-RU" dirty="0" err="1"/>
              <a:t>відданість</a:t>
            </a:r>
            <a:r>
              <a:rPr lang="ru-RU" dirty="0"/>
              <a:t>;</a:t>
            </a:r>
          </a:p>
          <a:p>
            <a:r>
              <a:rPr lang="ru-RU" sz="1400" dirty="0" err="1">
                <a:solidFill>
                  <a:srgbClr val="981D04"/>
                </a:solidFill>
              </a:rPr>
              <a:t>Навчання</a:t>
            </a:r>
            <a:r>
              <a:rPr lang="ru-RU" sz="1400" dirty="0">
                <a:solidFill>
                  <a:srgbClr val="981D04"/>
                </a:solidFill>
              </a:rPr>
              <a:t>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, </a:t>
            </a:r>
            <a:r>
              <a:rPr lang="ru-RU" dirty="0" err="1"/>
              <a:t>виникнення</a:t>
            </a:r>
            <a:r>
              <a:rPr lang="ru-RU" dirty="0"/>
              <a:t> перспектив </a:t>
            </a:r>
            <a:r>
              <a:rPr lang="ru-RU" dirty="0" err="1"/>
              <a:t>кар'єри</a:t>
            </a:r>
            <a:r>
              <a:rPr lang="ru-RU" dirty="0"/>
              <a:t> </a:t>
            </a:r>
            <a:r>
              <a:rPr lang="ru-RU" dirty="0" err="1"/>
              <a:t>змусять</a:t>
            </a:r>
            <a:r>
              <a:rPr lang="ru-RU" dirty="0"/>
              <a:t> </a:t>
            </a:r>
            <a:r>
              <a:rPr lang="ru-RU" dirty="0" err="1"/>
              <a:t>службовця</a:t>
            </a:r>
            <a:r>
              <a:rPr lang="ru-RU" dirty="0"/>
              <a:t> </a:t>
            </a:r>
            <a:r>
              <a:rPr lang="ru-RU" dirty="0" err="1"/>
              <a:t>думати</a:t>
            </a:r>
            <a:r>
              <a:rPr lang="ru-RU" dirty="0"/>
              <a:t> про </a:t>
            </a:r>
            <a:r>
              <a:rPr lang="ru-RU" dirty="0" err="1"/>
              <a:t>блискучу</a:t>
            </a:r>
            <a:r>
              <a:rPr lang="ru-RU" dirty="0"/>
              <a:t> </a:t>
            </a:r>
            <a:r>
              <a:rPr lang="ru-RU" dirty="0" err="1"/>
              <a:t>кар'єру</a:t>
            </a:r>
            <a:r>
              <a:rPr lang="ru-RU" dirty="0"/>
              <a:t>;</a:t>
            </a:r>
          </a:p>
          <a:p>
            <a:r>
              <a:rPr lang="ru-RU" sz="1400" dirty="0" err="1">
                <a:solidFill>
                  <a:srgbClr val="981D04"/>
                </a:solidFill>
              </a:rPr>
              <a:t>Впевненість</a:t>
            </a:r>
            <a:r>
              <a:rPr lang="ru-RU" sz="1400" dirty="0">
                <a:solidFill>
                  <a:srgbClr val="981D04"/>
                </a:solidFill>
              </a:rPr>
              <a:t> у </a:t>
            </a:r>
            <a:r>
              <a:rPr lang="ru-RU" sz="1400" dirty="0" err="1">
                <a:solidFill>
                  <a:srgbClr val="981D04"/>
                </a:solidFill>
              </a:rPr>
              <a:t>власних</a:t>
            </a:r>
            <a:r>
              <a:rPr lang="ru-RU" sz="1400" dirty="0">
                <a:solidFill>
                  <a:srgbClr val="981D04"/>
                </a:solidFill>
              </a:rPr>
              <a:t> силах</a:t>
            </a:r>
            <a:r>
              <a:rPr lang="ru-RU" dirty="0"/>
              <a:t>.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впевненості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неуважності</a:t>
            </a:r>
            <a:r>
              <a:rPr lang="ru-RU" dirty="0"/>
              <a:t>, </a:t>
            </a:r>
            <a:r>
              <a:rPr lang="ru-RU" dirty="0" err="1"/>
              <a:t>підвищить</a:t>
            </a:r>
            <a:r>
              <a:rPr lang="ru-RU" dirty="0"/>
              <a:t> статус і </a:t>
            </a:r>
            <a:r>
              <a:rPr lang="ru-RU" dirty="0" err="1"/>
              <a:t>розкриє</a:t>
            </a:r>
            <a:r>
              <a:rPr lang="ru-RU" dirty="0"/>
              <a:t> </a:t>
            </a:r>
            <a:r>
              <a:rPr lang="ru-RU" dirty="0" err="1"/>
              <a:t>індивідуальність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D0CD08C-AD65-4F84-97CF-ABA56FA70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26" y="449438"/>
            <a:ext cx="8077634" cy="440400"/>
          </a:xfrm>
        </p:spPr>
        <p:txBody>
          <a:bodyPr/>
          <a:lstStyle/>
          <a:p>
            <a:r>
              <a:rPr lang="ru-RU" sz="3200" dirty="0" err="1">
                <a:solidFill>
                  <a:srgbClr val="981D04"/>
                </a:solidFill>
              </a:rPr>
              <a:t>Методи</a:t>
            </a:r>
            <a:r>
              <a:rPr lang="ru-RU" sz="3200" dirty="0">
                <a:solidFill>
                  <a:srgbClr val="981D04"/>
                </a:solidFill>
              </a:rPr>
              <a:t> </a:t>
            </a:r>
            <a:r>
              <a:rPr lang="ru-RU" sz="3200" dirty="0" err="1">
                <a:solidFill>
                  <a:srgbClr val="981D04"/>
                </a:solidFill>
              </a:rPr>
              <a:t>мотивації</a:t>
            </a:r>
            <a:r>
              <a:rPr lang="ru-RU" sz="3200" dirty="0">
                <a:solidFill>
                  <a:srgbClr val="981D04"/>
                </a:solidFill>
              </a:rPr>
              <a:t> </a:t>
            </a:r>
            <a:r>
              <a:rPr lang="ru-RU" sz="3200" dirty="0" err="1">
                <a:solidFill>
                  <a:srgbClr val="981D04"/>
                </a:solidFill>
              </a:rPr>
              <a:t>трудової</a:t>
            </a:r>
            <a:r>
              <a:rPr lang="ru-RU" sz="3200" dirty="0">
                <a:solidFill>
                  <a:srgbClr val="981D04"/>
                </a:solidFill>
              </a:rPr>
              <a:t> </a:t>
            </a:r>
            <a:r>
              <a:rPr lang="ru-RU" sz="3200" dirty="0" err="1">
                <a:solidFill>
                  <a:srgbClr val="981D04"/>
                </a:solidFill>
              </a:rPr>
              <a:t>діяльності</a:t>
            </a:r>
            <a:br>
              <a:rPr lang="ru-RU" sz="3200" dirty="0">
                <a:solidFill>
                  <a:srgbClr val="981D04"/>
                </a:solidFill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34741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44"/>
          <p:cNvSpPr txBox="1"/>
          <p:nvPr/>
        </p:nvSpPr>
        <p:spPr>
          <a:xfrm>
            <a:off x="1218844" y="2647129"/>
            <a:ext cx="7124849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ru-RU" sz="1100" b="1" dirty="0" err="1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Вироблення</a:t>
            </a:r>
            <a:r>
              <a:rPr lang="ru-RU" sz="1100" b="1" dirty="0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b="1" dirty="0" err="1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заходів</a:t>
            </a:r>
            <a:r>
              <a:rPr lang="ru-RU" sz="1100" b="1" dirty="0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b="1" dirty="0" err="1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впливу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побудова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мотивуючого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b="1" dirty="0" err="1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робочого</a:t>
            </a:r>
            <a:r>
              <a:rPr lang="ru-RU" sz="1100" b="1" dirty="0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b="1" dirty="0" err="1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середовища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яке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сприяє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високій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зацікавленості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в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кінцевих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результатах, позитивному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ставленню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до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виконуваної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роботи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і до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організації</a:t>
            </a:r>
            <a:endParaRPr sz="11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0" name="Google Shape;1120;p44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/>
              <a:t>Алгоритм мотивації персоналу</a:t>
            </a:r>
            <a:endParaRPr sz="2800" dirty="0"/>
          </a:p>
        </p:txBody>
      </p:sp>
      <p:sp>
        <p:nvSpPr>
          <p:cNvPr id="1125" name="Google Shape;1125;p44"/>
          <p:cNvSpPr txBox="1"/>
          <p:nvPr/>
        </p:nvSpPr>
        <p:spPr>
          <a:xfrm>
            <a:off x="1210177" y="1635250"/>
            <a:ext cx="705318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ru-RU" sz="1200" b="1" dirty="0" err="1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Оцінка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потреб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працівників</a:t>
            </a:r>
            <a:endParaRPr sz="12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6" name="Google Shape;1126;p44"/>
          <p:cNvSpPr txBox="1"/>
          <p:nvPr/>
        </p:nvSpPr>
        <p:spPr>
          <a:xfrm>
            <a:off x="1210177" y="2026370"/>
            <a:ext cx="7181874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ru-RU" sz="1200" b="1" dirty="0" err="1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Визначення</a:t>
            </a:r>
            <a:r>
              <a:rPr lang="ru-RU" sz="1200" b="1" dirty="0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b="1" dirty="0" err="1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факторів</a:t>
            </a:r>
            <a:r>
              <a:rPr lang="ru-RU" sz="1200" b="1" dirty="0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ru-RU" sz="1200" b="1" dirty="0" err="1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які</a:t>
            </a:r>
            <a:r>
              <a:rPr lang="ru-RU" sz="1200" b="1" dirty="0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b="1" dirty="0" err="1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впливають</a:t>
            </a:r>
            <a:r>
              <a:rPr lang="ru-RU" sz="1200" b="1" dirty="0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на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трудову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мотивацію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працівників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визначаючи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їх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ставлення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до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роботи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ступінь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зацікавленості</a:t>
            </a:r>
            <a:endParaRPr sz="12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7" name="Google Shape;1127;p44"/>
          <p:cNvSpPr txBox="1"/>
          <p:nvPr/>
        </p:nvSpPr>
        <p:spPr>
          <a:xfrm>
            <a:off x="1230737" y="3425696"/>
            <a:ext cx="7181874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ru-RU" sz="1200" b="1" dirty="0" err="1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Вплив</a:t>
            </a:r>
            <a:r>
              <a:rPr lang="ru-RU" sz="1200" b="1" dirty="0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 на </a:t>
            </a:r>
            <a:r>
              <a:rPr lang="ru-RU" sz="1200" b="1" dirty="0" err="1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трудову</a:t>
            </a:r>
            <a:r>
              <a:rPr lang="ru-RU" sz="1200" b="1" dirty="0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b="1" dirty="0" err="1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мотивацію</a:t>
            </a:r>
            <a:r>
              <a:rPr lang="ru-RU" sz="1200" b="1" dirty="0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з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урахуванням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індивідуальних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особливостей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працівника</a:t>
            </a:r>
            <a:r>
              <a:rPr lang="ru-RU" sz="12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2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8" name="Google Shape;1128;p44"/>
          <p:cNvSpPr txBox="1"/>
          <p:nvPr/>
        </p:nvSpPr>
        <p:spPr>
          <a:xfrm>
            <a:off x="1218844" y="3983288"/>
            <a:ext cx="7480009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ru-RU" sz="1100" b="1" dirty="0" err="1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Оцінка</a:t>
            </a:r>
            <a:r>
              <a:rPr lang="ru-RU" sz="1100" b="1" dirty="0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b="1" dirty="0" err="1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ефективності</a:t>
            </a:r>
            <a:r>
              <a:rPr lang="ru-RU" sz="1100" b="1" dirty="0">
                <a:solidFill>
                  <a:srgbClr val="981D04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вибраних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заходів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впливу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та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їх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коригування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у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разі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ru-RU" sz="1100" dirty="0" err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необхідності</a:t>
            </a:r>
            <a:r>
              <a:rPr lang="ru-RU" sz="11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1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1" name="Google Shape;1131;p44"/>
          <p:cNvSpPr/>
          <p:nvPr/>
        </p:nvSpPr>
        <p:spPr>
          <a:xfrm>
            <a:off x="858494" y="1688283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32" name="Google Shape;1132;p44"/>
          <p:cNvSpPr/>
          <p:nvPr/>
        </p:nvSpPr>
        <p:spPr>
          <a:xfrm>
            <a:off x="941357" y="1790861"/>
            <a:ext cx="159723" cy="116579"/>
          </a:xfrm>
          <a:custGeom>
            <a:avLst/>
            <a:gdLst/>
            <a:ahLst/>
            <a:cxnLst/>
            <a:rect l="l" t="t" r="r" b="b"/>
            <a:pathLst>
              <a:path w="10014" h="7309" extrusionOk="0">
                <a:moveTo>
                  <a:pt x="8149" y="1134"/>
                </a:moveTo>
                <a:cubicBezTo>
                  <a:pt x="8294" y="1134"/>
                  <a:pt x="8439" y="1189"/>
                  <a:pt x="8549" y="1300"/>
                </a:cubicBezTo>
                <a:cubicBezTo>
                  <a:pt x="8769" y="1520"/>
                  <a:pt x="8769" y="1879"/>
                  <a:pt x="8549" y="2100"/>
                </a:cubicBezTo>
                <a:lnTo>
                  <a:pt x="4639" y="6007"/>
                </a:lnTo>
                <a:cubicBezTo>
                  <a:pt x="4527" y="6120"/>
                  <a:pt x="4377" y="6177"/>
                  <a:pt x="4227" y="6177"/>
                </a:cubicBezTo>
                <a:cubicBezTo>
                  <a:pt x="4081" y="6177"/>
                  <a:pt x="3937" y="6123"/>
                  <a:pt x="3830" y="6016"/>
                </a:cubicBezTo>
                <a:lnTo>
                  <a:pt x="1547" y="3748"/>
                </a:lnTo>
                <a:cubicBezTo>
                  <a:pt x="1296" y="3534"/>
                  <a:pt x="1281" y="3151"/>
                  <a:pt x="1514" y="2918"/>
                </a:cubicBezTo>
                <a:cubicBezTo>
                  <a:pt x="1626" y="2806"/>
                  <a:pt x="1771" y="2750"/>
                  <a:pt x="1916" y="2750"/>
                </a:cubicBezTo>
                <a:cubicBezTo>
                  <a:pt x="2074" y="2750"/>
                  <a:pt x="2232" y="2817"/>
                  <a:pt x="2344" y="2948"/>
                </a:cubicBezTo>
                <a:lnTo>
                  <a:pt x="3784" y="4388"/>
                </a:lnTo>
                <a:cubicBezTo>
                  <a:pt x="3793" y="4401"/>
                  <a:pt x="3805" y="4410"/>
                  <a:pt x="3817" y="4419"/>
                </a:cubicBezTo>
                <a:cubicBezTo>
                  <a:pt x="3817" y="4422"/>
                  <a:pt x="3820" y="4422"/>
                  <a:pt x="3823" y="4425"/>
                </a:cubicBezTo>
                <a:cubicBezTo>
                  <a:pt x="3934" y="4535"/>
                  <a:pt x="4078" y="4590"/>
                  <a:pt x="4222" y="4590"/>
                </a:cubicBezTo>
                <a:cubicBezTo>
                  <a:pt x="4367" y="4590"/>
                  <a:pt x="4512" y="4535"/>
                  <a:pt x="4624" y="4425"/>
                </a:cubicBezTo>
                <a:lnTo>
                  <a:pt x="7749" y="1300"/>
                </a:lnTo>
                <a:cubicBezTo>
                  <a:pt x="7859" y="1189"/>
                  <a:pt x="8004" y="1134"/>
                  <a:pt x="8149" y="1134"/>
                </a:cubicBezTo>
                <a:close/>
                <a:moveTo>
                  <a:pt x="8146" y="1"/>
                </a:moveTo>
                <a:cubicBezTo>
                  <a:pt x="7712" y="1"/>
                  <a:pt x="7279" y="166"/>
                  <a:pt x="6949" y="496"/>
                </a:cubicBezTo>
                <a:lnTo>
                  <a:pt x="6946" y="496"/>
                </a:lnTo>
                <a:lnTo>
                  <a:pt x="4219" y="3223"/>
                </a:lnTo>
                <a:lnTo>
                  <a:pt x="3144" y="2148"/>
                </a:lnTo>
                <a:cubicBezTo>
                  <a:pt x="2808" y="1779"/>
                  <a:pt x="2348" y="1594"/>
                  <a:pt x="1887" y="1594"/>
                </a:cubicBezTo>
                <a:cubicBezTo>
                  <a:pt x="1453" y="1594"/>
                  <a:pt x="1019" y="1758"/>
                  <a:pt x="686" y="2091"/>
                </a:cubicBezTo>
                <a:cubicBezTo>
                  <a:pt x="1" y="2776"/>
                  <a:pt x="28" y="3896"/>
                  <a:pt x="747" y="4549"/>
                </a:cubicBezTo>
                <a:lnTo>
                  <a:pt x="3029" y="6819"/>
                </a:lnTo>
                <a:cubicBezTo>
                  <a:pt x="3344" y="7131"/>
                  <a:pt x="3768" y="7308"/>
                  <a:pt x="4214" y="7308"/>
                </a:cubicBezTo>
                <a:cubicBezTo>
                  <a:pt x="4218" y="7308"/>
                  <a:pt x="4221" y="7308"/>
                  <a:pt x="4225" y="7308"/>
                </a:cubicBezTo>
                <a:cubicBezTo>
                  <a:pt x="4678" y="7308"/>
                  <a:pt x="5116" y="7127"/>
                  <a:pt x="5439" y="6807"/>
                </a:cubicBezTo>
                <a:lnTo>
                  <a:pt x="9349" y="2900"/>
                </a:lnTo>
                <a:cubicBezTo>
                  <a:pt x="10013" y="2236"/>
                  <a:pt x="10013" y="1161"/>
                  <a:pt x="9349" y="499"/>
                </a:cubicBezTo>
                <a:cubicBezTo>
                  <a:pt x="9017" y="167"/>
                  <a:pt x="8581" y="1"/>
                  <a:pt x="8146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33" name="Google Shape;1133;p44"/>
          <p:cNvSpPr/>
          <p:nvPr/>
        </p:nvSpPr>
        <p:spPr>
          <a:xfrm>
            <a:off x="878040" y="2125183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34" name="Google Shape;1134;p44"/>
          <p:cNvSpPr/>
          <p:nvPr/>
        </p:nvSpPr>
        <p:spPr>
          <a:xfrm>
            <a:off x="878040" y="2788866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35" name="Google Shape;1135;p44"/>
          <p:cNvSpPr/>
          <p:nvPr/>
        </p:nvSpPr>
        <p:spPr>
          <a:xfrm>
            <a:off x="952295" y="2871943"/>
            <a:ext cx="159723" cy="116579"/>
          </a:xfrm>
          <a:custGeom>
            <a:avLst/>
            <a:gdLst/>
            <a:ahLst/>
            <a:cxnLst/>
            <a:rect l="l" t="t" r="r" b="b"/>
            <a:pathLst>
              <a:path w="10014" h="7309" extrusionOk="0">
                <a:moveTo>
                  <a:pt x="8149" y="1134"/>
                </a:moveTo>
                <a:cubicBezTo>
                  <a:pt x="8294" y="1134"/>
                  <a:pt x="8439" y="1189"/>
                  <a:pt x="8549" y="1300"/>
                </a:cubicBezTo>
                <a:cubicBezTo>
                  <a:pt x="8769" y="1520"/>
                  <a:pt x="8769" y="1879"/>
                  <a:pt x="8549" y="2100"/>
                </a:cubicBezTo>
                <a:lnTo>
                  <a:pt x="4639" y="6007"/>
                </a:lnTo>
                <a:cubicBezTo>
                  <a:pt x="4527" y="6120"/>
                  <a:pt x="4377" y="6177"/>
                  <a:pt x="4227" y="6177"/>
                </a:cubicBezTo>
                <a:cubicBezTo>
                  <a:pt x="4081" y="6177"/>
                  <a:pt x="3937" y="6123"/>
                  <a:pt x="3830" y="6016"/>
                </a:cubicBezTo>
                <a:lnTo>
                  <a:pt x="1547" y="3748"/>
                </a:lnTo>
                <a:cubicBezTo>
                  <a:pt x="1296" y="3534"/>
                  <a:pt x="1281" y="3151"/>
                  <a:pt x="1514" y="2918"/>
                </a:cubicBezTo>
                <a:cubicBezTo>
                  <a:pt x="1626" y="2806"/>
                  <a:pt x="1771" y="2750"/>
                  <a:pt x="1916" y="2750"/>
                </a:cubicBezTo>
                <a:cubicBezTo>
                  <a:pt x="2074" y="2750"/>
                  <a:pt x="2232" y="2817"/>
                  <a:pt x="2344" y="2948"/>
                </a:cubicBezTo>
                <a:lnTo>
                  <a:pt x="3784" y="4388"/>
                </a:lnTo>
                <a:cubicBezTo>
                  <a:pt x="3793" y="4401"/>
                  <a:pt x="3805" y="4410"/>
                  <a:pt x="3817" y="4419"/>
                </a:cubicBezTo>
                <a:cubicBezTo>
                  <a:pt x="3817" y="4422"/>
                  <a:pt x="3820" y="4422"/>
                  <a:pt x="3823" y="4425"/>
                </a:cubicBezTo>
                <a:cubicBezTo>
                  <a:pt x="3934" y="4535"/>
                  <a:pt x="4078" y="4590"/>
                  <a:pt x="4222" y="4590"/>
                </a:cubicBezTo>
                <a:cubicBezTo>
                  <a:pt x="4367" y="4590"/>
                  <a:pt x="4512" y="4535"/>
                  <a:pt x="4624" y="4425"/>
                </a:cubicBezTo>
                <a:lnTo>
                  <a:pt x="7749" y="1300"/>
                </a:lnTo>
                <a:cubicBezTo>
                  <a:pt x="7859" y="1189"/>
                  <a:pt x="8004" y="1134"/>
                  <a:pt x="8149" y="1134"/>
                </a:cubicBezTo>
                <a:close/>
                <a:moveTo>
                  <a:pt x="8146" y="1"/>
                </a:moveTo>
                <a:cubicBezTo>
                  <a:pt x="7712" y="1"/>
                  <a:pt x="7279" y="166"/>
                  <a:pt x="6949" y="496"/>
                </a:cubicBezTo>
                <a:lnTo>
                  <a:pt x="6946" y="496"/>
                </a:lnTo>
                <a:lnTo>
                  <a:pt x="4219" y="3223"/>
                </a:lnTo>
                <a:lnTo>
                  <a:pt x="3144" y="2148"/>
                </a:lnTo>
                <a:cubicBezTo>
                  <a:pt x="2808" y="1779"/>
                  <a:pt x="2348" y="1594"/>
                  <a:pt x="1887" y="1594"/>
                </a:cubicBezTo>
                <a:cubicBezTo>
                  <a:pt x="1453" y="1594"/>
                  <a:pt x="1019" y="1758"/>
                  <a:pt x="686" y="2091"/>
                </a:cubicBezTo>
                <a:cubicBezTo>
                  <a:pt x="1" y="2776"/>
                  <a:pt x="28" y="3896"/>
                  <a:pt x="747" y="4549"/>
                </a:cubicBezTo>
                <a:lnTo>
                  <a:pt x="3029" y="6819"/>
                </a:lnTo>
                <a:cubicBezTo>
                  <a:pt x="3344" y="7131"/>
                  <a:pt x="3768" y="7308"/>
                  <a:pt x="4214" y="7308"/>
                </a:cubicBezTo>
                <a:cubicBezTo>
                  <a:pt x="4218" y="7308"/>
                  <a:pt x="4221" y="7308"/>
                  <a:pt x="4225" y="7308"/>
                </a:cubicBezTo>
                <a:cubicBezTo>
                  <a:pt x="4678" y="7308"/>
                  <a:pt x="5116" y="7127"/>
                  <a:pt x="5439" y="6807"/>
                </a:cubicBezTo>
                <a:lnTo>
                  <a:pt x="9349" y="2900"/>
                </a:lnTo>
                <a:cubicBezTo>
                  <a:pt x="10013" y="2236"/>
                  <a:pt x="10013" y="1161"/>
                  <a:pt x="9349" y="499"/>
                </a:cubicBezTo>
                <a:cubicBezTo>
                  <a:pt x="9017" y="167"/>
                  <a:pt x="8581" y="1"/>
                  <a:pt x="8146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36" name="Google Shape;1136;p44"/>
          <p:cNvSpPr/>
          <p:nvPr/>
        </p:nvSpPr>
        <p:spPr>
          <a:xfrm>
            <a:off x="864284" y="3416008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37" name="Google Shape;1137;p44"/>
          <p:cNvSpPr/>
          <p:nvPr/>
        </p:nvSpPr>
        <p:spPr>
          <a:xfrm>
            <a:off x="864284" y="4036320"/>
            <a:ext cx="308234" cy="308234"/>
          </a:xfrm>
          <a:custGeom>
            <a:avLst/>
            <a:gdLst/>
            <a:ahLst/>
            <a:cxnLst/>
            <a:rect l="l" t="t" r="r" b="b"/>
            <a:pathLst>
              <a:path w="19325" h="19325" extrusionOk="0">
                <a:moveTo>
                  <a:pt x="9662" y="1133"/>
                </a:moveTo>
                <a:cubicBezTo>
                  <a:pt x="11824" y="1133"/>
                  <a:pt x="13983" y="1975"/>
                  <a:pt x="15668" y="3657"/>
                </a:cubicBezTo>
                <a:cubicBezTo>
                  <a:pt x="19035" y="7027"/>
                  <a:pt x="19035" y="12302"/>
                  <a:pt x="15668" y="15668"/>
                </a:cubicBezTo>
                <a:cubicBezTo>
                  <a:pt x="13983" y="17352"/>
                  <a:pt x="11822" y="18193"/>
                  <a:pt x="9661" y="18193"/>
                </a:cubicBezTo>
                <a:cubicBezTo>
                  <a:pt x="7500" y="18193"/>
                  <a:pt x="5340" y="17352"/>
                  <a:pt x="3657" y="15668"/>
                </a:cubicBezTo>
                <a:cubicBezTo>
                  <a:pt x="290" y="12302"/>
                  <a:pt x="290" y="7024"/>
                  <a:pt x="3657" y="3657"/>
                </a:cubicBezTo>
                <a:cubicBezTo>
                  <a:pt x="5342" y="1975"/>
                  <a:pt x="7500" y="1133"/>
                  <a:pt x="9662" y="1133"/>
                </a:cubicBezTo>
                <a:close/>
                <a:moveTo>
                  <a:pt x="9662" y="1"/>
                </a:moveTo>
                <a:cubicBezTo>
                  <a:pt x="7117" y="1"/>
                  <a:pt x="4698" y="1015"/>
                  <a:pt x="2857" y="2857"/>
                </a:cubicBezTo>
                <a:cubicBezTo>
                  <a:pt x="1015" y="4699"/>
                  <a:pt x="0" y="7117"/>
                  <a:pt x="0" y="9663"/>
                </a:cubicBezTo>
                <a:cubicBezTo>
                  <a:pt x="0" y="12208"/>
                  <a:pt x="1015" y="14627"/>
                  <a:pt x="2857" y="16469"/>
                </a:cubicBezTo>
                <a:cubicBezTo>
                  <a:pt x="4698" y="18310"/>
                  <a:pt x="7117" y="19325"/>
                  <a:pt x="9662" y="19325"/>
                </a:cubicBezTo>
                <a:cubicBezTo>
                  <a:pt x="12208" y="19325"/>
                  <a:pt x="14626" y="18310"/>
                  <a:pt x="16468" y="16469"/>
                </a:cubicBezTo>
                <a:cubicBezTo>
                  <a:pt x="18310" y="14627"/>
                  <a:pt x="19325" y="12208"/>
                  <a:pt x="19325" y="9663"/>
                </a:cubicBezTo>
                <a:cubicBezTo>
                  <a:pt x="19325" y="7117"/>
                  <a:pt x="18310" y="4699"/>
                  <a:pt x="16468" y="2857"/>
                </a:cubicBezTo>
                <a:cubicBezTo>
                  <a:pt x="14626" y="1015"/>
                  <a:pt x="12208" y="1"/>
                  <a:pt x="9662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8" name="Google Shape;1135;p44">
            <a:extLst>
              <a:ext uri="{FF2B5EF4-FFF2-40B4-BE49-F238E27FC236}">
                <a16:creationId xmlns:a16="http://schemas.microsoft.com/office/drawing/2014/main" id="{0A857460-B8E2-4842-987C-500778781154}"/>
              </a:ext>
            </a:extLst>
          </p:cNvPr>
          <p:cNvSpPr/>
          <p:nvPr/>
        </p:nvSpPr>
        <p:spPr>
          <a:xfrm>
            <a:off x="952294" y="2235387"/>
            <a:ext cx="159723" cy="116579"/>
          </a:xfrm>
          <a:custGeom>
            <a:avLst/>
            <a:gdLst/>
            <a:ahLst/>
            <a:cxnLst/>
            <a:rect l="l" t="t" r="r" b="b"/>
            <a:pathLst>
              <a:path w="10014" h="7309" extrusionOk="0">
                <a:moveTo>
                  <a:pt x="8149" y="1134"/>
                </a:moveTo>
                <a:cubicBezTo>
                  <a:pt x="8294" y="1134"/>
                  <a:pt x="8439" y="1189"/>
                  <a:pt x="8549" y="1300"/>
                </a:cubicBezTo>
                <a:cubicBezTo>
                  <a:pt x="8769" y="1520"/>
                  <a:pt x="8769" y="1879"/>
                  <a:pt x="8549" y="2100"/>
                </a:cubicBezTo>
                <a:lnTo>
                  <a:pt x="4639" y="6007"/>
                </a:lnTo>
                <a:cubicBezTo>
                  <a:pt x="4527" y="6120"/>
                  <a:pt x="4377" y="6177"/>
                  <a:pt x="4227" y="6177"/>
                </a:cubicBezTo>
                <a:cubicBezTo>
                  <a:pt x="4081" y="6177"/>
                  <a:pt x="3937" y="6123"/>
                  <a:pt x="3830" y="6016"/>
                </a:cubicBezTo>
                <a:lnTo>
                  <a:pt x="1547" y="3748"/>
                </a:lnTo>
                <a:cubicBezTo>
                  <a:pt x="1296" y="3534"/>
                  <a:pt x="1281" y="3151"/>
                  <a:pt x="1514" y="2918"/>
                </a:cubicBezTo>
                <a:cubicBezTo>
                  <a:pt x="1626" y="2806"/>
                  <a:pt x="1771" y="2750"/>
                  <a:pt x="1916" y="2750"/>
                </a:cubicBezTo>
                <a:cubicBezTo>
                  <a:pt x="2074" y="2750"/>
                  <a:pt x="2232" y="2817"/>
                  <a:pt x="2344" y="2948"/>
                </a:cubicBezTo>
                <a:lnTo>
                  <a:pt x="3784" y="4388"/>
                </a:lnTo>
                <a:cubicBezTo>
                  <a:pt x="3793" y="4401"/>
                  <a:pt x="3805" y="4410"/>
                  <a:pt x="3817" y="4419"/>
                </a:cubicBezTo>
                <a:cubicBezTo>
                  <a:pt x="3817" y="4422"/>
                  <a:pt x="3820" y="4422"/>
                  <a:pt x="3823" y="4425"/>
                </a:cubicBezTo>
                <a:cubicBezTo>
                  <a:pt x="3934" y="4535"/>
                  <a:pt x="4078" y="4590"/>
                  <a:pt x="4222" y="4590"/>
                </a:cubicBezTo>
                <a:cubicBezTo>
                  <a:pt x="4367" y="4590"/>
                  <a:pt x="4512" y="4535"/>
                  <a:pt x="4624" y="4425"/>
                </a:cubicBezTo>
                <a:lnTo>
                  <a:pt x="7749" y="1300"/>
                </a:lnTo>
                <a:cubicBezTo>
                  <a:pt x="7859" y="1189"/>
                  <a:pt x="8004" y="1134"/>
                  <a:pt x="8149" y="1134"/>
                </a:cubicBezTo>
                <a:close/>
                <a:moveTo>
                  <a:pt x="8146" y="1"/>
                </a:moveTo>
                <a:cubicBezTo>
                  <a:pt x="7712" y="1"/>
                  <a:pt x="7279" y="166"/>
                  <a:pt x="6949" y="496"/>
                </a:cubicBezTo>
                <a:lnTo>
                  <a:pt x="6946" y="496"/>
                </a:lnTo>
                <a:lnTo>
                  <a:pt x="4219" y="3223"/>
                </a:lnTo>
                <a:lnTo>
                  <a:pt x="3144" y="2148"/>
                </a:lnTo>
                <a:cubicBezTo>
                  <a:pt x="2808" y="1779"/>
                  <a:pt x="2348" y="1594"/>
                  <a:pt x="1887" y="1594"/>
                </a:cubicBezTo>
                <a:cubicBezTo>
                  <a:pt x="1453" y="1594"/>
                  <a:pt x="1019" y="1758"/>
                  <a:pt x="686" y="2091"/>
                </a:cubicBezTo>
                <a:cubicBezTo>
                  <a:pt x="1" y="2776"/>
                  <a:pt x="28" y="3896"/>
                  <a:pt x="747" y="4549"/>
                </a:cubicBezTo>
                <a:lnTo>
                  <a:pt x="3029" y="6819"/>
                </a:lnTo>
                <a:cubicBezTo>
                  <a:pt x="3344" y="7131"/>
                  <a:pt x="3768" y="7308"/>
                  <a:pt x="4214" y="7308"/>
                </a:cubicBezTo>
                <a:cubicBezTo>
                  <a:pt x="4218" y="7308"/>
                  <a:pt x="4221" y="7308"/>
                  <a:pt x="4225" y="7308"/>
                </a:cubicBezTo>
                <a:cubicBezTo>
                  <a:pt x="4678" y="7308"/>
                  <a:pt x="5116" y="7127"/>
                  <a:pt x="5439" y="6807"/>
                </a:cubicBezTo>
                <a:lnTo>
                  <a:pt x="9349" y="2900"/>
                </a:lnTo>
                <a:cubicBezTo>
                  <a:pt x="10013" y="2236"/>
                  <a:pt x="10013" y="1161"/>
                  <a:pt x="9349" y="499"/>
                </a:cubicBezTo>
                <a:cubicBezTo>
                  <a:pt x="9017" y="167"/>
                  <a:pt x="8581" y="1"/>
                  <a:pt x="8146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9" name="Google Shape;1135;p44">
            <a:extLst>
              <a:ext uri="{FF2B5EF4-FFF2-40B4-BE49-F238E27FC236}">
                <a16:creationId xmlns:a16="http://schemas.microsoft.com/office/drawing/2014/main" id="{9244396B-38DD-43E5-ADB3-600A8ACD5D9C}"/>
              </a:ext>
            </a:extLst>
          </p:cNvPr>
          <p:cNvSpPr/>
          <p:nvPr/>
        </p:nvSpPr>
        <p:spPr>
          <a:xfrm>
            <a:off x="938540" y="3516267"/>
            <a:ext cx="159723" cy="116579"/>
          </a:xfrm>
          <a:custGeom>
            <a:avLst/>
            <a:gdLst/>
            <a:ahLst/>
            <a:cxnLst/>
            <a:rect l="l" t="t" r="r" b="b"/>
            <a:pathLst>
              <a:path w="10014" h="7309" extrusionOk="0">
                <a:moveTo>
                  <a:pt x="8149" y="1134"/>
                </a:moveTo>
                <a:cubicBezTo>
                  <a:pt x="8294" y="1134"/>
                  <a:pt x="8439" y="1189"/>
                  <a:pt x="8549" y="1300"/>
                </a:cubicBezTo>
                <a:cubicBezTo>
                  <a:pt x="8769" y="1520"/>
                  <a:pt x="8769" y="1879"/>
                  <a:pt x="8549" y="2100"/>
                </a:cubicBezTo>
                <a:lnTo>
                  <a:pt x="4639" y="6007"/>
                </a:lnTo>
                <a:cubicBezTo>
                  <a:pt x="4527" y="6120"/>
                  <a:pt x="4377" y="6177"/>
                  <a:pt x="4227" y="6177"/>
                </a:cubicBezTo>
                <a:cubicBezTo>
                  <a:pt x="4081" y="6177"/>
                  <a:pt x="3937" y="6123"/>
                  <a:pt x="3830" y="6016"/>
                </a:cubicBezTo>
                <a:lnTo>
                  <a:pt x="1547" y="3748"/>
                </a:lnTo>
                <a:cubicBezTo>
                  <a:pt x="1296" y="3534"/>
                  <a:pt x="1281" y="3151"/>
                  <a:pt x="1514" y="2918"/>
                </a:cubicBezTo>
                <a:cubicBezTo>
                  <a:pt x="1626" y="2806"/>
                  <a:pt x="1771" y="2750"/>
                  <a:pt x="1916" y="2750"/>
                </a:cubicBezTo>
                <a:cubicBezTo>
                  <a:pt x="2074" y="2750"/>
                  <a:pt x="2232" y="2817"/>
                  <a:pt x="2344" y="2948"/>
                </a:cubicBezTo>
                <a:lnTo>
                  <a:pt x="3784" y="4388"/>
                </a:lnTo>
                <a:cubicBezTo>
                  <a:pt x="3793" y="4401"/>
                  <a:pt x="3805" y="4410"/>
                  <a:pt x="3817" y="4419"/>
                </a:cubicBezTo>
                <a:cubicBezTo>
                  <a:pt x="3817" y="4422"/>
                  <a:pt x="3820" y="4422"/>
                  <a:pt x="3823" y="4425"/>
                </a:cubicBezTo>
                <a:cubicBezTo>
                  <a:pt x="3934" y="4535"/>
                  <a:pt x="4078" y="4590"/>
                  <a:pt x="4222" y="4590"/>
                </a:cubicBezTo>
                <a:cubicBezTo>
                  <a:pt x="4367" y="4590"/>
                  <a:pt x="4512" y="4535"/>
                  <a:pt x="4624" y="4425"/>
                </a:cubicBezTo>
                <a:lnTo>
                  <a:pt x="7749" y="1300"/>
                </a:lnTo>
                <a:cubicBezTo>
                  <a:pt x="7859" y="1189"/>
                  <a:pt x="8004" y="1134"/>
                  <a:pt x="8149" y="1134"/>
                </a:cubicBezTo>
                <a:close/>
                <a:moveTo>
                  <a:pt x="8146" y="1"/>
                </a:moveTo>
                <a:cubicBezTo>
                  <a:pt x="7712" y="1"/>
                  <a:pt x="7279" y="166"/>
                  <a:pt x="6949" y="496"/>
                </a:cubicBezTo>
                <a:lnTo>
                  <a:pt x="6946" y="496"/>
                </a:lnTo>
                <a:lnTo>
                  <a:pt x="4219" y="3223"/>
                </a:lnTo>
                <a:lnTo>
                  <a:pt x="3144" y="2148"/>
                </a:lnTo>
                <a:cubicBezTo>
                  <a:pt x="2808" y="1779"/>
                  <a:pt x="2348" y="1594"/>
                  <a:pt x="1887" y="1594"/>
                </a:cubicBezTo>
                <a:cubicBezTo>
                  <a:pt x="1453" y="1594"/>
                  <a:pt x="1019" y="1758"/>
                  <a:pt x="686" y="2091"/>
                </a:cubicBezTo>
                <a:cubicBezTo>
                  <a:pt x="1" y="2776"/>
                  <a:pt x="28" y="3896"/>
                  <a:pt x="747" y="4549"/>
                </a:cubicBezTo>
                <a:lnTo>
                  <a:pt x="3029" y="6819"/>
                </a:lnTo>
                <a:cubicBezTo>
                  <a:pt x="3344" y="7131"/>
                  <a:pt x="3768" y="7308"/>
                  <a:pt x="4214" y="7308"/>
                </a:cubicBezTo>
                <a:cubicBezTo>
                  <a:pt x="4218" y="7308"/>
                  <a:pt x="4221" y="7308"/>
                  <a:pt x="4225" y="7308"/>
                </a:cubicBezTo>
                <a:cubicBezTo>
                  <a:pt x="4678" y="7308"/>
                  <a:pt x="5116" y="7127"/>
                  <a:pt x="5439" y="6807"/>
                </a:cubicBezTo>
                <a:lnTo>
                  <a:pt x="9349" y="2900"/>
                </a:lnTo>
                <a:cubicBezTo>
                  <a:pt x="10013" y="2236"/>
                  <a:pt x="10013" y="1161"/>
                  <a:pt x="9349" y="499"/>
                </a:cubicBezTo>
                <a:cubicBezTo>
                  <a:pt x="9017" y="167"/>
                  <a:pt x="8581" y="1"/>
                  <a:pt x="8146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60" name="Google Shape;1135;p44">
            <a:extLst>
              <a:ext uri="{FF2B5EF4-FFF2-40B4-BE49-F238E27FC236}">
                <a16:creationId xmlns:a16="http://schemas.microsoft.com/office/drawing/2014/main" id="{5850C72A-84CB-4F7E-A8D0-4B3D01C2B600}"/>
              </a:ext>
            </a:extLst>
          </p:cNvPr>
          <p:cNvSpPr/>
          <p:nvPr/>
        </p:nvSpPr>
        <p:spPr>
          <a:xfrm>
            <a:off x="954902" y="4132147"/>
            <a:ext cx="159723" cy="116579"/>
          </a:xfrm>
          <a:custGeom>
            <a:avLst/>
            <a:gdLst/>
            <a:ahLst/>
            <a:cxnLst/>
            <a:rect l="l" t="t" r="r" b="b"/>
            <a:pathLst>
              <a:path w="10014" h="7309" extrusionOk="0">
                <a:moveTo>
                  <a:pt x="8149" y="1134"/>
                </a:moveTo>
                <a:cubicBezTo>
                  <a:pt x="8294" y="1134"/>
                  <a:pt x="8439" y="1189"/>
                  <a:pt x="8549" y="1300"/>
                </a:cubicBezTo>
                <a:cubicBezTo>
                  <a:pt x="8769" y="1520"/>
                  <a:pt x="8769" y="1879"/>
                  <a:pt x="8549" y="2100"/>
                </a:cubicBezTo>
                <a:lnTo>
                  <a:pt x="4639" y="6007"/>
                </a:lnTo>
                <a:cubicBezTo>
                  <a:pt x="4527" y="6120"/>
                  <a:pt x="4377" y="6177"/>
                  <a:pt x="4227" y="6177"/>
                </a:cubicBezTo>
                <a:cubicBezTo>
                  <a:pt x="4081" y="6177"/>
                  <a:pt x="3937" y="6123"/>
                  <a:pt x="3830" y="6016"/>
                </a:cubicBezTo>
                <a:lnTo>
                  <a:pt x="1547" y="3748"/>
                </a:lnTo>
                <a:cubicBezTo>
                  <a:pt x="1296" y="3534"/>
                  <a:pt x="1281" y="3151"/>
                  <a:pt x="1514" y="2918"/>
                </a:cubicBezTo>
                <a:cubicBezTo>
                  <a:pt x="1626" y="2806"/>
                  <a:pt x="1771" y="2750"/>
                  <a:pt x="1916" y="2750"/>
                </a:cubicBezTo>
                <a:cubicBezTo>
                  <a:pt x="2074" y="2750"/>
                  <a:pt x="2232" y="2817"/>
                  <a:pt x="2344" y="2948"/>
                </a:cubicBezTo>
                <a:lnTo>
                  <a:pt x="3784" y="4388"/>
                </a:lnTo>
                <a:cubicBezTo>
                  <a:pt x="3793" y="4401"/>
                  <a:pt x="3805" y="4410"/>
                  <a:pt x="3817" y="4419"/>
                </a:cubicBezTo>
                <a:cubicBezTo>
                  <a:pt x="3817" y="4422"/>
                  <a:pt x="3820" y="4422"/>
                  <a:pt x="3823" y="4425"/>
                </a:cubicBezTo>
                <a:cubicBezTo>
                  <a:pt x="3934" y="4535"/>
                  <a:pt x="4078" y="4590"/>
                  <a:pt x="4222" y="4590"/>
                </a:cubicBezTo>
                <a:cubicBezTo>
                  <a:pt x="4367" y="4590"/>
                  <a:pt x="4512" y="4535"/>
                  <a:pt x="4624" y="4425"/>
                </a:cubicBezTo>
                <a:lnTo>
                  <a:pt x="7749" y="1300"/>
                </a:lnTo>
                <a:cubicBezTo>
                  <a:pt x="7859" y="1189"/>
                  <a:pt x="8004" y="1134"/>
                  <a:pt x="8149" y="1134"/>
                </a:cubicBezTo>
                <a:close/>
                <a:moveTo>
                  <a:pt x="8146" y="1"/>
                </a:moveTo>
                <a:cubicBezTo>
                  <a:pt x="7712" y="1"/>
                  <a:pt x="7279" y="166"/>
                  <a:pt x="6949" y="496"/>
                </a:cubicBezTo>
                <a:lnTo>
                  <a:pt x="6946" y="496"/>
                </a:lnTo>
                <a:lnTo>
                  <a:pt x="4219" y="3223"/>
                </a:lnTo>
                <a:lnTo>
                  <a:pt x="3144" y="2148"/>
                </a:lnTo>
                <a:cubicBezTo>
                  <a:pt x="2808" y="1779"/>
                  <a:pt x="2348" y="1594"/>
                  <a:pt x="1887" y="1594"/>
                </a:cubicBezTo>
                <a:cubicBezTo>
                  <a:pt x="1453" y="1594"/>
                  <a:pt x="1019" y="1758"/>
                  <a:pt x="686" y="2091"/>
                </a:cubicBezTo>
                <a:cubicBezTo>
                  <a:pt x="1" y="2776"/>
                  <a:pt x="28" y="3896"/>
                  <a:pt x="747" y="4549"/>
                </a:cubicBezTo>
                <a:lnTo>
                  <a:pt x="3029" y="6819"/>
                </a:lnTo>
                <a:cubicBezTo>
                  <a:pt x="3344" y="7131"/>
                  <a:pt x="3768" y="7308"/>
                  <a:pt x="4214" y="7308"/>
                </a:cubicBezTo>
                <a:cubicBezTo>
                  <a:pt x="4218" y="7308"/>
                  <a:pt x="4221" y="7308"/>
                  <a:pt x="4225" y="7308"/>
                </a:cubicBezTo>
                <a:cubicBezTo>
                  <a:pt x="4678" y="7308"/>
                  <a:pt x="5116" y="7127"/>
                  <a:pt x="5439" y="6807"/>
                </a:cubicBezTo>
                <a:lnTo>
                  <a:pt x="9349" y="2900"/>
                </a:lnTo>
                <a:cubicBezTo>
                  <a:pt x="10013" y="2236"/>
                  <a:pt x="10013" y="1161"/>
                  <a:pt x="9349" y="499"/>
                </a:cubicBezTo>
                <a:cubicBezTo>
                  <a:pt x="9017" y="167"/>
                  <a:pt x="8581" y="1"/>
                  <a:pt x="8146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4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8"/>
          <p:cNvSpPr/>
          <p:nvPr/>
        </p:nvSpPr>
        <p:spPr>
          <a:xfrm rot="9861019" flipH="1">
            <a:off x="2343332" y="1666280"/>
            <a:ext cx="4457337" cy="2153136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00C3B1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8"/>
          <p:cNvSpPr txBox="1">
            <a:spLocks noGrp="1"/>
          </p:cNvSpPr>
          <p:nvPr>
            <p:ph type="title"/>
          </p:nvPr>
        </p:nvSpPr>
        <p:spPr>
          <a:xfrm>
            <a:off x="2744205" y="2011680"/>
            <a:ext cx="3655590" cy="1462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/>
              <a:t>Дякую за увагу!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27209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9"/>
          <p:cNvSpPr txBox="1">
            <a:spLocks noGrp="1"/>
          </p:cNvSpPr>
          <p:nvPr>
            <p:ph type="title"/>
          </p:nvPr>
        </p:nvSpPr>
        <p:spPr>
          <a:xfrm>
            <a:off x="1170093" y="1424776"/>
            <a:ext cx="7222331" cy="28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uk-UA" sz="3600" dirty="0"/>
              <a:t>Мотивація –</a:t>
            </a:r>
            <a:br>
              <a:rPr lang="uk-UA" sz="2000" dirty="0"/>
            </a:br>
            <a:br>
              <a:rPr lang="uk-UA" sz="2000" dirty="0"/>
            </a:br>
            <a:r>
              <a:rPr lang="uk-UA" sz="2000" dirty="0"/>
              <a:t>спонукання до дії; психофізіологічний процес, керуючий поведінкою людини, що задає його спрямованість, організацію, активність і стійкість; здатність людини </a:t>
            </a:r>
            <a:r>
              <a:rPr lang="uk-UA" sz="2000" dirty="0" err="1"/>
              <a:t>діяльно</a:t>
            </a:r>
            <a:r>
              <a:rPr lang="uk-UA" sz="2000" dirty="0"/>
              <a:t> задовольняти свої потреби.</a:t>
            </a:r>
            <a:br>
              <a:rPr lang="uk-UA" sz="4800" dirty="0"/>
            </a:br>
            <a:r>
              <a:rPr lang="uk-UA" sz="4800" dirty="0"/>
              <a:t> 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408403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9"/>
          <p:cNvSpPr txBox="1">
            <a:spLocks noGrp="1"/>
          </p:cNvSpPr>
          <p:nvPr>
            <p:ph type="title"/>
          </p:nvPr>
        </p:nvSpPr>
        <p:spPr>
          <a:xfrm>
            <a:off x="1142999" y="1228350"/>
            <a:ext cx="7222331" cy="28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uk-UA" sz="3600" dirty="0"/>
              <a:t>Згадаємо закони </a:t>
            </a:r>
            <a:r>
              <a:rPr lang="uk-UA" sz="3600" dirty="0" err="1"/>
              <a:t>Єркса-Додсона</a:t>
            </a:r>
            <a:r>
              <a:rPr lang="uk-UA" sz="3600" dirty="0"/>
              <a:t> –</a:t>
            </a:r>
            <a:br>
              <a:rPr lang="uk-UA" sz="2000" dirty="0"/>
            </a:br>
            <a:br>
              <a:rPr lang="uk-UA" sz="2000" dirty="0"/>
            </a:br>
            <a:r>
              <a:rPr lang="uk-UA" sz="2000" dirty="0"/>
              <a:t>відносини ефективності діяльності людини, його мотивації, рівня неспання (активність кори головного мозку) та характеру його емоцій висловлюють закони, описані на початку минулого століття американськими вченими Робертом </a:t>
            </a:r>
            <a:r>
              <a:rPr lang="uk-UA" sz="2000" dirty="0" err="1"/>
              <a:t>Єрксом</a:t>
            </a:r>
            <a:r>
              <a:rPr lang="uk-UA" sz="2000" dirty="0"/>
              <a:t> і Джоном </a:t>
            </a:r>
            <a:r>
              <a:rPr lang="uk-UA" sz="2000" dirty="0" err="1"/>
              <a:t>Додсоном</a:t>
            </a:r>
            <a:r>
              <a:rPr lang="uk-UA" sz="2000" dirty="0"/>
              <a:t>.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405298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" name="Google Shape;1093;p43"/>
          <p:cNvGrpSpPr/>
          <p:nvPr/>
        </p:nvGrpSpPr>
        <p:grpSpPr>
          <a:xfrm>
            <a:off x="1512541" y="1055268"/>
            <a:ext cx="2163212" cy="2163180"/>
            <a:chOff x="7112443" y="1538214"/>
            <a:chExt cx="1345951" cy="1345931"/>
          </a:xfrm>
        </p:grpSpPr>
        <p:sp>
          <p:nvSpPr>
            <p:cNvPr id="1094" name="Google Shape;1094;p43"/>
            <p:cNvSpPr/>
            <p:nvPr/>
          </p:nvSpPr>
          <p:spPr>
            <a:xfrm>
              <a:off x="7112443" y="1538214"/>
              <a:ext cx="1345951" cy="1345931"/>
            </a:xfrm>
            <a:custGeom>
              <a:avLst/>
              <a:gdLst/>
              <a:ahLst/>
              <a:cxnLst/>
              <a:rect l="l" t="t" r="r" b="b"/>
              <a:pathLst>
                <a:path w="66689" h="66688" extrusionOk="0">
                  <a:moveTo>
                    <a:pt x="0" y="0"/>
                  </a:moveTo>
                  <a:lnTo>
                    <a:pt x="0" y="66688"/>
                  </a:lnTo>
                  <a:lnTo>
                    <a:pt x="66688" y="66688"/>
                  </a:lnTo>
                  <a:lnTo>
                    <a:pt x="66688" y="0"/>
                  </a:lnTo>
                  <a:close/>
                </a:path>
              </a:pathLst>
            </a:custGeom>
            <a:solidFill>
              <a:srgbClr val="00C3B1">
                <a:alpha val="604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7112443" y="1538214"/>
              <a:ext cx="1345951" cy="228829"/>
            </a:xfrm>
            <a:custGeom>
              <a:avLst/>
              <a:gdLst/>
              <a:ahLst/>
              <a:cxnLst/>
              <a:rect l="l" t="t" r="r" b="b"/>
              <a:pathLst>
                <a:path w="66689" h="11338" extrusionOk="0">
                  <a:moveTo>
                    <a:pt x="0" y="0"/>
                  </a:moveTo>
                  <a:lnTo>
                    <a:pt x="0" y="11338"/>
                  </a:lnTo>
                  <a:lnTo>
                    <a:pt x="66688" y="11338"/>
                  </a:lnTo>
                  <a:lnTo>
                    <a:pt x="66688" y="0"/>
                  </a:lnTo>
                  <a:close/>
                </a:path>
              </a:pathLst>
            </a:custGeom>
            <a:solidFill>
              <a:srgbClr val="00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43"/>
          <p:cNvGrpSpPr/>
          <p:nvPr/>
        </p:nvGrpSpPr>
        <p:grpSpPr>
          <a:xfrm>
            <a:off x="5019475" y="908528"/>
            <a:ext cx="2279256" cy="2339475"/>
            <a:chOff x="6704494" y="3888639"/>
            <a:chExt cx="780942" cy="799247"/>
          </a:xfrm>
        </p:grpSpPr>
        <p:sp>
          <p:nvSpPr>
            <p:cNvPr id="1097" name="Google Shape;1097;p43"/>
            <p:cNvSpPr/>
            <p:nvPr/>
          </p:nvSpPr>
          <p:spPr>
            <a:xfrm>
              <a:off x="6704494" y="3896651"/>
              <a:ext cx="780942" cy="791235"/>
            </a:xfrm>
            <a:custGeom>
              <a:avLst/>
              <a:gdLst/>
              <a:ahLst/>
              <a:cxnLst/>
              <a:rect l="l" t="t" r="r" b="b"/>
              <a:pathLst>
                <a:path w="38694" h="39204" extrusionOk="0">
                  <a:moveTo>
                    <a:pt x="36840" y="0"/>
                  </a:moveTo>
                  <a:lnTo>
                    <a:pt x="0" y="2310"/>
                  </a:lnTo>
                  <a:lnTo>
                    <a:pt x="2310" y="39150"/>
                  </a:lnTo>
                  <a:cubicBezTo>
                    <a:pt x="2310" y="39150"/>
                    <a:pt x="4255" y="39204"/>
                    <a:pt x="7191" y="39204"/>
                  </a:cubicBezTo>
                  <a:cubicBezTo>
                    <a:pt x="8659" y="39204"/>
                    <a:pt x="10375" y="39190"/>
                    <a:pt x="12219" y="39150"/>
                  </a:cubicBezTo>
                  <a:cubicBezTo>
                    <a:pt x="12766" y="39058"/>
                    <a:pt x="25472" y="37083"/>
                    <a:pt x="29393" y="30608"/>
                  </a:cubicBezTo>
                  <a:cubicBezTo>
                    <a:pt x="29393" y="30608"/>
                    <a:pt x="31734" y="32463"/>
                    <a:pt x="33761" y="32463"/>
                  </a:cubicBezTo>
                  <a:cubicBezTo>
                    <a:pt x="34600" y="32463"/>
                    <a:pt x="35385" y="32145"/>
                    <a:pt x="35928" y="31247"/>
                  </a:cubicBezTo>
                  <a:cubicBezTo>
                    <a:pt x="38694" y="20730"/>
                    <a:pt x="36840" y="0"/>
                    <a:pt x="36840" y="0"/>
                  </a:cubicBezTo>
                  <a:close/>
                </a:path>
              </a:pathLst>
            </a:custGeom>
            <a:solidFill>
              <a:srgbClr val="F7BA9C">
                <a:alpha val="74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6951104" y="468708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24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6951709" y="4514709"/>
              <a:ext cx="477901" cy="172399"/>
            </a:xfrm>
            <a:custGeom>
              <a:avLst/>
              <a:gdLst/>
              <a:ahLst/>
              <a:cxnLst/>
              <a:rect l="l" t="t" r="r" b="b"/>
              <a:pathLst>
                <a:path w="23679" h="8542" extrusionOk="0">
                  <a:moveTo>
                    <a:pt x="17144" y="0"/>
                  </a:moveTo>
                  <a:cubicBezTo>
                    <a:pt x="13223" y="6444"/>
                    <a:pt x="517" y="8450"/>
                    <a:pt x="1" y="8542"/>
                  </a:cubicBezTo>
                  <a:cubicBezTo>
                    <a:pt x="19667" y="7083"/>
                    <a:pt x="23040" y="2310"/>
                    <a:pt x="23588" y="943"/>
                  </a:cubicBezTo>
                  <a:lnTo>
                    <a:pt x="23679" y="639"/>
                  </a:lnTo>
                  <a:lnTo>
                    <a:pt x="23679" y="639"/>
                  </a:lnTo>
                  <a:cubicBezTo>
                    <a:pt x="23135" y="1547"/>
                    <a:pt x="22349" y="1869"/>
                    <a:pt x="21509" y="1869"/>
                  </a:cubicBezTo>
                  <a:cubicBezTo>
                    <a:pt x="19483" y="1869"/>
                    <a:pt x="17144" y="0"/>
                    <a:pt x="17144" y="0"/>
                  </a:cubicBezTo>
                  <a:close/>
                </a:path>
              </a:pathLst>
            </a:custGeom>
            <a:solidFill>
              <a:srgbClr val="EBB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6709437" y="3888639"/>
              <a:ext cx="751495" cy="173630"/>
            </a:xfrm>
            <a:custGeom>
              <a:avLst/>
              <a:gdLst/>
              <a:ahLst/>
              <a:cxnLst/>
              <a:rect l="l" t="t" r="r" b="b"/>
              <a:pathLst>
                <a:path w="37235" h="8603" extrusionOk="0">
                  <a:moveTo>
                    <a:pt x="36840" y="1"/>
                  </a:moveTo>
                  <a:lnTo>
                    <a:pt x="0" y="2341"/>
                  </a:lnTo>
                  <a:lnTo>
                    <a:pt x="395" y="8603"/>
                  </a:lnTo>
                  <a:lnTo>
                    <a:pt x="37235" y="6262"/>
                  </a:lnTo>
                  <a:lnTo>
                    <a:pt x="36840" y="1"/>
                  </a:lnTo>
                  <a:close/>
                </a:path>
              </a:pathLst>
            </a:custGeom>
            <a:solidFill>
              <a:srgbClr val="F0B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1" name="Google Shape;1101;p43"/>
          <p:cNvSpPr txBox="1">
            <a:spLocks noGrp="1"/>
          </p:cNvSpPr>
          <p:nvPr>
            <p:ph type="subTitle" idx="1"/>
          </p:nvPr>
        </p:nvSpPr>
        <p:spPr>
          <a:xfrm>
            <a:off x="1567578" y="1025713"/>
            <a:ext cx="20997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1</a:t>
            </a:r>
            <a:endParaRPr dirty="0"/>
          </a:p>
        </p:txBody>
      </p:sp>
      <p:sp>
        <p:nvSpPr>
          <p:cNvPr id="1103" name="Google Shape;1103;p43"/>
          <p:cNvSpPr txBox="1">
            <a:spLocks noGrp="1"/>
          </p:cNvSpPr>
          <p:nvPr>
            <p:ph type="subTitle" idx="3"/>
          </p:nvPr>
        </p:nvSpPr>
        <p:spPr>
          <a:xfrm>
            <a:off x="5109253" y="940967"/>
            <a:ext cx="20997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2</a:t>
            </a:r>
            <a:endParaRPr dirty="0"/>
          </a:p>
        </p:txBody>
      </p:sp>
      <p:sp>
        <p:nvSpPr>
          <p:cNvPr id="1104" name="Google Shape;1104;p43"/>
          <p:cNvSpPr txBox="1">
            <a:spLocks noGrp="1"/>
          </p:cNvSpPr>
          <p:nvPr>
            <p:ph type="subTitle" idx="4"/>
          </p:nvPr>
        </p:nvSpPr>
        <p:spPr>
          <a:xfrm>
            <a:off x="4573877" y="1416760"/>
            <a:ext cx="2840082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Чим </a:t>
            </a:r>
            <a:r>
              <a:rPr lang="ru-RU" dirty="0" err="1"/>
              <a:t>складніша</a:t>
            </a:r>
            <a:r>
              <a:rPr lang="ru-RU" dirty="0"/>
              <a:t> для </a:t>
            </a:r>
            <a:r>
              <a:rPr lang="ru-RU" dirty="0" err="1"/>
              <a:t>суб'єкта</a:t>
            </a:r>
            <a:r>
              <a:rPr lang="ru-RU" dirty="0"/>
              <a:t> </a:t>
            </a:r>
            <a:r>
              <a:rPr lang="ru-RU" dirty="0" err="1"/>
              <a:t>виконувана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нижчий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є для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оптимальним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C4797A-FD2C-4AD3-B548-74ABB8C848EF}"/>
              </a:ext>
            </a:extLst>
          </p:cNvPr>
          <p:cNvSpPr/>
          <p:nvPr/>
        </p:nvSpPr>
        <p:spPr>
          <a:xfrm>
            <a:off x="804912" y="495122"/>
            <a:ext cx="264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i="1" dirty="0" err="1">
                <a:solidFill>
                  <a:srgbClr val="981D04"/>
                </a:solidFill>
              </a:rPr>
              <a:t>Закони</a:t>
            </a:r>
            <a:r>
              <a:rPr lang="ru-RU" sz="1800" i="1" dirty="0">
                <a:solidFill>
                  <a:srgbClr val="981D04"/>
                </a:solidFill>
              </a:rPr>
              <a:t> </a:t>
            </a:r>
            <a:r>
              <a:rPr lang="ru-RU" sz="1800" i="1" dirty="0" err="1">
                <a:solidFill>
                  <a:srgbClr val="981D04"/>
                </a:solidFill>
              </a:rPr>
              <a:t>Єркса-Додсона</a:t>
            </a:r>
            <a:endParaRPr lang="ru-RU" sz="1800" i="1" dirty="0">
              <a:solidFill>
                <a:srgbClr val="981D04"/>
              </a:solidFill>
            </a:endParaRPr>
          </a:p>
        </p:txBody>
      </p:sp>
      <p:sp>
        <p:nvSpPr>
          <p:cNvPr id="19" name="Google Shape;1912;p38">
            <a:extLst>
              <a:ext uri="{FF2B5EF4-FFF2-40B4-BE49-F238E27FC236}">
                <a16:creationId xmlns:a16="http://schemas.microsoft.com/office/drawing/2014/main" id="{DA9136B8-E04B-4DB1-9D7E-F53AF96005A0}"/>
              </a:ext>
            </a:extLst>
          </p:cNvPr>
          <p:cNvSpPr txBox="1">
            <a:spLocks/>
          </p:cNvSpPr>
          <p:nvPr/>
        </p:nvSpPr>
        <p:spPr>
          <a:xfrm flipH="1">
            <a:off x="1448855" y="1554835"/>
            <a:ext cx="2163212" cy="129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ru-RU" dirty="0" err="1"/>
              <a:t>Якість</a:t>
            </a:r>
            <a:r>
              <a:rPr lang="ru-RU" dirty="0"/>
              <a:t> </a:t>
            </a:r>
          </a:p>
          <a:p>
            <a:r>
              <a:rPr lang="ru-RU" dirty="0" err="1"/>
              <a:t>діяльності</a:t>
            </a:r>
            <a:r>
              <a:rPr lang="ru-RU" dirty="0"/>
              <a:t> </a:t>
            </a:r>
          </a:p>
          <a:p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</a:p>
          <a:p>
            <a:r>
              <a:rPr lang="ru-RU" dirty="0" err="1"/>
              <a:t>інтенсивності</a:t>
            </a:r>
            <a:r>
              <a:rPr lang="ru-RU" dirty="0"/>
              <a:t> </a:t>
            </a:r>
          </a:p>
          <a:p>
            <a:r>
              <a:rPr lang="ru-RU" dirty="0" err="1"/>
              <a:t>мотивації</a:t>
            </a:r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DA92181-E925-4175-9EEF-5A94C63EB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171" y="3248003"/>
            <a:ext cx="3034135" cy="189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7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0" name="Google Shape;120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1250" y="0"/>
            <a:ext cx="4572002" cy="51446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7" name="Google Shape;1187;p46"/>
          <p:cNvGrpSpPr/>
          <p:nvPr/>
        </p:nvGrpSpPr>
        <p:grpSpPr>
          <a:xfrm>
            <a:off x="1222745" y="2066511"/>
            <a:ext cx="3479040" cy="678142"/>
            <a:chOff x="5908213" y="1569497"/>
            <a:chExt cx="893217" cy="249072"/>
          </a:xfrm>
        </p:grpSpPr>
        <p:sp>
          <p:nvSpPr>
            <p:cNvPr id="1188" name="Google Shape;1188;p46"/>
            <p:cNvSpPr/>
            <p:nvPr/>
          </p:nvSpPr>
          <p:spPr>
            <a:xfrm>
              <a:off x="5908213" y="1569497"/>
              <a:ext cx="893217" cy="249072"/>
            </a:xfrm>
            <a:custGeom>
              <a:avLst/>
              <a:gdLst/>
              <a:ahLst/>
              <a:cxnLst/>
              <a:rect l="l" t="t" r="r" b="b"/>
              <a:pathLst>
                <a:path w="44257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44257" y="12341"/>
                  </a:lnTo>
                  <a:lnTo>
                    <a:pt x="44257" y="0"/>
                  </a:lnTo>
                  <a:close/>
                </a:path>
              </a:pathLst>
            </a:custGeom>
            <a:solidFill>
              <a:srgbClr val="00C3B1">
                <a:alpha val="604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6"/>
            <p:cNvSpPr/>
            <p:nvPr/>
          </p:nvSpPr>
          <p:spPr>
            <a:xfrm>
              <a:off x="5908213" y="1569497"/>
              <a:ext cx="178534" cy="249072"/>
            </a:xfrm>
            <a:custGeom>
              <a:avLst/>
              <a:gdLst/>
              <a:ahLst/>
              <a:cxnLst/>
              <a:rect l="l" t="t" r="r" b="b"/>
              <a:pathLst>
                <a:path w="8846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8846" y="12341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6"/>
          <p:cNvSpPr txBox="1">
            <a:spLocks noGrp="1"/>
          </p:cNvSpPr>
          <p:nvPr>
            <p:ph type="subTitle" idx="3"/>
          </p:nvPr>
        </p:nvSpPr>
        <p:spPr>
          <a:xfrm>
            <a:off x="1865098" y="2000550"/>
            <a:ext cx="2961725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uk-UA" dirty="0"/>
              <a:t>Розробка стратегії та пошук шляхів задоволення потреби</a:t>
            </a:r>
            <a:endParaRPr dirty="0"/>
          </a:p>
        </p:txBody>
      </p:sp>
      <p:grpSp>
        <p:nvGrpSpPr>
          <p:cNvPr id="1191" name="Google Shape;1191;p46"/>
          <p:cNvGrpSpPr/>
          <p:nvPr/>
        </p:nvGrpSpPr>
        <p:grpSpPr>
          <a:xfrm>
            <a:off x="840445" y="1215424"/>
            <a:ext cx="2738784" cy="648036"/>
            <a:chOff x="5908213" y="1569497"/>
            <a:chExt cx="893217" cy="249072"/>
          </a:xfrm>
        </p:grpSpPr>
        <p:sp>
          <p:nvSpPr>
            <p:cNvPr id="1192" name="Google Shape;1192;p46"/>
            <p:cNvSpPr/>
            <p:nvPr/>
          </p:nvSpPr>
          <p:spPr>
            <a:xfrm>
              <a:off x="5908213" y="1569497"/>
              <a:ext cx="893217" cy="249072"/>
            </a:xfrm>
            <a:custGeom>
              <a:avLst/>
              <a:gdLst/>
              <a:ahLst/>
              <a:cxnLst/>
              <a:rect l="l" t="t" r="r" b="b"/>
              <a:pathLst>
                <a:path w="44257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44257" y="12341"/>
                  </a:lnTo>
                  <a:lnTo>
                    <a:pt x="44257" y="0"/>
                  </a:lnTo>
                  <a:close/>
                </a:path>
              </a:pathLst>
            </a:custGeom>
            <a:solidFill>
              <a:srgbClr val="F7BA9C">
                <a:alpha val="74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6"/>
            <p:cNvSpPr/>
            <p:nvPr/>
          </p:nvSpPr>
          <p:spPr>
            <a:xfrm>
              <a:off x="5908213" y="1569497"/>
              <a:ext cx="178534" cy="249072"/>
            </a:xfrm>
            <a:custGeom>
              <a:avLst/>
              <a:gdLst/>
              <a:ahLst/>
              <a:cxnLst/>
              <a:rect l="l" t="t" r="r" b="b"/>
              <a:pathLst>
                <a:path w="8846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8846" y="12341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4" name="Google Shape;1194;p46"/>
          <p:cNvSpPr txBox="1">
            <a:spLocks noGrp="1"/>
          </p:cNvSpPr>
          <p:nvPr>
            <p:ph type="title"/>
          </p:nvPr>
        </p:nvSpPr>
        <p:spPr>
          <a:xfrm>
            <a:off x="480473" y="452825"/>
            <a:ext cx="6678940" cy="8954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dirty="0"/>
              <a:t>Етапи процесу мотивації</a:t>
            </a:r>
            <a:endParaRPr lang="ru-RU" dirty="0"/>
          </a:p>
        </p:txBody>
      </p:sp>
      <p:grpSp>
        <p:nvGrpSpPr>
          <p:cNvPr id="1195" name="Google Shape;1195;p46"/>
          <p:cNvGrpSpPr/>
          <p:nvPr/>
        </p:nvGrpSpPr>
        <p:grpSpPr>
          <a:xfrm>
            <a:off x="1605044" y="2947705"/>
            <a:ext cx="4104875" cy="678142"/>
            <a:chOff x="5908213" y="1569497"/>
            <a:chExt cx="893217" cy="249073"/>
          </a:xfrm>
        </p:grpSpPr>
        <p:sp>
          <p:nvSpPr>
            <p:cNvPr id="1196" name="Google Shape;1196;p46"/>
            <p:cNvSpPr/>
            <p:nvPr/>
          </p:nvSpPr>
          <p:spPr>
            <a:xfrm>
              <a:off x="5908213" y="1569498"/>
              <a:ext cx="893217" cy="249072"/>
            </a:xfrm>
            <a:custGeom>
              <a:avLst/>
              <a:gdLst/>
              <a:ahLst/>
              <a:cxnLst/>
              <a:rect l="l" t="t" r="r" b="b"/>
              <a:pathLst>
                <a:path w="44257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44257" y="12341"/>
                  </a:lnTo>
                  <a:lnTo>
                    <a:pt x="44257" y="0"/>
                  </a:lnTo>
                  <a:close/>
                </a:path>
              </a:pathLst>
            </a:custGeom>
            <a:solidFill>
              <a:srgbClr val="D74A2E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6"/>
            <p:cNvSpPr/>
            <p:nvPr/>
          </p:nvSpPr>
          <p:spPr>
            <a:xfrm>
              <a:off x="5908213" y="1569497"/>
              <a:ext cx="178534" cy="249072"/>
            </a:xfrm>
            <a:custGeom>
              <a:avLst/>
              <a:gdLst/>
              <a:ahLst/>
              <a:cxnLst/>
              <a:rect l="l" t="t" r="r" b="b"/>
              <a:pathLst>
                <a:path w="8846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8846" y="12341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rgbClr val="D74A2E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46"/>
          <p:cNvSpPr txBox="1">
            <a:spLocks noGrp="1"/>
          </p:cNvSpPr>
          <p:nvPr>
            <p:ph type="subTitle" idx="1"/>
          </p:nvPr>
        </p:nvSpPr>
        <p:spPr>
          <a:xfrm>
            <a:off x="1452293" y="1338992"/>
            <a:ext cx="2548294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uk-UA" dirty="0"/>
              <a:t>Поява потреби</a:t>
            </a:r>
            <a:endParaRPr dirty="0"/>
          </a:p>
        </p:txBody>
      </p:sp>
      <p:sp>
        <p:nvSpPr>
          <p:cNvPr id="1199" name="Google Shape;1199;p46"/>
          <p:cNvSpPr txBox="1">
            <a:spLocks noGrp="1"/>
          </p:cNvSpPr>
          <p:nvPr>
            <p:ph type="subTitle" idx="2"/>
          </p:nvPr>
        </p:nvSpPr>
        <p:spPr>
          <a:xfrm>
            <a:off x="2578018" y="2978458"/>
            <a:ext cx="3350882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uk-UA" dirty="0"/>
              <a:t>Розробка тактики та поетапна реалізація дій</a:t>
            </a:r>
            <a:endParaRPr dirty="0"/>
          </a:p>
        </p:txBody>
      </p:sp>
      <p:grpSp>
        <p:nvGrpSpPr>
          <p:cNvPr id="17" name="Google Shape;1191;p46">
            <a:extLst>
              <a:ext uri="{FF2B5EF4-FFF2-40B4-BE49-F238E27FC236}">
                <a16:creationId xmlns:a16="http://schemas.microsoft.com/office/drawing/2014/main" id="{EB5FCC46-345F-4A7F-8B3C-B00FFC206B66}"/>
              </a:ext>
            </a:extLst>
          </p:cNvPr>
          <p:cNvGrpSpPr/>
          <p:nvPr/>
        </p:nvGrpSpPr>
        <p:grpSpPr>
          <a:xfrm>
            <a:off x="1963001" y="3902468"/>
            <a:ext cx="4939026" cy="648036"/>
            <a:chOff x="5908213" y="1569497"/>
            <a:chExt cx="893217" cy="249072"/>
          </a:xfrm>
        </p:grpSpPr>
        <p:sp>
          <p:nvSpPr>
            <p:cNvPr id="18" name="Google Shape;1192;p46">
              <a:extLst>
                <a:ext uri="{FF2B5EF4-FFF2-40B4-BE49-F238E27FC236}">
                  <a16:creationId xmlns:a16="http://schemas.microsoft.com/office/drawing/2014/main" id="{0DD65CAF-4EBB-44AA-9C3D-9B45100E3346}"/>
                </a:ext>
              </a:extLst>
            </p:cNvPr>
            <p:cNvSpPr/>
            <p:nvPr/>
          </p:nvSpPr>
          <p:spPr>
            <a:xfrm>
              <a:off x="5908213" y="1569497"/>
              <a:ext cx="893217" cy="249072"/>
            </a:xfrm>
            <a:custGeom>
              <a:avLst/>
              <a:gdLst/>
              <a:ahLst/>
              <a:cxnLst/>
              <a:rect l="l" t="t" r="r" b="b"/>
              <a:pathLst>
                <a:path w="44257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44257" y="12341"/>
                  </a:lnTo>
                  <a:lnTo>
                    <a:pt x="44257" y="0"/>
                  </a:lnTo>
                  <a:close/>
                </a:path>
              </a:pathLst>
            </a:custGeom>
            <a:solidFill>
              <a:srgbClr val="F7BA9C">
                <a:alpha val="74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93;p46">
              <a:extLst>
                <a:ext uri="{FF2B5EF4-FFF2-40B4-BE49-F238E27FC236}">
                  <a16:creationId xmlns:a16="http://schemas.microsoft.com/office/drawing/2014/main" id="{21EA959A-D098-4B3C-BB85-A7C2FA2C2DD6}"/>
                </a:ext>
              </a:extLst>
            </p:cNvPr>
            <p:cNvSpPr/>
            <p:nvPr/>
          </p:nvSpPr>
          <p:spPr>
            <a:xfrm>
              <a:off x="5908213" y="1569497"/>
              <a:ext cx="178534" cy="249072"/>
            </a:xfrm>
            <a:custGeom>
              <a:avLst/>
              <a:gdLst/>
              <a:ahLst/>
              <a:cxnLst/>
              <a:rect l="l" t="t" r="r" b="b"/>
              <a:pathLst>
                <a:path w="8846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8846" y="12341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1199;p46">
            <a:extLst>
              <a:ext uri="{FF2B5EF4-FFF2-40B4-BE49-F238E27FC236}">
                <a16:creationId xmlns:a16="http://schemas.microsoft.com/office/drawing/2014/main" id="{23FCC300-7EDF-40E2-BFEA-83601755EA46}"/>
              </a:ext>
            </a:extLst>
          </p:cNvPr>
          <p:cNvSpPr txBox="1">
            <a:spLocks/>
          </p:cNvSpPr>
          <p:nvPr/>
        </p:nvSpPr>
        <p:spPr>
          <a:xfrm>
            <a:off x="3026344" y="3968563"/>
            <a:ext cx="3350882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ru-RU" dirty="0" err="1"/>
              <a:t>Задоволення</a:t>
            </a:r>
            <a:r>
              <a:rPr lang="ru-RU" dirty="0"/>
              <a:t> потреби</a:t>
            </a:r>
          </a:p>
        </p:txBody>
      </p:sp>
    </p:spTree>
    <p:extLst>
      <p:ext uri="{BB962C8B-B14F-4D97-AF65-F5344CB8AC3E}">
        <p14:creationId xmlns:p14="http://schemas.microsoft.com/office/powerpoint/2010/main" val="376591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7"/>
          <p:cNvSpPr/>
          <p:nvPr/>
        </p:nvSpPr>
        <p:spPr>
          <a:xfrm>
            <a:off x="5091363" y="2118774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7"/>
          <p:cNvSpPr/>
          <p:nvPr/>
        </p:nvSpPr>
        <p:spPr>
          <a:xfrm>
            <a:off x="1216319" y="2118774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7"/>
          <p:cNvSpPr/>
          <p:nvPr/>
        </p:nvSpPr>
        <p:spPr>
          <a:xfrm>
            <a:off x="1216319" y="3725436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7"/>
          <p:cNvSpPr txBox="1">
            <a:spLocks noGrp="1"/>
          </p:cNvSpPr>
          <p:nvPr>
            <p:ph type="subTitle" idx="1"/>
          </p:nvPr>
        </p:nvSpPr>
        <p:spPr>
          <a:xfrm>
            <a:off x="1988021" y="1828925"/>
            <a:ext cx="2837188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600" b="1" dirty="0">
                <a:solidFill>
                  <a:srgbClr val="981D04"/>
                </a:solidFill>
              </a:rPr>
              <a:t>Примус. </a:t>
            </a:r>
          </a:p>
          <a:p>
            <a:pPr marL="0" lvl="0" indent="0"/>
            <a:r>
              <a:rPr lang="ru-RU" sz="1100" dirty="0" err="1"/>
              <a:t>зауваження</a:t>
            </a:r>
            <a:r>
              <a:rPr lang="ru-RU" sz="1100" dirty="0"/>
              <a:t>, </a:t>
            </a:r>
            <a:r>
              <a:rPr lang="ru-RU" sz="1100" dirty="0" err="1"/>
              <a:t>догана</a:t>
            </a:r>
            <a:r>
              <a:rPr lang="ru-RU" sz="1100" dirty="0"/>
              <a:t>, </a:t>
            </a:r>
            <a:r>
              <a:rPr lang="ru-RU" sz="1100" dirty="0" err="1"/>
              <a:t>переведення</a:t>
            </a:r>
            <a:r>
              <a:rPr lang="ru-RU" sz="1100" dirty="0"/>
              <a:t> на </a:t>
            </a:r>
            <a:r>
              <a:rPr lang="ru-RU" sz="1100" dirty="0" err="1"/>
              <a:t>іншу</a:t>
            </a:r>
            <a:r>
              <a:rPr lang="ru-RU" sz="1100" dirty="0"/>
              <a:t> посаду, </a:t>
            </a:r>
            <a:r>
              <a:rPr lang="ru-RU" sz="1100" dirty="0" err="1"/>
              <a:t>сувору</a:t>
            </a:r>
            <a:r>
              <a:rPr lang="ru-RU" sz="1100" dirty="0"/>
              <a:t> </a:t>
            </a:r>
            <a:r>
              <a:rPr lang="ru-RU" sz="1100" dirty="0" err="1"/>
              <a:t>догану</a:t>
            </a:r>
            <a:r>
              <a:rPr lang="ru-RU" sz="1100" dirty="0"/>
              <a:t>, </a:t>
            </a:r>
            <a:r>
              <a:rPr lang="ru-RU" sz="1100" dirty="0" err="1"/>
              <a:t>перенесення</a:t>
            </a:r>
            <a:r>
              <a:rPr lang="ru-RU" sz="1100" dirty="0"/>
              <a:t> </a:t>
            </a:r>
            <a:r>
              <a:rPr lang="ru-RU" sz="1100" dirty="0" err="1"/>
              <a:t>відпустки</a:t>
            </a:r>
            <a:r>
              <a:rPr lang="ru-RU" sz="1100" dirty="0"/>
              <a:t>, </a:t>
            </a:r>
            <a:r>
              <a:rPr lang="ru-RU" sz="1100" dirty="0" err="1"/>
              <a:t>звільнення</a:t>
            </a:r>
            <a:r>
              <a:rPr lang="ru-RU" sz="1100" dirty="0"/>
              <a:t> з </a:t>
            </a:r>
            <a:r>
              <a:rPr lang="ru-RU" sz="1100" dirty="0" err="1"/>
              <a:t>роботи</a:t>
            </a:r>
            <a:r>
              <a:rPr lang="ru-RU" sz="1100" dirty="0"/>
              <a:t>.</a:t>
            </a:r>
            <a:endParaRPr sz="1100" dirty="0"/>
          </a:p>
        </p:txBody>
      </p:sp>
      <p:sp>
        <p:nvSpPr>
          <p:cNvPr id="948" name="Google Shape;948;p37"/>
          <p:cNvSpPr txBox="1">
            <a:spLocks noGrp="1"/>
          </p:cNvSpPr>
          <p:nvPr>
            <p:ph type="subTitle" idx="3"/>
          </p:nvPr>
        </p:nvSpPr>
        <p:spPr>
          <a:xfrm>
            <a:off x="6079140" y="1587513"/>
            <a:ext cx="2494279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600" b="1" dirty="0" err="1">
                <a:solidFill>
                  <a:srgbClr val="981D04"/>
                </a:solidFill>
              </a:rPr>
              <a:t>Матеріальне</a:t>
            </a:r>
            <a:r>
              <a:rPr lang="ru-RU" sz="1600" b="1" dirty="0">
                <a:solidFill>
                  <a:srgbClr val="981D04"/>
                </a:solidFill>
              </a:rPr>
              <a:t> </a:t>
            </a:r>
            <a:r>
              <a:rPr lang="ru-RU" sz="1600" b="1" dirty="0" err="1">
                <a:solidFill>
                  <a:srgbClr val="981D04"/>
                </a:solidFill>
              </a:rPr>
              <a:t>заохочення</a:t>
            </a:r>
            <a:r>
              <a:rPr lang="ru-RU" sz="1600" b="1" dirty="0">
                <a:solidFill>
                  <a:srgbClr val="981D04"/>
                </a:solidFill>
              </a:rPr>
              <a:t>. </a:t>
            </a:r>
            <a:r>
              <a:rPr lang="ru-RU" sz="1100" dirty="0" err="1"/>
              <a:t>матеріально-речова</a:t>
            </a:r>
            <a:r>
              <a:rPr lang="ru-RU" sz="1100" dirty="0"/>
              <a:t> форма: </a:t>
            </a:r>
            <a:r>
              <a:rPr lang="ru-RU" sz="1100" dirty="0" err="1"/>
              <a:t>заробітна</a:t>
            </a:r>
            <a:r>
              <a:rPr lang="ru-RU" sz="1100" dirty="0"/>
              <a:t> плата і </a:t>
            </a:r>
            <a:r>
              <a:rPr lang="ru-RU" sz="1100" dirty="0" err="1"/>
              <a:t>тарифні</a:t>
            </a:r>
            <a:r>
              <a:rPr lang="ru-RU" sz="1100" dirty="0"/>
              <a:t> ставки, </a:t>
            </a:r>
            <a:r>
              <a:rPr lang="ru-RU" sz="1100" dirty="0" err="1"/>
              <a:t>винагорода</a:t>
            </a:r>
            <a:r>
              <a:rPr lang="ru-RU" sz="1100" dirty="0"/>
              <a:t> за </a:t>
            </a:r>
            <a:r>
              <a:rPr lang="ru-RU" sz="1100" dirty="0" err="1"/>
              <a:t>результати</a:t>
            </a:r>
            <a:r>
              <a:rPr lang="ru-RU" sz="1100" dirty="0"/>
              <a:t>, </a:t>
            </a:r>
            <a:r>
              <a:rPr lang="ru-RU" sz="1100" dirty="0" err="1"/>
              <a:t>премії</a:t>
            </a:r>
            <a:r>
              <a:rPr lang="ru-RU" sz="1100" dirty="0"/>
              <a:t> з доходу </a:t>
            </a:r>
            <a:r>
              <a:rPr lang="ru-RU" sz="1100" dirty="0" err="1"/>
              <a:t>або</a:t>
            </a:r>
            <a:r>
              <a:rPr lang="ru-RU" sz="1100" dirty="0"/>
              <a:t> </a:t>
            </a:r>
            <a:r>
              <a:rPr lang="ru-RU" sz="1100" dirty="0" err="1"/>
              <a:t>прибутку</a:t>
            </a:r>
            <a:r>
              <a:rPr lang="ru-RU" sz="1100" dirty="0"/>
              <a:t>, </a:t>
            </a:r>
            <a:r>
              <a:rPr lang="ru-RU" sz="1100" dirty="0" err="1"/>
              <a:t>компенсації</a:t>
            </a:r>
            <a:r>
              <a:rPr lang="ru-RU" sz="1100" dirty="0"/>
              <a:t>, </a:t>
            </a:r>
            <a:r>
              <a:rPr lang="ru-RU" sz="1100" dirty="0" err="1"/>
              <a:t>путівки</a:t>
            </a:r>
            <a:r>
              <a:rPr lang="ru-RU" sz="1100" dirty="0"/>
              <a:t>, </a:t>
            </a:r>
            <a:r>
              <a:rPr lang="ru-RU" sz="1100" dirty="0" err="1"/>
              <a:t>ін</a:t>
            </a:r>
            <a:r>
              <a:rPr lang="ru-RU" sz="1100" dirty="0"/>
              <a:t>.</a:t>
            </a:r>
            <a:endParaRPr sz="1100" dirty="0"/>
          </a:p>
        </p:txBody>
      </p:sp>
      <p:sp>
        <p:nvSpPr>
          <p:cNvPr id="950" name="Google Shape;950;p37"/>
          <p:cNvSpPr txBox="1">
            <a:spLocks noGrp="1"/>
          </p:cNvSpPr>
          <p:nvPr>
            <p:ph type="subTitle" idx="5"/>
          </p:nvPr>
        </p:nvSpPr>
        <p:spPr>
          <a:xfrm>
            <a:off x="1988021" y="3144823"/>
            <a:ext cx="2937274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600" b="1" dirty="0" err="1">
                <a:solidFill>
                  <a:srgbClr val="981D04"/>
                </a:solidFill>
              </a:rPr>
              <a:t>Моральне</a:t>
            </a:r>
            <a:r>
              <a:rPr lang="ru-RU" sz="1600" b="1" dirty="0">
                <a:solidFill>
                  <a:srgbClr val="981D04"/>
                </a:solidFill>
              </a:rPr>
              <a:t> </a:t>
            </a:r>
            <a:r>
              <a:rPr lang="ru-RU" sz="1600" b="1" dirty="0" err="1">
                <a:solidFill>
                  <a:srgbClr val="981D04"/>
                </a:solidFill>
              </a:rPr>
              <a:t>заохочення</a:t>
            </a:r>
            <a:r>
              <a:rPr lang="ru-RU" sz="1600" b="1" dirty="0">
                <a:solidFill>
                  <a:srgbClr val="981D04"/>
                </a:solidFill>
              </a:rPr>
              <a:t>. </a:t>
            </a:r>
            <a:r>
              <a:rPr lang="ru-RU" sz="1200" dirty="0" err="1"/>
              <a:t>Стимули</a:t>
            </a:r>
            <a:r>
              <a:rPr lang="ru-RU" sz="1200" dirty="0"/>
              <a:t>, </a:t>
            </a:r>
            <a:r>
              <a:rPr lang="ru-RU" sz="1200" dirty="0" err="1"/>
              <a:t>спрямовані</a:t>
            </a:r>
            <a:r>
              <a:rPr lang="ru-RU" sz="1200" dirty="0"/>
              <a:t> на </a:t>
            </a:r>
            <a:r>
              <a:rPr lang="ru-RU" sz="1200" dirty="0" err="1"/>
              <a:t>задоволення</a:t>
            </a:r>
            <a:r>
              <a:rPr lang="ru-RU" sz="1200" dirty="0"/>
              <a:t> </a:t>
            </a:r>
            <a:r>
              <a:rPr lang="ru-RU" sz="1200" dirty="0" err="1"/>
              <a:t>духовних</a:t>
            </a:r>
            <a:r>
              <a:rPr lang="ru-RU" sz="1200" dirty="0"/>
              <a:t> і </a:t>
            </a:r>
            <a:r>
              <a:rPr lang="ru-RU" sz="1200" dirty="0" err="1"/>
              <a:t>моральних</a:t>
            </a:r>
            <a:r>
              <a:rPr lang="ru-RU" sz="1200" dirty="0"/>
              <a:t> потреб </a:t>
            </a:r>
            <a:r>
              <a:rPr lang="ru-RU" sz="1200" dirty="0" err="1"/>
              <a:t>людини</a:t>
            </a:r>
            <a:r>
              <a:rPr lang="ru-RU" sz="1200" dirty="0"/>
              <a:t>: </a:t>
            </a:r>
            <a:r>
              <a:rPr lang="ru-RU" sz="1200" dirty="0" err="1"/>
              <a:t>подяки</a:t>
            </a:r>
            <a:r>
              <a:rPr lang="ru-RU" sz="1200" dirty="0"/>
              <a:t>, </a:t>
            </a:r>
            <a:r>
              <a:rPr lang="ru-RU" sz="1200" dirty="0" err="1"/>
              <a:t>почесні</a:t>
            </a:r>
            <a:r>
              <a:rPr lang="ru-RU" sz="1200" dirty="0"/>
              <a:t> </a:t>
            </a:r>
            <a:r>
              <a:rPr lang="ru-RU" sz="1200" dirty="0" err="1"/>
              <a:t>грамоти</a:t>
            </a:r>
            <a:r>
              <a:rPr lang="ru-RU" sz="1200" dirty="0"/>
              <a:t>, </a:t>
            </a:r>
            <a:r>
              <a:rPr lang="ru-RU" sz="1200" dirty="0" err="1"/>
              <a:t>дошки</a:t>
            </a:r>
            <a:r>
              <a:rPr lang="ru-RU" sz="1200" dirty="0"/>
              <a:t> </a:t>
            </a:r>
            <a:r>
              <a:rPr lang="ru-RU" sz="1200" dirty="0" err="1"/>
              <a:t>пошани</a:t>
            </a:r>
            <a:r>
              <a:rPr lang="ru-RU" sz="1200" dirty="0"/>
              <a:t>, </a:t>
            </a:r>
            <a:r>
              <a:rPr lang="ru-RU" sz="1200" dirty="0" err="1"/>
              <a:t>почесні</a:t>
            </a:r>
            <a:r>
              <a:rPr lang="ru-RU" sz="1200" dirty="0"/>
              <a:t> </a:t>
            </a:r>
            <a:r>
              <a:rPr lang="ru-RU" sz="1200" dirty="0" err="1"/>
              <a:t>звання</a:t>
            </a:r>
            <a:r>
              <a:rPr lang="ru-RU" sz="1200" dirty="0"/>
              <a:t>, </a:t>
            </a:r>
            <a:r>
              <a:rPr lang="ru-RU" sz="1200" dirty="0" err="1"/>
              <a:t>наукові</a:t>
            </a:r>
            <a:r>
              <a:rPr lang="ru-RU" sz="1200" dirty="0"/>
              <a:t> </a:t>
            </a:r>
            <a:r>
              <a:rPr lang="ru-RU" sz="1200" dirty="0" err="1"/>
              <a:t>ступені</a:t>
            </a:r>
            <a:r>
              <a:rPr lang="ru-RU" sz="1200" dirty="0"/>
              <a:t>, </a:t>
            </a:r>
            <a:r>
              <a:rPr lang="ru-RU" sz="1200" dirty="0" err="1"/>
              <a:t>дипломи</a:t>
            </a:r>
            <a:r>
              <a:rPr lang="ru-RU" sz="1200" dirty="0"/>
              <a:t> та </a:t>
            </a:r>
            <a:r>
              <a:rPr lang="ru-RU" sz="1200" dirty="0" err="1"/>
              <a:t>ін</a:t>
            </a:r>
            <a:r>
              <a:rPr lang="ru-RU" sz="1200" dirty="0"/>
              <a:t>.</a:t>
            </a:r>
            <a:endParaRPr sz="1200" dirty="0"/>
          </a:p>
        </p:txBody>
      </p:sp>
      <p:sp>
        <p:nvSpPr>
          <p:cNvPr id="954" name="Google Shape;954;p37"/>
          <p:cNvSpPr txBox="1">
            <a:spLocks noGrp="1"/>
          </p:cNvSpPr>
          <p:nvPr>
            <p:ph type="title"/>
          </p:nvPr>
        </p:nvSpPr>
        <p:spPr>
          <a:xfrm>
            <a:off x="689663" y="294863"/>
            <a:ext cx="6658144" cy="1175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200" b="1" u="sng" dirty="0"/>
              <a:t>Стимул</a:t>
            </a:r>
            <a:r>
              <a:rPr lang="ru-RU" sz="32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спонукання</a:t>
            </a:r>
            <a:r>
              <a:rPr lang="ru-RU" sz="2400" dirty="0"/>
              <a:t> до </a:t>
            </a:r>
            <a:r>
              <a:rPr lang="ru-RU" sz="2400" dirty="0" err="1"/>
              <a:t>дії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причина </a:t>
            </a:r>
            <a:r>
              <a:rPr lang="ru-RU" sz="2400" dirty="0" err="1"/>
              <a:t>поведінки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3200" dirty="0"/>
              <a:t>. </a:t>
            </a:r>
            <a:br>
              <a:rPr lang="ru-RU" sz="3200" dirty="0"/>
            </a:br>
            <a:r>
              <a:rPr lang="ru-RU" sz="3200" b="1" u="sng" dirty="0" err="1"/>
              <a:t>Форми</a:t>
            </a:r>
            <a:r>
              <a:rPr lang="ru-RU" sz="3200" b="1" u="sng" dirty="0"/>
              <a:t> </a:t>
            </a:r>
            <a:r>
              <a:rPr lang="ru-RU" sz="3200" b="1" u="sng" dirty="0" err="1"/>
              <a:t>стимулів</a:t>
            </a:r>
            <a:r>
              <a:rPr lang="ru-RU" sz="3200" dirty="0"/>
              <a:t>:</a:t>
            </a:r>
            <a:endParaRPr sz="3200" dirty="0"/>
          </a:p>
        </p:txBody>
      </p:sp>
      <p:sp>
        <p:nvSpPr>
          <p:cNvPr id="955" name="Google Shape;955;p37"/>
          <p:cNvSpPr txBox="1">
            <a:spLocks noGrp="1"/>
          </p:cNvSpPr>
          <p:nvPr>
            <p:ph type="title" idx="9"/>
          </p:nvPr>
        </p:nvSpPr>
        <p:spPr>
          <a:xfrm>
            <a:off x="1340795" y="2118688"/>
            <a:ext cx="5556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56" name="Google Shape;956;p37"/>
          <p:cNvSpPr txBox="1">
            <a:spLocks noGrp="1"/>
          </p:cNvSpPr>
          <p:nvPr>
            <p:ph type="title" idx="13"/>
          </p:nvPr>
        </p:nvSpPr>
        <p:spPr>
          <a:xfrm>
            <a:off x="1340788" y="3711250"/>
            <a:ext cx="5556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57" name="Google Shape;957;p37"/>
          <p:cNvSpPr txBox="1">
            <a:spLocks noGrp="1"/>
          </p:cNvSpPr>
          <p:nvPr>
            <p:ph type="title" idx="14"/>
          </p:nvPr>
        </p:nvSpPr>
        <p:spPr>
          <a:xfrm>
            <a:off x="5188225" y="2118700"/>
            <a:ext cx="610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7" name="Google Shape;942;p37">
            <a:extLst>
              <a:ext uri="{FF2B5EF4-FFF2-40B4-BE49-F238E27FC236}">
                <a16:creationId xmlns:a16="http://schemas.microsoft.com/office/drawing/2014/main" id="{5F7E33E5-2ECE-4759-961C-4ADFDA696F3B}"/>
              </a:ext>
            </a:extLst>
          </p:cNvPr>
          <p:cNvSpPr/>
          <p:nvPr/>
        </p:nvSpPr>
        <p:spPr>
          <a:xfrm>
            <a:off x="5182989" y="3615137"/>
            <a:ext cx="804525" cy="522718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dirty="0"/>
          </a:p>
        </p:txBody>
      </p:sp>
      <p:sp>
        <p:nvSpPr>
          <p:cNvPr id="14" name="Google Shape;957;p37">
            <a:extLst>
              <a:ext uri="{FF2B5EF4-FFF2-40B4-BE49-F238E27FC236}">
                <a16:creationId xmlns:a16="http://schemas.microsoft.com/office/drawing/2014/main" id="{7E64E17A-7442-4CB9-8976-0EBDB06CE339}"/>
              </a:ext>
            </a:extLst>
          </p:cNvPr>
          <p:cNvSpPr txBox="1">
            <a:spLocks/>
          </p:cNvSpPr>
          <p:nvPr/>
        </p:nvSpPr>
        <p:spPr>
          <a:xfrm>
            <a:off x="5279851" y="3711250"/>
            <a:ext cx="6108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Sue Ellen Francisco"/>
              <a:buNone/>
              <a:defRPr sz="4100" b="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Fredericka the Great"/>
              <a:buNone/>
              <a:defRPr sz="63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Fredericka the Great"/>
              <a:buNone/>
              <a:defRPr sz="63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Fredericka the Great"/>
              <a:buNone/>
              <a:defRPr sz="63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Fredericka the Great"/>
              <a:buNone/>
              <a:defRPr sz="63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Fredericka the Great"/>
              <a:buNone/>
              <a:defRPr sz="63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Fredericka the Great"/>
              <a:buNone/>
              <a:defRPr sz="63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Fredericka the Great"/>
              <a:buNone/>
              <a:defRPr sz="63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Fredericka the Great"/>
              <a:buNone/>
              <a:defRPr sz="6300" b="0" i="0" u="none" strike="noStrike" cap="none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9pPr>
          </a:lstStyle>
          <a:p>
            <a:r>
              <a:rPr lang="en" dirty="0"/>
              <a:t>0</a:t>
            </a:r>
            <a:r>
              <a:rPr lang="uk-UA" dirty="0"/>
              <a:t>4</a:t>
            </a:r>
            <a:endParaRPr lang="en" dirty="0"/>
          </a:p>
        </p:txBody>
      </p:sp>
      <p:sp>
        <p:nvSpPr>
          <p:cNvPr id="15" name="Google Shape;948;p37">
            <a:extLst>
              <a:ext uri="{FF2B5EF4-FFF2-40B4-BE49-F238E27FC236}">
                <a16:creationId xmlns:a16="http://schemas.microsoft.com/office/drawing/2014/main" id="{12503F8F-EAAF-406F-AB29-358164CAEDA7}"/>
              </a:ext>
            </a:extLst>
          </p:cNvPr>
          <p:cNvSpPr txBox="1">
            <a:spLocks/>
          </p:cNvSpPr>
          <p:nvPr/>
        </p:nvSpPr>
        <p:spPr>
          <a:xfrm>
            <a:off x="6079140" y="3415187"/>
            <a:ext cx="2611047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2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2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2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2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2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2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2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2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2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ru-RU" sz="1600" b="1" dirty="0" err="1">
                <a:solidFill>
                  <a:srgbClr val="981D04"/>
                </a:solidFill>
              </a:rPr>
              <a:t>Самоствердження</a:t>
            </a:r>
            <a:r>
              <a:rPr lang="ru-RU" sz="1600" b="1" dirty="0">
                <a:solidFill>
                  <a:srgbClr val="981D04"/>
                </a:solidFill>
              </a:rPr>
              <a:t>. </a:t>
            </a:r>
            <a:r>
              <a:rPr lang="ru-RU" sz="1200" dirty="0" err="1"/>
              <a:t>Внутрішні</a:t>
            </a:r>
            <a:r>
              <a:rPr lang="ru-RU" sz="1200" dirty="0"/>
              <a:t> </a:t>
            </a:r>
            <a:r>
              <a:rPr lang="ru-RU" sz="1200" dirty="0" err="1"/>
              <a:t>рушійні</a:t>
            </a:r>
            <a:r>
              <a:rPr lang="ru-RU" sz="1200" dirty="0"/>
              <a:t> </a:t>
            </a:r>
            <a:r>
              <a:rPr lang="ru-RU" sz="1200" dirty="0" err="1"/>
              <a:t>сили</a:t>
            </a:r>
            <a:r>
              <a:rPr lang="ru-RU" sz="1200" dirty="0"/>
              <a:t> без прямого </a:t>
            </a:r>
            <a:r>
              <a:rPr lang="ru-RU" sz="1200" dirty="0" err="1"/>
              <a:t>зовнішнього</a:t>
            </a:r>
            <a:r>
              <a:rPr lang="ru-RU" sz="1200" dirty="0"/>
              <a:t> </a:t>
            </a:r>
            <a:r>
              <a:rPr lang="ru-RU" sz="1200" dirty="0" err="1"/>
              <a:t>заохочення</a:t>
            </a:r>
            <a:r>
              <a:rPr lang="ru-RU" sz="1200" dirty="0"/>
              <a:t>: </a:t>
            </a:r>
            <a:r>
              <a:rPr lang="ru-RU" sz="1200" dirty="0" err="1"/>
              <a:t>написання</a:t>
            </a:r>
            <a:r>
              <a:rPr lang="ru-RU" sz="1200" dirty="0"/>
              <a:t> </a:t>
            </a:r>
            <a:r>
              <a:rPr lang="ru-RU" sz="1200" dirty="0" err="1"/>
              <a:t>дисертації</a:t>
            </a:r>
            <a:r>
              <a:rPr lang="ru-RU" sz="1200" dirty="0"/>
              <a:t>, </a:t>
            </a:r>
            <a:r>
              <a:rPr lang="ru-RU" sz="1200" dirty="0" err="1"/>
              <a:t>публікація</a:t>
            </a:r>
            <a:r>
              <a:rPr lang="ru-RU" sz="1200" dirty="0"/>
              <a:t> книги, і </a:t>
            </a:r>
            <a:r>
              <a:rPr lang="ru-RU" sz="1200" dirty="0" err="1"/>
              <a:t>ін</a:t>
            </a:r>
            <a:r>
              <a:rPr lang="ru-RU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868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DA0151A-3D8A-4C53-A1C4-299712DF1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113" y="1326449"/>
            <a:ext cx="7180167" cy="3421800"/>
          </a:xfrm>
        </p:spPr>
        <p:txBody>
          <a:bodyPr/>
          <a:lstStyle/>
          <a:p>
            <a:r>
              <a:rPr lang="ru-RU" sz="1600" dirty="0"/>
              <a:t>в мотивах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переважають</a:t>
            </a:r>
            <a:r>
              <a:rPr lang="ru-RU" sz="1600" dirty="0"/>
              <a:t> </a:t>
            </a:r>
            <a:r>
              <a:rPr lang="ru-RU" sz="1600" u="sng" dirty="0" err="1">
                <a:solidFill>
                  <a:srgbClr val="981D04"/>
                </a:solidFill>
              </a:rPr>
              <a:t>біологічні</a:t>
            </a:r>
            <a:r>
              <a:rPr lang="ru-RU" sz="1600" u="sng" dirty="0">
                <a:solidFill>
                  <a:srgbClr val="981D04"/>
                </a:solidFill>
              </a:rPr>
              <a:t> потреби</a:t>
            </a:r>
            <a:r>
              <a:rPr lang="ru-RU" sz="1600" dirty="0"/>
              <a:t>;</a:t>
            </a:r>
          </a:p>
          <a:p>
            <a:r>
              <a:rPr lang="ru-RU" sz="1600" dirty="0"/>
              <a:t>для </a:t>
            </a:r>
            <a:r>
              <a:rPr lang="ru-RU" sz="1600" dirty="0" err="1"/>
              <a:t>звичайної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характерна </a:t>
            </a:r>
            <a:r>
              <a:rPr lang="ru-RU" sz="1600" u="sng" dirty="0" err="1">
                <a:solidFill>
                  <a:srgbClr val="981D04"/>
                </a:solidFill>
              </a:rPr>
              <a:t>нелюбов</a:t>
            </a:r>
            <a:r>
              <a:rPr lang="ru-RU" sz="1600" u="sng" dirty="0">
                <a:solidFill>
                  <a:srgbClr val="981D04"/>
                </a:solidFill>
              </a:rPr>
              <a:t> до </a:t>
            </a:r>
            <a:r>
              <a:rPr lang="ru-RU" sz="1600" u="sng" dirty="0" err="1">
                <a:solidFill>
                  <a:srgbClr val="981D04"/>
                </a:solidFill>
              </a:rPr>
              <a:t>роботи</a:t>
            </a:r>
            <a:r>
              <a:rPr lang="ru-RU" sz="1600" dirty="0"/>
              <a:t>, </a:t>
            </a:r>
            <a:r>
              <a:rPr lang="ru-RU" sz="1600" dirty="0" err="1"/>
              <a:t>тож</a:t>
            </a:r>
            <a:r>
              <a:rPr lang="ru-RU" sz="1600" dirty="0"/>
              <a:t> </a:t>
            </a:r>
            <a:r>
              <a:rPr lang="ru-RU" sz="1600" dirty="0" err="1"/>
              <a:t>працю</a:t>
            </a:r>
            <a:r>
              <a:rPr lang="ru-RU" sz="1600" dirty="0"/>
              <a:t> </a:t>
            </a:r>
            <a:r>
              <a:rPr lang="ru-RU" sz="1600" dirty="0" err="1"/>
              <a:t>необхідно</a:t>
            </a:r>
            <a:r>
              <a:rPr lang="ru-RU" sz="1600" dirty="0"/>
              <a:t> </a:t>
            </a:r>
            <a:r>
              <a:rPr lang="ru-RU" sz="1600" dirty="0" err="1"/>
              <a:t>нормуватиб</a:t>
            </a:r>
            <a:r>
              <a:rPr lang="ru-RU" sz="1600" dirty="0"/>
              <a:t> </a:t>
            </a:r>
            <a:r>
              <a:rPr lang="ru-RU" sz="1600" dirty="0" err="1"/>
              <a:t>краща</a:t>
            </a:r>
            <a:r>
              <a:rPr lang="ru-RU" sz="1600" dirty="0"/>
              <a:t> </a:t>
            </a:r>
            <a:r>
              <a:rPr lang="ru-RU" sz="1600" dirty="0" err="1"/>
              <a:t>праця</a:t>
            </a:r>
            <a:r>
              <a:rPr lang="ru-RU" sz="1600" dirty="0"/>
              <a:t>- </a:t>
            </a:r>
            <a:r>
              <a:rPr lang="ru-RU" sz="1600" b="1" dirty="0" err="1">
                <a:solidFill>
                  <a:srgbClr val="981D04"/>
                </a:solidFill>
              </a:rPr>
              <a:t>конвейерна</a:t>
            </a:r>
            <a:r>
              <a:rPr lang="ru-RU" sz="1600" dirty="0"/>
              <a:t>;</a:t>
            </a:r>
          </a:p>
          <a:p>
            <a:r>
              <a:rPr lang="ru-RU" sz="1600" dirty="0" err="1"/>
              <a:t>більшість</a:t>
            </a:r>
            <a:r>
              <a:rPr lang="ru-RU" sz="1600" dirty="0"/>
              <a:t> людей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змусити</a:t>
            </a:r>
            <a:r>
              <a:rPr lang="ru-RU" sz="1600" dirty="0"/>
              <a:t> </a:t>
            </a:r>
            <a:r>
              <a:rPr lang="ru-RU" sz="1600" dirty="0" err="1"/>
              <a:t>витрачати</a:t>
            </a:r>
            <a:r>
              <a:rPr lang="ru-RU" sz="1600" dirty="0"/>
              <a:t> </a:t>
            </a:r>
            <a:r>
              <a:rPr lang="ru-RU" sz="1600" dirty="0" err="1"/>
              <a:t>зусилля</a:t>
            </a:r>
            <a:r>
              <a:rPr lang="ru-RU" sz="1600" dirty="0"/>
              <a:t> і </a:t>
            </a:r>
            <a:r>
              <a:rPr lang="ru-RU" sz="1600" dirty="0" err="1"/>
              <a:t>здійснювати</a:t>
            </a:r>
            <a:r>
              <a:rPr lang="ru-RU" sz="1600" dirty="0"/>
              <a:t> </a:t>
            </a:r>
            <a:r>
              <a:rPr lang="ru-RU" sz="1600" dirty="0" err="1"/>
              <a:t>необхідні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з метою </a:t>
            </a:r>
            <a:r>
              <a:rPr lang="ru-RU" sz="1600" dirty="0" err="1"/>
              <a:t>виробництва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шляхом </a:t>
            </a:r>
            <a:r>
              <a:rPr lang="ru-RU" sz="1600" u="sng" dirty="0">
                <a:solidFill>
                  <a:srgbClr val="981D04"/>
                </a:solidFill>
              </a:rPr>
              <a:t>примусу</a:t>
            </a:r>
            <a:r>
              <a:rPr lang="ru-RU" sz="1600" dirty="0"/>
              <a:t>;</a:t>
            </a:r>
          </a:p>
          <a:p>
            <a:r>
              <a:rPr lang="ru-RU" sz="1600" dirty="0" err="1"/>
              <a:t>середня</a:t>
            </a:r>
            <a:r>
              <a:rPr lang="ru-RU" sz="1600" dirty="0"/>
              <a:t> </a:t>
            </a:r>
            <a:r>
              <a:rPr lang="ru-RU" sz="1600" dirty="0" err="1"/>
              <a:t>людина</a:t>
            </a:r>
            <a:r>
              <a:rPr lang="ru-RU" sz="1600" dirty="0"/>
              <a:t> </a:t>
            </a:r>
            <a:r>
              <a:rPr lang="ru-RU" sz="1600" dirty="0" err="1"/>
              <a:t>воліє</a:t>
            </a:r>
            <a:r>
              <a:rPr lang="ru-RU" sz="1600" dirty="0"/>
              <a:t>, </a:t>
            </a:r>
            <a:r>
              <a:rPr lang="ru-RU" sz="1600" dirty="0" err="1"/>
              <a:t>щоб</a:t>
            </a:r>
            <a:r>
              <a:rPr lang="ru-RU" sz="1600" dirty="0"/>
              <a:t> ним </a:t>
            </a:r>
            <a:r>
              <a:rPr lang="ru-RU" sz="1600" dirty="0" err="1"/>
              <a:t>керували</a:t>
            </a:r>
            <a:r>
              <a:rPr lang="ru-RU" sz="1600" dirty="0"/>
              <a:t>, </a:t>
            </a:r>
            <a:r>
              <a:rPr lang="ru-RU" sz="1600" u="sng" dirty="0" err="1">
                <a:solidFill>
                  <a:srgbClr val="981D04"/>
                </a:solidFill>
              </a:rPr>
              <a:t>прагне</a:t>
            </a:r>
            <a:r>
              <a:rPr lang="ru-RU" sz="1600" u="sng" dirty="0">
                <a:solidFill>
                  <a:srgbClr val="981D04"/>
                </a:solidFill>
              </a:rPr>
              <a:t> не </a:t>
            </a:r>
            <a:r>
              <a:rPr lang="ru-RU" sz="1600" u="sng" dirty="0" err="1">
                <a:solidFill>
                  <a:srgbClr val="981D04"/>
                </a:solidFill>
              </a:rPr>
              <a:t>брати</a:t>
            </a:r>
            <a:r>
              <a:rPr lang="ru-RU" sz="1600" u="sng" dirty="0">
                <a:solidFill>
                  <a:srgbClr val="981D04"/>
                </a:solidFill>
              </a:rPr>
              <a:t> на себе </a:t>
            </a:r>
            <a:r>
              <a:rPr lang="ru-RU" sz="1600" u="sng" dirty="0" err="1">
                <a:solidFill>
                  <a:srgbClr val="981D04"/>
                </a:solidFill>
              </a:rPr>
              <a:t>відповідальності</a:t>
            </a:r>
            <a:r>
              <a:rPr lang="ru-RU" sz="1600" dirty="0"/>
              <a:t>,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відносно</a:t>
            </a:r>
            <a:r>
              <a:rPr lang="ru-RU" sz="1600" dirty="0"/>
              <a:t> </a:t>
            </a:r>
            <a:r>
              <a:rPr lang="ru-RU" sz="1600" dirty="0" err="1">
                <a:solidFill>
                  <a:srgbClr val="981D04"/>
                </a:solidFill>
              </a:rPr>
              <a:t>низькі</a:t>
            </a:r>
            <a:r>
              <a:rPr lang="ru-RU" sz="1600" dirty="0">
                <a:solidFill>
                  <a:srgbClr val="981D04"/>
                </a:solidFill>
              </a:rPr>
              <a:t> </a:t>
            </a:r>
            <a:r>
              <a:rPr lang="ru-RU" sz="1600" dirty="0" err="1">
                <a:solidFill>
                  <a:srgbClr val="981D04"/>
                </a:solidFill>
              </a:rPr>
              <a:t>амбіції</a:t>
            </a:r>
            <a:r>
              <a:rPr lang="ru-RU" sz="1600" dirty="0"/>
              <a:t> і </a:t>
            </a:r>
            <a:r>
              <a:rPr lang="ru-RU" sz="1600" dirty="0" err="1"/>
              <a:t>бажає</a:t>
            </a:r>
            <a:r>
              <a:rPr lang="ru-RU" sz="1600" dirty="0"/>
              <a:t> </a:t>
            </a:r>
            <a:r>
              <a:rPr lang="ru-RU" sz="1600" dirty="0" err="1"/>
              <a:t>перебувати</a:t>
            </a:r>
            <a:r>
              <a:rPr lang="ru-RU" sz="1600" dirty="0"/>
              <a:t> в </a:t>
            </a:r>
            <a:r>
              <a:rPr lang="ru-RU" sz="1600" dirty="0" err="1"/>
              <a:t>безпечній</a:t>
            </a:r>
            <a:r>
              <a:rPr lang="ru-RU" sz="1600" dirty="0"/>
              <a:t> </a:t>
            </a:r>
            <a:r>
              <a:rPr lang="ru-RU" sz="1600" dirty="0" err="1"/>
              <a:t>ситуації</a:t>
            </a:r>
            <a:r>
              <a:rPr lang="ru-RU" sz="1600" dirty="0"/>
              <a:t>;</a:t>
            </a:r>
          </a:p>
          <a:p>
            <a:r>
              <a:rPr lang="ru-RU" sz="1600" dirty="0" err="1"/>
              <a:t>необхідний</a:t>
            </a:r>
            <a:r>
              <a:rPr lang="ru-RU" sz="1600" dirty="0"/>
              <a:t> </a:t>
            </a:r>
            <a:r>
              <a:rPr lang="ru-RU" sz="1600" dirty="0" err="1">
                <a:solidFill>
                  <a:srgbClr val="981D04"/>
                </a:solidFill>
              </a:rPr>
              <a:t>постійний</a:t>
            </a:r>
            <a:r>
              <a:rPr lang="ru-RU" sz="1600" dirty="0">
                <a:solidFill>
                  <a:srgbClr val="981D04"/>
                </a:solidFill>
              </a:rPr>
              <a:t> контроль </a:t>
            </a:r>
            <a:r>
              <a:rPr lang="ru-RU" sz="1600" dirty="0"/>
              <a:t>за </a:t>
            </a:r>
            <a:r>
              <a:rPr lang="ru-RU" sz="1600" dirty="0" err="1"/>
              <a:t>працівниками</a:t>
            </a:r>
            <a:r>
              <a:rPr lang="ru-RU" sz="1600" dirty="0"/>
              <a:t> з боку </a:t>
            </a:r>
            <a:r>
              <a:rPr lang="ru-RU" sz="1600" dirty="0" err="1"/>
              <a:t>керівництва</a:t>
            </a:r>
            <a:r>
              <a:rPr lang="ru-RU" sz="1600" dirty="0"/>
              <a:t>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B66BAA-F280-4ED9-802B-4AF5EDD25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80" y="395251"/>
            <a:ext cx="7623603" cy="440400"/>
          </a:xfrm>
        </p:spPr>
        <p:txBody>
          <a:bodyPr/>
          <a:lstStyle/>
          <a:p>
            <a:r>
              <a:rPr lang="ru-RU" sz="3200" dirty="0"/>
              <a:t>Теория </a:t>
            </a:r>
            <a:r>
              <a:rPr lang="uk-UA" sz="3200" dirty="0"/>
              <a:t>трудової мотивації. </a:t>
            </a:r>
            <a:br>
              <a:rPr lang="uk-UA" sz="3200" dirty="0"/>
            </a:br>
            <a:r>
              <a:rPr lang="uk-UA" sz="3200" dirty="0"/>
              <a:t>Теорія Ф. Тейлора «Х» (20-ті р. ХХ ст.)</a:t>
            </a:r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39E8FB-2110-4CB7-A414-449F9E4937B8}"/>
              </a:ext>
            </a:extLst>
          </p:cNvPr>
          <p:cNvSpPr/>
          <p:nvPr/>
        </p:nvSpPr>
        <p:spPr>
          <a:xfrm>
            <a:off x="4520982" y="42879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027268"/>
                </a:solidFill>
                <a:latin typeface="Comfortaa"/>
                <a:sym typeface="Comfortaa"/>
              </a:rPr>
              <a:t>головний</a:t>
            </a:r>
            <a:r>
              <a:rPr lang="ru-RU" dirty="0">
                <a:solidFill>
                  <a:srgbClr val="027268"/>
                </a:solidFill>
                <a:latin typeface="Comfortaa"/>
                <a:sym typeface="Comfortaa"/>
              </a:rPr>
              <a:t> стимул - примус, а </a:t>
            </a:r>
            <a:r>
              <a:rPr lang="ru-RU" dirty="0" err="1">
                <a:solidFill>
                  <a:srgbClr val="027268"/>
                </a:solidFill>
                <a:latin typeface="Comfortaa"/>
                <a:sym typeface="Comfortaa"/>
              </a:rPr>
              <a:t>допоміжний</a:t>
            </a:r>
            <a:r>
              <a:rPr lang="ru-RU" dirty="0">
                <a:solidFill>
                  <a:srgbClr val="027268"/>
                </a:solidFill>
                <a:latin typeface="Comfortaa"/>
                <a:sym typeface="Comfortaa"/>
              </a:rPr>
              <a:t> - </a:t>
            </a:r>
            <a:r>
              <a:rPr lang="ru-RU" dirty="0" err="1">
                <a:solidFill>
                  <a:srgbClr val="027268"/>
                </a:solidFill>
                <a:latin typeface="Comfortaa"/>
                <a:sym typeface="Comfortaa"/>
              </a:rPr>
              <a:t>матеріальне</a:t>
            </a:r>
            <a:r>
              <a:rPr lang="ru-RU" dirty="0">
                <a:solidFill>
                  <a:srgbClr val="027268"/>
                </a:solidFill>
                <a:latin typeface="Comfortaa"/>
                <a:sym typeface="Comfortaa"/>
              </a:rPr>
              <a:t> </a:t>
            </a:r>
            <a:r>
              <a:rPr lang="ru-RU" dirty="0" err="1">
                <a:solidFill>
                  <a:srgbClr val="027268"/>
                </a:solidFill>
                <a:latin typeface="Comfortaa"/>
                <a:sym typeface="Comfortaa"/>
              </a:rPr>
              <a:t>заохочення</a:t>
            </a:r>
            <a:endParaRPr lang="ru-RU" dirty="0">
              <a:solidFill>
                <a:srgbClr val="027268"/>
              </a:solidFill>
              <a:latin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677991182"/>
      </p:ext>
    </p:extLst>
  </p:cSld>
  <p:clrMapOvr>
    <a:masterClrMapping/>
  </p:clrMapOvr>
</p:sld>
</file>

<file path=ppt/theme/theme1.xml><?xml version="1.0" encoding="utf-8"?>
<a:theme xmlns:a="http://schemas.openxmlformats.org/drawingml/2006/main" name="Studying Organizer by Slidesgo">
  <a:themeElements>
    <a:clrScheme name="Simple Light">
      <a:dk1>
        <a:srgbClr val="000000"/>
      </a:dk1>
      <a:lt1>
        <a:srgbClr val="981D04"/>
      </a:lt1>
      <a:dk2>
        <a:srgbClr val="027268"/>
      </a:dk2>
      <a:lt2>
        <a:srgbClr val="F7BA9C"/>
      </a:lt2>
      <a:accent1>
        <a:srgbClr val="E1A28D"/>
      </a:accent1>
      <a:accent2>
        <a:srgbClr val="D74A2E"/>
      </a:accent2>
      <a:accent3>
        <a:srgbClr val="00C3B1"/>
      </a:accent3>
      <a:accent4>
        <a:srgbClr val="029083"/>
      </a:accent4>
      <a:accent5>
        <a:srgbClr val="C18A78"/>
      </a:accent5>
      <a:accent6>
        <a:srgbClr val="764B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2696</Words>
  <Application>Microsoft Office PowerPoint</Application>
  <PresentationFormat>Экран (16:9)</PresentationFormat>
  <Paragraphs>199</Paragraphs>
  <Slides>35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Sue Ellen Francisco</vt:lpstr>
      <vt:lpstr>Bodoni MT Condensed</vt:lpstr>
      <vt:lpstr>Roboto Condensed Light</vt:lpstr>
      <vt:lpstr>Roboto Slab</vt:lpstr>
      <vt:lpstr>Comfortaa</vt:lpstr>
      <vt:lpstr>Montserrat</vt:lpstr>
      <vt:lpstr>Roboto</vt:lpstr>
      <vt:lpstr>Arial</vt:lpstr>
      <vt:lpstr>Maven Pro</vt:lpstr>
      <vt:lpstr>Studying Organizer by Slidesgo</vt:lpstr>
      <vt:lpstr>Управління трудовою мотивацією.  Теорії мотивації.</vt:lpstr>
      <vt:lpstr>План</vt:lpstr>
      <vt:lpstr>1. Сутність та теорії мотивації </vt:lpstr>
      <vt:lpstr>Мотивація –  спонукання до дії; психофізіологічний процес, керуючий поведінкою людини, що задає його спрямованість, організацію, активність і стійкість; здатність людини діяльно задовольняти свої потреби.  </vt:lpstr>
      <vt:lpstr>Згадаємо закони Єркса-Додсона –  відносини ефективності діяльності людини, його мотивації, рівня неспання (активність кори головного мозку) та характеру його емоцій висловлюють закони, описані на початку минулого століття американськими вченими Робертом Єрксом і Джоном Додсоном.</vt:lpstr>
      <vt:lpstr>Презентация PowerPoint</vt:lpstr>
      <vt:lpstr>Етапи процесу мотивації</vt:lpstr>
      <vt:lpstr>Стимул - це спонукання до дії або причина поведінки людини.  Форми стимулів:</vt:lpstr>
      <vt:lpstr>Теория трудової мотивації.  Теорія Ф. Тейлора «Х» (20-ті р. ХХ ст.)</vt:lpstr>
      <vt:lpstr>Теория трудової мотивації.  Теорія Д. Мак Грегора «Х, У» (60-ті р. ХХ ст.)</vt:lpstr>
      <vt:lpstr>Теория трудової мотивації.  Теорія В. Оучі «Х, У, Z» (80-ті р. ХХ ст.)</vt:lpstr>
      <vt:lpstr>Теорія Маслоу</vt:lpstr>
      <vt:lpstr>Теорія (ERG) К. Альдерфера                                                                         (психолога Єльского університету)</vt:lpstr>
      <vt:lpstr>Принципи мотивації за Т.Альфледером</vt:lpstr>
      <vt:lpstr>Концепція Ф. Герцберга</vt:lpstr>
      <vt:lpstr>Концепція Ф. Герцберга</vt:lpstr>
      <vt:lpstr>Теорія Д. Мак-Клелланда</vt:lpstr>
      <vt:lpstr>Теорія Д. Мак-Клелланда</vt:lpstr>
      <vt:lpstr>Теорія очікування В. Врума</vt:lpstr>
      <vt:lpstr>Приклад</vt:lpstr>
      <vt:lpstr>Теорія справедливості С. Адамса</vt:lpstr>
      <vt:lpstr>Сучасні типи працівників за теорією справедливості С. Адамса</vt:lpstr>
      <vt:lpstr>Теорія мотивації Портера-Лоулера </vt:lpstr>
      <vt:lpstr>Теорія мотивації Аткінсона </vt:lpstr>
      <vt:lpstr>Приклад</vt:lpstr>
      <vt:lpstr>Теорія Е. Шейна «якорів кар’єри» (кар’єрних орієнтацій)</vt:lpstr>
      <vt:lpstr>Сучасна теорія «якорів кар’єри» (кар’єрних орієнтацій)</vt:lpstr>
      <vt:lpstr>Приклад</vt:lpstr>
      <vt:lpstr>Приклад</vt:lpstr>
      <vt:lpstr>Теорія самомоніторинга</vt:lpstr>
      <vt:lpstr>Теорія самомоніторинга</vt:lpstr>
      <vt:lpstr>2. Методи мотивації трудової діяльності</vt:lpstr>
      <vt:lpstr>Методи мотивації трудової діяльності </vt:lpstr>
      <vt:lpstr>Алгоритм мотивації персоналу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та власні домінанти в організації як фактори вибору кар’єрної стратегії</dc:title>
  <cp:lastModifiedBy>-</cp:lastModifiedBy>
  <cp:revision>60</cp:revision>
  <dcterms:modified xsi:type="dcterms:W3CDTF">2026-02-02T21:44:18Z</dcterms:modified>
</cp:coreProperties>
</file>