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5">
  <p:sldMasterIdLst>
    <p:sldMasterId id="2147483707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9/2/2023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115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589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42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353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844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746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04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7DE6118-2437-4B30-8E3C-4D2BE6020583}" type="datetimeFigureOut">
              <a:rPr lang="en-US" smtClean="0"/>
              <a:t>9/2/2023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701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7DE6118-2437-4B30-8E3C-4D2BE6020583}" type="datetimeFigureOut">
              <a:rPr lang="en-US" smtClean="0"/>
              <a:t>9/2/2023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3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3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707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915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02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81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474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37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510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9/2/2023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28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14543" y="1426464"/>
            <a:ext cx="8361229" cy="2938420"/>
          </a:xfrm>
        </p:spPr>
        <p:txBody>
          <a:bodyPr/>
          <a:lstStyle/>
          <a:p>
            <a:pPr algn="ctr"/>
            <a:r>
              <a:rPr lang="uk-UA" sz="6600" b="1" dirty="0"/>
              <a:t>Зарубіжні системи освіти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232396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Опис навчальної дисципліни</a:t>
            </a:r>
            <a:endParaRPr lang="ru-RU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366963" y="29638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366963" y="29638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FB1FE89F-AFB0-6ED3-9E98-8F5B26960F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182497"/>
              </p:ext>
            </p:extLst>
          </p:nvPr>
        </p:nvGraphicFramePr>
        <p:xfrm>
          <a:off x="1473969" y="2772698"/>
          <a:ext cx="8761413" cy="35569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2808">
                  <a:extLst>
                    <a:ext uri="{9D8B030D-6E8A-4147-A177-3AD203B41FA5}">
                      <a16:colId xmlns:a16="http://schemas.microsoft.com/office/drawing/2014/main" val="2990516736"/>
                    </a:ext>
                  </a:extLst>
                </a:gridCol>
                <a:gridCol w="646528">
                  <a:extLst>
                    <a:ext uri="{9D8B030D-6E8A-4147-A177-3AD203B41FA5}">
                      <a16:colId xmlns:a16="http://schemas.microsoft.com/office/drawing/2014/main" val="3556503653"/>
                    </a:ext>
                  </a:extLst>
                </a:gridCol>
                <a:gridCol w="1212240">
                  <a:extLst>
                    <a:ext uri="{9D8B030D-6E8A-4147-A177-3AD203B41FA5}">
                      <a16:colId xmlns:a16="http://schemas.microsoft.com/office/drawing/2014/main" val="480115970"/>
                    </a:ext>
                  </a:extLst>
                </a:gridCol>
                <a:gridCol w="1213192">
                  <a:extLst>
                    <a:ext uri="{9D8B030D-6E8A-4147-A177-3AD203B41FA5}">
                      <a16:colId xmlns:a16="http://schemas.microsoft.com/office/drawing/2014/main" val="175967036"/>
                    </a:ext>
                  </a:extLst>
                </a:gridCol>
                <a:gridCol w="1320631">
                  <a:extLst>
                    <a:ext uri="{9D8B030D-6E8A-4147-A177-3AD203B41FA5}">
                      <a16:colId xmlns:a16="http://schemas.microsoft.com/office/drawing/2014/main" val="3432713027"/>
                    </a:ext>
                  </a:extLst>
                </a:gridCol>
                <a:gridCol w="867109">
                  <a:extLst>
                    <a:ext uri="{9D8B030D-6E8A-4147-A177-3AD203B41FA5}">
                      <a16:colId xmlns:a16="http://schemas.microsoft.com/office/drawing/2014/main" val="1612770065"/>
                    </a:ext>
                  </a:extLst>
                </a:gridCol>
                <a:gridCol w="943171">
                  <a:extLst>
                    <a:ext uri="{9D8B030D-6E8A-4147-A177-3AD203B41FA5}">
                      <a16:colId xmlns:a16="http://schemas.microsoft.com/office/drawing/2014/main" val="2115178226"/>
                    </a:ext>
                  </a:extLst>
                </a:gridCol>
                <a:gridCol w="835734">
                  <a:extLst>
                    <a:ext uri="{9D8B030D-6E8A-4147-A177-3AD203B41FA5}">
                      <a16:colId xmlns:a16="http://schemas.microsoft.com/office/drawing/2014/main" val="3301793455"/>
                    </a:ext>
                  </a:extLst>
                </a:gridCol>
              </a:tblGrid>
              <a:tr h="640112">
                <a:tc gridSpan="2">
                  <a:txBody>
                    <a:bodyPr/>
                    <a:lstStyle/>
                    <a:p>
                      <a:r>
                        <a:rPr lang="uk-UA" sz="1400" dirty="0">
                          <a:effectLst/>
                        </a:rPr>
                        <a:t>Освітня програма, рівень вищої освіти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4056" marR="6405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uk-UA" sz="1400" dirty="0">
                          <a:effectLst/>
                        </a:rPr>
                        <a:t>Дошкільна освіта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spcAft>
                          <a:spcPts val="100"/>
                        </a:spcAft>
                      </a:pPr>
                      <a:r>
                        <a:rPr lang="uk-UA" sz="1400" dirty="0">
                          <a:effectLst/>
                        </a:rPr>
                        <a:t>Бакалавр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4056" marR="6405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805877"/>
                  </a:ext>
                </a:extLst>
              </a:tr>
              <a:tr h="326118">
                <a:tc gridSpan="2"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Статус дисципліни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4056" marR="6405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uk-UA" sz="1400" dirty="0">
                          <a:effectLst/>
                        </a:rPr>
                        <a:t>Вибіркова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4056" marR="6405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707153"/>
                  </a:ext>
                </a:extLst>
              </a:tr>
              <a:tr h="489176"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Кредити ECTS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4056" marR="64056" marT="0" marB="0" anchor="ctr"/>
                </a:tc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4056" marR="64056" marT="0" marB="0" anchor="ctr"/>
                </a:tc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Навч. рік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4056" marR="64056" marT="0" marB="0" anchor="ctr"/>
                </a:tc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2023-2024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4056" marR="64056" marT="0" marB="0" anchor="ctr"/>
                </a:tc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Рік навчання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4056" marR="64056" marT="0" marB="0" anchor="ctr"/>
                </a:tc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4056" marR="64056" marT="0" marB="0" anchor="ctr"/>
                </a:tc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Тижні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4056" marR="64056" marT="0" marB="0" anchor="ctr"/>
                </a:tc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10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4056" marR="64056" marT="0" marB="0" anchor="ctr"/>
                </a:tc>
                <a:extLst>
                  <a:ext uri="{0D108BD9-81ED-4DB2-BD59-A6C34878D82A}">
                    <a16:rowId xmlns:a16="http://schemas.microsoft.com/office/drawing/2014/main" val="2226457282"/>
                  </a:ext>
                </a:extLst>
              </a:tr>
              <a:tr h="960167">
                <a:tc>
                  <a:txBody>
                    <a:bodyPr/>
                    <a:lstStyle/>
                    <a:p>
                      <a:r>
                        <a:rPr lang="uk-UA" sz="1400" dirty="0">
                          <a:effectLst/>
                        </a:rPr>
                        <a:t>Кількість годин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4056" marR="64056" marT="0" marB="0" anchor="ctr"/>
                </a:tc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180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4056" marR="64056" marT="0" marB="0" anchor="ctr"/>
                </a:tc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Кількість змістових модулів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4056" marR="64056" marT="0" marB="0" anchor="ctr"/>
                </a:tc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10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4056" marR="64056" marT="0" marB="0" anchor="ctr"/>
                </a:tc>
                <a:tc gridSpan="4"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Лекційні заняття – 30</a:t>
                      </a:r>
                      <a:endParaRPr lang="ru-RU" sz="1400">
                        <a:effectLst/>
                      </a:endParaRPr>
                    </a:p>
                    <a:p>
                      <a:r>
                        <a:rPr lang="uk-UA" sz="1400">
                          <a:effectLst/>
                        </a:rPr>
                        <a:t>Практичні заняття – 20 </a:t>
                      </a:r>
                      <a:endParaRPr lang="ru-RU" sz="1400">
                        <a:effectLst/>
                      </a:endParaRPr>
                    </a:p>
                    <a:p>
                      <a:r>
                        <a:rPr lang="uk-UA" sz="1400">
                          <a:effectLst/>
                        </a:rPr>
                        <a:t>Самостійна робота – 120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4056" marR="6405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7328499"/>
                  </a:ext>
                </a:extLst>
              </a:tr>
              <a:tr h="326118">
                <a:tc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Вид контролю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4056" marR="64056" marT="0" marB="0" anchor="ctr"/>
                </a:tc>
                <a:tc gridSpan="7"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Екзамен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4056" marR="6405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507842"/>
                  </a:ext>
                </a:extLst>
              </a:tr>
              <a:tr h="326118">
                <a:tc gridSpan="3"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Посилання на курс в Moodle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4056" marR="6405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https://moodle.znu.edu.ua/course/view.php?id=13959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4056" marR="6405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457669"/>
                  </a:ext>
                </a:extLst>
              </a:tr>
              <a:tr h="489176">
                <a:tc gridSpan="3">
                  <a:txBody>
                    <a:bodyPr/>
                    <a:lstStyle/>
                    <a:p>
                      <a:r>
                        <a:rPr lang="uk-UA" sz="1400">
                          <a:effectLst/>
                        </a:rPr>
                        <a:t>Консультації: </a:t>
                      </a:r>
                      <a:endParaRPr lang="ru-RU" sz="1400">
                        <a:effectLst/>
                      </a:endParaRPr>
                    </a:p>
                    <a:p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4056" marR="6405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uk-UA" sz="1400" dirty="0">
                          <a:effectLst/>
                        </a:rPr>
                        <a:t>Консультації: понеділок з 14:30 до 15:30, п’ятниця з 11:00 до 12:00 </a:t>
                      </a:r>
                      <a:r>
                        <a:rPr lang="en-US" sz="1400" dirty="0">
                          <a:effectLst/>
                        </a:rPr>
                        <a:t>Zoom</a:t>
                      </a:r>
                      <a:r>
                        <a:rPr lang="uk-UA" sz="1400" dirty="0">
                          <a:effectLst/>
                        </a:rPr>
                        <a:t>; або за домовленістю чи </a:t>
                      </a:r>
                      <a:r>
                        <a:rPr lang="uk-UA" sz="1400" dirty="0" err="1">
                          <a:effectLst/>
                        </a:rPr>
                        <a:t>ел</a:t>
                      </a:r>
                      <a:r>
                        <a:rPr lang="uk-UA" sz="1400" dirty="0">
                          <a:effectLst/>
                        </a:rPr>
                        <a:t>. поштою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4056" marR="640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838975"/>
                  </a:ext>
                </a:extLst>
              </a:tr>
            </a:tbl>
          </a:graphicData>
        </a:graphic>
      </p:graphicFrame>
      <p:sp>
        <p:nvSpPr>
          <p:cNvPr id="12" name="Rectangle 4">
            <a:extLst>
              <a:ext uri="{FF2B5EF4-FFF2-40B4-BE49-F238E27FC236}">
                <a16:creationId xmlns:a16="http://schemas.microsoft.com/office/drawing/2014/main" id="{50D71C78-AC28-F635-994F-496E86B8B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7700" y="26035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391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3844" y="1165194"/>
            <a:ext cx="9601200" cy="761260"/>
          </a:xfrm>
        </p:spPr>
        <p:txBody>
          <a:bodyPr>
            <a:noAutofit/>
          </a:bodyPr>
          <a:lstStyle/>
          <a:p>
            <a:pPr algn="ctr"/>
            <a:r>
              <a:rPr lang="uk-UA" sz="4800" b="1" dirty="0"/>
              <a:t>МЕТА КУРСУ 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0936" y="2955193"/>
            <a:ext cx="9601200" cy="2540538"/>
          </a:xfrm>
        </p:spPr>
        <p:txBody>
          <a:bodyPr>
            <a:normAutofit/>
          </a:bodyPr>
          <a:lstStyle/>
          <a:p>
            <a:pPr algn="just"/>
            <a:r>
              <a:rPr lang="uk-UA" sz="2400" b="1" dirty="0">
                <a:effectLst/>
                <a:ea typeface="Times New Roman" panose="02020603050405020304" pitchFamily="18" charset="0"/>
              </a:rPr>
              <a:t>Метою</a:t>
            </a:r>
            <a:r>
              <a:rPr lang="uk-UA" sz="2400" dirty="0">
                <a:effectLst/>
                <a:ea typeface="Times New Roman" panose="02020603050405020304" pitchFamily="18" charset="0"/>
              </a:rPr>
              <a:t> викладання навчальної дисципліни «Зарубіжні системи освіти» є ознайомлення студентів з основними тенденціями і напрямами розвитку освіти, провідними технологіями в освіті зарубіжних країн.</a:t>
            </a:r>
            <a:endParaRPr lang="ru-RU" sz="24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217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8018" y="1009179"/>
            <a:ext cx="8761413" cy="706964"/>
          </a:xfrm>
        </p:spPr>
        <p:txBody>
          <a:bodyPr/>
          <a:lstStyle/>
          <a:p>
            <a:pPr algn="ctr"/>
            <a:r>
              <a:rPr lang="uk-UA" sz="4800" b="1" dirty="0"/>
              <a:t>Завдання курсу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9853" y="2814581"/>
            <a:ext cx="10379223" cy="3353857"/>
          </a:xfrm>
        </p:spPr>
        <p:txBody>
          <a:bodyPr>
            <a:noAutofit/>
          </a:bodyPr>
          <a:lstStyle/>
          <a:p>
            <a:pPr marL="342900" lvl="0" indent="-342900" algn="just">
              <a:buFont typeface="Symbol" panose="05050102010706020507" pitchFamily="18" charset="2"/>
              <a:buChar char=""/>
              <a:tabLst>
                <a:tab pos="630555" algn="l"/>
              </a:tabLst>
            </a:pPr>
            <a:r>
              <a:rPr lang="uk-UA" sz="2000" dirty="0">
                <a:effectLst/>
                <a:ea typeface="Times New Roman" panose="02020603050405020304" pitchFamily="18" charset="0"/>
              </a:rPr>
              <a:t>формування розуміння цілісного процесу становлення і розвитку зарубіжних систем освіти; </a:t>
            </a:r>
            <a:endParaRPr lang="ru-RU" sz="20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"/>
              <a:tabLst>
                <a:tab pos="630555" algn="l"/>
              </a:tabLst>
            </a:pPr>
            <a:r>
              <a:rPr lang="uk-UA" sz="2000" dirty="0">
                <a:effectLst/>
                <a:ea typeface="Times New Roman" panose="02020603050405020304" pitchFamily="18" charset="0"/>
              </a:rPr>
              <a:t>обґрунтування сучасних світових тенденцій розвитку освіти; </a:t>
            </a:r>
            <a:endParaRPr lang="ru-RU" sz="20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"/>
              <a:tabLst>
                <a:tab pos="630555" algn="l"/>
              </a:tabLst>
            </a:pPr>
            <a:r>
              <a:rPr lang="uk-UA" sz="2000" dirty="0">
                <a:effectLst/>
                <a:ea typeface="Times New Roman" panose="02020603050405020304" pitchFamily="18" charset="0"/>
              </a:rPr>
              <a:t>ознайомлення із системою та структурою освіти у зарубіжних країнах;</a:t>
            </a:r>
            <a:endParaRPr lang="ru-RU" sz="20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"/>
              <a:tabLst>
                <a:tab pos="630555" algn="l"/>
              </a:tabLst>
            </a:pPr>
            <a:r>
              <a:rPr lang="uk-UA" sz="2000" dirty="0">
                <a:effectLst/>
                <a:ea typeface="Times New Roman" panose="02020603050405020304" pitchFamily="18" charset="0"/>
              </a:rPr>
              <a:t>формування умінь та навичок аналізу освітніх систем та технологій;</a:t>
            </a:r>
            <a:endParaRPr lang="ru-RU" sz="20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"/>
              <a:tabLst>
                <a:tab pos="630555" algn="l"/>
              </a:tabLst>
            </a:pPr>
            <a:r>
              <a:rPr lang="uk-UA" sz="2000" dirty="0">
                <a:effectLst/>
                <a:ea typeface="Times New Roman" panose="02020603050405020304" pitchFamily="18" charset="0"/>
              </a:rPr>
              <a:t>формування уміння використання зарубіжного досвіду в практиці вітчизняної системи освіти.</a:t>
            </a:r>
            <a:endParaRPr lang="ru-RU" sz="20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846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457" y="690465"/>
            <a:ext cx="4107510" cy="4117910"/>
          </a:xfrm>
        </p:spPr>
        <p:txBody>
          <a:bodyPr/>
          <a:lstStyle/>
          <a:p>
            <a:pPr algn="ctr"/>
            <a:r>
              <a:rPr lang="uk-UA" sz="2800" b="1" dirty="0"/>
              <a:t>У результаті вивчення навчальної дисципліни студент повинен набути таких результатів навчання та компетентностей:</a:t>
            </a:r>
            <a:endParaRPr lang="ru-RU" sz="2800" b="1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6F20AF25-94E8-5085-F3B6-487945987E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137384"/>
              </p:ext>
            </p:extLst>
          </p:nvPr>
        </p:nvGraphicFramePr>
        <p:xfrm>
          <a:off x="5145799" y="1536985"/>
          <a:ext cx="6711904" cy="457868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763069">
                  <a:extLst>
                    <a:ext uri="{9D8B030D-6E8A-4147-A177-3AD203B41FA5}">
                      <a16:colId xmlns:a16="http://schemas.microsoft.com/office/drawing/2014/main" val="2468952924"/>
                    </a:ext>
                  </a:extLst>
                </a:gridCol>
                <a:gridCol w="3948835">
                  <a:extLst>
                    <a:ext uri="{9D8B030D-6E8A-4147-A177-3AD203B41FA5}">
                      <a16:colId xmlns:a16="http://schemas.microsoft.com/office/drawing/2014/main" val="624977311"/>
                    </a:ext>
                  </a:extLst>
                </a:gridCol>
              </a:tblGrid>
              <a:tr h="885079">
                <a:tc>
                  <a:txBody>
                    <a:bodyPr/>
                    <a:lstStyle/>
                    <a:p>
                      <a:pPr indent="187325" algn="ctr"/>
                      <a:r>
                        <a:rPr lang="ru-RU" sz="1400" dirty="0" err="1">
                          <a:effectLst/>
                        </a:rPr>
                        <a:t>Заплановані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робочою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програмою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результати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навчання</a:t>
                      </a:r>
                      <a:r>
                        <a:rPr lang="ru-RU" sz="1400" dirty="0">
                          <a:effectLst/>
                        </a:rPr>
                        <a:t> та </a:t>
                      </a:r>
                      <a:r>
                        <a:rPr lang="ru-RU" sz="1400" dirty="0" err="1">
                          <a:effectLst/>
                        </a:rPr>
                        <a:t>компетентності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7325" algn="ctr"/>
                      <a:r>
                        <a:rPr lang="en-US" sz="1400" dirty="0" err="1">
                          <a:effectLst/>
                        </a:rPr>
                        <a:t>Методи</a:t>
                      </a:r>
                      <a:r>
                        <a:rPr lang="en-US" sz="1400" dirty="0">
                          <a:effectLst/>
                        </a:rPr>
                        <a:t> і </a:t>
                      </a:r>
                      <a:r>
                        <a:rPr lang="en-US" sz="1400" dirty="0" err="1">
                          <a:effectLst/>
                        </a:rPr>
                        <a:t>контрольні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заходи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7915467"/>
                  </a:ext>
                </a:extLst>
              </a:tr>
              <a:tr h="738720">
                <a:tc>
                  <a:txBody>
                    <a:bodyPr/>
                    <a:lstStyle/>
                    <a:p>
                      <a:pPr algn="just"/>
                      <a:r>
                        <a:rPr lang="ru-RU" sz="1400">
                          <a:effectLst/>
                        </a:rPr>
                        <a:t>Здатність вчитися і оволодівати сучасними знаннями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just"/>
                      <a:r>
                        <a:rPr lang="uk-UA" sz="1400" dirty="0">
                          <a:effectLst/>
                        </a:rPr>
                        <a:t>Методи: репродуктивні, проблемні, частково-пошукові, дослідницькі; словесні (бесіди, обговорення, пояснення, розповідь); наочні (демонстрація, ілюстрація); практичні (вправи, завдання, складання схем, таблиць) методи; інтерактивні (робота в парах, групах, обговорення проблем у загальному колі, аналіз ситуації, асоціативний кущ, дискусія); аналіз відео.</a:t>
                      </a:r>
                      <a:endParaRPr lang="ru-RU" sz="1400" dirty="0">
                        <a:effectLst/>
                      </a:endParaRPr>
                    </a:p>
                    <a:p>
                      <a:pPr algn="just"/>
                      <a:r>
                        <a:rPr lang="uk-UA" sz="1400" dirty="0">
                          <a:effectLst/>
                        </a:rPr>
                        <a:t>Контрольні заходи: виконання практичних завдань, усне опитування, тестування.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0907857"/>
                  </a:ext>
                </a:extLst>
              </a:tr>
              <a:tr h="73872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err="1">
                          <a:effectLst/>
                        </a:rPr>
                        <a:t>Здатність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працювати</a:t>
                      </a:r>
                      <a:r>
                        <a:rPr lang="ru-RU" sz="1400" dirty="0">
                          <a:effectLst/>
                        </a:rPr>
                        <a:t> з </a:t>
                      </a:r>
                      <a:r>
                        <a:rPr lang="ru-RU" sz="1400" dirty="0" err="1">
                          <a:effectLst/>
                        </a:rPr>
                        <a:t>джерелами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навчальної</a:t>
                      </a:r>
                      <a:r>
                        <a:rPr lang="ru-RU" sz="1400" dirty="0">
                          <a:effectLst/>
                        </a:rPr>
                        <a:t> та </a:t>
                      </a:r>
                      <a:r>
                        <a:rPr lang="ru-RU" sz="1400" dirty="0" err="1">
                          <a:effectLst/>
                        </a:rPr>
                        <a:t>наукової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інформації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6294532"/>
                  </a:ext>
                </a:extLst>
              </a:tr>
              <a:tr h="2216161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err="1">
                          <a:effectLst/>
                        </a:rPr>
                        <a:t>Здатність</a:t>
                      </a:r>
                      <a:r>
                        <a:rPr lang="ru-RU" sz="1400" dirty="0">
                          <a:effectLst/>
                        </a:rPr>
                        <a:t> до </a:t>
                      </a:r>
                      <a:r>
                        <a:rPr lang="ru-RU" sz="1400" dirty="0" err="1">
                          <a:effectLst/>
                        </a:rPr>
                        <a:t>самоосвіти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саморозвитку</a:t>
                      </a:r>
                      <a:r>
                        <a:rPr lang="ru-RU" sz="1400" dirty="0">
                          <a:effectLst/>
                        </a:rPr>
                        <a:t>, до </a:t>
                      </a:r>
                      <a:r>
                        <a:rPr lang="ru-RU" sz="1400" dirty="0" err="1">
                          <a:effectLst/>
                        </a:rPr>
                        <a:t>безперервності</a:t>
                      </a:r>
                      <a:r>
                        <a:rPr lang="ru-RU" sz="1400" dirty="0">
                          <a:effectLst/>
                        </a:rPr>
                        <a:t> в </a:t>
                      </a:r>
                      <a:r>
                        <a:rPr lang="ru-RU" sz="1400" dirty="0" err="1">
                          <a:effectLst/>
                        </a:rPr>
                        <a:t>освіті</a:t>
                      </a:r>
                      <a:r>
                        <a:rPr lang="ru-RU" sz="1400" dirty="0">
                          <a:effectLst/>
                        </a:rPr>
                        <a:t> для </a:t>
                      </a:r>
                      <a:r>
                        <a:rPr lang="ru-RU" sz="1400" dirty="0" err="1">
                          <a:effectLst/>
                        </a:rPr>
                        <a:t>постійного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поглиблення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загальноосвітньої</a:t>
                      </a:r>
                      <a:r>
                        <a:rPr lang="ru-RU" sz="1400" dirty="0">
                          <a:effectLst/>
                        </a:rPr>
                        <a:t> та </a:t>
                      </a:r>
                      <a:r>
                        <a:rPr lang="ru-RU" sz="1400" dirty="0" err="1">
                          <a:effectLst/>
                        </a:rPr>
                        <a:t>фахової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підготовки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перетворення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набуття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освіти</a:t>
                      </a:r>
                      <a:r>
                        <a:rPr lang="ru-RU" sz="1400" dirty="0">
                          <a:effectLst/>
                        </a:rPr>
                        <a:t> в </a:t>
                      </a:r>
                      <a:r>
                        <a:rPr lang="ru-RU" sz="1400" dirty="0" err="1">
                          <a:effectLst/>
                        </a:rPr>
                        <a:t>процес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який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триває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впродовж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усього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життя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людини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484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8256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618561"/>
            <a:ext cx="8761413" cy="1307893"/>
          </a:xfrm>
        </p:spPr>
        <p:txBody>
          <a:bodyPr/>
          <a:lstStyle/>
          <a:p>
            <a:pPr algn="ctr"/>
            <a:r>
              <a:rPr lang="uk-UA" b="1" dirty="0"/>
              <a:t>Відвідування занять. </a:t>
            </a:r>
            <a:br>
              <a:rPr lang="uk-UA" b="1" dirty="0"/>
            </a:br>
            <a:r>
              <a:rPr lang="uk-UA" b="1" dirty="0"/>
              <a:t>Регуляція пропусків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5257" y="2452579"/>
            <a:ext cx="10279485" cy="4081385"/>
          </a:xfrm>
        </p:spPr>
        <p:txBody>
          <a:bodyPr>
            <a:normAutofit/>
          </a:bodyPr>
          <a:lstStyle/>
          <a:p>
            <a:pPr marL="0" indent="355600" algn="just">
              <a:buNone/>
            </a:pPr>
            <a:r>
              <a:rPr lang="uk-UA" sz="2400" i="1" dirty="0"/>
              <a:t>Відвідування усіх занять є </a:t>
            </a:r>
            <a:r>
              <a:rPr lang="uk-UA" sz="2400" b="1" i="1" dirty="0"/>
              <a:t>обов’язковим</a:t>
            </a:r>
            <a:r>
              <a:rPr lang="uk-UA" sz="2400" i="1" dirty="0"/>
              <a:t>. Студенти, які за певних обставин не можуть відвідувати практичні заняття регулярно, мусять впродовж тижня узгодити із викладачем графік індивідуального відпрацювання пропущених занять. </a:t>
            </a:r>
          </a:p>
          <a:p>
            <a:pPr marL="0" indent="355600" algn="just">
              <a:buNone/>
            </a:pPr>
            <a:r>
              <a:rPr lang="uk-UA" sz="2400" i="1" dirty="0"/>
              <a:t>Окремі пропущенні завдання мають бути відпрацьовані на найближчій консультації впродовж тижня після пропуску. </a:t>
            </a:r>
          </a:p>
          <a:p>
            <a:pPr marL="0" indent="355600" algn="just">
              <a:buNone/>
            </a:pPr>
            <a:r>
              <a:rPr lang="uk-UA" sz="2400" i="1" dirty="0"/>
              <a:t>Відпрацювання практичних занять здійснюється шляхом виконання студентом усіх завдань відповідно до плану заняття та їх презентація на співбесіді.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4686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Політика академічної доброчесності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603500"/>
            <a:ext cx="9835601" cy="3416300"/>
          </a:xfrm>
        </p:spPr>
        <p:txBody>
          <a:bodyPr>
            <a:noAutofit/>
          </a:bodyPr>
          <a:lstStyle/>
          <a:p>
            <a:pPr marL="0" indent="355600" algn="just">
              <a:buNone/>
            </a:pPr>
            <a:r>
              <a:rPr lang="uk-UA" sz="2000" i="1" dirty="0"/>
              <a:t>Кожний студент </a:t>
            </a:r>
            <a:r>
              <a:rPr lang="uk-UA" sz="2000" b="1" i="1" dirty="0"/>
              <a:t>зобов’язаний</a:t>
            </a:r>
            <a:r>
              <a:rPr lang="uk-UA" sz="2000" i="1" dirty="0"/>
              <a:t> дотримуватися принципів академічної доброчесності. </a:t>
            </a:r>
          </a:p>
          <a:p>
            <a:pPr marL="0" indent="355600" algn="just">
              <a:buNone/>
            </a:pPr>
            <a:r>
              <a:rPr lang="uk-UA" sz="2000" i="1" dirty="0"/>
              <a:t>Письмові завдання з використанням часткових або повнотекстових запозичень з інших робіт без зазначення авторства – це плагіат. Використання будь-якої інформації (текст, фото, ілюстрації тощо) мають бути правильно процитовані з посиланням на першоджерела. </a:t>
            </a:r>
          </a:p>
          <a:p>
            <a:pPr marL="0" indent="355600" algn="just">
              <a:buNone/>
            </a:pPr>
            <a:r>
              <a:rPr lang="uk-UA" sz="2000" i="1" dirty="0"/>
              <a:t>До студентів, у роботах яких буде виявлено списування, плагіат чи інші прояви недоброчесної поведінки можуть бути застосовані різні дисциплінарні заходи. </a:t>
            </a:r>
          </a:p>
          <a:p>
            <a:pPr marL="0" indent="355600" algn="just">
              <a:buNone/>
            </a:pPr>
            <a:r>
              <a:rPr lang="uk-UA" sz="2000" i="1" dirty="0"/>
              <a:t>Роботи, у яких виявлено ознаки плагіату, до розгляду не приймаються і відхиляються без права перескладання.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305083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45</TotalTime>
  <Words>489</Words>
  <Application>Microsoft Office PowerPoint</Application>
  <PresentationFormat>Широкоэкранный</PresentationFormat>
  <Paragraphs>57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Century Gothic</vt:lpstr>
      <vt:lpstr>Symbol</vt:lpstr>
      <vt:lpstr>Times New Roman</vt:lpstr>
      <vt:lpstr>Wingdings 3</vt:lpstr>
      <vt:lpstr>Ион (конференц-зал)</vt:lpstr>
      <vt:lpstr>Зарубіжні системи освіти</vt:lpstr>
      <vt:lpstr>Опис навчальної дисципліни</vt:lpstr>
      <vt:lpstr>МЕТА КУРСУ </vt:lpstr>
      <vt:lpstr>Завдання курсу</vt:lpstr>
      <vt:lpstr>У результаті вивчення навчальної дисципліни студент повинен набути таких результатів навчання та компетентностей:</vt:lpstr>
      <vt:lpstr>Відвідування занять.  Регуляція пропусків</vt:lpstr>
      <vt:lpstr>Політика академічної доброчесності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Педагогіка та психологія вищої школи</dc:title>
  <dc:creator>Home-PC</dc:creator>
  <cp:lastModifiedBy>Tanya</cp:lastModifiedBy>
  <cp:revision>11</cp:revision>
  <dcterms:created xsi:type="dcterms:W3CDTF">2020-08-26T11:19:41Z</dcterms:created>
  <dcterms:modified xsi:type="dcterms:W3CDTF">2023-09-02T17:54:31Z</dcterms:modified>
</cp:coreProperties>
</file>