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58" r:id="rId5"/>
    <p:sldId id="263" r:id="rId6"/>
    <p:sldId id="264" r:id="rId7"/>
    <p:sldId id="265" r:id="rId8"/>
    <p:sldId id="266" r:id="rId9"/>
    <p:sldId id="289" r:id="rId10"/>
    <p:sldId id="290" r:id="rId11"/>
    <p:sldId id="293" r:id="rId12"/>
    <p:sldId id="294" r:id="rId13"/>
    <p:sldId id="262" r:id="rId14"/>
    <p:sldId id="295" r:id="rId15"/>
    <p:sldId id="268" r:id="rId16"/>
    <p:sldId id="291" r:id="rId17"/>
    <p:sldId id="297" r:id="rId18"/>
    <p:sldId id="298" r:id="rId19"/>
    <p:sldId id="299" r:id="rId20"/>
    <p:sldId id="300" r:id="rId21"/>
    <p:sldId id="301" r:id="rId22"/>
    <p:sldId id="302" r:id="rId23"/>
    <p:sldId id="257" r:id="rId24"/>
    <p:sldId id="2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7247C-3240-4A95-9362-ADDD818FCE64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35A9A47-7F44-4A34-81FA-F7CA94F1796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Одностороння </a:t>
          </a:r>
          <a:r>
            <a:rPr lang="ru-RU" sz="2000" dirty="0" err="1">
              <a:solidFill>
                <a:schemeClr val="tx1"/>
              </a:solidFill>
              <a:effectLst/>
              <a:latin typeface="Europe" pitchFamily="2" charset="0"/>
            </a:rPr>
            <a:t>комунікація</a:t>
          </a:r>
          <a:r>
            <a:rPr lang="en-US" sz="2000" dirty="0">
              <a:solidFill>
                <a:schemeClr val="tx1"/>
              </a:solidFill>
              <a:effectLst/>
              <a:latin typeface="Europe" pitchFamily="2" charset="0"/>
            </a:rPr>
            <a:t> (</a:t>
          </a:r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не </a:t>
          </a:r>
          <a:r>
            <a:rPr lang="ru-RU" sz="2000" dirty="0" err="1">
              <a:solidFill>
                <a:schemeClr val="tx1"/>
              </a:solidFill>
              <a:effectLst/>
              <a:latin typeface="Europe" pitchFamily="2" charset="0"/>
            </a:rPr>
            <a:t>потребує</a:t>
          </a:r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 </a:t>
          </a:r>
          <a:r>
            <a:rPr lang="ru-RU" sz="2000" dirty="0" err="1">
              <a:solidFill>
                <a:schemeClr val="tx1"/>
              </a:solidFill>
              <a:effectLst/>
              <a:latin typeface="Europe" pitchFamily="2" charset="0"/>
            </a:rPr>
            <a:t>роздумів</a:t>
          </a:r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)</a:t>
          </a:r>
          <a:endParaRPr lang="ru-RU" sz="2000" dirty="0">
            <a:solidFill>
              <a:schemeClr val="tx1"/>
            </a:solidFill>
            <a:latin typeface="Europe" pitchFamily="2" charset="0"/>
          </a:endParaRPr>
        </a:p>
      </dgm:t>
    </dgm:pt>
    <dgm:pt modelId="{E7BE15C3-D9A0-4EFE-9B3E-91BC641CC287}" type="parTrans" cxnId="{83B8CE19-F33D-4E35-879B-D980E0D1A419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Europe" pitchFamily="2" charset="0"/>
          </a:endParaRPr>
        </a:p>
      </dgm:t>
    </dgm:pt>
    <dgm:pt modelId="{714943A2-D798-43B2-91D3-2420876D138D}" type="sibTrans" cxnId="{83B8CE19-F33D-4E35-879B-D980E0D1A419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Europe" pitchFamily="2" charset="0"/>
          </a:endParaRPr>
        </a:p>
      </dgm:t>
    </dgm:pt>
    <dgm:pt modelId="{73AA5221-12E3-4641-AD92-014FE4F333B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0" i="0" u="none" dirty="0">
              <a:solidFill>
                <a:schemeClr val="tx1"/>
              </a:solidFill>
              <a:latin typeface="Europe" pitchFamily="2" charset="0"/>
            </a:rPr>
            <a:t>Двустороння </a:t>
          </a:r>
          <a:r>
            <a:rPr lang="ru-RU" sz="2000" b="0" i="0" u="none" dirty="0" err="1">
              <a:solidFill>
                <a:schemeClr val="tx1"/>
              </a:solidFill>
              <a:latin typeface="Europe" pitchFamily="2" charset="0"/>
            </a:rPr>
            <a:t>комунікація</a:t>
          </a:r>
          <a:endParaRPr lang="ru-RU" sz="2000" dirty="0">
            <a:solidFill>
              <a:schemeClr val="tx1"/>
            </a:solidFill>
            <a:latin typeface="Europe" pitchFamily="2" charset="0"/>
          </a:endParaRPr>
        </a:p>
      </dgm:t>
    </dgm:pt>
    <dgm:pt modelId="{1A803836-DA39-45CA-A51F-6A70484BA927}" type="parTrans" cxnId="{2E73A4A3-F0D3-4DAE-B461-C982D9861CAC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Europe" pitchFamily="2" charset="0"/>
          </a:endParaRPr>
        </a:p>
      </dgm:t>
    </dgm:pt>
    <dgm:pt modelId="{BDDE547D-CBD3-4546-BC55-79F805AAE6FE}" type="sibTrans" cxnId="{2E73A4A3-F0D3-4DAE-B461-C982D9861CAC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Europe" pitchFamily="2" charset="0"/>
          </a:endParaRPr>
        </a:p>
      </dgm:t>
    </dgm:pt>
    <dgm:pt modelId="{8DC1F161-8BD2-4CE5-B9AB-3C4172B0353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000" noProof="0" dirty="0">
              <a:solidFill>
                <a:schemeClr val="tx1"/>
              </a:solidFill>
              <a:effectLst/>
              <a:latin typeface="Europe" pitchFamily="2" charset="0"/>
            </a:rPr>
            <a:t>Нав'язування точок зору й інформаційне давлення</a:t>
          </a:r>
          <a:endParaRPr lang="uk-UA" sz="2000" noProof="0" dirty="0">
            <a:solidFill>
              <a:schemeClr val="tx1"/>
            </a:solidFill>
            <a:latin typeface="Europe" pitchFamily="2" charset="0"/>
          </a:endParaRPr>
        </a:p>
      </dgm:t>
    </dgm:pt>
    <dgm:pt modelId="{19E04AC8-19C9-41A6-A1E5-D84B7380BB7F}" type="parTrans" cxnId="{8A2701AF-C28E-41DE-8A16-793846F27CA9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Europe" pitchFamily="2" charset="0"/>
          </a:endParaRPr>
        </a:p>
      </dgm:t>
    </dgm:pt>
    <dgm:pt modelId="{B4DEE3FF-1843-4B6C-91CC-3FDBDA4789D5}" type="sibTrans" cxnId="{8A2701AF-C28E-41DE-8A16-793846F27CA9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Europe" pitchFamily="2" charset="0"/>
          </a:endParaRPr>
        </a:p>
      </dgm:t>
    </dgm:pt>
    <dgm:pt modelId="{02E284F9-73FD-44F8-A948-03B2158CA8C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000" noProof="0" dirty="0">
              <a:solidFill>
                <a:schemeClr val="tx1"/>
              </a:solidFill>
              <a:effectLst/>
              <a:latin typeface="Europe" pitchFamily="2" charset="0"/>
            </a:rPr>
            <a:t>Формування загальної думки на основі сприйняття вигідності</a:t>
          </a:r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, </a:t>
          </a:r>
          <a:r>
            <a:rPr lang="uk-UA" sz="2000" noProof="0" dirty="0">
              <a:solidFill>
                <a:schemeClr val="tx1"/>
              </a:solidFill>
              <a:effectLst/>
              <a:latin typeface="Europe" pitchFamily="2" charset="0"/>
            </a:rPr>
            <a:t>користі</a:t>
          </a:r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 </a:t>
          </a:r>
          <a:r>
            <a:rPr lang="uk-UA" sz="2000" noProof="0" dirty="0">
              <a:solidFill>
                <a:schemeClr val="tx1"/>
              </a:solidFill>
              <a:effectLst/>
              <a:latin typeface="Europe" pitchFamily="2" charset="0"/>
            </a:rPr>
            <a:t>політики, яку передбачає визначена компанія для суспільства</a:t>
          </a:r>
          <a:endParaRPr lang="ru-RU" sz="2000" dirty="0">
            <a:solidFill>
              <a:schemeClr val="tx1"/>
            </a:solidFill>
            <a:latin typeface="Europe" pitchFamily="2" charset="0"/>
          </a:endParaRPr>
        </a:p>
      </dgm:t>
    </dgm:pt>
    <dgm:pt modelId="{62B26FA0-281D-426C-8EC5-18C257F68262}" type="parTrans" cxnId="{F893CD8B-8FAB-4E8D-9A04-43476AB3321F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Europe" pitchFamily="2" charset="0"/>
          </a:endParaRPr>
        </a:p>
      </dgm:t>
    </dgm:pt>
    <dgm:pt modelId="{7FFA0EBB-3D23-4A98-85C9-D60400157AC8}" type="sibTrans" cxnId="{F893CD8B-8FAB-4E8D-9A04-43476AB3321F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Europe" pitchFamily="2" charset="0"/>
          </a:endParaRPr>
        </a:p>
      </dgm:t>
    </dgm:pt>
    <dgm:pt modelId="{3066E7A3-13DB-4424-A415-82A242EA5FD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 err="1">
              <a:solidFill>
                <a:schemeClr val="tx1"/>
              </a:solidFill>
              <a:effectLst/>
              <a:latin typeface="Europe" pitchFamily="2" charset="0"/>
            </a:rPr>
            <a:t>Можливість</a:t>
          </a:r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 </a:t>
          </a:r>
          <a:r>
            <a:rPr lang="uk-UA" sz="2000" noProof="0" dirty="0">
              <a:solidFill>
                <a:schemeClr val="tx1"/>
              </a:solidFill>
              <a:effectLst/>
              <a:latin typeface="Europe" pitchFamily="2" charset="0"/>
            </a:rPr>
            <a:t>неврахування етичних аспектів</a:t>
          </a:r>
          <a:endParaRPr lang="uk-UA" sz="2000" noProof="0" dirty="0">
            <a:solidFill>
              <a:schemeClr val="tx1"/>
            </a:solidFill>
            <a:latin typeface="Europe" pitchFamily="2" charset="0"/>
          </a:endParaRPr>
        </a:p>
      </dgm:t>
    </dgm:pt>
    <dgm:pt modelId="{5BCFBF03-B06B-49B3-B42E-6F0DC3FCE91B}" type="parTrans" cxnId="{44283806-6C0A-45FB-9ECD-1333E667DB90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Europe" pitchFamily="2" charset="0"/>
          </a:endParaRPr>
        </a:p>
      </dgm:t>
    </dgm:pt>
    <dgm:pt modelId="{10A33E96-4BBF-41EA-AED5-1D4D319C4290}" type="sibTrans" cxnId="{44283806-6C0A-45FB-9ECD-1333E667DB90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Europe" pitchFamily="2" charset="0"/>
          </a:endParaRPr>
        </a:p>
      </dgm:t>
    </dgm:pt>
    <dgm:pt modelId="{347CF9EB-AD7D-454F-B165-0A77B070A0C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 err="1">
              <a:solidFill>
                <a:schemeClr val="tx1"/>
              </a:solidFill>
              <a:effectLst/>
              <a:latin typeface="Europe" pitchFamily="2" charset="0"/>
            </a:rPr>
            <a:t>Врахування</a:t>
          </a:r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 </a:t>
          </a:r>
          <a:r>
            <a:rPr lang="ru-RU" sz="2000" dirty="0" err="1">
              <a:solidFill>
                <a:schemeClr val="tx1"/>
              </a:solidFill>
              <a:effectLst/>
              <a:latin typeface="Europe" pitchFamily="2" charset="0"/>
            </a:rPr>
            <a:t>реакції</a:t>
          </a:r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 </a:t>
          </a:r>
          <a:r>
            <a:rPr lang="ru-RU" sz="2000" dirty="0" err="1">
              <a:solidFill>
                <a:schemeClr val="tx1"/>
              </a:solidFill>
              <a:effectLst/>
              <a:latin typeface="Europe" pitchFamily="2" charset="0"/>
            </a:rPr>
            <a:t>суспільства</a:t>
          </a:r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 та </a:t>
          </a:r>
          <a:r>
            <a:rPr lang="ru-RU" sz="2000" dirty="0" err="1">
              <a:solidFill>
                <a:schemeClr val="tx1"/>
              </a:solidFill>
              <a:effectLst/>
              <a:latin typeface="Europe" pitchFamily="2" charset="0"/>
            </a:rPr>
            <a:t>корегування</a:t>
          </a:r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 </a:t>
          </a:r>
          <a:r>
            <a:rPr lang="ru-RU" sz="2000" dirty="0" err="1">
              <a:solidFill>
                <a:schemeClr val="tx1"/>
              </a:solidFill>
              <a:effectLst/>
              <a:latin typeface="Europe" pitchFamily="2" charset="0"/>
            </a:rPr>
            <a:t>політики</a:t>
          </a:r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 </a:t>
          </a:r>
          <a:r>
            <a:rPr lang="ru-RU" sz="2000" dirty="0" err="1">
              <a:solidFill>
                <a:schemeClr val="tx1"/>
              </a:solidFill>
              <a:effectLst/>
              <a:latin typeface="Europe" pitchFamily="2" charset="0"/>
            </a:rPr>
            <a:t>підприємства</a:t>
          </a:r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 за </a:t>
          </a:r>
          <a:r>
            <a:rPr lang="ru-RU" sz="2000" dirty="0" err="1">
              <a:solidFill>
                <a:schemeClr val="tx1"/>
              </a:solidFill>
              <a:effectLst/>
              <a:latin typeface="Europe" pitchFamily="2" charset="0"/>
            </a:rPr>
            <a:t>необхідністю</a:t>
          </a:r>
          <a:endParaRPr lang="ru-RU" sz="2000" dirty="0">
            <a:solidFill>
              <a:schemeClr val="tx1"/>
            </a:solidFill>
            <a:latin typeface="Europe" pitchFamily="2" charset="0"/>
          </a:endParaRPr>
        </a:p>
      </dgm:t>
    </dgm:pt>
    <dgm:pt modelId="{EDA5A08C-E0D5-4D6E-A958-C12E551E19FD}" type="parTrans" cxnId="{4320D479-E0DB-4640-842D-D5DC32938A51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Europe" pitchFamily="2" charset="0"/>
          </a:endParaRPr>
        </a:p>
      </dgm:t>
    </dgm:pt>
    <dgm:pt modelId="{994A35BB-54C9-4FF1-A5D3-A8C015BE1BD4}" type="sibTrans" cxnId="{4320D479-E0DB-4640-842D-D5DC32938A51}">
      <dgm:prSet/>
      <dgm:spPr/>
      <dgm:t>
        <a:bodyPr/>
        <a:lstStyle/>
        <a:p>
          <a:pPr algn="ctr"/>
          <a:endParaRPr lang="ru-RU" sz="1600">
            <a:solidFill>
              <a:schemeClr val="tx1"/>
            </a:solidFill>
            <a:latin typeface="Europe" pitchFamily="2" charset="0"/>
          </a:endParaRPr>
        </a:p>
      </dgm:t>
    </dgm:pt>
    <dgm:pt modelId="{68D464D5-3D7E-4D12-A490-4042C781D11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Одностороння </a:t>
          </a:r>
          <a:r>
            <a:rPr lang="ru-RU" sz="2000" dirty="0" err="1">
              <a:solidFill>
                <a:schemeClr val="tx1"/>
              </a:solidFill>
              <a:effectLst/>
              <a:latin typeface="Europe" pitchFamily="2" charset="0"/>
            </a:rPr>
            <a:t>комунікація</a:t>
          </a:r>
          <a:r>
            <a:rPr lang="en-US" sz="2000" dirty="0">
              <a:solidFill>
                <a:schemeClr val="tx1"/>
              </a:solidFill>
              <a:effectLst/>
              <a:latin typeface="Europe" pitchFamily="2" charset="0"/>
            </a:rPr>
            <a:t> (</a:t>
          </a:r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не </a:t>
          </a:r>
          <a:r>
            <a:rPr lang="ru-RU" sz="2000" dirty="0" err="1">
              <a:solidFill>
                <a:schemeClr val="tx1"/>
              </a:solidFill>
              <a:effectLst/>
              <a:latin typeface="Europe" pitchFamily="2" charset="0"/>
            </a:rPr>
            <a:t>потребує</a:t>
          </a:r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 </a:t>
          </a:r>
          <a:r>
            <a:rPr lang="ru-RU" sz="2000" dirty="0" err="1">
              <a:solidFill>
                <a:schemeClr val="tx1"/>
              </a:solidFill>
              <a:effectLst/>
              <a:latin typeface="Europe" pitchFamily="2" charset="0"/>
            </a:rPr>
            <a:t>роздумів</a:t>
          </a:r>
          <a:r>
            <a:rPr lang="ru-RU" sz="2000" dirty="0">
              <a:solidFill>
                <a:schemeClr val="tx1"/>
              </a:solidFill>
              <a:effectLst/>
              <a:latin typeface="Europe" pitchFamily="2" charset="0"/>
            </a:rPr>
            <a:t>)</a:t>
          </a:r>
          <a:endParaRPr lang="ru-RU" sz="2000" dirty="0">
            <a:solidFill>
              <a:schemeClr val="tx1"/>
            </a:solidFill>
            <a:latin typeface="Europe" pitchFamily="2" charset="0"/>
          </a:endParaRPr>
        </a:p>
      </dgm:t>
    </dgm:pt>
    <dgm:pt modelId="{58A4B4AC-0164-4B3E-995B-D2A007DAC3AC}" type="parTrans" cxnId="{1EC42663-C566-484D-BFE1-4CDBACC03F2F}">
      <dgm:prSet/>
      <dgm:spPr/>
      <dgm:t>
        <a:bodyPr/>
        <a:lstStyle/>
        <a:p>
          <a:endParaRPr lang="uk-UA"/>
        </a:p>
      </dgm:t>
    </dgm:pt>
    <dgm:pt modelId="{0B8066DA-90AF-4EAC-A813-5DF1FA3C53AB}" type="sibTrans" cxnId="{1EC42663-C566-484D-BFE1-4CDBACC03F2F}">
      <dgm:prSet/>
      <dgm:spPr/>
      <dgm:t>
        <a:bodyPr/>
        <a:lstStyle/>
        <a:p>
          <a:endParaRPr lang="uk-UA"/>
        </a:p>
      </dgm:t>
    </dgm:pt>
    <dgm:pt modelId="{E1BCFBC7-3779-4F1C-8867-640E8136098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noProof="0" dirty="0">
              <a:solidFill>
                <a:schemeClr val="tx1"/>
              </a:solidFill>
              <a:effectLst/>
            </a:rPr>
            <a:t>Направлена на </a:t>
          </a:r>
          <a:r>
            <a:rPr lang="ru-RU" sz="1800" noProof="0" dirty="0" err="1">
              <a:solidFill>
                <a:schemeClr val="tx1"/>
              </a:solidFill>
              <a:effectLst/>
            </a:rPr>
            <a:t>досягнення</a:t>
          </a:r>
          <a:r>
            <a:rPr lang="ru-RU" sz="1800" noProof="0" dirty="0">
              <a:solidFill>
                <a:schemeClr val="tx1"/>
              </a:solidFill>
              <a:effectLst/>
            </a:rPr>
            <a:t> </a:t>
          </a:r>
          <a:r>
            <a:rPr lang="ru-RU" sz="1800" noProof="0" dirty="0" err="1">
              <a:solidFill>
                <a:schemeClr val="tx1"/>
              </a:solidFill>
              <a:effectLst/>
            </a:rPr>
            <a:t>конкретних</a:t>
          </a:r>
          <a:r>
            <a:rPr lang="ru-RU" sz="1800" noProof="0" dirty="0">
              <a:solidFill>
                <a:schemeClr val="tx1"/>
              </a:solidFill>
              <a:effectLst/>
            </a:rPr>
            <a:t> </a:t>
          </a:r>
          <a:r>
            <a:rPr lang="ru-RU" sz="1800" noProof="0" dirty="0" err="1">
              <a:solidFill>
                <a:schemeClr val="tx1"/>
              </a:solidFill>
              <a:effectLst/>
            </a:rPr>
            <a:t>комерційних</a:t>
          </a:r>
          <a:r>
            <a:rPr lang="ru-RU" sz="1800" noProof="0" dirty="0">
              <a:solidFill>
                <a:schemeClr val="tx1"/>
              </a:solidFill>
              <a:effectLst/>
            </a:rPr>
            <a:t> </a:t>
          </a:r>
          <a:r>
            <a:rPr lang="ru-RU" sz="1800" noProof="0" dirty="0" err="1">
              <a:solidFill>
                <a:schemeClr val="tx1"/>
              </a:solidFill>
              <a:effectLst/>
            </a:rPr>
            <a:t>завдань</a:t>
          </a:r>
          <a:r>
            <a:rPr lang="ru-RU" sz="1800" noProof="0" dirty="0">
              <a:solidFill>
                <a:schemeClr val="tx1"/>
              </a:solidFill>
              <a:effectLst/>
            </a:rPr>
            <a:t> </a:t>
          </a:r>
          <a:endParaRPr lang="uk-UA" sz="1800" noProof="0" dirty="0">
            <a:solidFill>
              <a:schemeClr val="tx1"/>
            </a:solidFill>
            <a:effectLst/>
          </a:endParaRPr>
        </a:p>
        <a:p>
          <a:r>
            <a:rPr lang="ru-RU" sz="1800" noProof="0" dirty="0">
              <a:solidFill>
                <a:schemeClr val="tx1"/>
              </a:solidFill>
              <a:effectLst/>
            </a:rPr>
            <a:t>(</a:t>
          </a:r>
          <a:r>
            <a:rPr lang="ru-RU" sz="1800" noProof="0" dirty="0" err="1">
              <a:solidFill>
                <a:schemeClr val="tx1"/>
              </a:solidFill>
              <a:effectLst/>
            </a:rPr>
            <a:t>збут</a:t>
          </a:r>
          <a:r>
            <a:rPr lang="ru-RU" sz="1800" noProof="0" dirty="0">
              <a:solidFill>
                <a:schemeClr val="tx1"/>
              </a:solidFill>
              <a:effectLst/>
            </a:rPr>
            <a:t> </a:t>
          </a:r>
          <a:r>
            <a:rPr lang="ru-RU" sz="1800" noProof="0" dirty="0" err="1">
              <a:solidFill>
                <a:schemeClr val="tx1"/>
              </a:solidFill>
              <a:effectLst/>
            </a:rPr>
            <a:t>продукції</a:t>
          </a:r>
          <a:r>
            <a:rPr lang="ru-RU" sz="1800" noProof="0" dirty="0">
              <a:solidFill>
                <a:schemeClr val="tx1"/>
              </a:solidFill>
              <a:effectLst/>
            </a:rPr>
            <a:t> </a:t>
          </a:r>
          <a:r>
            <a:rPr lang="ru-RU" sz="1800" noProof="0" dirty="0" err="1">
              <a:solidFill>
                <a:schemeClr val="tx1"/>
              </a:solidFill>
              <a:effectLst/>
            </a:rPr>
            <a:t>споживачам</a:t>
          </a:r>
          <a:r>
            <a:rPr lang="ru-RU" sz="1800" noProof="0" dirty="0">
              <a:solidFill>
                <a:schemeClr val="tx1"/>
              </a:solidFill>
              <a:effectLst/>
            </a:rPr>
            <a:t>, </a:t>
          </a:r>
          <a:r>
            <a:rPr lang="ru-RU" sz="1800" noProof="0" dirty="0" err="1">
              <a:solidFill>
                <a:schemeClr val="tx1"/>
              </a:solidFill>
              <a:effectLst/>
            </a:rPr>
            <a:t>заклик</a:t>
          </a:r>
          <a:r>
            <a:rPr lang="ru-RU" sz="1800" noProof="0" dirty="0">
              <a:solidFill>
                <a:schemeClr val="tx1"/>
              </a:solidFill>
              <a:effectLst/>
            </a:rPr>
            <a:t> </a:t>
          </a:r>
          <a:r>
            <a:rPr lang="ru-RU" sz="1800" noProof="0" dirty="0" err="1">
              <a:solidFill>
                <a:schemeClr val="tx1"/>
              </a:solidFill>
              <a:effectLst/>
            </a:rPr>
            <a:t>скористатись</a:t>
          </a:r>
          <a:r>
            <a:rPr lang="ru-RU" sz="1800" noProof="0" dirty="0">
              <a:solidFill>
                <a:schemeClr val="tx1"/>
              </a:solidFill>
              <a:effectLst/>
            </a:rPr>
            <a:t> </a:t>
          </a:r>
          <a:r>
            <a:rPr lang="ru-RU" sz="1800" noProof="0" dirty="0" err="1">
              <a:solidFill>
                <a:schemeClr val="tx1"/>
              </a:solidFill>
              <a:effectLst/>
            </a:rPr>
            <a:t>послугами</a:t>
          </a:r>
          <a:r>
            <a:rPr lang="ru-RU" sz="1800" noProof="0" dirty="0">
              <a:solidFill>
                <a:schemeClr val="tx1"/>
              </a:solidFill>
              <a:effectLst/>
            </a:rPr>
            <a:t> </a:t>
          </a:r>
          <a:endParaRPr lang="uk-UA" sz="1800" noProof="0" dirty="0">
            <a:solidFill>
              <a:schemeClr val="tx1"/>
            </a:solidFill>
            <a:effectLst/>
          </a:endParaRPr>
        </a:p>
        <a:p>
          <a:r>
            <a:rPr lang="uk-UA" sz="1800" noProof="0" dirty="0">
              <a:solidFill>
                <a:schemeClr val="tx1"/>
              </a:solidFill>
              <a:effectLst/>
            </a:rPr>
            <a:t>фірми тощо)</a:t>
          </a:r>
          <a:endParaRPr lang="uk-UA" sz="1800" noProof="0" dirty="0">
            <a:solidFill>
              <a:schemeClr val="tx1"/>
            </a:solidFill>
            <a:latin typeface="Europe" pitchFamily="2" charset="0"/>
          </a:endParaRPr>
        </a:p>
      </dgm:t>
    </dgm:pt>
    <dgm:pt modelId="{D40A1507-5E9C-497A-B116-CF4C1865E775}" type="parTrans" cxnId="{3C936480-42C0-46AF-8B16-27A93C569661}">
      <dgm:prSet/>
      <dgm:spPr/>
      <dgm:t>
        <a:bodyPr/>
        <a:lstStyle/>
        <a:p>
          <a:endParaRPr lang="uk-UA"/>
        </a:p>
      </dgm:t>
    </dgm:pt>
    <dgm:pt modelId="{2BCD327C-1B11-47B4-AE02-3EAAD2AFDED2}" type="sibTrans" cxnId="{3C936480-42C0-46AF-8B16-27A93C569661}">
      <dgm:prSet/>
      <dgm:spPr/>
      <dgm:t>
        <a:bodyPr/>
        <a:lstStyle/>
        <a:p>
          <a:endParaRPr lang="uk-UA"/>
        </a:p>
      </dgm:t>
    </dgm:pt>
    <dgm:pt modelId="{CD882308-B22C-411F-BB94-2C8A230A51D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noProof="0" dirty="0">
              <a:solidFill>
                <a:schemeClr val="tx1"/>
              </a:solidFill>
              <a:effectLst/>
            </a:rPr>
            <a:t>Проводиться, як правило, через ЗМІ з </a:t>
          </a:r>
          <a:r>
            <a:rPr lang="uk-UA" sz="2000" noProof="0" dirty="0">
              <a:solidFill>
                <a:schemeClr val="tx1"/>
              </a:solidFill>
              <a:effectLst/>
            </a:rPr>
            <a:t>урахуванням етичних </a:t>
          </a:r>
          <a:r>
            <a:rPr lang="ru-RU" sz="2000" noProof="0" dirty="0">
              <a:solidFill>
                <a:schemeClr val="tx1"/>
              </a:solidFill>
              <a:effectLst/>
            </a:rPr>
            <a:t>норм</a:t>
          </a:r>
          <a:endParaRPr lang="uk-UA" sz="2000" noProof="0" dirty="0">
            <a:solidFill>
              <a:schemeClr val="tx1"/>
            </a:solidFill>
            <a:latin typeface="Europe" pitchFamily="2" charset="0"/>
          </a:endParaRPr>
        </a:p>
      </dgm:t>
    </dgm:pt>
    <dgm:pt modelId="{5F60977D-7E06-4FBC-B9FC-5A6920E00019}" type="parTrans" cxnId="{3001E597-1B34-4B8F-B592-E8AA3252AAB5}">
      <dgm:prSet/>
      <dgm:spPr/>
      <dgm:t>
        <a:bodyPr/>
        <a:lstStyle/>
        <a:p>
          <a:endParaRPr lang="uk-UA"/>
        </a:p>
      </dgm:t>
    </dgm:pt>
    <dgm:pt modelId="{60554782-77D3-44B3-9DE8-C76D1B17C9CE}" type="sibTrans" cxnId="{3001E597-1B34-4B8F-B592-E8AA3252AAB5}">
      <dgm:prSet/>
      <dgm:spPr/>
      <dgm:t>
        <a:bodyPr/>
        <a:lstStyle/>
        <a:p>
          <a:endParaRPr lang="uk-UA"/>
        </a:p>
      </dgm:t>
    </dgm:pt>
    <dgm:pt modelId="{B36FCD87-0086-4309-A86F-A73067486351}" type="pres">
      <dgm:prSet presAssocID="{E607247C-3240-4A95-9362-ADDD818FCE64}" presName="diagram" presStyleCnt="0">
        <dgm:presLayoutVars>
          <dgm:dir/>
          <dgm:resizeHandles val="exact"/>
        </dgm:presLayoutVars>
      </dgm:prSet>
      <dgm:spPr/>
    </dgm:pt>
    <dgm:pt modelId="{2A8E1199-A014-4AD8-879C-9DC08010E22C}" type="pres">
      <dgm:prSet presAssocID="{D35A9A47-7F44-4A34-81FA-F7CA94F17962}" presName="node" presStyleLbl="node1" presStyleIdx="0" presStyleCnt="9" custScaleX="103772" custScaleY="90544" custLinFactNeighborX="-14988" custLinFactNeighborY="-4866">
        <dgm:presLayoutVars>
          <dgm:bulletEnabled val="1"/>
        </dgm:presLayoutVars>
      </dgm:prSet>
      <dgm:spPr/>
    </dgm:pt>
    <dgm:pt modelId="{6361D50C-03DC-4E06-8F9B-416F627065B9}" type="pres">
      <dgm:prSet presAssocID="{714943A2-D798-43B2-91D3-2420876D138D}" presName="sibTrans" presStyleCnt="0"/>
      <dgm:spPr/>
    </dgm:pt>
    <dgm:pt modelId="{31970F91-4E1B-48FB-9B8F-F8FBEF9C8FE4}" type="pres">
      <dgm:prSet presAssocID="{73AA5221-12E3-4641-AD92-014FE4F333BB}" presName="node" presStyleLbl="node1" presStyleIdx="1" presStyleCnt="9" custScaleX="104439" custScaleY="90585" custLinFactNeighborX="5944" custLinFactNeighborY="-6498">
        <dgm:presLayoutVars>
          <dgm:bulletEnabled val="1"/>
        </dgm:presLayoutVars>
      </dgm:prSet>
      <dgm:spPr/>
    </dgm:pt>
    <dgm:pt modelId="{CAFD4A17-67E1-4A4B-ABA5-B97A81E7C104}" type="pres">
      <dgm:prSet presAssocID="{BDDE547D-CBD3-4546-BC55-79F805AAE6FE}" presName="sibTrans" presStyleCnt="0"/>
      <dgm:spPr/>
    </dgm:pt>
    <dgm:pt modelId="{788D88EB-B1F9-411B-AB99-09FEA9DCC928}" type="pres">
      <dgm:prSet presAssocID="{8DC1F161-8BD2-4CE5-B9AB-3C4172B0353B}" presName="node" presStyleLbl="node1" presStyleIdx="2" presStyleCnt="9" custScaleX="119979" custLinFactX="-100000" custLinFactY="7425" custLinFactNeighborX="-150941" custLinFactNeighborY="100000">
        <dgm:presLayoutVars>
          <dgm:bulletEnabled val="1"/>
        </dgm:presLayoutVars>
      </dgm:prSet>
      <dgm:spPr/>
    </dgm:pt>
    <dgm:pt modelId="{5467C86F-B3B5-4658-83AD-B7249BC8D44D}" type="pres">
      <dgm:prSet presAssocID="{B4DEE3FF-1843-4B6C-91CC-3FDBDA4789D5}" presName="sibTrans" presStyleCnt="0"/>
      <dgm:spPr/>
    </dgm:pt>
    <dgm:pt modelId="{AA308AAA-8401-48CE-A486-D93A3490916C}" type="pres">
      <dgm:prSet presAssocID="{02E284F9-73FD-44F8-A948-03B2158CA8C9}" presName="node" presStyleLbl="node1" presStyleIdx="3" presStyleCnt="9" custScaleX="121934" custLinFactX="21352" custLinFactNeighborX="100000" custLinFactNeighborY="-11945">
        <dgm:presLayoutVars>
          <dgm:bulletEnabled val="1"/>
        </dgm:presLayoutVars>
      </dgm:prSet>
      <dgm:spPr/>
    </dgm:pt>
    <dgm:pt modelId="{E2A838AF-FA76-4883-BD93-A52C304DF912}" type="pres">
      <dgm:prSet presAssocID="{7FFA0EBB-3D23-4A98-85C9-D60400157AC8}" presName="sibTrans" presStyleCnt="0"/>
      <dgm:spPr/>
    </dgm:pt>
    <dgm:pt modelId="{4DFDE43D-456A-4986-8112-7EF02D289005}" type="pres">
      <dgm:prSet presAssocID="{3066E7A3-13DB-4424-A415-82A242EA5FD8}" presName="node" presStyleLbl="node1" presStyleIdx="4" presStyleCnt="9" custScaleX="110625" custScaleY="85306" custLinFactX="-40501" custLinFactNeighborX="-100000" custLinFactNeighborY="99504">
        <dgm:presLayoutVars>
          <dgm:bulletEnabled val="1"/>
        </dgm:presLayoutVars>
      </dgm:prSet>
      <dgm:spPr/>
    </dgm:pt>
    <dgm:pt modelId="{E5719FAF-51A1-4E29-AE48-A07350692C7A}" type="pres">
      <dgm:prSet presAssocID="{10A33E96-4BBF-41EA-AED5-1D4D319C4290}" presName="sibTrans" presStyleCnt="0"/>
      <dgm:spPr/>
    </dgm:pt>
    <dgm:pt modelId="{70E9518C-2A8B-47A4-AC2A-939254F5A5F8}" type="pres">
      <dgm:prSet presAssocID="{347CF9EB-AD7D-454F-B165-0A77B070A0CB}" presName="node" presStyleLbl="node1" presStyleIdx="5" presStyleCnt="9" custScaleX="116944" custScaleY="91251" custLinFactX="-29138" custLinFactNeighborX="-100000" custLinFactNeighborY="96929">
        <dgm:presLayoutVars>
          <dgm:bulletEnabled val="1"/>
        </dgm:presLayoutVars>
      </dgm:prSet>
      <dgm:spPr/>
    </dgm:pt>
    <dgm:pt modelId="{0A9067AA-3DB0-43BE-89B8-756114605B55}" type="pres">
      <dgm:prSet presAssocID="{994A35BB-54C9-4FF1-A5D3-A8C015BE1BD4}" presName="sibTrans" presStyleCnt="0"/>
      <dgm:spPr/>
    </dgm:pt>
    <dgm:pt modelId="{50A35807-24A7-4467-8719-5CCF470DADA4}" type="pres">
      <dgm:prSet presAssocID="{68D464D5-3D7E-4D12-A490-4042C781D11C}" presName="node" presStyleLbl="node1" presStyleIdx="6" presStyleCnt="9" custScaleX="111294" custScaleY="86537" custLinFactX="100000" custLinFactY="-100000" custLinFactNeighborX="171157" custLinFactNeighborY="-136806">
        <dgm:presLayoutVars>
          <dgm:bulletEnabled val="1"/>
        </dgm:presLayoutVars>
      </dgm:prSet>
      <dgm:spPr/>
    </dgm:pt>
    <dgm:pt modelId="{D7013FB2-2985-4810-A546-90095C552D21}" type="pres">
      <dgm:prSet presAssocID="{0B8066DA-90AF-4EAC-A813-5DF1FA3C53AB}" presName="sibTrans" presStyleCnt="0"/>
      <dgm:spPr/>
    </dgm:pt>
    <dgm:pt modelId="{542FC04C-5525-4D65-B21E-9FCDBCCD1C0A}" type="pres">
      <dgm:prSet presAssocID="{E1BCFBC7-3779-4F1C-8867-640E81360983}" presName="node" presStyleLbl="node1" presStyleIdx="7" presStyleCnt="9" custScaleX="135764" custLinFactX="37628" custLinFactY="-30421" custLinFactNeighborX="100000" custLinFactNeighborY="-100000">
        <dgm:presLayoutVars>
          <dgm:bulletEnabled val="1"/>
        </dgm:presLayoutVars>
      </dgm:prSet>
      <dgm:spPr/>
    </dgm:pt>
    <dgm:pt modelId="{0C480D82-9FC0-42DB-B4AA-A532F65B817F}" type="pres">
      <dgm:prSet presAssocID="{2BCD327C-1B11-47B4-AE02-3EAAD2AFDED2}" presName="sibTrans" presStyleCnt="0"/>
      <dgm:spPr/>
    </dgm:pt>
    <dgm:pt modelId="{725F827C-CDDD-4B20-918D-E1D2C00DADBD}" type="pres">
      <dgm:prSet presAssocID="{CD882308-B22C-411F-BB94-2C8A230A51DE}" presName="node" presStyleLbl="node1" presStyleIdx="8" presStyleCnt="9" custScaleX="118162" custLinFactNeighborX="665" custLinFactNeighborY="-19693">
        <dgm:presLayoutVars>
          <dgm:bulletEnabled val="1"/>
        </dgm:presLayoutVars>
      </dgm:prSet>
      <dgm:spPr/>
    </dgm:pt>
  </dgm:ptLst>
  <dgm:cxnLst>
    <dgm:cxn modelId="{44283806-6C0A-45FB-9ECD-1333E667DB90}" srcId="{E607247C-3240-4A95-9362-ADDD818FCE64}" destId="{3066E7A3-13DB-4424-A415-82A242EA5FD8}" srcOrd="4" destOrd="0" parTransId="{5BCFBF03-B06B-49B3-B42E-6F0DC3FCE91B}" sibTransId="{10A33E96-4BBF-41EA-AED5-1D4D319C4290}"/>
    <dgm:cxn modelId="{A9B24117-5D05-46A2-9F5A-BC92D0DB6D7A}" type="presOf" srcId="{347CF9EB-AD7D-454F-B165-0A77B070A0CB}" destId="{70E9518C-2A8B-47A4-AC2A-939254F5A5F8}" srcOrd="0" destOrd="0" presId="urn:microsoft.com/office/officeart/2005/8/layout/default"/>
    <dgm:cxn modelId="{83B8CE19-F33D-4E35-879B-D980E0D1A419}" srcId="{E607247C-3240-4A95-9362-ADDD818FCE64}" destId="{D35A9A47-7F44-4A34-81FA-F7CA94F17962}" srcOrd="0" destOrd="0" parTransId="{E7BE15C3-D9A0-4EFE-9B3E-91BC641CC287}" sibTransId="{714943A2-D798-43B2-91D3-2420876D138D}"/>
    <dgm:cxn modelId="{D945353B-36D4-4473-8527-03480077F908}" type="presOf" srcId="{73AA5221-12E3-4641-AD92-014FE4F333BB}" destId="{31970F91-4E1B-48FB-9B8F-F8FBEF9C8FE4}" srcOrd="0" destOrd="0" presId="urn:microsoft.com/office/officeart/2005/8/layout/default"/>
    <dgm:cxn modelId="{1EC42663-C566-484D-BFE1-4CDBACC03F2F}" srcId="{E607247C-3240-4A95-9362-ADDD818FCE64}" destId="{68D464D5-3D7E-4D12-A490-4042C781D11C}" srcOrd="6" destOrd="0" parTransId="{58A4B4AC-0164-4B3E-995B-D2A007DAC3AC}" sibTransId="{0B8066DA-90AF-4EAC-A813-5DF1FA3C53AB}"/>
    <dgm:cxn modelId="{6DE76C68-9D6A-46D4-A4AF-B924AC4364F7}" type="presOf" srcId="{8DC1F161-8BD2-4CE5-B9AB-3C4172B0353B}" destId="{788D88EB-B1F9-411B-AB99-09FEA9DCC928}" srcOrd="0" destOrd="0" presId="urn:microsoft.com/office/officeart/2005/8/layout/default"/>
    <dgm:cxn modelId="{1DAB2B6E-44E1-4587-877B-883A6655B503}" type="presOf" srcId="{E607247C-3240-4A95-9362-ADDD818FCE64}" destId="{B36FCD87-0086-4309-A86F-A73067486351}" srcOrd="0" destOrd="0" presId="urn:microsoft.com/office/officeart/2005/8/layout/default"/>
    <dgm:cxn modelId="{D40B5352-0C33-4828-AE08-C27E648D5F5E}" type="presOf" srcId="{02E284F9-73FD-44F8-A948-03B2158CA8C9}" destId="{AA308AAA-8401-48CE-A486-D93A3490916C}" srcOrd="0" destOrd="0" presId="urn:microsoft.com/office/officeart/2005/8/layout/default"/>
    <dgm:cxn modelId="{4320D479-E0DB-4640-842D-D5DC32938A51}" srcId="{E607247C-3240-4A95-9362-ADDD818FCE64}" destId="{347CF9EB-AD7D-454F-B165-0A77B070A0CB}" srcOrd="5" destOrd="0" parTransId="{EDA5A08C-E0D5-4D6E-A958-C12E551E19FD}" sibTransId="{994A35BB-54C9-4FF1-A5D3-A8C015BE1BD4}"/>
    <dgm:cxn modelId="{3C936480-42C0-46AF-8B16-27A93C569661}" srcId="{E607247C-3240-4A95-9362-ADDD818FCE64}" destId="{E1BCFBC7-3779-4F1C-8867-640E81360983}" srcOrd="7" destOrd="0" parTransId="{D40A1507-5E9C-497A-B116-CF4C1865E775}" sibTransId="{2BCD327C-1B11-47B4-AE02-3EAAD2AFDED2}"/>
    <dgm:cxn modelId="{F893CD8B-8FAB-4E8D-9A04-43476AB3321F}" srcId="{E607247C-3240-4A95-9362-ADDD818FCE64}" destId="{02E284F9-73FD-44F8-A948-03B2158CA8C9}" srcOrd="3" destOrd="0" parTransId="{62B26FA0-281D-426C-8EC5-18C257F68262}" sibTransId="{7FFA0EBB-3D23-4A98-85C9-D60400157AC8}"/>
    <dgm:cxn modelId="{3001E597-1B34-4B8F-B592-E8AA3252AAB5}" srcId="{E607247C-3240-4A95-9362-ADDD818FCE64}" destId="{CD882308-B22C-411F-BB94-2C8A230A51DE}" srcOrd="8" destOrd="0" parTransId="{5F60977D-7E06-4FBC-B9FC-5A6920E00019}" sibTransId="{60554782-77D3-44B3-9DE8-C76D1B17C9CE}"/>
    <dgm:cxn modelId="{2E73A4A3-F0D3-4DAE-B461-C982D9861CAC}" srcId="{E607247C-3240-4A95-9362-ADDD818FCE64}" destId="{73AA5221-12E3-4641-AD92-014FE4F333BB}" srcOrd="1" destOrd="0" parTransId="{1A803836-DA39-45CA-A51F-6A70484BA927}" sibTransId="{BDDE547D-CBD3-4546-BC55-79F805AAE6FE}"/>
    <dgm:cxn modelId="{2914F9A8-166E-436B-BE9B-B1A95EFAEEBC}" type="presOf" srcId="{CD882308-B22C-411F-BB94-2C8A230A51DE}" destId="{725F827C-CDDD-4B20-918D-E1D2C00DADBD}" srcOrd="0" destOrd="0" presId="urn:microsoft.com/office/officeart/2005/8/layout/default"/>
    <dgm:cxn modelId="{4C6C7AA9-B935-4C81-976C-37C679A1AA3E}" type="presOf" srcId="{E1BCFBC7-3779-4F1C-8867-640E81360983}" destId="{542FC04C-5525-4D65-B21E-9FCDBCCD1C0A}" srcOrd="0" destOrd="0" presId="urn:microsoft.com/office/officeart/2005/8/layout/default"/>
    <dgm:cxn modelId="{8A2701AF-C28E-41DE-8A16-793846F27CA9}" srcId="{E607247C-3240-4A95-9362-ADDD818FCE64}" destId="{8DC1F161-8BD2-4CE5-B9AB-3C4172B0353B}" srcOrd="2" destOrd="0" parTransId="{19E04AC8-19C9-41A6-A1E5-D84B7380BB7F}" sibTransId="{B4DEE3FF-1843-4B6C-91CC-3FDBDA4789D5}"/>
    <dgm:cxn modelId="{7321B1C3-D0F6-4B42-A5A6-3B9A33160421}" type="presOf" srcId="{68D464D5-3D7E-4D12-A490-4042C781D11C}" destId="{50A35807-24A7-4467-8719-5CCF470DADA4}" srcOrd="0" destOrd="0" presId="urn:microsoft.com/office/officeart/2005/8/layout/default"/>
    <dgm:cxn modelId="{AF1C48DB-8EC0-4E9F-9268-D516D7EF0558}" type="presOf" srcId="{3066E7A3-13DB-4424-A415-82A242EA5FD8}" destId="{4DFDE43D-456A-4986-8112-7EF02D289005}" srcOrd="0" destOrd="0" presId="urn:microsoft.com/office/officeart/2005/8/layout/default"/>
    <dgm:cxn modelId="{A52024E4-70F1-4A15-AE02-5FAEB618CA4F}" type="presOf" srcId="{D35A9A47-7F44-4A34-81FA-F7CA94F17962}" destId="{2A8E1199-A014-4AD8-879C-9DC08010E22C}" srcOrd="0" destOrd="0" presId="urn:microsoft.com/office/officeart/2005/8/layout/default"/>
    <dgm:cxn modelId="{1F4D27D6-3986-4D11-B3C8-C7C3C7F12791}" type="presParOf" srcId="{B36FCD87-0086-4309-A86F-A73067486351}" destId="{2A8E1199-A014-4AD8-879C-9DC08010E22C}" srcOrd="0" destOrd="0" presId="urn:microsoft.com/office/officeart/2005/8/layout/default"/>
    <dgm:cxn modelId="{E34F6FAB-D7D4-4A69-9D23-0C1E438877D9}" type="presParOf" srcId="{B36FCD87-0086-4309-A86F-A73067486351}" destId="{6361D50C-03DC-4E06-8F9B-416F627065B9}" srcOrd="1" destOrd="0" presId="urn:microsoft.com/office/officeart/2005/8/layout/default"/>
    <dgm:cxn modelId="{E20886B8-9305-4D2D-B5BF-AA254E609BD3}" type="presParOf" srcId="{B36FCD87-0086-4309-A86F-A73067486351}" destId="{31970F91-4E1B-48FB-9B8F-F8FBEF9C8FE4}" srcOrd="2" destOrd="0" presId="urn:microsoft.com/office/officeart/2005/8/layout/default"/>
    <dgm:cxn modelId="{01BA911A-274D-4B1A-8A18-EFE960766B62}" type="presParOf" srcId="{B36FCD87-0086-4309-A86F-A73067486351}" destId="{CAFD4A17-67E1-4A4B-ABA5-B97A81E7C104}" srcOrd="3" destOrd="0" presId="urn:microsoft.com/office/officeart/2005/8/layout/default"/>
    <dgm:cxn modelId="{666F1DA6-A5EA-47A9-85F1-11B9F987B0D9}" type="presParOf" srcId="{B36FCD87-0086-4309-A86F-A73067486351}" destId="{788D88EB-B1F9-411B-AB99-09FEA9DCC928}" srcOrd="4" destOrd="0" presId="urn:microsoft.com/office/officeart/2005/8/layout/default"/>
    <dgm:cxn modelId="{203EF5DD-C2EB-40ED-9CD5-352FC91535E3}" type="presParOf" srcId="{B36FCD87-0086-4309-A86F-A73067486351}" destId="{5467C86F-B3B5-4658-83AD-B7249BC8D44D}" srcOrd="5" destOrd="0" presId="urn:microsoft.com/office/officeart/2005/8/layout/default"/>
    <dgm:cxn modelId="{3C032710-2FCC-4A62-8AED-854ABB18C3E4}" type="presParOf" srcId="{B36FCD87-0086-4309-A86F-A73067486351}" destId="{AA308AAA-8401-48CE-A486-D93A3490916C}" srcOrd="6" destOrd="0" presId="urn:microsoft.com/office/officeart/2005/8/layout/default"/>
    <dgm:cxn modelId="{AD8081BF-C5F7-4C03-BC9B-F029E2AF090A}" type="presParOf" srcId="{B36FCD87-0086-4309-A86F-A73067486351}" destId="{E2A838AF-FA76-4883-BD93-A52C304DF912}" srcOrd="7" destOrd="0" presId="urn:microsoft.com/office/officeart/2005/8/layout/default"/>
    <dgm:cxn modelId="{D0030537-BA3E-430E-A26C-429869CB19B7}" type="presParOf" srcId="{B36FCD87-0086-4309-A86F-A73067486351}" destId="{4DFDE43D-456A-4986-8112-7EF02D289005}" srcOrd="8" destOrd="0" presId="urn:microsoft.com/office/officeart/2005/8/layout/default"/>
    <dgm:cxn modelId="{79DF8B60-BC6F-4A17-B84E-3ACB94C91837}" type="presParOf" srcId="{B36FCD87-0086-4309-A86F-A73067486351}" destId="{E5719FAF-51A1-4E29-AE48-A07350692C7A}" srcOrd="9" destOrd="0" presId="urn:microsoft.com/office/officeart/2005/8/layout/default"/>
    <dgm:cxn modelId="{76B42313-D55F-4480-9033-BD27AE73992D}" type="presParOf" srcId="{B36FCD87-0086-4309-A86F-A73067486351}" destId="{70E9518C-2A8B-47A4-AC2A-939254F5A5F8}" srcOrd="10" destOrd="0" presId="urn:microsoft.com/office/officeart/2005/8/layout/default"/>
    <dgm:cxn modelId="{985A1C20-DE08-4050-B62B-FF9E57DF12FA}" type="presParOf" srcId="{B36FCD87-0086-4309-A86F-A73067486351}" destId="{0A9067AA-3DB0-43BE-89B8-756114605B55}" srcOrd="11" destOrd="0" presId="urn:microsoft.com/office/officeart/2005/8/layout/default"/>
    <dgm:cxn modelId="{DF2C44A3-EC3F-4017-9194-CEC9DA001D33}" type="presParOf" srcId="{B36FCD87-0086-4309-A86F-A73067486351}" destId="{50A35807-24A7-4467-8719-5CCF470DADA4}" srcOrd="12" destOrd="0" presId="urn:microsoft.com/office/officeart/2005/8/layout/default"/>
    <dgm:cxn modelId="{077D8737-B3D3-499D-8EE5-737B3BABDA3E}" type="presParOf" srcId="{B36FCD87-0086-4309-A86F-A73067486351}" destId="{D7013FB2-2985-4810-A546-90095C552D21}" srcOrd="13" destOrd="0" presId="urn:microsoft.com/office/officeart/2005/8/layout/default"/>
    <dgm:cxn modelId="{294903CE-079A-4777-86BE-2098D53DD3CB}" type="presParOf" srcId="{B36FCD87-0086-4309-A86F-A73067486351}" destId="{542FC04C-5525-4D65-B21E-9FCDBCCD1C0A}" srcOrd="14" destOrd="0" presId="urn:microsoft.com/office/officeart/2005/8/layout/default"/>
    <dgm:cxn modelId="{1EE0EEE9-8DC0-42D7-B61A-0BCE0865B90B}" type="presParOf" srcId="{B36FCD87-0086-4309-A86F-A73067486351}" destId="{0C480D82-9FC0-42DB-B4AA-A532F65B817F}" srcOrd="15" destOrd="0" presId="urn:microsoft.com/office/officeart/2005/8/layout/default"/>
    <dgm:cxn modelId="{C0BFBD11-F57A-470A-8A13-26E1D24A2E39}" type="presParOf" srcId="{B36FCD87-0086-4309-A86F-A73067486351}" destId="{725F827C-CDDD-4B20-918D-E1D2C00DADB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E1199-A014-4AD8-879C-9DC08010E22C}">
      <dsp:nvSpPr>
        <dsp:cNvPr id="0" name=""/>
        <dsp:cNvSpPr/>
      </dsp:nvSpPr>
      <dsp:spPr>
        <a:xfrm>
          <a:off x="624529" y="5"/>
          <a:ext cx="2773736" cy="1452098"/>
        </a:xfrm>
        <a:prstGeom prst="rect">
          <a:avLst/>
        </a:prstGeom>
        <a:gradFill rotWithShape="1">
          <a:gsLst>
            <a:gs pos="0">
              <a:schemeClr val="accent6">
                <a:tint val="67000"/>
                <a:satMod val="105000"/>
                <a:lumMod val="110000"/>
              </a:schemeClr>
            </a:gs>
            <a:gs pos="50000">
              <a:schemeClr val="accent6">
                <a:tint val="73000"/>
                <a:satMod val="103000"/>
                <a:lumMod val="105000"/>
              </a:schemeClr>
            </a:gs>
            <a:gs pos="100000">
              <a:schemeClr val="accent6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Одностороння </a:t>
          </a:r>
          <a:r>
            <a:rPr lang="ru-RU" sz="2000" kern="1200" dirty="0" err="1">
              <a:solidFill>
                <a:schemeClr val="tx1"/>
              </a:solidFill>
              <a:effectLst/>
              <a:latin typeface="Europe" pitchFamily="2" charset="0"/>
            </a:rPr>
            <a:t>комунікація</a:t>
          </a:r>
          <a:r>
            <a:rPr lang="en-US" sz="2000" kern="1200" dirty="0">
              <a:solidFill>
                <a:schemeClr val="tx1"/>
              </a:solidFill>
              <a:effectLst/>
              <a:latin typeface="Europe" pitchFamily="2" charset="0"/>
            </a:rPr>
            <a:t> (</a:t>
          </a: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не </a:t>
          </a:r>
          <a:r>
            <a:rPr lang="ru-RU" sz="2000" kern="1200" dirty="0" err="1">
              <a:solidFill>
                <a:schemeClr val="tx1"/>
              </a:solidFill>
              <a:effectLst/>
              <a:latin typeface="Europe" pitchFamily="2" charset="0"/>
            </a:rPr>
            <a:t>потребує</a:t>
          </a: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effectLst/>
              <a:latin typeface="Europe" pitchFamily="2" charset="0"/>
            </a:rPr>
            <a:t>роздумів</a:t>
          </a: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)</a:t>
          </a:r>
          <a:endParaRPr lang="ru-RU" sz="2000" kern="1200" dirty="0">
            <a:solidFill>
              <a:schemeClr val="tx1"/>
            </a:solidFill>
            <a:latin typeface="Europe" pitchFamily="2" charset="0"/>
          </a:endParaRPr>
        </a:p>
      </dsp:txBody>
      <dsp:txXfrm>
        <a:off x="624529" y="5"/>
        <a:ext cx="2773736" cy="1452098"/>
      </dsp:txXfrm>
    </dsp:sp>
    <dsp:sp modelId="{31970F91-4E1B-48FB-9B8F-F8FBEF9C8FE4}">
      <dsp:nvSpPr>
        <dsp:cNvPr id="0" name=""/>
        <dsp:cNvSpPr/>
      </dsp:nvSpPr>
      <dsp:spPr>
        <a:xfrm>
          <a:off x="4225052" y="0"/>
          <a:ext cx="2791564" cy="1452755"/>
        </a:xfrm>
        <a:prstGeom prst="rect">
          <a:avLst/>
        </a:prstGeom>
        <a:gradFill rotWithShape="1">
          <a:gsLst>
            <a:gs pos="0">
              <a:schemeClr val="accent3">
                <a:tint val="67000"/>
                <a:satMod val="105000"/>
                <a:lumMod val="110000"/>
              </a:schemeClr>
            </a:gs>
            <a:gs pos="50000">
              <a:schemeClr val="accent3">
                <a:tint val="73000"/>
                <a:satMod val="103000"/>
                <a:lumMod val="105000"/>
              </a:schemeClr>
            </a:gs>
            <a:gs pos="100000">
              <a:schemeClr val="accent3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kern="1200" dirty="0">
              <a:solidFill>
                <a:schemeClr val="tx1"/>
              </a:solidFill>
              <a:latin typeface="Europe" pitchFamily="2" charset="0"/>
            </a:rPr>
            <a:t>Двустороння </a:t>
          </a:r>
          <a:r>
            <a:rPr lang="ru-RU" sz="2000" b="0" i="0" u="none" kern="1200" dirty="0" err="1">
              <a:solidFill>
                <a:schemeClr val="tx1"/>
              </a:solidFill>
              <a:latin typeface="Europe" pitchFamily="2" charset="0"/>
            </a:rPr>
            <a:t>комунікація</a:t>
          </a:r>
          <a:endParaRPr lang="ru-RU" sz="2000" kern="1200" dirty="0">
            <a:solidFill>
              <a:schemeClr val="tx1"/>
            </a:solidFill>
            <a:latin typeface="Europe" pitchFamily="2" charset="0"/>
          </a:endParaRPr>
        </a:p>
      </dsp:txBody>
      <dsp:txXfrm>
        <a:off x="4225052" y="0"/>
        <a:ext cx="2791564" cy="1452755"/>
      </dsp:txXfrm>
    </dsp:sp>
    <dsp:sp modelId="{788D88EB-B1F9-411B-AB99-09FEA9DCC928}">
      <dsp:nvSpPr>
        <dsp:cNvPr id="0" name=""/>
        <dsp:cNvSpPr/>
      </dsp:nvSpPr>
      <dsp:spPr>
        <a:xfrm>
          <a:off x="417592" y="1725045"/>
          <a:ext cx="3206935" cy="1603748"/>
        </a:xfrm>
        <a:prstGeom prst="rect">
          <a:avLst/>
        </a:prstGeom>
        <a:gradFill rotWithShape="1">
          <a:gsLst>
            <a:gs pos="0">
              <a:schemeClr val="accent6">
                <a:tint val="67000"/>
                <a:satMod val="105000"/>
                <a:lumMod val="110000"/>
              </a:schemeClr>
            </a:gs>
            <a:gs pos="50000">
              <a:schemeClr val="accent6">
                <a:tint val="73000"/>
                <a:satMod val="103000"/>
                <a:lumMod val="105000"/>
              </a:schemeClr>
            </a:gs>
            <a:gs pos="100000">
              <a:schemeClr val="accent6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>
              <a:solidFill>
                <a:schemeClr val="tx1"/>
              </a:solidFill>
              <a:effectLst/>
              <a:latin typeface="Europe" pitchFamily="2" charset="0"/>
            </a:rPr>
            <a:t>Нав'язування точок зору й інформаційне давлення</a:t>
          </a:r>
          <a:endParaRPr lang="uk-UA" sz="2000" kern="1200" noProof="0" dirty="0">
            <a:solidFill>
              <a:schemeClr val="tx1"/>
            </a:solidFill>
            <a:latin typeface="Europe" pitchFamily="2" charset="0"/>
          </a:endParaRPr>
        </a:p>
      </dsp:txBody>
      <dsp:txXfrm>
        <a:off x="417592" y="1725045"/>
        <a:ext cx="3206935" cy="1603748"/>
      </dsp:txXfrm>
    </dsp:sp>
    <dsp:sp modelId="{AA308AAA-8401-48CE-A486-D93A3490916C}">
      <dsp:nvSpPr>
        <dsp:cNvPr id="0" name=""/>
        <dsp:cNvSpPr/>
      </dsp:nvSpPr>
      <dsp:spPr>
        <a:xfrm>
          <a:off x="3983942" y="1681690"/>
          <a:ext cx="3259191" cy="1603748"/>
        </a:xfrm>
        <a:prstGeom prst="rect">
          <a:avLst/>
        </a:prstGeom>
        <a:gradFill rotWithShape="1">
          <a:gsLst>
            <a:gs pos="0">
              <a:schemeClr val="accent3">
                <a:tint val="67000"/>
                <a:satMod val="105000"/>
                <a:lumMod val="110000"/>
              </a:schemeClr>
            </a:gs>
            <a:gs pos="50000">
              <a:schemeClr val="accent3">
                <a:tint val="73000"/>
                <a:satMod val="103000"/>
                <a:lumMod val="105000"/>
              </a:schemeClr>
            </a:gs>
            <a:gs pos="100000">
              <a:schemeClr val="accent3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>
              <a:solidFill>
                <a:schemeClr val="tx1"/>
              </a:solidFill>
              <a:effectLst/>
              <a:latin typeface="Europe" pitchFamily="2" charset="0"/>
            </a:rPr>
            <a:t>Формування загальної думки на основі сприйняття вигідності</a:t>
          </a: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, </a:t>
          </a:r>
          <a:r>
            <a:rPr lang="uk-UA" sz="2000" kern="1200" noProof="0" dirty="0">
              <a:solidFill>
                <a:schemeClr val="tx1"/>
              </a:solidFill>
              <a:effectLst/>
              <a:latin typeface="Europe" pitchFamily="2" charset="0"/>
            </a:rPr>
            <a:t>користі</a:t>
          </a: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 </a:t>
          </a:r>
          <a:r>
            <a:rPr lang="uk-UA" sz="2000" kern="1200" noProof="0" dirty="0">
              <a:solidFill>
                <a:schemeClr val="tx1"/>
              </a:solidFill>
              <a:effectLst/>
              <a:latin typeface="Europe" pitchFamily="2" charset="0"/>
            </a:rPr>
            <a:t>політики, яку передбачає визначена компанія для суспільства</a:t>
          </a:r>
          <a:endParaRPr lang="ru-RU" sz="2000" kern="1200" dirty="0">
            <a:solidFill>
              <a:schemeClr val="tx1"/>
            </a:solidFill>
            <a:latin typeface="Europe" pitchFamily="2" charset="0"/>
          </a:endParaRPr>
        </a:p>
      </dsp:txBody>
      <dsp:txXfrm>
        <a:off x="3983942" y="1681690"/>
        <a:ext cx="3259191" cy="1603748"/>
      </dsp:txXfrm>
    </dsp:sp>
    <dsp:sp modelId="{4DFDE43D-456A-4986-8112-7EF02D289005}">
      <dsp:nvSpPr>
        <dsp:cNvPr id="0" name=""/>
        <dsp:cNvSpPr/>
      </dsp:nvSpPr>
      <dsp:spPr>
        <a:xfrm>
          <a:off x="511318" y="3586880"/>
          <a:ext cx="2956911" cy="1368093"/>
        </a:xfrm>
        <a:prstGeom prst="rect">
          <a:avLst/>
        </a:prstGeom>
        <a:gradFill rotWithShape="1">
          <a:gsLst>
            <a:gs pos="0">
              <a:schemeClr val="accent6">
                <a:tint val="67000"/>
                <a:satMod val="105000"/>
                <a:lumMod val="110000"/>
              </a:schemeClr>
            </a:gs>
            <a:gs pos="50000">
              <a:schemeClr val="accent6">
                <a:tint val="73000"/>
                <a:satMod val="103000"/>
                <a:lumMod val="105000"/>
              </a:schemeClr>
            </a:gs>
            <a:gs pos="100000">
              <a:schemeClr val="accent6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schemeClr val="tx1"/>
              </a:solidFill>
              <a:effectLst/>
              <a:latin typeface="Europe" pitchFamily="2" charset="0"/>
            </a:rPr>
            <a:t>Можливість</a:t>
          </a: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 </a:t>
          </a:r>
          <a:r>
            <a:rPr lang="uk-UA" sz="2000" kern="1200" noProof="0" dirty="0">
              <a:solidFill>
                <a:schemeClr val="tx1"/>
              </a:solidFill>
              <a:effectLst/>
              <a:latin typeface="Europe" pitchFamily="2" charset="0"/>
            </a:rPr>
            <a:t>неврахування етичних аспектів</a:t>
          </a:r>
          <a:endParaRPr lang="uk-UA" sz="2000" kern="1200" noProof="0" dirty="0">
            <a:solidFill>
              <a:schemeClr val="tx1"/>
            </a:solidFill>
            <a:latin typeface="Europe" pitchFamily="2" charset="0"/>
          </a:endParaRPr>
        </a:p>
      </dsp:txBody>
      <dsp:txXfrm>
        <a:off x="511318" y="3586880"/>
        <a:ext cx="2956911" cy="1368093"/>
      </dsp:txXfrm>
    </dsp:sp>
    <dsp:sp modelId="{70E9518C-2A8B-47A4-AC2A-939254F5A5F8}">
      <dsp:nvSpPr>
        <dsp:cNvPr id="0" name=""/>
        <dsp:cNvSpPr/>
      </dsp:nvSpPr>
      <dsp:spPr>
        <a:xfrm>
          <a:off x="4039244" y="3497912"/>
          <a:ext cx="3125812" cy="1463436"/>
        </a:xfrm>
        <a:prstGeom prst="rect">
          <a:avLst/>
        </a:prstGeom>
        <a:gradFill rotWithShape="1">
          <a:gsLst>
            <a:gs pos="0">
              <a:schemeClr val="accent3">
                <a:tint val="67000"/>
                <a:satMod val="105000"/>
                <a:lumMod val="110000"/>
              </a:schemeClr>
            </a:gs>
            <a:gs pos="50000">
              <a:schemeClr val="accent3">
                <a:tint val="73000"/>
                <a:satMod val="103000"/>
                <a:lumMod val="105000"/>
              </a:schemeClr>
            </a:gs>
            <a:gs pos="100000">
              <a:schemeClr val="accent3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schemeClr val="tx1"/>
              </a:solidFill>
              <a:effectLst/>
              <a:latin typeface="Europe" pitchFamily="2" charset="0"/>
            </a:rPr>
            <a:t>Врахування</a:t>
          </a: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effectLst/>
              <a:latin typeface="Europe" pitchFamily="2" charset="0"/>
            </a:rPr>
            <a:t>реакції</a:t>
          </a: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effectLst/>
              <a:latin typeface="Europe" pitchFamily="2" charset="0"/>
            </a:rPr>
            <a:t>суспільства</a:t>
          </a: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 та </a:t>
          </a:r>
          <a:r>
            <a:rPr lang="ru-RU" sz="2000" kern="1200" dirty="0" err="1">
              <a:solidFill>
                <a:schemeClr val="tx1"/>
              </a:solidFill>
              <a:effectLst/>
              <a:latin typeface="Europe" pitchFamily="2" charset="0"/>
            </a:rPr>
            <a:t>корегування</a:t>
          </a: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effectLst/>
              <a:latin typeface="Europe" pitchFamily="2" charset="0"/>
            </a:rPr>
            <a:t>політики</a:t>
          </a: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effectLst/>
              <a:latin typeface="Europe" pitchFamily="2" charset="0"/>
            </a:rPr>
            <a:t>підприємства</a:t>
          </a: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 за </a:t>
          </a:r>
          <a:r>
            <a:rPr lang="ru-RU" sz="2000" kern="1200" dirty="0" err="1">
              <a:solidFill>
                <a:schemeClr val="tx1"/>
              </a:solidFill>
              <a:effectLst/>
              <a:latin typeface="Europe" pitchFamily="2" charset="0"/>
            </a:rPr>
            <a:t>необхідністю</a:t>
          </a:r>
          <a:endParaRPr lang="ru-RU" sz="2000" kern="1200" dirty="0">
            <a:solidFill>
              <a:schemeClr val="tx1"/>
            </a:solidFill>
            <a:latin typeface="Europe" pitchFamily="2" charset="0"/>
          </a:endParaRPr>
        </a:p>
      </dsp:txBody>
      <dsp:txXfrm>
        <a:off x="4039244" y="3497912"/>
        <a:ext cx="3125812" cy="1463436"/>
      </dsp:txXfrm>
    </dsp:sp>
    <dsp:sp modelId="{50A35807-24A7-4467-8719-5CCF470DADA4}">
      <dsp:nvSpPr>
        <dsp:cNvPr id="0" name=""/>
        <dsp:cNvSpPr/>
      </dsp:nvSpPr>
      <dsp:spPr>
        <a:xfrm>
          <a:off x="7778050" y="54482"/>
          <a:ext cx="2974793" cy="1387835"/>
        </a:xfrm>
        <a:prstGeom prst="rect">
          <a:avLst/>
        </a:prstGeom>
        <a:gradFill rotWithShape="1">
          <a:gsLst>
            <a:gs pos="0">
              <a:schemeClr val="accent6">
                <a:tint val="67000"/>
                <a:satMod val="105000"/>
                <a:lumMod val="110000"/>
              </a:schemeClr>
            </a:gs>
            <a:gs pos="50000">
              <a:schemeClr val="accent6">
                <a:tint val="73000"/>
                <a:satMod val="103000"/>
                <a:lumMod val="105000"/>
              </a:schemeClr>
            </a:gs>
            <a:gs pos="100000">
              <a:schemeClr val="accent6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Одностороння </a:t>
          </a:r>
          <a:r>
            <a:rPr lang="ru-RU" sz="2000" kern="1200" dirty="0" err="1">
              <a:solidFill>
                <a:schemeClr val="tx1"/>
              </a:solidFill>
              <a:effectLst/>
              <a:latin typeface="Europe" pitchFamily="2" charset="0"/>
            </a:rPr>
            <a:t>комунікація</a:t>
          </a:r>
          <a:r>
            <a:rPr lang="en-US" sz="2000" kern="1200" dirty="0">
              <a:solidFill>
                <a:schemeClr val="tx1"/>
              </a:solidFill>
              <a:effectLst/>
              <a:latin typeface="Europe" pitchFamily="2" charset="0"/>
            </a:rPr>
            <a:t> (</a:t>
          </a: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не </a:t>
          </a:r>
          <a:r>
            <a:rPr lang="ru-RU" sz="2000" kern="1200" dirty="0" err="1">
              <a:solidFill>
                <a:schemeClr val="tx1"/>
              </a:solidFill>
              <a:effectLst/>
              <a:latin typeface="Europe" pitchFamily="2" charset="0"/>
            </a:rPr>
            <a:t>потребує</a:t>
          </a: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effectLst/>
              <a:latin typeface="Europe" pitchFamily="2" charset="0"/>
            </a:rPr>
            <a:t>роздумів</a:t>
          </a:r>
          <a:r>
            <a:rPr lang="ru-RU" sz="2000" kern="1200" dirty="0">
              <a:solidFill>
                <a:schemeClr val="tx1"/>
              </a:solidFill>
              <a:effectLst/>
              <a:latin typeface="Europe" pitchFamily="2" charset="0"/>
            </a:rPr>
            <a:t>)</a:t>
          </a:r>
          <a:endParaRPr lang="ru-RU" sz="2000" kern="1200" dirty="0">
            <a:solidFill>
              <a:schemeClr val="tx1"/>
            </a:solidFill>
            <a:latin typeface="Europe" pitchFamily="2" charset="0"/>
          </a:endParaRPr>
        </a:p>
      </dsp:txBody>
      <dsp:txXfrm>
        <a:off x="7778050" y="54482"/>
        <a:ext cx="2974793" cy="1387835"/>
      </dsp:txXfrm>
    </dsp:sp>
    <dsp:sp modelId="{542FC04C-5525-4D65-B21E-9FCDBCCD1C0A}">
      <dsp:nvSpPr>
        <dsp:cNvPr id="0" name=""/>
        <dsp:cNvSpPr/>
      </dsp:nvSpPr>
      <dsp:spPr>
        <a:xfrm>
          <a:off x="7451019" y="1652673"/>
          <a:ext cx="3628855" cy="1603748"/>
        </a:xfrm>
        <a:prstGeom prst="rect">
          <a:avLst/>
        </a:prstGeom>
        <a:gradFill rotWithShape="1">
          <a:gsLst>
            <a:gs pos="0">
              <a:schemeClr val="accent6">
                <a:tint val="67000"/>
                <a:satMod val="105000"/>
                <a:lumMod val="110000"/>
              </a:schemeClr>
            </a:gs>
            <a:gs pos="50000">
              <a:schemeClr val="accent6">
                <a:tint val="73000"/>
                <a:satMod val="103000"/>
                <a:lumMod val="105000"/>
              </a:schemeClr>
            </a:gs>
            <a:gs pos="100000">
              <a:schemeClr val="accent6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tx1"/>
              </a:solidFill>
              <a:effectLst/>
            </a:rPr>
            <a:t>Направлена на </a:t>
          </a:r>
          <a:r>
            <a:rPr lang="ru-RU" sz="1800" kern="1200" noProof="0" dirty="0" err="1">
              <a:solidFill>
                <a:schemeClr val="tx1"/>
              </a:solidFill>
              <a:effectLst/>
            </a:rPr>
            <a:t>досягнення</a:t>
          </a:r>
          <a:r>
            <a:rPr lang="ru-RU" sz="1800" kern="1200" noProof="0" dirty="0">
              <a:solidFill>
                <a:schemeClr val="tx1"/>
              </a:solidFill>
              <a:effectLst/>
            </a:rPr>
            <a:t> </a:t>
          </a:r>
          <a:r>
            <a:rPr lang="ru-RU" sz="1800" kern="1200" noProof="0" dirty="0" err="1">
              <a:solidFill>
                <a:schemeClr val="tx1"/>
              </a:solidFill>
              <a:effectLst/>
            </a:rPr>
            <a:t>конкретних</a:t>
          </a:r>
          <a:r>
            <a:rPr lang="ru-RU" sz="1800" kern="1200" noProof="0" dirty="0">
              <a:solidFill>
                <a:schemeClr val="tx1"/>
              </a:solidFill>
              <a:effectLst/>
            </a:rPr>
            <a:t> </a:t>
          </a:r>
          <a:r>
            <a:rPr lang="ru-RU" sz="1800" kern="1200" noProof="0" dirty="0" err="1">
              <a:solidFill>
                <a:schemeClr val="tx1"/>
              </a:solidFill>
              <a:effectLst/>
            </a:rPr>
            <a:t>комерційних</a:t>
          </a:r>
          <a:r>
            <a:rPr lang="ru-RU" sz="1800" kern="1200" noProof="0" dirty="0">
              <a:solidFill>
                <a:schemeClr val="tx1"/>
              </a:solidFill>
              <a:effectLst/>
            </a:rPr>
            <a:t> </a:t>
          </a:r>
          <a:r>
            <a:rPr lang="ru-RU" sz="1800" kern="1200" noProof="0" dirty="0" err="1">
              <a:solidFill>
                <a:schemeClr val="tx1"/>
              </a:solidFill>
              <a:effectLst/>
            </a:rPr>
            <a:t>завдань</a:t>
          </a:r>
          <a:r>
            <a:rPr lang="ru-RU" sz="1800" kern="1200" noProof="0" dirty="0">
              <a:solidFill>
                <a:schemeClr val="tx1"/>
              </a:solidFill>
              <a:effectLst/>
            </a:rPr>
            <a:t> </a:t>
          </a:r>
          <a:endParaRPr lang="uk-UA" sz="1800" kern="1200" noProof="0" dirty="0">
            <a:solidFill>
              <a:schemeClr val="tx1"/>
            </a:solidFill>
            <a:effectLst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tx1"/>
              </a:solidFill>
              <a:effectLst/>
            </a:rPr>
            <a:t>(</a:t>
          </a:r>
          <a:r>
            <a:rPr lang="ru-RU" sz="1800" kern="1200" noProof="0" dirty="0" err="1">
              <a:solidFill>
                <a:schemeClr val="tx1"/>
              </a:solidFill>
              <a:effectLst/>
            </a:rPr>
            <a:t>збут</a:t>
          </a:r>
          <a:r>
            <a:rPr lang="ru-RU" sz="1800" kern="1200" noProof="0" dirty="0">
              <a:solidFill>
                <a:schemeClr val="tx1"/>
              </a:solidFill>
              <a:effectLst/>
            </a:rPr>
            <a:t> </a:t>
          </a:r>
          <a:r>
            <a:rPr lang="ru-RU" sz="1800" kern="1200" noProof="0" dirty="0" err="1">
              <a:solidFill>
                <a:schemeClr val="tx1"/>
              </a:solidFill>
              <a:effectLst/>
            </a:rPr>
            <a:t>продукції</a:t>
          </a:r>
          <a:r>
            <a:rPr lang="ru-RU" sz="1800" kern="1200" noProof="0" dirty="0">
              <a:solidFill>
                <a:schemeClr val="tx1"/>
              </a:solidFill>
              <a:effectLst/>
            </a:rPr>
            <a:t> </a:t>
          </a:r>
          <a:r>
            <a:rPr lang="ru-RU" sz="1800" kern="1200" noProof="0" dirty="0" err="1">
              <a:solidFill>
                <a:schemeClr val="tx1"/>
              </a:solidFill>
              <a:effectLst/>
            </a:rPr>
            <a:t>споживачам</a:t>
          </a:r>
          <a:r>
            <a:rPr lang="ru-RU" sz="1800" kern="1200" noProof="0" dirty="0">
              <a:solidFill>
                <a:schemeClr val="tx1"/>
              </a:solidFill>
              <a:effectLst/>
            </a:rPr>
            <a:t>, </a:t>
          </a:r>
          <a:r>
            <a:rPr lang="ru-RU" sz="1800" kern="1200" noProof="0" dirty="0" err="1">
              <a:solidFill>
                <a:schemeClr val="tx1"/>
              </a:solidFill>
              <a:effectLst/>
            </a:rPr>
            <a:t>заклик</a:t>
          </a:r>
          <a:r>
            <a:rPr lang="ru-RU" sz="1800" kern="1200" noProof="0" dirty="0">
              <a:solidFill>
                <a:schemeClr val="tx1"/>
              </a:solidFill>
              <a:effectLst/>
            </a:rPr>
            <a:t> </a:t>
          </a:r>
          <a:r>
            <a:rPr lang="ru-RU" sz="1800" kern="1200" noProof="0" dirty="0" err="1">
              <a:solidFill>
                <a:schemeClr val="tx1"/>
              </a:solidFill>
              <a:effectLst/>
            </a:rPr>
            <a:t>скористатись</a:t>
          </a:r>
          <a:r>
            <a:rPr lang="ru-RU" sz="1800" kern="1200" noProof="0" dirty="0">
              <a:solidFill>
                <a:schemeClr val="tx1"/>
              </a:solidFill>
              <a:effectLst/>
            </a:rPr>
            <a:t> </a:t>
          </a:r>
          <a:r>
            <a:rPr lang="ru-RU" sz="1800" kern="1200" noProof="0" dirty="0" err="1">
              <a:solidFill>
                <a:schemeClr val="tx1"/>
              </a:solidFill>
              <a:effectLst/>
            </a:rPr>
            <a:t>послугами</a:t>
          </a:r>
          <a:r>
            <a:rPr lang="ru-RU" sz="1800" kern="1200" noProof="0" dirty="0">
              <a:solidFill>
                <a:schemeClr val="tx1"/>
              </a:solidFill>
              <a:effectLst/>
            </a:rPr>
            <a:t> </a:t>
          </a:r>
          <a:endParaRPr lang="uk-UA" sz="1800" kern="1200" noProof="0" dirty="0">
            <a:solidFill>
              <a:schemeClr val="tx1"/>
            </a:solidFill>
            <a:effectLst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noProof="0" dirty="0">
              <a:solidFill>
                <a:schemeClr val="tx1"/>
              </a:solidFill>
              <a:effectLst/>
            </a:rPr>
            <a:t>фірми тощо)</a:t>
          </a:r>
          <a:endParaRPr lang="uk-UA" sz="1800" kern="1200" noProof="0" dirty="0">
            <a:solidFill>
              <a:schemeClr val="tx1"/>
            </a:solidFill>
            <a:latin typeface="Europe" pitchFamily="2" charset="0"/>
          </a:endParaRPr>
        </a:p>
      </dsp:txBody>
      <dsp:txXfrm>
        <a:off x="7451019" y="1652673"/>
        <a:ext cx="3628855" cy="1603748"/>
      </dsp:txXfrm>
    </dsp:sp>
    <dsp:sp modelId="{725F827C-CDDD-4B20-918D-E1D2C00DADBD}">
      <dsp:nvSpPr>
        <dsp:cNvPr id="0" name=""/>
        <dsp:cNvSpPr/>
      </dsp:nvSpPr>
      <dsp:spPr>
        <a:xfrm>
          <a:off x="7686262" y="3428472"/>
          <a:ext cx="3158368" cy="1603748"/>
        </a:xfrm>
        <a:prstGeom prst="rect">
          <a:avLst/>
        </a:prstGeom>
        <a:gradFill rotWithShape="1">
          <a:gsLst>
            <a:gs pos="0">
              <a:schemeClr val="accent6">
                <a:tint val="67000"/>
                <a:satMod val="105000"/>
                <a:lumMod val="110000"/>
              </a:schemeClr>
            </a:gs>
            <a:gs pos="50000">
              <a:schemeClr val="accent6">
                <a:tint val="73000"/>
                <a:satMod val="103000"/>
                <a:lumMod val="105000"/>
              </a:schemeClr>
            </a:gs>
            <a:gs pos="100000">
              <a:schemeClr val="accent6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solidFill>
                <a:schemeClr val="tx1"/>
              </a:solidFill>
              <a:effectLst/>
            </a:rPr>
            <a:t>Проводиться, як правило, через ЗМІ з </a:t>
          </a:r>
          <a:r>
            <a:rPr lang="uk-UA" sz="2000" kern="1200" noProof="0" dirty="0">
              <a:solidFill>
                <a:schemeClr val="tx1"/>
              </a:solidFill>
              <a:effectLst/>
            </a:rPr>
            <a:t>урахуванням етичних </a:t>
          </a:r>
          <a:r>
            <a:rPr lang="ru-RU" sz="2000" kern="1200" noProof="0" dirty="0">
              <a:solidFill>
                <a:schemeClr val="tx1"/>
              </a:solidFill>
              <a:effectLst/>
            </a:rPr>
            <a:t>норм</a:t>
          </a:r>
          <a:endParaRPr lang="uk-UA" sz="2000" kern="1200" noProof="0" dirty="0">
            <a:solidFill>
              <a:schemeClr val="tx1"/>
            </a:solidFill>
            <a:latin typeface="Europe" pitchFamily="2" charset="0"/>
          </a:endParaRPr>
        </a:p>
      </dsp:txBody>
      <dsp:txXfrm>
        <a:off x="7686262" y="3428472"/>
        <a:ext cx="3158368" cy="1603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ru/url?sa=i&amp;rct=j&amp;q=&amp;esrc=s&amp;source=images&amp;cd=&amp;cad=rja&amp;uact=8&amp;ved=2ahUKEwjnmLedorzaAhWDJ5oKHR4NDbQQjRx6BAgAEAU&amp;url=http://www.ckrs.ru/statyi_podbor_kak_nayti_horoshego.php&amp;psig=AOvVaw1LsIMdKE-1_K0kqhT7NkcB&amp;ust=15238797007947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sa=i&amp;rct=j&amp;q=&amp;esrc=s&amp;source=images&amp;cd=&amp;cad=rja&amp;uact=8&amp;ved=2ahUKEwialIeyorzaAhWHd5oKHRp0D_UQjRx6BAgAEAU&amp;url=http://www.atkspb.ru/articles/sovremennyj_otdel_marketinga_event-menedzhment_pr_i_internet-prodvizhenie/&amp;psig=AOvVaw1LsIMdKE-1_K0kqhT7NkcB&amp;ust=1523879700794787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www.google.ru/url?sa=i&amp;rct=j&amp;q=&amp;esrc=s&amp;source=images&amp;cd=&amp;cad=rja&amp;uact=8&amp;ved=2ahUKEwjH_4GsoLzaAhXhF5oKHXFEDI8QjRx6BAgAEAU&amp;url=http://evgeniy-melnikov-1.wixsite.com/siti-m/blank-zhv4v&amp;psig=AOvVaw1LsIMdKE-1_K0kqhT7NkcB&amp;ust=152387970079478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ru/url?sa=i&amp;rct=j&amp;q=&amp;esrc=s&amp;source=images&amp;cd=&amp;cad=rja&amp;uact=8&amp;ved=2ahUKEwiiwsqaoLzaAhXDC5oKHZgRAU8QjRx6BAgAEAU&amp;url=https://www.thuatngumarketing.com/outbound-marketing/&amp;psig=AOvVaw1LsIMdKE-1_K0kqhT7NkcB&amp;ust=152387970079478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google.ru/url?sa=i&amp;rct=j&amp;q=&amp;esrc=s&amp;source=images&amp;cd=&amp;cad=rja&amp;uact=8&amp;ved=2ahUKEwiOurD64YDaAhWnxKYKHT-FCBkQjRx6BAgAEAU&amp;url=https://avatanplus.com/search?s%3D%D1%88%D0%B5%D1%81%D1%82%D0%B5%D1%80%D1%91%D0%BD%D0%BA%D0%B8&amp;psig=AOvVaw0tU-y1BqTMOUfVu6poOcTb&amp;ust=152183677845937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ru/url?sa=i&amp;rct=j&amp;q=&amp;esrc=s&amp;source=images&amp;cd=&amp;cad=rja&amp;uact=8&amp;ved=2ahUKEwjssuDhorzaAhXEQpoKHTf0ANoQjRx6BAgAEAU&amp;url=https://www.farpost.ru/ussuriisk/service/education/sales/professionalnaja-perepodgotovka-po-programme-pr-menedzher-59153185.html&amp;psig=AOvVaw1LsIMdKE-1_K0kqhT7NkcB&amp;ust=152387970079478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E72BF-8066-4779-99B2-FE01BBABD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757" y="1714743"/>
            <a:ext cx="10517129" cy="3062795"/>
          </a:xfrm>
        </p:spPr>
        <p:txBody>
          <a:bodyPr/>
          <a:lstStyle/>
          <a:p>
            <a:r>
              <a:rPr lang="en-US" sz="30000" dirty="0"/>
              <a:t>PR</a:t>
            </a:r>
            <a:endParaRPr lang="ru-RU" sz="30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CC964D-336F-4017-B3C1-19E3790F4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31321" y="2503862"/>
            <a:ext cx="8045373" cy="742279"/>
          </a:xfrm>
        </p:spPr>
        <p:txBody>
          <a:bodyPr>
            <a:normAutofit/>
          </a:bodyPr>
          <a:lstStyle/>
          <a:p>
            <a:r>
              <a:rPr lang="ru-RU" sz="4000" dirty="0"/>
              <a:t>ВВЕДЕННЯ У</a:t>
            </a:r>
          </a:p>
          <a:p>
            <a:endParaRPr lang="ru-RU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C029E-F04C-49DD-A2D2-E144E1F86EF3}"/>
              </a:ext>
            </a:extLst>
          </p:cNvPr>
          <p:cNvSpPr txBox="1"/>
          <p:nvPr/>
        </p:nvSpPr>
        <p:spPr>
          <a:xfrm>
            <a:off x="8083825" y="2321004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atin typeface="+mj-lt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14931-D3A7-4E1B-9764-FCD87F11BD01}"/>
              </a:ext>
            </a:extLst>
          </p:cNvPr>
          <p:cNvSpPr txBox="1"/>
          <p:nvPr/>
        </p:nvSpPr>
        <p:spPr>
          <a:xfrm>
            <a:off x="8431618" y="2567625"/>
            <a:ext cx="3949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МЕНЕДЖМЕНТ</a:t>
            </a:r>
          </a:p>
        </p:txBody>
      </p:sp>
    </p:spTree>
    <p:extLst>
      <p:ext uri="{BB962C8B-B14F-4D97-AF65-F5344CB8AC3E}">
        <p14:creationId xmlns:p14="http://schemas.microsoft.com/office/powerpoint/2010/main" val="235749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1C003B-DFBB-4F1D-AA4B-42CCF7CD4FD6}"/>
              </a:ext>
            </a:extLst>
          </p:cNvPr>
          <p:cNvSpPr/>
          <p:nvPr/>
        </p:nvSpPr>
        <p:spPr>
          <a:xfrm>
            <a:off x="1127077" y="665769"/>
            <a:ext cx="72615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паблісіті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30A456-F4DC-4698-9889-E8AB5CC1B436}"/>
              </a:ext>
            </a:extLst>
          </p:cNvPr>
          <p:cNvSpPr/>
          <p:nvPr/>
        </p:nvSpPr>
        <p:spPr>
          <a:xfrm>
            <a:off x="1127077" y="196333"/>
            <a:ext cx="10548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+mj-lt"/>
              </a:rPr>
              <a:t>Функції</a:t>
            </a:r>
            <a:r>
              <a:rPr lang="ru-RU" sz="3600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PR </a:t>
            </a:r>
            <a:r>
              <a:rPr lang="uk-UA" sz="3600" dirty="0">
                <a:latin typeface="+mj-lt"/>
              </a:rPr>
              <a:t>щодо роботи з керівництвом компанії</a:t>
            </a:r>
            <a:endParaRPr lang="ru-RU" sz="3600" dirty="0">
              <a:latin typeface="+mj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7A6267-DDAB-47C8-A447-CBD0CCDDD6BD}"/>
              </a:ext>
            </a:extLst>
          </p:cNvPr>
          <p:cNvSpPr/>
          <p:nvPr/>
        </p:nvSpPr>
        <p:spPr>
          <a:xfrm>
            <a:off x="1007165" y="1165413"/>
            <a:ext cx="5714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Іміджмейкинг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A21A8B-F4DE-44FF-A8BF-D770D32E1BEF}"/>
              </a:ext>
            </a:extLst>
          </p:cNvPr>
          <p:cNvSpPr/>
          <p:nvPr/>
        </p:nvSpPr>
        <p:spPr>
          <a:xfrm>
            <a:off x="5594397" y="3560742"/>
            <a:ext cx="62132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Паблісіті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publicity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Publicity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хороша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позитивна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pic>
        <p:nvPicPr>
          <p:cNvPr id="10" name="Picture 2" descr="ÐÐ°ÑÑÐ¸Ð½ÐºÐ¸ Ð¿Ð¾ Ð·Ð°Ð¿ÑÐ¾ÑÑ Ð¸Ð¼Ð¸Ð´Ð¶Ð¼ÐµÐ¹ÐºÐ¸Ð½Ð³">
            <a:extLst>
              <a:ext uri="{FF2B5EF4-FFF2-40B4-BE49-F238E27FC236}">
                <a16:creationId xmlns:a16="http://schemas.microsoft.com/office/drawing/2014/main" id="{29448C33-2112-423E-8FED-6F1A4366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64" y="1263222"/>
            <a:ext cx="4953000" cy="2333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30CFB9-A5EF-4227-A043-5585A6917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65" y="3596847"/>
            <a:ext cx="4309070" cy="3001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832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CCA970-5EDB-4FE1-8983-7515273887F6}"/>
              </a:ext>
            </a:extLst>
          </p:cNvPr>
          <p:cNvSpPr/>
          <p:nvPr/>
        </p:nvSpPr>
        <p:spPr>
          <a:xfrm>
            <a:off x="1051113" y="342865"/>
            <a:ext cx="5813513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Підготовка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статей і тез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публікації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8A5C9D-4A82-4BE6-A7C0-F842BA3B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486" y="-2325"/>
            <a:ext cx="4045225" cy="269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CE8E68-DC85-4B18-9B08-E310716C1B8A}"/>
              </a:ext>
            </a:extLst>
          </p:cNvPr>
          <p:cNvSpPr/>
          <p:nvPr/>
        </p:nvSpPr>
        <p:spPr>
          <a:xfrm>
            <a:off x="6864626" y="2459504"/>
            <a:ext cx="4957801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Підготовка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текстів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публічного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виступу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керівників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руху,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дикції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і голосу;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консультування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правил гарного тону; 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оволодінню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аудиторією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4445D9-1BA0-4D4C-B9A1-7ACD39788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132" y="1559339"/>
            <a:ext cx="5145474" cy="3421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4A13D9-3D68-49C5-A93B-F84A01455A86}"/>
              </a:ext>
            </a:extLst>
          </p:cNvPr>
          <p:cNvSpPr/>
          <p:nvPr/>
        </p:nvSpPr>
        <p:spPr>
          <a:xfrm>
            <a:off x="1051113" y="5298661"/>
            <a:ext cx="5813513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4. За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необхідністю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консультування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керівництва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Picture 2" descr="ÐÐ°ÑÑÐ¸Ð½ÐºÐ¸ Ð¿Ð¾ Ð·Ð°Ð¿ÑÐ¾ÑÑ Ð¿ÑÐ¸Ð½ÑÑÐ¸Ðµ ÑÐµÑÐµÐ½Ð¸Ð¹">
            <a:extLst>
              <a:ext uri="{FF2B5EF4-FFF2-40B4-BE49-F238E27FC236}">
                <a16:creationId xmlns:a16="http://schemas.microsoft.com/office/drawing/2014/main" id="{6A4FBD2C-4FC1-474B-A88E-53CECDB8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6" y="4330698"/>
            <a:ext cx="5023291" cy="24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7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509A90-4B92-4459-939F-F896C27B2172}"/>
              </a:ext>
            </a:extLst>
          </p:cNvPr>
          <p:cNvSpPr/>
          <p:nvPr/>
        </p:nvSpPr>
        <p:spPr>
          <a:xfrm>
            <a:off x="976738" y="822765"/>
            <a:ext cx="4509527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5.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Вплив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керівництво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PR-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кампанії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4" descr="ÐÐ¾Ð»Ðº Ñ Ð£Ð¾Ð»Ð»-ÑÑÑÐ¸Ñ ">
            <a:extLst>
              <a:ext uri="{FF2B5EF4-FFF2-40B4-BE49-F238E27FC236}">
                <a16:creationId xmlns:a16="http://schemas.microsoft.com/office/drawing/2014/main" id="{E460D0FB-199C-4647-BBC1-D373BC20E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"/>
          <a:stretch/>
        </p:blipFill>
        <p:spPr bwMode="auto">
          <a:xfrm>
            <a:off x="5671929" y="194674"/>
            <a:ext cx="6143331" cy="3517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ABE434-911F-46D2-B660-589C86F236F9}"/>
              </a:ext>
            </a:extLst>
          </p:cNvPr>
          <p:cNvSpPr/>
          <p:nvPr/>
        </p:nvSpPr>
        <p:spPr>
          <a:xfrm>
            <a:off x="6705600" y="4438173"/>
            <a:ext cx="4973622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6.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реалізація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різноманітних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зустрічей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керівництва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присутність</a:t>
            </a:r>
            <a:r>
              <a:rPr lang="ru-RU" sz="2400" dirty="0">
                <a:solidFill>
                  <a:srgbClr val="000000"/>
                </a:solidFill>
                <a:latin typeface="Europe" pitchFamily="2" charset="0"/>
                <a:cs typeface="Times New Roman" panose="02020603050405020304" pitchFamily="18" charset="0"/>
              </a:rPr>
              <a:t> на них.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2CB366-875F-419F-B544-B56239CB6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3" b="14624"/>
          <a:stretch/>
        </p:blipFill>
        <p:spPr>
          <a:xfrm>
            <a:off x="976738" y="2752294"/>
            <a:ext cx="5410943" cy="3625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295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35F2BF-C06B-44A0-B209-F6049AF1F2CE}"/>
              </a:ext>
            </a:extLst>
          </p:cNvPr>
          <p:cNvSpPr/>
          <p:nvPr/>
        </p:nvSpPr>
        <p:spPr>
          <a:xfrm>
            <a:off x="835237" y="156577"/>
            <a:ext cx="11541942" cy="83099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Відмінності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 </a:t>
            </a: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 реклами і пропаганди</a:t>
            </a:r>
            <a:r>
              <a:rPr lang="ru-RU" sz="4800" dirty="0">
                <a:latin typeface="+mj-lt"/>
              </a:rPr>
              <a:t>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8694EE-FAB9-4A31-960A-F4B6EFC9F286}"/>
              </a:ext>
            </a:extLst>
          </p:cNvPr>
          <p:cNvSpPr/>
          <p:nvPr/>
        </p:nvSpPr>
        <p:spPr>
          <a:xfrm>
            <a:off x="1139687" y="948690"/>
            <a:ext cx="110523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/>
              <a:t>1. Реклама </a:t>
            </a:r>
            <a:r>
              <a:rPr lang="ru-RU" sz="2400" dirty="0"/>
              <a:t>(</a:t>
            </a:r>
            <a:r>
              <a:rPr lang="ru-RU" sz="2400" dirty="0" err="1"/>
              <a:t>від</a:t>
            </a:r>
            <a:r>
              <a:rPr lang="ru-RU" sz="2400" dirty="0"/>
              <a:t> лат. </a:t>
            </a:r>
            <a:r>
              <a:rPr lang="ru-RU" sz="2400" dirty="0" err="1"/>
              <a:t>reclamare</a:t>
            </a:r>
            <a:r>
              <a:rPr lang="ru-RU" sz="2400" dirty="0"/>
              <a:t> – «</a:t>
            </a:r>
            <a:r>
              <a:rPr lang="ru-RU" sz="2400" dirty="0" err="1"/>
              <a:t>ствержувати</a:t>
            </a:r>
            <a:r>
              <a:rPr lang="ru-RU" sz="2400" dirty="0"/>
              <a:t>, </a:t>
            </a:r>
            <a:r>
              <a:rPr lang="ru-RU" sz="2400" dirty="0" err="1"/>
              <a:t>викрикувати</a:t>
            </a:r>
            <a:r>
              <a:rPr lang="ru-RU" sz="2400" dirty="0"/>
              <a:t>, </a:t>
            </a:r>
            <a:r>
              <a:rPr lang="ru-RU" sz="2400" dirty="0" err="1"/>
              <a:t>протестувати</a:t>
            </a:r>
            <a:r>
              <a:rPr lang="ru-RU" sz="2400" dirty="0"/>
              <a:t>»)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інформація</a:t>
            </a:r>
            <a:r>
              <a:rPr lang="ru-RU" sz="2400" dirty="0"/>
              <a:t>, </a:t>
            </a:r>
            <a:r>
              <a:rPr lang="ru-RU" sz="2400" dirty="0" err="1"/>
              <a:t>поширена</a:t>
            </a:r>
            <a:r>
              <a:rPr lang="ru-RU" sz="2400" dirty="0"/>
              <a:t> будь-</a:t>
            </a:r>
            <a:r>
              <a:rPr lang="ru-RU" sz="2400" dirty="0" err="1"/>
              <a:t>яким</a:t>
            </a:r>
            <a:r>
              <a:rPr lang="ru-RU" sz="2400" dirty="0"/>
              <a:t> способом, у будь-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формі</a:t>
            </a:r>
            <a:r>
              <a:rPr lang="ru-RU" sz="2400" dirty="0"/>
              <a:t> та з </a:t>
            </a:r>
            <a:r>
              <a:rPr lang="ru-RU" sz="2400" dirty="0" err="1"/>
              <a:t>використанням</a:t>
            </a:r>
            <a:r>
              <a:rPr lang="ru-RU" sz="2400" dirty="0"/>
              <a:t> будь-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коштів</a:t>
            </a:r>
            <a:r>
              <a:rPr lang="ru-RU" sz="2400" dirty="0"/>
              <a:t>, адресована </a:t>
            </a:r>
            <a:r>
              <a:rPr lang="ru-RU" sz="2400" dirty="0" err="1"/>
              <a:t>невизначеному</a:t>
            </a:r>
            <a:r>
              <a:rPr lang="ru-RU" sz="2400" dirty="0"/>
              <a:t> колу </a:t>
            </a:r>
            <a:r>
              <a:rPr lang="ru-RU" sz="2400" dirty="0" err="1"/>
              <a:t>осіб</a:t>
            </a:r>
            <a:r>
              <a:rPr lang="ru-RU" sz="2400" dirty="0"/>
              <a:t> і </a:t>
            </a:r>
            <a:r>
              <a:rPr lang="ru-RU" sz="2400" dirty="0" err="1"/>
              <a:t>скерована</a:t>
            </a:r>
            <a:r>
              <a:rPr lang="ru-RU" sz="2400" dirty="0"/>
              <a:t> на </a:t>
            </a:r>
            <a:r>
              <a:rPr lang="ru-RU" sz="2400" dirty="0" err="1"/>
              <a:t>привернення</a:t>
            </a:r>
            <a:r>
              <a:rPr lang="ru-RU" sz="2400" dirty="0"/>
              <a:t> </a:t>
            </a:r>
            <a:r>
              <a:rPr lang="ru-RU" sz="2400" dirty="0" err="1"/>
              <a:t>уваги</a:t>
            </a:r>
            <a:r>
              <a:rPr lang="ru-RU" sz="2400" dirty="0"/>
              <a:t> до </a:t>
            </a:r>
            <a:r>
              <a:rPr lang="ru-RU" sz="2400" dirty="0" err="1"/>
              <a:t>об’єкта</a:t>
            </a:r>
            <a:r>
              <a:rPr lang="ru-RU" sz="2400" dirty="0"/>
              <a:t> </a:t>
            </a:r>
            <a:r>
              <a:rPr lang="ru-RU" sz="2400" dirty="0" err="1"/>
              <a:t>рекламування</a:t>
            </a:r>
            <a:r>
              <a:rPr lang="ru-RU" sz="2400" dirty="0"/>
              <a:t>,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підтримку</a:t>
            </a:r>
            <a:r>
              <a:rPr lang="ru-RU" sz="2400" dirty="0"/>
              <a:t> </a:t>
            </a:r>
            <a:r>
              <a:rPr lang="ru-RU" sz="2400" dirty="0" err="1"/>
              <a:t>інтересу</a:t>
            </a:r>
            <a:r>
              <a:rPr lang="ru-RU" sz="2400" dirty="0"/>
              <a:t> до </a:t>
            </a:r>
            <a:r>
              <a:rPr lang="ru-RU" sz="2400" dirty="0" err="1"/>
              <a:t>нього</a:t>
            </a:r>
            <a:r>
              <a:rPr lang="ru-RU" sz="2400" dirty="0"/>
              <a:t> та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просування</a:t>
            </a:r>
            <a:r>
              <a:rPr lang="ru-RU" sz="2400" dirty="0"/>
              <a:t> на ринку.</a:t>
            </a:r>
          </a:p>
          <a:p>
            <a:endParaRPr lang="ru-RU" sz="2400" dirty="0"/>
          </a:p>
          <a:p>
            <a:r>
              <a:rPr lang="ru-RU" sz="2400" dirty="0"/>
              <a:t>2. </a:t>
            </a:r>
            <a:r>
              <a:rPr lang="ru-RU" sz="2400" b="1" dirty="0"/>
              <a:t>Пропаганда</a:t>
            </a:r>
            <a:r>
              <a:rPr lang="ru-RU" sz="2400" dirty="0"/>
              <a:t> (лат. </a:t>
            </a:r>
            <a:r>
              <a:rPr lang="en-US" sz="2400" dirty="0"/>
              <a:t>propaganda – «</a:t>
            </a:r>
            <a:r>
              <a:rPr lang="ru-RU" sz="2400" dirty="0"/>
              <a:t>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піддається</a:t>
            </a:r>
            <a:r>
              <a:rPr lang="ru-RU" sz="2400" dirty="0"/>
              <a:t> </a:t>
            </a:r>
            <a:r>
              <a:rPr lang="ru-RU" sz="2400" dirty="0" err="1"/>
              <a:t>поширенню</a:t>
            </a:r>
            <a:r>
              <a:rPr lang="ru-RU" sz="2400" dirty="0"/>
              <a:t>»,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en-US" sz="2400" dirty="0" err="1"/>
              <a:t>propago</a:t>
            </a:r>
            <a:r>
              <a:rPr lang="en-US" sz="2400" dirty="0"/>
              <a:t> </a:t>
            </a:r>
            <a:r>
              <a:rPr lang="ru-RU" sz="2400" dirty="0"/>
              <a:t>–</a:t>
            </a:r>
            <a:r>
              <a:rPr lang="en-US" sz="2400" dirty="0"/>
              <a:t> «</a:t>
            </a:r>
            <a:r>
              <a:rPr lang="ru-RU" sz="2400" dirty="0" err="1"/>
              <a:t>розповсюджую</a:t>
            </a:r>
            <a:r>
              <a:rPr lang="ru-RU" sz="2400" dirty="0"/>
              <a:t>») – </a:t>
            </a:r>
            <a:r>
              <a:rPr lang="ru-RU" sz="2400" dirty="0" err="1"/>
              <a:t>поширення</a:t>
            </a:r>
            <a:r>
              <a:rPr lang="ru-RU" sz="2400" dirty="0"/>
              <a:t> </a:t>
            </a:r>
            <a:r>
              <a:rPr lang="ru-RU" sz="2400" dirty="0" err="1"/>
              <a:t>фактів</a:t>
            </a:r>
            <a:r>
              <a:rPr lang="ru-RU" sz="2400" dirty="0"/>
              <a:t>, </a:t>
            </a:r>
            <a:r>
              <a:rPr lang="ru-RU" sz="2400" dirty="0" err="1"/>
              <a:t>аргументів</a:t>
            </a:r>
            <a:r>
              <a:rPr lang="ru-RU" sz="2400" dirty="0"/>
              <a:t>, </a:t>
            </a:r>
          </a:p>
          <a:p>
            <a:r>
              <a:rPr lang="ru-RU" sz="2400" dirty="0"/>
              <a:t>чуток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відомостей</a:t>
            </a:r>
            <a:r>
              <a:rPr lang="ru-RU" sz="2400" dirty="0"/>
              <a:t>, у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свідомо</a:t>
            </a:r>
            <a:r>
              <a:rPr lang="ru-RU" sz="2400" dirty="0"/>
              <a:t> </a:t>
            </a:r>
          </a:p>
          <a:p>
            <a:r>
              <a:rPr lang="ru-RU" sz="2400" dirty="0" err="1"/>
              <a:t>помилкових</a:t>
            </a:r>
            <a:r>
              <a:rPr lang="ru-RU" sz="2400" dirty="0"/>
              <a:t>, для </a:t>
            </a:r>
            <a:r>
              <a:rPr lang="ru-RU" sz="2400" dirty="0" err="1"/>
              <a:t>впливу</a:t>
            </a:r>
            <a:r>
              <a:rPr lang="ru-RU" sz="2400" dirty="0"/>
              <a:t> на </a:t>
            </a:r>
            <a:r>
              <a:rPr lang="ru-RU" sz="2400" dirty="0" err="1"/>
              <a:t>громадську</a:t>
            </a:r>
            <a:r>
              <a:rPr lang="ru-RU" sz="2400" dirty="0"/>
              <a:t> думку.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21A12F-278D-484D-BC29-3456B91C7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757" y="4373217"/>
            <a:ext cx="4280454" cy="24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9D5422E-1804-4A6E-B6DE-0FFF993F0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227759"/>
              </p:ext>
            </p:extLst>
          </p:nvPr>
        </p:nvGraphicFramePr>
        <p:xfrm>
          <a:off x="649356" y="1112101"/>
          <a:ext cx="11357113" cy="535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C7D097-96F2-486F-ADEA-4F56B9506AA4}"/>
              </a:ext>
            </a:extLst>
          </p:cNvPr>
          <p:cNvSpPr/>
          <p:nvPr/>
        </p:nvSpPr>
        <p:spPr>
          <a:xfrm>
            <a:off x="1411511" y="395633"/>
            <a:ext cx="236747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2800" b="1" dirty="0">
                <a:latin typeface="Europe" pitchFamily="2" charset="0"/>
              </a:rPr>
              <a:t>Пропаганда</a:t>
            </a:r>
            <a:endParaRPr lang="ru-RU" sz="2800" b="1" dirty="0">
              <a:latin typeface="Europe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F2EFC2-F4F8-41F8-AB3F-01D3E07A91C7}"/>
              </a:ext>
            </a:extLst>
          </p:cNvPr>
          <p:cNvSpPr/>
          <p:nvPr/>
        </p:nvSpPr>
        <p:spPr>
          <a:xfrm>
            <a:off x="4992833" y="395633"/>
            <a:ext cx="220633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en-US" sz="2800" b="1" dirty="0">
                <a:solidFill>
                  <a:schemeClr val="tx1"/>
                </a:solidFill>
                <a:latin typeface="Europe" pitchFamily="2" charset="0"/>
              </a:rPr>
              <a:t>PR</a:t>
            </a:r>
            <a:endParaRPr lang="en-US" sz="2800" b="1" dirty="0">
              <a:solidFill>
                <a:schemeClr val="tx1"/>
              </a:solidFill>
              <a:latin typeface="Europe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962753-DABD-40F9-8307-291D7B1DD7DB}"/>
              </a:ext>
            </a:extLst>
          </p:cNvPr>
          <p:cNvSpPr/>
          <p:nvPr/>
        </p:nvSpPr>
        <p:spPr>
          <a:xfrm>
            <a:off x="8757571" y="395633"/>
            <a:ext cx="236747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2800" b="1" dirty="0">
                <a:latin typeface="Europe" pitchFamily="2" charset="0"/>
                <a:cs typeface="Times New Roman" panose="02020603050405020304" pitchFamily="18" charset="0"/>
              </a:rPr>
              <a:t>Реклама</a:t>
            </a:r>
          </a:p>
        </p:txBody>
      </p:sp>
    </p:spTree>
    <p:extLst>
      <p:ext uri="{BB962C8B-B14F-4D97-AF65-F5344CB8AC3E}">
        <p14:creationId xmlns:p14="http://schemas.microsoft.com/office/powerpoint/2010/main" val="2212795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B53752-9407-4A06-B90E-9828EAD21AC4}"/>
              </a:ext>
            </a:extLst>
          </p:cNvPr>
          <p:cNvSpPr/>
          <p:nvPr/>
        </p:nvSpPr>
        <p:spPr>
          <a:xfrm>
            <a:off x="874643" y="118469"/>
            <a:ext cx="7739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 Напрямки </a:t>
            </a:r>
            <a:r>
              <a:rPr lang="en-US" sz="3600" dirty="0">
                <a:latin typeface="+mj-lt"/>
              </a:rPr>
              <a:t>PR</a:t>
            </a:r>
            <a:endParaRPr lang="ru-RU" sz="3600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BCCE7A-2E53-4147-A38F-19534AE2B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541" y="0"/>
            <a:ext cx="4583459" cy="304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E9EA74-238E-413B-AEDF-322B2FF22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57" y="883269"/>
            <a:ext cx="7874257" cy="565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B22EA5-B135-4898-8E91-5ACCE782A4E7}"/>
              </a:ext>
            </a:extLst>
          </p:cNvPr>
          <p:cNvSpPr/>
          <p:nvPr/>
        </p:nvSpPr>
        <p:spPr>
          <a:xfrm>
            <a:off x="2277729" y="357022"/>
            <a:ext cx="5998758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err="1">
                <a:solidFill>
                  <a:srgbClr val="424242"/>
                </a:solidFill>
                <a:latin typeface="Tahoma" panose="020B0604030504040204" pitchFamily="34" charset="0"/>
              </a:rPr>
              <a:t>Основні</a:t>
            </a:r>
            <a:r>
              <a:rPr lang="ru-RU" sz="3200" b="1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3200" b="1" dirty="0" err="1">
                <a:solidFill>
                  <a:srgbClr val="424242"/>
                </a:solidFill>
                <a:latin typeface="Tahoma" panose="020B0604030504040204" pitchFamily="34" charset="0"/>
              </a:rPr>
              <a:t>з</a:t>
            </a:r>
            <a:r>
              <a:rPr lang="ru-RU" sz="3200" b="1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асоби</a:t>
            </a:r>
            <a:r>
              <a:rPr lang="ru-RU" sz="3200" b="1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і заходи </a:t>
            </a:r>
            <a:r>
              <a:rPr lang="en-US" sz="3200" b="1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PR</a:t>
            </a:r>
            <a:endParaRPr lang="ru-RU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71D4A4-8E20-455E-8983-6355B3C015E4}"/>
              </a:ext>
            </a:extLst>
          </p:cNvPr>
          <p:cNvSpPr/>
          <p:nvPr/>
        </p:nvSpPr>
        <p:spPr>
          <a:xfrm>
            <a:off x="1417981" y="1824965"/>
            <a:ext cx="96873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·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організація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та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проведення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прес-конференцій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,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брифінгів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;</a:t>
            </a:r>
          </a:p>
          <a:p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·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написання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прес-реліз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(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інформаційний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бюлетень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про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певні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події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,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що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відбулися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або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передбачаються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);</a:t>
            </a:r>
          </a:p>
          <a:p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·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написання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статей,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репортажів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та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інших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інформаційних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матеріалів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: </a:t>
            </a:r>
          </a:p>
          <a:p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іменні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статті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(</a:t>
            </a:r>
            <a:r>
              <a:rPr lang="en-US" sz="2400" dirty="0">
                <a:solidFill>
                  <a:srgbClr val="424242"/>
                </a:solidFill>
                <a:latin typeface="Tahoma" panose="020B0604030504040204" pitchFamily="34" charset="0"/>
              </a:rPr>
              <a:t>by-liner); </a:t>
            </a:r>
            <a:endParaRPr lang="uk-UA" sz="2400" dirty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оглядові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та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аналітичні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статті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; </a:t>
            </a:r>
          </a:p>
          <a:p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статті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на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замовлення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(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адветоріалз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- </a:t>
            </a:r>
            <a:r>
              <a:rPr lang="en-US" sz="2400" dirty="0">
                <a:solidFill>
                  <a:srgbClr val="424242"/>
                </a:solidFill>
                <a:latin typeface="Tahoma" panose="020B0604030504040204" pitchFamily="34" charset="0"/>
              </a:rPr>
              <a:t>advertorials); </a:t>
            </a:r>
            <a:endParaRPr lang="uk-UA" sz="2400" dirty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бекграундер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(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історія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компанії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); </a:t>
            </a:r>
          </a:p>
          <a:p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факт - лист (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довідка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для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преси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); </a:t>
            </a:r>
          </a:p>
          <a:p>
            <a:r>
              <a:rPr lang="en-US" sz="2400" dirty="0">
                <a:solidFill>
                  <a:srgbClr val="424242"/>
                </a:solidFill>
                <a:latin typeface="Tahoma" panose="020B0604030504040204" pitchFamily="34" charset="0"/>
              </a:rPr>
              <a:t>case story (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випадкова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історія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); </a:t>
            </a:r>
          </a:p>
          <a:p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ньюслеттер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(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новинний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лист), (</a:t>
            </a:r>
            <a:r>
              <a:rPr lang="en-US" sz="2400" dirty="0">
                <a:solidFill>
                  <a:srgbClr val="424242"/>
                </a:solidFill>
                <a:latin typeface="Tahoma" panose="020B0604030504040204" pitchFamily="34" charset="0"/>
              </a:rPr>
              <a:t>position paper).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8FAD91-8AC8-4969-8EBF-B62FCFE06844}"/>
              </a:ext>
            </a:extLst>
          </p:cNvPr>
          <p:cNvSpPr/>
          <p:nvPr/>
        </p:nvSpPr>
        <p:spPr>
          <a:xfrm>
            <a:off x="1782417" y="1099736"/>
            <a:ext cx="7050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Прес-посередницька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Як заручитися підтримкою ЗМІ: прес-реліз .: Ресурсний центр ГУРТ">
            <a:extLst>
              <a:ext uri="{FF2B5EF4-FFF2-40B4-BE49-F238E27FC236}">
                <a16:creationId xmlns:a16="http://schemas.microsoft.com/office/drawing/2014/main" id="{40B9B735-D07A-4CBE-90C9-BED30F3DE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21" y="4825924"/>
            <a:ext cx="3372056" cy="18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еса — Вікіпедія">
            <a:extLst>
              <a:ext uri="{FF2B5EF4-FFF2-40B4-BE49-F238E27FC236}">
                <a16:creationId xmlns:a16="http://schemas.microsoft.com/office/drawing/2014/main" id="{061152C2-D7B8-44BA-B11D-12FE47433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99" y="3426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38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71D4A4-8E20-455E-8983-6355B3C015E4}"/>
              </a:ext>
            </a:extLst>
          </p:cNvPr>
          <p:cNvSpPr/>
          <p:nvPr/>
        </p:nvSpPr>
        <p:spPr>
          <a:xfrm>
            <a:off x="1060171" y="1334634"/>
            <a:ext cx="97005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·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публікація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річних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звітів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(</a:t>
            </a:r>
            <a:r>
              <a:rPr lang="en-US" sz="2400" dirty="0">
                <a:solidFill>
                  <a:srgbClr val="424242"/>
                </a:solidFill>
                <a:latin typeface="Tahoma" panose="020B0604030504040204" pitchFamily="34" charset="0"/>
              </a:rPr>
              <a:t>annual report);</a:t>
            </a:r>
          </a:p>
          <a:p>
            <a:r>
              <a:rPr lang="en-US" sz="2400" dirty="0">
                <a:solidFill>
                  <a:srgbClr val="424242"/>
                </a:solidFill>
                <a:latin typeface="Tahoma" panose="020B0604030504040204" pitchFamily="34" charset="0"/>
              </a:rPr>
              <a:t>·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видання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фірмових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проспектів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,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каталогів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,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буклетів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;</a:t>
            </a:r>
          </a:p>
          <a:p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·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видання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фірмового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журналу,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газети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, </a:t>
            </a:r>
          </a:p>
          <a:p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корпоративного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бюлетеня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;</a:t>
            </a:r>
          </a:p>
          <a:p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·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публікація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листівок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;</a:t>
            </a:r>
          </a:p>
          <a:p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·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Інтернет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-</a:t>
            </a:r>
            <a:r>
              <a:rPr lang="en-US" sz="2400" dirty="0">
                <a:solidFill>
                  <a:srgbClr val="424242"/>
                </a:solidFill>
                <a:latin typeface="Tahoma" panose="020B0604030504040204" pitchFamily="34" charset="0"/>
              </a:rPr>
              <a:t>PR</a:t>
            </a:r>
            <a:r>
              <a:rPr lang="uk-UA" sz="2400" dirty="0">
                <a:solidFill>
                  <a:srgbClr val="424242"/>
                </a:solidFill>
                <a:latin typeface="Tahoma" panose="020B0604030504040204" pitchFamily="34" charset="0"/>
              </a:rPr>
              <a:t>;</a:t>
            </a:r>
            <a:endParaRPr lang="ru-RU" sz="2400" dirty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·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підготовка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сувенірної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продукції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та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іншої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424242"/>
                </a:solidFill>
                <a:latin typeface="Tahoma" panose="020B0604030504040204" pitchFamily="34" charset="0"/>
              </a:rPr>
              <a:t>фірмової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</a:p>
          <a:p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атрибутики.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8FAD91-8AC8-4969-8EBF-B62FCFE06844}"/>
              </a:ext>
            </a:extLst>
          </p:cNvPr>
          <p:cNvSpPr/>
          <p:nvPr/>
        </p:nvSpPr>
        <p:spPr>
          <a:xfrm>
            <a:off x="1311965" y="216332"/>
            <a:ext cx="7050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Спеціальна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продукція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74" name="Picture 2" descr="Разработка брендбука. Дизайн логотипа. Москва -">
            <a:extLst>
              <a:ext uri="{FF2B5EF4-FFF2-40B4-BE49-F238E27FC236}">
                <a16:creationId xmlns:a16="http://schemas.microsoft.com/office/drawing/2014/main" id="{46C4B626-AEAC-4C72-868A-3062AC4A5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62" y="4381622"/>
            <a:ext cx="4419438" cy="21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avelprofessionalmagazine Publisher Publications - Issuu">
            <a:extLst>
              <a:ext uri="{FF2B5EF4-FFF2-40B4-BE49-F238E27FC236}">
                <a16:creationId xmlns:a16="http://schemas.microsoft.com/office/drawing/2014/main" id="{E461C7AA-18A0-4245-8FA7-C17E13C4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253" y="801107"/>
            <a:ext cx="2988229" cy="422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50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71D4A4-8E20-455E-8983-6355B3C015E4}"/>
              </a:ext>
            </a:extLst>
          </p:cNvPr>
          <p:cNvSpPr/>
          <p:nvPr/>
        </p:nvSpPr>
        <p:spPr>
          <a:xfrm>
            <a:off x="1060171" y="2864457"/>
            <a:ext cx="9700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424242"/>
              </a:solidFill>
              <a:latin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8FAD91-8AC8-4969-8EBF-B62FCFE06844}"/>
              </a:ext>
            </a:extLst>
          </p:cNvPr>
          <p:cNvSpPr/>
          <p:nvPr/>
        </p:nvSpPr>
        <p:spPr>
          <a:xfrm>
            <a:off x="1060171" y="216332"/>
            <a:ext cx="1057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promo-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4DE01-EC8B-48A2-B72F-085A643C1849}"/>
              </a:ext>
            </a:extLst>
          </p:cNvPr>
          <p:cNvSpPr txBox="1"/>
          <p:nvPr/>
        </p:nvSpPr>
        <p:spPr>
          <a:xfrm>
            <a:off x="1060171" y="1293550"/>
            <a:ext cx="396240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424242"/>
                </a:solidFill>
                <a:latin typeface="Tahoma" panose="020B0604030504040204" pitchFamily="34" charset="0"/>
              </a:rPr>
              <a:t>о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рганізація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семінарів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«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круглих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столів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» (для 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клієнтів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гостей);</a:t>
            </a:r>
            <a:endParaRPr lang="en-US" sz="2400" dirty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організація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презентацій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церемоній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відкриття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організація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«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днів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відкритих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дверей», 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ювілеїв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компаній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демонстрація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новинок 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тощо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спеціальні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акції</a:t>
            </a:r>
            <a:r>
              <a:rPr lang="ru-RU" sz="2400" dirty="0">
                <a:solidFill>
                  <a:srgbClr val="424242"/>
                </a:solidFill>
                <a:latin typeface="Tahoma" panose="020B0604030504040204" pitchFamily="34" charset="0"/>
              </a:rPr>
              <a:t>.</a:t>
            </a:r>
            <a:endParaRPr lang="ru-RU" sz="2400" b="0" i="0" dirty="0">
              <a:solidFill>
                <a:srgbClr val="424242"/>
              </a:solidFill>
              <a:effectLst/>
              <a:latin typeface="Tahom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424242"/>
              </a:solidFill>
              <a:effectLst/>
              <a:latin typeface="Tahoma" panose="020B0604030504040204" pitchFamily="34" charset="0"/>
            </a:endParaRPr>
          </a:p>
          <a:p>
            <a:pPr algn="l"/>
            <a:endParaRPr lang="en-US" b="0" i="0" dirty="0">
              <a:solidFill>
                <a:srgbClr val="424242"/>
              </a:solidFill>
              <a:effectLst/>
              <a:latin typeface="Tahoma" panose="020B0604030504040204" pitchFamily="34" charset="0"/>
            </a:endParaRPr>
          </a:p>
          <a:p>
            <a:pPr algn="l"/>
            <a:endParaRPr lang="ru-RU" b="0" i="0" dirty="0">
              <a:solidFill>
                <a:srgbClr val="424242"/>
              </a:solidFill>
              <a:effectLst/>
              <a:latin typeface="Tahoma" panose="020B0604030504040204" pitchFamily="34" charset="0"/>
            </a:endParaRPr>
          </a:p>
          <a:p>
            <a:br>
              <a:rPr lang="ru-RU" dirty="0"/>
            </a:br>
            <a:endParaRPr lang="uk-UA" dirty="0"/>
          </a:p>
        </p:txBody>
      </p:sp>
      <p:pic>
        <p:nvPicPr>
          <p:cNvPr id="4098" name="Picture 2" descr="PR и GR-стратегия на селе">
            <a:extLst>
              <a:ext uri="{FF2B5EF4-FFF2-40B4-BE49-F238E27FC236}">
                <a16:creationId xmlns:a16="http://schemas.microsoft.com/office/drawing/2014/main" id="{8ED075B2-7FBC-48C8-80D3-9120F143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75" y="1179444"/>
            <a:ext cx="6731673" cy="50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6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1934-8E3F-4B86-91D5-50034E389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6" y="382385"/>
            <a:ext cx="11092069" cy="149213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Класифікація</a:t>
            </a:r>
            <a:r>
              <a:rPr lang="ru-RU" sz="3200" dirty="0"/>
              <a:t> </a:t>
            </a:r>
            <a:r>
              <a:rPr lang="en-US" sz="3200" dirty="0" err="1"/>
              <a:t>Pr</a:t>
            </a:r>
            <a:r>
              <a:rPr lang="uk-UA" sz="3200" dirty="0"/>
              <a:t>-заходів для просування </a:t>
            </a:r>
            <a:r>
              <a:rPr lang="ru-RU" sz="3200" dirty="0" err="1"/>
              <a:t>Брендів</a:t>
            </a:r>
            <a:r>
              <a:rPr lang="uk-UA" sz="3200" dirty="0"/>
              <a:t> від </a:t>
            </a:r>
            <a:r>
              <a:rPr lang="ru-RU" sz="3200" dirty="0" err="1"/>
              <a:t>фахівців</a:t>
            </a:r>
            <a:r>
              <a:rPr lang="ru-RU" sz="3200" dirty="0"/>
              <a:t> </a:t>
            </a:r>
            <a:r>
              <a:rPr lang="ru-RU" sz="3200" dirty="0" err="1"/>
              <a:t>Компанії</a:t>
            </a:r>
            <a:r>
              <a:rPr lang="ru-RU" sz="3200" dirty="0"/>
              <a:t> GBS (</a:t>
            </a:r>
            <a:r>
              <a:rPr lang="en-US" sz="3200" dirty="0"/>
              <a:t>Global Business Services</a:t>
            </a:r>
            <a:r>
              <a:rPr lang="uk-UA" sz="3200" dirty="0"/>
              <a:t>)</a:t>
            </a:r>
            <a:r>
              <a:rPr lang="ru-RU" sz="3200" dirty="0"/>
              <a:t>:</a:t>
            </a:r>
            <a:endParaRPr lang="uk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80C99-9945-4A49-A37F-D3DABFDBA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6" y="1874517"/>
            <a:ext cx="10694505" cy="359359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Trade events – </a:t>
            </a:r>
            <a:r>
              <a:rPr lang="uk-UA" dirty="0">
                <a:solidFill>
                  <a:schemeClr val="tx1"/>
                </a:solidFill>
              </a:rPr>
              <a:t>ділові заходи (конференції, презентації, прийоми, семінари, форуми, конгреси, саміти, </a:t>
            </a:r>
            <a:r>
              <a:rPr lang="en-US" dirty="0">
                <a:solidFill>
                  <a:schemeClr val="tx1"/>
                </a:solidFill>
              </a:rPr>
              <a:t>PR-</a:t>
            </a:r>
            <a:r>
              <a:rPr lang="uk-UA" dirty="0">
                <a:solidFill>
                  <a:schemeClr val="tx1"/>
                </a:solidFill>
              </a:rPr>
              <a:t>акції, спеціальні заходи на виставках-ярмарках, креативний </a:t>
            </a:r>
            <a:r>
              <a:rPr lang="uk-UA" dirty="0" err="1">
                <a:solidFill>
                  <a:schemeClr val="tx1"/>
                </a:solidFill>
              </a:rPr>
              <a:t>промоушен</a:t>
            </a:r>
            <a:r>
              <a:rPr lang="uk-UA" dirty="0">
                <a:solidFill>
                  <a:schemeClr val="tx1"/>
                </a:solidFill>
              </a:rPr>
              <a:t> та інше). Головна мета заходів – представити компанію або бренд наочно, продемонструвавши всі можливі переваги.</a:t>
            </a:r>
          </a:p>
          <a:p>
            <a:r>
              <a:rPr lang="en-US" dirty="0">
                <a:solidFill>
                  <a:schemeClr val="tx1"/>
                </a:solidFill>
              </a:rPr>
              <a:t>Corporate events (HR events) – </a:t>
            </a:r>
            <a:r>
              <a:rPr lang="uk-UA" dirty="0">
                <a:solidFill>
                  <a:schemeClr val="tx1"/>
                </a:solidFill>
              </a:rPr>
              <a:t>корпоративні заходи (спільний відпочинок співробітників, ювілеї компанії, професійні свята). Головною метою подій завжди є унікальна можливість донесення всіх ідей компанії до її співробітників у невимушеній, дружній обстановці.</a:t>
            </a:r>
          </a:p>
          <a:p>
            <a:r>
              <a:rPr lang="uk-UA" dirty="0">
                <a:solidFill>
                  <a:schemeClr val="tx1"/>
                </a:solidFill>
              </a:rPr>
              <a:t>До цієї групи заходів відносяться корпоративні вечірки, виїзні пікніки, </a:t>
            </a:r>
            <a:r>
              <a:rPr lang="en-US" dirty="0">
                <a:solidFill>
                  <a:schemeClr val="tx1"/>
                </a:solidFill>
              </a:rPr>
              <a:t>family day (</a:t>
            </a:r>
            <a:r>
              <a:rPr lang="uk-UA" dirty="0">
                <a:solidFill>
                  <a:schemeClr val="tx1"/>
                </a:solidFill>
              </a:rPr>
              <a:t>формування сімейного духу всередині компанії) і </a:t>
            </a:r>
            <a:r>
              <a:rPr lang="en-US" dirty="0">
                <a:solidFill>
                  <a:schemeClr val="tx1"/>
                </a:solidFill>
              </a:rPr>
              <a:t>teambuilding (</a:t>
            </a:r>
            <a:r>
              <a:rPr lang="uk-UA" dirty="0">
                <a:solidFill>
                  <a:schemeClr val="tx1"/>
                </a:solidFill>
              </a:rPr>
              <a:t>ділової тренінг, організований у формі „відпочинку”; </a:t>
            </a:r>
            <a:r>
              <a:rPr lang="uk-UA" dirty="0" err="1">
                <a:solidFill>
                  <a:schemeClr val="tx1"/>
                </a:solidFill>
              </a:rPr>
              <a:t>командоутворення</a:t>
            </a:r>
            <a:r>
              <a:rPr lang="uk-UA" dirty="0">
                <a:solidFill>
                  <a:schemeClr val="tx1"/>
                </a:solidFill>
              </a:rPr>
              <a:t>) і </a:t>
            </a:r>
            <a:r>
              <a:rPr lang="uk-UA" dirty="0" err="1">
                <a:solidFill>
                  <a:schemeClr val="tx1"/>
                </a:solidFill>
              </a:rPr>
              <a:t>т.д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Special events – </a:t>
            </a:r>
            <a:r>
              <a:rPr lang="uk-UA" dirty="0">
                <a:solidFill>
                  <a:schemeClr val="tx1"/>
                </a:solidFill>
              </a:rPr>
              <a:t>комплекс заходів та подій, що позитивно впливають на імідж компанії або торгової марки. Підвищується </a:t>
            </a:r>
            <a:r>
              <a:rPr lang="uk-UA" dirty="0" err="1">
                <a:solidFill>
                  <a:schemeClr val="tx1"/>
                </a:solidFill>
              </a:rPr>
              <a:t>лояльность</a:t>
            </a:r>
            <a:r>
              <a:rPr lang="uk-UA" dirty="0">
                <a:solidFill>
                  <a:schemeClr val="tx1"/>
                </a:solidFill>
              </a:rPr>
              <a:t> до компанії і зростає інтерес з боку потенційних клієнтів. До спеціальних заходів відносять фестивалі, вручення премій тощо.</a:t>
            </a:r>
          </a:p>
        </p:txBody>
      </p:sp>
    </p:spTree>
    <p:extLst>
      <p:ext uri="{BB962C8B-B14F-4D97-AF65-F5344CB8AC3E}">
        <p14:creationId xmlns:p14="http://schemas.microsoft.com/office/powerpoint/2010/main" val="321561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130E57-C2A6-41F4-A038-40B3B0A80EAB}"/>
              </a:ext>
            </a:extLst>
          </p:cNvPr>
          <p:cNvSpPr/>
          <p:nvPr/>
        </p:nvSpPr>
        <p:spPr>
          <a:xfrm>
            <a:off x="1344443" y="222838"/>
            <a:ext cx="87934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latin typeface="+mj-lt"/>
              </a:rPr>
              <a:t>Public Relations</a:t>
            </a:r>
            <a:endParaRPr lang="ru-RU" sz="8800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EA7707-5095-4734-94A9-09E52CCA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951" y="3131848"/>
            <a:ext cx="5210061" cy="350331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D6C4A8-566C-4736-8DDA-B9E1E69894FB}"/>
              </a:ext>
            </a:extLst>
          </p:cNvPr>
          <p:cNvSpPr/>
          <p:nvPr/>
        </p:nvSpPr>
        <p:spPr>
          <a:xfrm>
            <a:off x="1073094" y="1562188"/>
            <a:ext cx="10562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Термін</a:t>
            </a:r>
            <a:r>
              <a:rPr lang="ru-RU" sz="2400" dirty="0"/>
              <a:t> </a:t>
            </a:r>
            <a:r>
              <a:rPr lang="en-US" sz="2400" b="1" dirty="0"/>
              <a:t>PR – public relations </a:t>
            </a:r>
            <a:r>
              <a:rPr lang="ru-RU" sz="2400" dirty="0"/>
              <a:t>(</a:t>
            </a:r>
            <a:r>
              <a:rPr lang="ru-RU" sz="2400" dirty="0" err="1"/>
              <a:t>від</a:t>
            </a:r>
            <a:r>
              <a:rPr lang="ru-RU" sz="2400" dirty="0"/>
              <a:t> англ. </a:t>
            </a:r>
            <a:r>
              <a:rPr lang="en-US" sz="2400" dirty="0"/>
              <a:t>Public Relations – </a:t>
            </a:r>
            <a:r>
              <a:rPr lang="ru-RU" sz="2400" dirty="0" err="1"/>
              <a:t>зв’язки</a:t>
            </a:r>
            <a:r>
              <a:rPr lang="ru-RU" sz="2400" dirty="0"/>
              <a:t> з </a:t>
            </a:r>
            <a:r>
              <a:rPr lang="ru-RU" sz="2400" dirty="0" err="1"/>
              <a:t>громадськістю</a:t>
            </a:r>
            <a:r>
              <a:rPr lang="ru-RU" sz="2400" dirty="0"/>
              <a:t>) – </a:t>
            </a:r>
            <a:r>
              <a:rPr lang="ru-RU" sz="2400" dirty="0" err="1"/>
              <a:t>діяльність</a:t>
            </a:r>
            <a:r>
              <a:rPr lang="ru-RU" sz="2400" dirty="0"/>
              <a:t>, яка </a:t>
            </a:r>
            <a:r>
              <a:rPr lang="ru-RU" sz="2400" dirty="0" err="1"/>
              <a:t>допомагає</a:t>
            </a:r>
            <a:r>
              <a:rPr lang="ru-RU" sz="2400" dirty="0"/>
              <a:t> </a:t>
            </a:r>
            <a:r>
              <a:rPr lang="ru-RU" sz="2400" dirty="0" err="1"/>
              <a:t>встановлювати</a:t>
            </a:r>
            <a:r>
              <a:rPr lang="ru-RU" sz="2400" dirty="0"/>
              <a:t> і </a:t>
            </a:r>
            <a:r>
              <a:rPr lang="ru-RU" sz="2400" dirty="0" err="1"/>
              <a:t>підтримувати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, </a:t>
            </a:r>
            <a:r>
              <a:rPr lang="ru-RU" sz="2400" dirty="0" err="1"/>
              <a:t>взаєморозуміння</a:t>
            </a:r>
            <a:r>
              <a:rPr lang="ru-RU" sz="2400" dirty="0"/>
              <a:t>, </a:t>
            </a:r>
            <a:r>
              <a:rPr lang="ru-RU" sz="2400" dirty="0" err="1"/>
              <a:t>співробітництва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підприємством</a:t>
            </a:r>
            <a:r>
              <a:rPr lang="ru-RU" sz="2400" dirty="0"/>
              <a:t> та </a:t>
            </a:r>
            <a:r>
              <a:rPr lang="ru-RU" sz="2400" dirty="0" err="1"/>
              <a:t>громадськістю</a:t>
            </a:r>
            <a:r>
              <a:rPr lang="ru-RU" sz="2400" dirty="0"/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2F1DAB-7F7B-4F92-A881-CB1117221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929" y="3835160"/>
            <a:ext cx="3036071" cy="30421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C7EBE2-5416-4986-8E82-04676D2D6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4350340"/>
            <a:ext cx="3260037" cy="25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B8986-1162-46ED-9970-281D68F7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Класифікація засобів за критеріями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3E6D31-4CE4-483C-BC9E-7F2CBBA51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25827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1. </a:t>
            </a:r>
            <a:r>
              <a:rPr lang="uk-UA" sz="2400" b="1" dirty="0">
                <a:solidFill>
                  <a:schemeClr val="tx1"/>
                </a:solidFill>
              </a:rPr>
              <a:t>За маркетинговим середовищем (тобто середовищем упливу) заходи можна поділити на:</a:t>
            </a:r>
          </a:p>
          <a:p>
            <a:r>
              <a:rPr lang="uk-UA" sz="2400" u="sng" dirty="0">
                <a:solidFill>
                  <a:schemeClr val="tx1"/>
                </a:solidFill>
              </a:rPr>
              <a:t>- зовнішні (адресовані клієнтам) (</a:t>
            </a:r>
            <a:r>
              <a:rPr lang="en-US" sz="2400" dirty="0">
                <a:solidFill>
                  <a:schemeClr val="tx1"/>
                </a:solidFill>
              </a:rPr>
              <a:t>PR-</a:t>
            </a:r>
            <a:r>
              <a:rPr lang="uk-UA" sz="2400" dirty="0">
                <a:solidFill>
                  <a:schemeClr val="tx1"/>
                </a:solidFill>
              </a:rPr>
              <a:t>заходи, спрямовані на зовнішню аудиторію – це робота з конкурентами, партнерами, інвесторами, покупцями, клієнтами, з усіма, крім співробітників компанії);</a:t>
            </a:r>
          </a:p>
          <a:p>
            <a:r>
              <a:rPr lang="uk-UA" sz="2400" dirty="0">
                <a:solidFill>
                  <a:schemeClr val="tx1"/>
                </a:solidFill>
              </a:rPr>
              <a:t>- </a:t>
            </a:r>
            <a:r>
              <a:rPr lang="uk-UA" sz="2400" u="sng" dirty="0">
                <a:solidFill>
                  <a:schemeClr val="tx1"/>
                </a:solidFill>
              </a:rPr>
              <a:t>внутрішні (адресовані співробітникам) (в</a:t>
            </a:r>
            <a:r>
              <a:rPr lang="uk-UA" sz="2400" dirty="0">
                <a:solidFill>
                  <a:schemeClr val="tx1"/>
                </a:solidFill>
              </a:rPr>
              <a:t>нутрішні </a:t>
            </a:r>
            <a:r>
              <a:rPr lang="en-US" sz="2400" dirty="0">
                <a:solidFill>
                  <a:schemeClr val="tx1"/>
                </a:solidFill>
              </a:rPr>
              <a:t>PR-</a:t>
            </a:r>
            <a:r>
              <a:rPr lang="uk-UA" sz="2400" dirty="0">
                <a:solidFill>
                  <a:schemeClr val="tx1"/>
                </a:solidFill>
              </a:rPr>
              <a:t>заходи ще називають </a:t>
            </a:r>
            <a:r>
              <a:rPr lang="uk-UA" sz="2400" dirty="0" err="1">
                <a:solidFill>
                  <a:schemeClr val="tx1"/>
                </a:solidFill>
              </a:rPr>
              <a:t>внутрішньокорпоративними</a:t>
            </a:r>
            <a:r>
              <a:rPr lang="uk-UA" sz="2400" dirty="0">
                <a:solidFill>
                  <a:schemeClr val="tx1"/>
                </a:solidFill>
              </a:rPr>
              <a:t>. Основне завдання  – створення сприятливих взаємин керівництва компанії з персоналом на всіх рівнях управління).</a:t>
            </a:r>
          </a:p>
        </p:txBody>
      </p:sp>
      <p:pic>
        <p:nvPicPr>
          <p:cNvPr id="5124" name="Picture 4" descr="PR кампанія в маркетингу. Принципи проведення кампанії, підвищення іміджу  компанії.">
            <a:extLst>
              <a:ext uri="{FF2B5EF4-FFF2-40B4-BE49-F238E27FC236}">
                <a16:creationId xmlns:a16="http://schemas.microsoft.com/office/drawing/2014/main" id="{559798CC-F4C9-4106-BE96-3F8657093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75" y="4688144"/>
            <a:ext cx="4129916" cy="20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72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B4E062-4CBA-48F6-83BA-2BDD2891F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943" y="3034749"/>
            <a:ext cx="5545726" cy="369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E91DE-E227-483E-B23B-30BC88DF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7545"/>
          </a:xfrm>
        </p:spPr>
        <p:txBody>
          <a:bodyPr>
            <a:normAutofit/>
          </a:bodyPr>
          <a:lstStyle/>
          <a:p>
            <a:r>
              <a:rPr lang="uk-UA" sz="4000" dirty="0"/>
              <a:t>За типом маркетингового середовища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1A6AE-EE14-4AEE-9FB4-4D2A673F7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312" y="1099930"/>
            <a:ext cx="10821053" cy="5194853"/>
          </a:xfrm>
        </p:spPr>
        <p:txBody>
          <a:bodyPr>
            <a:normAutofit/>
          </a:bodyPr>
          <a:lstStyle/>
          <a:p>
            <a:pPr algn="l"/>
            <a:r>
              <a:rPr lang="ru-RU" b="1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політичні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 (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мітинг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демонстрація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зустріч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із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виборцями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державне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свято,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інаугурація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);</a:t>
            </a:r>
          </a:p>
          <a:p>
            <a:pPr algn="l"/>
            <a:r>
              <a:rPr lang="ru-RU" b="1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корпоративні</a:t>
            </a:r>
            <a:r>
              <a:rPr lang="ru-RU" b="1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(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ті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що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ініціюються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сектором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бізнесу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і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мають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на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меті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отримання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прибут</a:t>
            </a:r>
            <a:r>
              <a:rPr lang="ru-RU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к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у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– корпоративна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вечірка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тренінг,презентація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продукції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промоакція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);</a:t>
            </a:r>
          </a:p>
          <a:p>
            <a:pPr algn="l"/>
            <a:r>
              <a:rPr lang="ru-RU" b="1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соціальні</a:t>
            </a:r>
            <a:r>
              <a:rPr lang="ru-RU" b="1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(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події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що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ініціюються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некомерційними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суб’єктами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і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мають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на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меті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збір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коштів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для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благодійних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потреб,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просування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тих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чи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інших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соціально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важливих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цінностей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благодійні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концерти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фандрейзингові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акції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);</a:t>
            </a:r>
          </a:p>
          <a:p>
            <a:pPr algn="l"/>
            <a:r>
              <a:rPr lang="ru-RU" b="1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культурні</a:t>
            </a:r>
            <a:r>
              <a:rPr lang="ru-RU" b="1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(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концерти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художні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виставки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фестивалі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);</a:t>
            </a:r>
          </a:p>
          <a:p>
            <a:pPr algn="l"/>
            <a:r>
              <a:rPr lang="ru-RU" b="1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наукові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 (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це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інструменти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інтелектуального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маркетинга: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семінари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конференції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виставки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науково-технічних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досягнень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);</a:t>
            </a:r>
          </a:p>
          <a:p>
            <a:pPr algn="l"/>
            <a:r>
              <a:rPr lang="ru-RU" b="1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спортивні</a:t>
            </a:r>
            <a:r>
              <a:rPr lang="ru-RU" b="1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(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змагання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оліміпіади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</a:p>
          <a:p>
            <a:pPr marL="0" indent="0" algn="l">
              <a:buNone/>
            </a:pP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спортивні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збори</a:t>
            </a:r>
            <a:r>
              <a:rPr lang="ru-RU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5684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AAA94F-E6D1-48D8-914B-20C5F49C9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82" y="382060"/>
            <a:ext cx="10635521" cy="613138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1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За характером </a:t>
            </a:r>
            <a:r>
              <a:rPr lang="ru-RU" sz="2400" b="1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взаємодії</a:t>
            </a:r>
            <a:r>
              <a:rPr lang="ru-RU" sz="2400" b="1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учасників</a:t>
            </a:r>
            <a:r>
              <a:rPr lang="ru-RU" sz="2400" b="1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pPr algn="l"/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формальні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;</a:t>
            </a:r>
          </a:p>
          <a:p>
            <a:pPr algn="l"/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неформальні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;</a:t>
            </a:r>
          </a:p>
          <a:p>
            <a:pPr marL="0" indent="0" algn="l">
              <a:buNone/>
            </a:pPr>
            <a:r>
              <a:rPr lang="ru-RU" sz="2400" b="1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За масштабами </a:t>
            </a:r>
            <a:r>
              <a:rPr lang="ru-RU" sz="2400" b="1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цільової</a:t>
            </a:r>
            <a:r>
              <a:rPr lang="ru-RU" sz="2400" b="1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аудиторії</a:t>
            </a:r>
            <a:r>
              <a:rPr lang="ru-RU" sz="2400" b="1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pPr algn="l"/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міжнародні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;</a:t>
            </a:r>
          </a:p>
          <a:p>
            <a:pPr algn="l"/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державні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;</a:t>
            </a:r>
          </a:p>
          <a:p>
            <a:pPr algn="l"/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корпоративні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;</a:t>
            </a:r>
          </a:p>
          <a:p>
            <a:pPr algn="l"/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мікроподії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ru-RU" sz="2400" b="1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За </a:t>
            </a:r>
            <a:r>
              <a:rPr lang="ru-RU" sz="2400" b="1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маркетинговими</a:t>
            </a:r>
            <a:r>
              <a:rPr lang="ru-RU" sz="2400" b="1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завданнями</a:t>
            </a:r>
            <a:r>
              <a:rPr lang="ru-RU" sz="2400" b="1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pPr algn="l"/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ті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що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закріплюють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маркетингові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результати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;</a:t>
            </a:r>
          </a:p>
          <a:p>
            <a:pPr algn="l"/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ті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що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кардинально </a:t>
            </a:r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змінюють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відносини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цільових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аудиторій</a:t>
            </a:r>
            <a:r>
              <a:rPr lang="ru-RU" sz="240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і бренду (</a:t>
            </a:r>
            <a:r>
              <a:rPr lang="ru-RU" sz="240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наприклад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, ребрендинг, 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виведення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на </a:t>
            </a:r>
            <a:r>
              <a:rPr lang="ru-RU" sz="2400" b="0" i="0" dirty="0" err="1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ринок</a:t>
            </a:r>
            <a:r>
              <a:rPr lang="ru-RU" sz="2400" b="0" i="0" dirty="0">
                <a:solidFill>
                  <a:srgbClr val="424242"/>
                </a:solidFill>
                <a:effectLst/>
                <a:latin typeface="Tahoma" panose="020B0604030504040204" pitchFamily="34" charset="0"/>
              </a:rPr>
              <a:t> нового продукту).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8D9852-CD9F-4F33-B3C0-AD2143B75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429" y="363308"/>
            <a:ext cx="47625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5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913B4A-0EE2-419C-A51D-0CC4B3BACD4C}"/>
              </a:ext>
            </a:extLst>
          </p:cNvPr>
          <p:cNvSpPr/>
          <p:nvPr/>
        </p:nvSpPr>
        <p:spPr>
          <a:xfrm>
            <a:off x="1126435" y="1747229"/>
            <a:ext cx="105487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відволікання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димової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завіси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дефрагментації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білого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шуму».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деміурга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перетворення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конвертації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поглядів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об'єктивного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підходу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 -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конструювання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зіставлення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історичних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аналогій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апелювання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адресації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соціуму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знецінення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поливання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брудом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9.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анонімного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інформування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злива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секретів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чуток – «сорока на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хвості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11.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дезінформування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фальсифікації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даних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E511E0-983A-4F82-AF68-572D07DF4318}"/>
              </a:ext>
            </a:extLst>
          </p:cNvPr>
          <p:cNvSpPr/>
          <p:nvPr/>
        </p:nvSpPr>
        <p:spPr>
          <a:xfrm>
            <a:off x="914400" y="278679"/>
            <a:ext cx="10548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PR-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комунікаціях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D1BBFF-1F16-46AE-A8CA-7AE52CFF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140" y="1007164"/>
            <a:ext cx="3266312" cy="19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1FE166-2C15-CA34-A347-BDB34F916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68" y="1020416"/>
            <a:ext cx="9235293" cy="50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9750DF-3942-43C7-8464-490D58356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01" y="3429000"/>
            <a:ext cx="6143317" cy="331030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D21AAE-05EB-495B-83B3-E9AD148B0DB7}"/>
              </a:ext>
            </a:extLst>
          </p:cNvPr>
          <p:cNvSpPr/>
          <p:nvPr/>
        </p:nvSpPr>
        <p:spPr>
          <a:xfrm>
            <a:off x="1945165" y="387075"/>
            <a:ext cx="46362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err="1">
                <a:latin typeface="+mj-lt"/>
              </a:rPr>
              <a:t>Витоки</a:t>
            </a:r>
            <a:r>
              <a:rPr lang="ru-RU" sz="8000" dirty="0">
                <a:latin typeface="+mj-lt"/>
              </a:rPr>
              <a:t> </a:t>
            </a:r>
            <a:r>
              <a:rPr lang="en-US" sz="8000" dirty="0">
                <a:latin typeface="+mj-lt"/>
              </a:rPr>
              <a:t>PR</a:t>
            </a:r>
            <a:endParaRPr lang="ru-RU" sz="8000" dirty="0">
              <a:latin typeface="+mj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B68F34-0ED6-407B-B782-EDBD786284B7}"/>
              </a:ext>
            </a:extLst>
          </p:cNvPr>
          <p:cNvSpPr/>
          <p:nvPr/>
        </p:nvSpPr>
        <p:spPr>
          <a:xfrm>
            <a:off x="1285461" y="1842196"/>
            <a:ext cx="99523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Праобрази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Древній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державах.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«Public Relations»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1807 р. президентом США Томасом Джефферсоном у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Сьомому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«стан думки» на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22899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4662E9-604D-4B8C-9A55-19DBB0DD7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39" y="0"/>
            <a:ext cx="5380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58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Картинки по запросу pr менеджмент">
            <a:hlinkClick r:id="rId2"/>
            <a:extLst>
              <a:ext uri="{FF2B5EF4-FFF2-40B4-BE49-F238E27FC236}">
                <a16:creationId xmlns:a16="http://schemas.microsoft.com/office/drawing/2014/main" id="{1BE09E5E-5FEC-45EA-9275-539B3A37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57" y="4168954"/>
            <a:ext cx="4055165" cy="269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Похожее изображение">
            <a:hlinkClick r:id="rId4"/>
            <a:extLst>
              <a:ext uri="{FF2B5EF4-FFF2-40B4-BE49-F238E27FC236}">
                <a16:creationId xmlns:a16="http://schemas.microsoft.com/office/drawing/2014/main" id="{CB9122D3-94AA-4FE5-971E-455A24833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73" y="0"/>
            <a:ext cx="59436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Похожее изображение">
            <a:hlinkClick r:id="rId6"/>
            <a:extLst>
              <a:ext uri="{FF2B5EF4-FFF2-40B4-BE49-F238E27FC236}">
                <a16:creationId xmlns:a16="http://schemas.microsoft.com/office/drawing/2014/main" id="{3F1DE427-1F81-4E09-AB4F-3BC7BC80C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66801"/>
            <a:ext cx="29908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5AD8FB-DFE6-423A-9024-DA44A11A82C9}"/>
              </a:ext>
            </a:extLst>
          </p:cNvPr>
          <p:cNvSpPr/>
          <p:nvPr/>
        </p:nvSpPr>
        <p:spPr>
          <a:xfrm>
            <a:off x="1136373" y="534987"/>
            <a:ext cx="10207487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/>
              <a:t>Головна мета PR </a:t>
            </a:r>
            <a:r>
              <a:rPr lang="ru-RU" sz="2400" dirty="0"/>
              <a:t>– </a:t>
            </a:r>
            <a:r>
              <a:rPr lang="ru-RU" sz="2400" dirty="0" err="1"/>
              <a:t>формування</a:t>
            </a:r>
            <a:r>
              <a:rPr lang="ru-RU" sz="2400" dirty="0"/>
              <a:t> та </a:t>
            </a:r>
            <a:r>
              <a:rPr lang="ru-RU" sz="2400" dirty="0" err="1"/>
              <a:t>підтримка</a:t>
            </a:r>
            <a:r>
              <a:rPr lang="ru-RU" sz="2400" dirty="0"/>
              <a:t> </a:t>
            </a:r>
            <a:r>
              <a:rPr lang="ru-RU" sz="2400" dirty="0" err="1"/>
              <a:t>довіри</a:t>
            </a:r>
            <a:r>
              <a:rPr lang="ru-RU" sz="2400" dirty="0"/>
              <a:t> до </a:t>
            </a:r>
            <a:r>
              <a:rPr lang="ru-RU" sz="2400" dirty="0" err="1"/>
              <a:t>компанії</a:t>
            </a:r>
            <a:r>
              <a:rPr lang="ru-RU" sz="2400" dirty="0"/>
              <a:t> (</a:t>
            </a:r>
            <a:r>
              <a:rPr lang="ru-RU" sz="2400" dirty="0" err="1"/>
              <a:t>фірми</a:t>
            </a:r>
            <a:r>
              <a:rPr lang="ru-RU" sz="2400" dirty="0"/>
              <a:t>, </a:t>
            </a:r>
            <a:r>
              <a:rPr lang="ru-RU" sz="2400" dirty="0" err="1"/>
              <a:t>організації</a:t>
            </a:r>
            <a:r>
              <a:rPr lang="ru-RU" sz="2400" dirty="0"/>
              <a:t>),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сприятливих</a:t>
            </a:r>
            <a:r>
              <a:rPr lang="ru-RU" sz="2400" dirty="0"/>
              <a:t> умов для </a:t>
            </a:r>
            <a:r>
              <a:rPr lang="ru-RU" sz="2400" dirty="0" err="1"/>
              <a:t>успішного</a:t>
            </a:r>
            <a:r>
              <a:rPr lang="ru-RU" sz="2400" dirty="0"/>
              <a:t>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uk-UA" sz="2400" dirty="0"/>
              <a:t>її </a:t>
            </a:r>
            <a:r>
              <a:rPr lang="ru-RU" sz="2400" dirty="0" err="1"/>
              <a:t>внутрішнього</a:t>
            </a:r>
            <a:r>
              <a:rPr lang="ru-RU" sz="2400" dirty="0"/>
              <a:t> і </a:t>
            </a:r>
            <a:r>
              <a:rPr lang="ru-RU" sz="2400" dirty="0" err="1"/>
              <a:t>зовнішнього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. </a:t>
            </a:r>
            <a:endParaRPr lang="ru-RU" sz="2400" dirty="0">
              <a:latin typeface="Europe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9AB4D4C-CCE5-484B-8BBB-E87497292DF1}"/>
              </a:ext>
            </a:extLst>
          </p:cNvPr>
          <p:cNvSpPr/>
          <p:nvPr/>
        </p:nvSpPr>
        <p:spPr>
          <a:xfrm>
            <a:off x="1136374" y="2440744"/>
            <a:ext cx="1020748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/>
              <a:t>PR</a:t>
            </a:r>
            <a:r>
              <a:rPr lang="ru-RU" sz="2400" dirty="0"/>
              <a:t> </a:t>
            </a:r>
            <a:r>
              <a:rPr lang="ru-RU" sz="2400" dirty="0" err="1"/>
              <a:t>реалізує</a:t>
            </a:r>
            <a:r>
              <a:rPr lang="ru-RU" sz="2400" dirty="0"/>
              <a:t> </a:t>
            </a:r>
            <a:r>
              <a:rPr lang="ru-RU" sz="2400" dirty="0" err="1"/>
              <a:t>власні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 через </a:t>
            </a:r>
            <a:r>
              <a:rPr lang="ru-RU" sz="2400" dirty="0" err="1"/>
              <a:t>різного</a:t>
            </a:r>
            <a:r>
              <a:rPr lang="ru-RU" sz="2400" dirty="0"/>
              <a:t> роду </a:t>
            </a:r>
            <a:r>
              <a:rPr lang="ru-RU" sz="2400" dirty="0" err="1"/>
              <a:t>комунікативні</a:t>
            </a:r>
            <a:r>
              <a:rPr lang="ru-RU" sz="2400" dirty="0"/>
              <a:t> </a:t>
            </a:r>
            <a:r>
              <a:rPr lang="ru-RU" sz="2400" dirty="0" err="1"/>
              <a:t>процеси</a:t>
            </a:r>
            <a:r>
              <a:rPr lang="ru-RU" sz="2400" dirty="0"/>
              <a:t> (</a:t>
            </a:r>
            <a:r>
              <a:rPr lang="ru-RU" sz="2400" dirty="0" err="1"/>
              <a:t>комунікативний</a:t>
            </a:r>
            <a:r>
              <a:rPr lang="ru-RU" sz="2400" dirty="0"/>
              <a:t> маркетинг):</a:t>
            </a:r>
          </a:p>
          <a:p>
            <a:pPr algn="just"/>
            <a:r>
              <a:rPr lang="ru-RU" sz="2400" dirty="0"/>
              <a:t>• </a:t>
            </a:r>
            <a:r>
              <a:rPr lang="ru-RU" sz="2400" dirty="0" err="1"/>
              <a:t>взаємовідносини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засобами</a:t>
            </a:r>
            <a:r>
              <a:rPr lang="ru-RU" sz="2400" dirty="0"/>
              <a:t> </a:t>
            </a:r>
            <a:r>
              <a:rPr lang="ru-RU" sz="2400" dirty="0" err="1"/>
              <a:t>масової</a:t>
            </a:r>
            <a:r>
              <a:rPr lang="ru-RU" sz="2400" dirty="0"/>
              <a:t> </a:t>
            </a:r>
            <a:r>
              <a:rPr lang="ru-RU" sz="2400" dirty="0" err="1"/>
              <a:t>комунікації</a:t>
            </a:r>
            <a:r>
              <a:rPr lang="ru-RU" sz="2400" dirty="0"/>
              <a:t>; </a:t>
            </a:r>
          </a:p>
          <a:p>
            <a:pPr algn="just"/>
            <a:r>
              <a:rPr lang="ru-RU" sz="2400" dirty="0"/>
              <a:t>• </a:t>
            </a:r>
            <a:r>
              <a:rPr lang="ru-RU" sz="2400" dirty="0" err="1"/>
              <a:t>прес-конференції</a:t>
            </a:r>
            <a:r>
              <a:rPr lang="ru-RU" sz="2400" dirty="0"/>
              <a:t> та </a:t>
            </a:r>
            <a:r>
              <a:rPr lang="ru-RU" sz="2400" dirty="0" err="1"/>
              <a:t>презентації</a:t>
            </a:r>
            <a:r>
              <a:rPr lang="ru-RU" sz="2400" dirty="0"/>
              <a:t>; </a:t>
            </a:r>
          </a:p>
          <a:p>
            <a:pPr algn="just"/>
            <a:r>
              <a:rPr lang="ru-RU" sz="2400" dirty="0"/>
              <a:t>•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способи</a:t>
            </a:r>
            <a:r>
              <a:rPr lang="ru-RU" sz="2400" dirty="0"/>
              <a:t> </a:t>
            </a:r>
            <a:r>
              <a:rPr lang="ru-RU" sz="2400" dirty="0" err="1"/>
              <a:t>просування</a:t>
            </a:r>
            <a:r>
              <a:rPr lang="ru-RU" sz="2400" dirty="0"/>
              <a:t> корпоративного </a:t>
            </a:r>
            <a:r>
              <a:rPr lang="ru-RU" sz="2400" dirty="0" err="1"/>
              <a:t>іміджу</a:t>
            </a:r>
            <a:r>
              <a:rPr lang="ru-RU" sz="2400" dirty="0"/>
              <a:t>.</a:t>
            </a:r>
            <a:endParaRPr lang="ru-RU" sz="2400" dirty="0">
              <a:latin typeface="Europe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BD71E45-B448-4A22-ACF4-07F6D79E6FC7}"/>
              </a:ext>
            </a:extLst>
          </p:cNvPr>
          <p:cNvGrpSpPr/>
          <p:nvPr/>
        </p:nvGrpSpPr>
        <p:grpSpPr>
          <a:xfrm>
            <a:off x="7391400" y="2915477"/>
            <a:ext cx="4707842" cy="4016129"/>
            <a:chOff x="1691680" y="1760042"/>
            <a:chExt cx="5706144" cy="457639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6092508-6C4B-4574-ACD5-FE68C984A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1760042"/>
              <a:ext cx="4573488" cy="4576394"/>
            </a:xfrm>
            <a:prstGeom prst="rect">
              <a:avLst/>
            </a:prstGeom>
          </p:spPr>
        </p:pic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16503CEB-4903-49EC-9740-D0B2B1E8C3F3}"/>
                </a:ext>
              </a:extLst>
            </p:cNvPr>
            <p:cNvSpPr/>
            <p:nvPr/>
          </p:nvSpPr>
          <p:spPr>
            <a:xfrm>
              <a:off x="1691680" y="4293096"/>
              <a:ext cx="5706144" cy="177474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Europe" pitchFamily="2" charset="0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6D4C92B-51CF-4BDE-BD0F-32E87C1BEB2D}"/>
                </a:ext>
              </a:extLst>
            </p:cNvPr>
            <p:cNvSpPr/>
            <p:nvPr/>
          </p:nvSpPr>
          <p:spPr>
            <a:xfrm>
              <a:off x="2370078" y="4653136"/>
              <a:ext cx="4317028" cy="13427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Europe" pitchFamily="2" charset="0"/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5769F3B0-BAC2-412A-A5F8-8E05F5321FF5}"/>
                </a:ext>
              </a:extLst>
            </p:cNvPr>
            <p:cNvSpPr/>
            <p:nvPr/>
          </p:nvSpPr>
          <p:spPr>
            <a:xfrm>
              <a:off x="3048627" y="4965480"/>
              <a:ext cx="2959929" cy="920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Europe" pitchFamily="2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194692A-63E5-49DB-8EB6-4F4A447794C2}"/>
                </a:ext>
              </a:extLst>
            </p:cNvPr>
            <p:cNvSpPr/>
            <p:nvPr/>
          </p:nvSpPr>
          <p:spPr>
            <a:xfrm>
              <a:off x="3317332" y="4337249"/>
              <a:ext cx="2503888" cy="384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err="1">
                  <a:solidFill>
                    <a:schemeClr val="tx2"/>
                  </a:solidFill>
                  <a:latin typeface="Europe" pitchFamily="2" charset="0"/>
                  <a:cs typeface="Times New Roman" panose="02020603050405020304" pitchFamily="18" charset="0"/>
                </a:rPr>
                <a:t>Зовнішнє</a:t>
              </a:r>
              <a:r>
                <a:rPr lang="ru-RU" b="1" i="1" dirty="0">
                  <a:solidFill>
                    <a:schemeClr val="tx2"/>
                  </a:solidFill>
                  <a:latin typeface="Europe" pitchFamily="2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 err="1">
                  <a:solidFill>
                    <a:schemeClr val="tx2"/>
                  </a:solidFill>
                  <a:latin typeface="Europe" pitchFamily="2" charset="0"/>
                  <a:cs typeface="Times New Roman" panose="02020603050405020304" pitchFamily="18" charset="0"/>
                </a:rPr>
                <a:t>середовище</a:t>
              </a:r>
              <a:endParaRPr lang="ru-RU" i="1" dirty="0">
                <a:solidFill>
                  <a:schemeClr val="tx2"/>
                </a:solidFill>
                <a:latin typeface="Europ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DDF2EF3-F37F-40F3-93F7-ABAF15FF751D}"/>
                </a:ext>
              </a:extLst>
            </p:cNvPr>
            <p:cNvSpPr/>
            <p:nvPr/>
          </p:nvSpPr>
          <p:spPr>
            <a:xfrm>
              <a:off x="3667513" y="4663233"/>
              <a:ext cx="1729815" cy="384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err="1">
                  <a:solidFill>
                    <a:srgbClr val="000000"/>
                  </a:solidFill>
                  <a:latin typeface="Europe" pitchFamily="2" charset="0"/>
                  <a:cs typeface="Times New Roman" panose="02020603050405020304" pitchFamily="18" charset="0"/>
                </a:rPr>
                <a:t>Підприємство</a:t>
              </a:r>
              <a:endParaRPr lang="ru-RU" i="1" dirty="0">
                <a:latin typeface="Europ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FA5C58D-A0B3-464A-9574-61838F2F5FBA}"/>
                </a:ext>
              </a:extLst>
            </p:cNvPr>
            <p:cNvSpPr/>
            <p:nvPr/>
          </p:nvSpPr>
          <p:spPr>
            <a:xfrm>
              <a:off x="3210389" y="5228780"/>
              <a:ext cx="3154216" cy="4208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err="1">
                  <a:solidFill>
                    <a:schemeClr val="tx2"/>
                  </a:solidFill>
                  <a:latin typeface="Europe" pitchFamily="2" charset="0"/>
                  <a:cs typeface="Times New Roman" panose="02020603050405020304" pitchFamily="18" charset="0"/>
                </a:rPr>
                <a:t>Внутрішнє</a:t>
              </a:r>
              <a:r>
                <a:rPr lang="ru-RU" b="1" i="1" dirty="0">
                  <a:solidFill>
                    <a:schemeClr val="tx2"/>
                  </a:solidFill>
                  <a:latin typeface="Europe" pitchFamily="2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 err="1">
                  <a:solidFill>
                    <a:schemeClr val="tx2"/>
                  </a:solidFill>
                  <a:latin typeface="Europe" pitchFamily="2" charset="0"/>
                  <a:cs typeface="Times New Roman" panose="02020603050405020304" pitchFamily="18" charset="0"/>
                </a:rPr>
                <a:t>середовище</a:t>
              </a:r>
              <a:endParaRPr lang="ru-RU" i="1" dirty="0">
                <a:solidFill>
                  <a:schemeClr val="tx2"/>
                </a:solidFill>
                <a:latin typeface="Europe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8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E247B36-DE0C-4946-8A3B-E713EF012D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80522" y="290512"/>
            <a:ext cx="10972800" cy="1143000"/>
          </a:xfrm>
        </p:spPr>
        <p:txBody>
          <a:bodyPr/>
          <a:lstStyle/>
          <a:p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</a:t>
            </a:r>
            <a:r>
              <a:rPr lang="ru-RU" alt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направлення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6CAE0B9-1299-4372-8651-B63E783D842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0783" y="1997765"/>
            <a:ext cx="4038600" cy="4068763"/>
          </a:xfrm>
        </p:spPr>
        <p:txBody>
          <a:bodyPr/>
          <a:lstStyle/>
          <a:p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споживчого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ринку;</a:t>
            </a:r>
          </a:p>
          <a:p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5AB4679-AA27-4C1E-9B7F-25C76296642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474226" y="2090530"/>
            <a:ext cx="4634948" cy="4144963"/>
          </a:xfrm>
        </p:spPr>
        <p:txBody>
          <a:bodyPr/>
          <a:lstStyle/>
          <a:p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C8A7BDDC-FEA8-46E8-A7F4-FB75DC8A58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1295400"/>
            <a:ext cx="990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9" name="Line 9">
            <a:extLst>
              <a:ext uri="{FF2B5EF4-FFF2-40B4-BE49-F238E27FC236}">
                <a16:creationId xmlns:a16="http://schemas.microsoft.com/office/drawing/2014/main" id="{653556A1-A62E-448C-9DA4-596895CD1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2954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1" name="Picture 11" descr="Похожее изображение">
            <a:hlinkClick r:id="rId2"/>
            <a:extLst>
              <a:ext uri="{FF2B5EF4-FFF2-40B4-BE49-F238E27FC236}">
                <a16:creationId xmlns:a16="http://schemas.microsoft.com/office/drawing/2014/main" id="{6687A5DC-1331-40B4-996D-E09145DBF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71" y="4281487"/>
            <a:ext cx="38862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инки по запросу шестеренки">
            <a:hlinkClick r:id="rId4"/>
            <a:extLst>
              <a:ext uri="{FF2B5EF4-FFF2-40B4-BE49-F238E27FC236}">
                <a16:creationId xmlns:a16="http://schemas.microsoft.com/office/drawing/2014/main" id="{A5B2EACE-F53F-4E20-9FED-6AF19830F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0"/>
            <a:ext cx="1752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6" grpId="0" build="p"/>
      <p:bldP spid="5127" grpId="0" build="p"/>
      <p:bldP spid="5128" grpId="0" animBg="1"/>
      <p:bldP spid="51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97F90D-A0C6-42DB-B7CD-DCE29B45FA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8099"/>
            <a:ext cx="9144000" cy="1143000"/>
          </a:xfrm>
        </p:spPr>
        <p:txBody>
          <a:bodyPr/>
          <a:lstStyle/>
          <a:p>
            <a:r>
              <a:rPr lang="ru-RU" altLang="ru-RU" dirty="0" err="1"/>
              <a:t>Основні</a:t>
            </a:r>
            <a:r>
              <a:rPr lang="ru-RU" altLang="ru-RU" dirty="0"/>
              <a:t> </a:t>
            </a:r>
            <a:r>
              <a:rPr lang="ru-RU" altLang="ru-RU" dirty="0" err="1"/>
              <a:t>задачі</a:t>
            </a:r>
            <a:r>
              <a:rPr lang="ru-RU" altLang="ru-RU" dirty="0"/>
              <a:t> </a:t>
            </a:r>
            <a:r>
              <a:rPr lang="en-US" altLang="ru-RU" dirty="0"/>
              <a:t>PR</a:t>
            </a:r>
            <a:r>
              <a:rPr lang="ru-RU" altLang="ru-RU" dirty="0"/>
              <a:t>: </a:t>
            </a:r>
          </a:p>
        </p:txBody>
      </p:sp>
      <p:pic>
        <p:nvPicPr>
          <p:cNvPr id="6152" name="Picture 8" descr="Картинки по запросу pr менеджмент">
            <a:hlinkClick r:id="rId2"/>
            <a:extLst>
              <a:ext uri="{FF2B5EF4-FFF2-40B4-BE49-F238E27FC236}">
                <a16:creationId xmlns:a16="http://schemas.microsoft.com/office/drawing/2014/main" id="{81A6E541-3B3F-40D2-B413-E257BB728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02" y="4421924"/>
            <a:ext cx="6047842" cy="24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3904FCF2-B50D-4BA1-A2B1-72BCF4BF6D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980661"/>
            <a:ext cx="10108096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Завоювання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лідируючих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адекватній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конкурентній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авторитету та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союзників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сприятливого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22049F-2D0F-4BD2-8005-D4F5E1EFA2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16" b="18308"/>
          <a:stretch/>
        </p:blipFill>
        <p:spPr>
          <a:xfrm>
            <a:off x="1093138" y="4421924"/>
            <a:ext cx="4752528" cy="2397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91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DE3F3A-E40A-497D-AFA3-43F902E19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2" y="955064"/>
            <a:ext cx="1741901" cy="22136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1C39B0-146F-401F-A7C3-4A790E56B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3" y="3283753"/>
            <a:ext cx="2552089" cy="1741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BEDB1F36-F40B-49CE-B135-CFF830A80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13652" y="159027"/>
            <a:ext cx="8229600" cy="1143000"/>
          </a:xfrm>
        </p:spPr>
        <p:txBody>
          <a:bodyPr/>
          <a:lstStyle/>
          <a:p>
            <a:r>
              <a:rPr lang="ru-RU" altLang="ru-RU" b="1" dirty="0" err="1"/>
              <a:t>Загальні</a:t>
            </a:r>
            <a:r>
              <a:rPr lang="ru-RU" altLang="ru-RU" b="1" dirty="0"/>
              <a:t> </a:t>
            </a:r>
            <a:r>
              <a:rPr lang="ru-RU" altLang="ru-RU" b="1" dirty="0" err="1"/>
              <a:t>Функції</a:t>
            </a:r>
            <a:r>
              <a:rPr lang="ru-RU" altLang="ru-RU" b="1" dirty="0"/>
              <a:t>: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81C4728-6D3D-4E61-9DD7-B1A022060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28775" y="840063"/>
            <a:ext cx="10841521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uk-UA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ідприємства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на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заходах;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прес-релізів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передача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ЗМІ;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журналістів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прес-конференцій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органами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місцевим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населенням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інвесторами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4" name="Picture 6" descr="Multitask">
            <a:extLst>
              <a:ext uri="{FF2B5EF4-FFF2-40B4-BE49-F238E27FC236}">
                <a16:creationId xmlns:a16="http://schemas.microsoft.com/office/drawing/2014/main" id="{D98BB17D-B55C-44EB-887F-61344DD7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843" y="4276035"/>
            <a:ext cx="2213113" cy="258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53AE4D-05CE-45E0-9697-BD05466F1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076" y="5027334"/>
            <a:ext cx="3566170" cy="1981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4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008FCA-A3AC-4DBB-8CCA-DD5720782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97" y="4235871"/>
            <a:ext cx="3463000" cy="245827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B1A23B-30A8-455C-A1CD-8910AC3BD273}"/>
              </a:ext>
            </a:extLst>
          </p:cNvPr>
          <p:cNvSpPr/>
          <p:nvPr/>
        </p:nvSpPr>
        <p:spPr>
          <a:xfrm>
            <a:off x="954157" y="163852"/>
            <a:ext cx="104692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+mj-lt"/>
              </a:rPr>
              <a:t>У </a:t>
            </a:r>
            <a:r>
              <a:rPr lang="ru-RU" sz="4400" dirty="0" err="1">
                <a:latin typeface="+mj-lt"/>
              </a:rPr>
              <a:t>процесі</a:t>
            </a:r>
            <a:r>
              <a:rPr lang="ru-RU" sz="4400" dirty="0">
                <a:latin typeface="+mj-lt"/>
              </a:rPr>
              <a:t> </a:t>
            </a:r>
            <a:r>
              <a:rPr lang="ru-RU" sz="4400" dirty="0" err="1">
                <a:latin typeface="+mj-lt"/>
              </a:rPr>
              <a:t>роботи</a:t>
            </a:r>
            <a:r>
              <a:rPr lang="ru-RU" sz="4400" dirty="0">
                <a:latin typeface="+mj-lt"/>
              </a:rPr>
              <a:t> з персоналом служба PR </a:t>
            </a:r>
            <a:r>
              <a:rPr lang="ru-RU" sz="4400" dirty="0" err="1">
                <a:latin typeface="+mj-lt"/>
              </a:rPr>
              <a:t>виконує</a:t>
            </a:r>
            <a:r>
              <a:rPr lang="ru-RU" sz="4400" dirty="0">
                <a:latin typeface="+mj-lt"/>
              </a:rPr>
              <a:t> </a:t>
            </a:r>
            <a:r>
              <a:rPr lang="ru-RU" sz="4400" dirty="0" err="1">
                <a:latin typeface="+mj-lt"/>
              </a:rPr>
              <a:t>наступні</a:t>
            </a:r>
            <a:r>
              <a:rPr lang="ru-RU" sz="4400" dirty="0">
                <a:latin typeface="+mj-lt"/>
              </a:rPr>
              <a:t> </a:t>
            </a:r>
            <a:r>
              <a:rPr lang="ru-RU" sz="4400" dirty="0" err="1">
                <a:latin typeface="+mj-lt"/>
              </a:rPr>
              <a:t>функції</a:t>
            </a:r>
            <a:r>
              <a:rPr lang="ru-RU" sz="4400" dirty="0">
                <a:latin typeface="+mj-lt"/>
              </a:rPr>
              <a:t>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2BCEC7-1DF6-4AE5-AA2C-F5B6952DAA38}"/>
              </a:ext>
            </a:extLst>
          </p:cNvPr>
          <p:cNvSpPr/>
          <p:nvPr/>
        </p:nvSpPr>
        <p:spPr>
          <a:xfrm>
            <a:off x="1060175" y="1735330"/>
            <a:ext cx="1099930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поінформованості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Відстежує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5.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6.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7.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16E98C-D847-49C4-BC14-156F36CB3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591" y="951856"/>
            <a:ext cx="3458817" cy="24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Эмблема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1468</Words>
  <Application>Microsoft Office PowerPoint</Application>
  <PresentationFormat>Широкоэкранный</PresentationFormat>
  <Paragraphs>153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Corbel</vt:lpstr>
      <vt:lpstr>Europe</vt:lpstr>
      <vt:lpstr>Gill Sans MT</vt:lpstr>
      <vt:lpstr>Impact</vt:lpstr>
      <vt:lpstr>Tahoma</vt:lpstr>
      <vt:lpstr>Times New Roman</vt:lpstr>
      <vt:lpstr>Wingdings</vt:lpstr>
      <vt:lpstr>Эмблема</vt:lpstr>
      <vt:lpstr>PR</vt:lpstr>
      <vt:lpstr>Презентация PowerPoint</vt:lpstr>
      <vt:lpstr>Презентация PowerPoint</vt:lpstr>
      <vt:lpstr>Презентация PowerPoint</vt:lpstr>
      <vt:lpstr>Презентация PowerPoint</vt:lpstr>
      <vt:lpstr>Два направлення: </vt:lpstr>
      <vt:lpstr>Основні задачі PR: </vt:lpstr>
      <vt:lpstr>Загальні Функції: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Pr-заходів для просування Брендів від фахівців Компанії GBS (Global Business Services):</vt:lpstr>
      <vt:lpstr>Класифікація засобів за критеріями</vt:lpstr>
      <vt:lpstr>За типом маркетингового середовища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</dc:title>
  <dc:creator>Ирина Тарасова</dc:creator>
  <cp:lastModifiedBy>Анна Сидорук</cp:lastModifiedBy>
  <cp:revision>28</cp:revision>
  <dcterms:created xsi:type="dcterms:W3CDTF">2018-04-14T18:34:10Z</dcterms:created>
  <dcterms:modified xsi:type="dcterms:W3CDTF">2023-11-13T13:54:49Z</dcterms:modified>
</cp:coreProperties>
</file>